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13C_DAC164E7.xml" ContentType="application/vnd.ms-powerpoint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310" r:id="rId5"/>
    <p:sldId id="285" r:id="rId6"/>
    <p:sldId id="311" r:id="rId7"/>
    <p:sldId id="312" r:id="rId8"/>
    <p:sldId id="313" r:id="rId9"/>
    <p:sldId id="314" r:id="rId10"/>
    <p:sldId id="289" r:id="rId11"/>
    <p:sldId id="315" r:id="rId12"/>
    <p:sldId id="316" r:id="rId13"/>
    <p:sldId id="318" r:id="rId14"/>
    <p:sldId id="302" r:id="rId15"/>
    <p:sldId id="31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28C5402-5E34-1265-DF94-1E77A7F0DDAD}" name="Iriarte-Cortez, Bricia" initials="BI" userId="S::Bricia.IriarteCortez@sdcounty.ca.gov::56790fff-e126-47eb-8f24-ba2bd655d2d9" providerId="AD"/>
  <p188:author id="{DC1D742E-0A08-58DC-ED31-1CD976C9687D}" name="Calderon-Vargas, Erica" initials="CVE" userId="S::Erica.Calderon-Vargas@sdcounty.ca.gov::0286c849-9f35-46e6-8200-48f778dbb4b2" providerId="AD"/>
  <p188:author id="{39DB2842-220D-6935-75D1-18F7F6E7C388}" name="Kajley, Alina K" initials="KK" userId="S::alinak.kajley@sdcounty.ca.gov::862663f5-2277-4527-a4b6-0eec1900c8b1" providerId="AD"/>
  <p188:author id="{909BB364-CAD8-46F2-016F-068651C424D7}" name="Iriarte-Cortez, Bricia" initials="IB" userId="S::bricia.iriartecortez@sdcounty.ca.gov::56790fff-e126-47eb-8f24-ba2bd655d2d9" providerId="AD"/>
  <p188:author id="{3018A6B2-E289-1A24-00A0-B6368464C171}" name="Hunter Wellens, Cristina" initials="CH" userId="S::Cristina.HunterWellens@sdcounty.ca.gov::59efb7b1-fced-40d9-b66e-eef536d019d4" providerId="AD"/>
  <p188:author id="{06E5B5CF-5FC1-F227-4ED1-E33AE9595543}" name="Garcia, Jasmine" initials="GJ" userId="S::jasmine.garcia1@sdcounty.ca.gov::dc6a51c0-9fca-4f7b-9458-4a83b347aa6c" providerId="AD"/>
  <p188:author id="{AEE22FD2-CC0D-995E-128C-78D650534DD3}" name="Guerrero, Jasmine C" initials="GC" userId="S::jasminec.guerrero@sdcounty.ca.gov::0a61168d-5f2a-4b7d-9bb9-5c6baa76223f" providerId="AD"/>
  <p188:author id="{32A240E2-2CBE-6174-43B5-B25CA07ACF49}" name="Calderon-Vargas, Erica" initials="CE" userId="S::erica.calderon-vargas@sdcounty.ca.gov::0286c849-9f35-46e6-8200-48f778dbb4b2" providerId="AD"/>
  <p188:author id="{91A369F0-FD02-DEBC-D3A9-91AEBBBB442A}" name="Romero, Daniel M" initials="DR" userId="S::DanielM.Romero@sdcounty.ca.gov::d1b3f820-6e32-4f17-8cc9-77bae282db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98D8"/>
    <a:srgbClr val="E3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04293F-7058-5BB5-AFAE-AEAA1AE99137}" v="28" dt="2024-08-29T22:59:01.5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omments/modernComment_13C_DAC164E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897B95C-D4E9-409F-9791-29D8C707C688}" authorId="{3018A6B2-E289-1A24-00A0-B6368464C171}" status="resolved" created="2024-02-14T18:59:37.54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92002605" sldId="288"/>
      <ac:spMk id="10" creationId="{902A537E-903C-043B-2A0E-513640E0ADC9}"/>
    </ac:deMkLst>
    <p188:replyLst>
      <p188:reply id="{475F67E8-0440-451C-B14C-D37731783608}" authorId="{39DB2842-220D-6935-75D1-18F7F6E7C388}" created="2024-02-14T19:03:24.473">
        <p188:txBody>
          <a:bodyPr/>
          <a:lstStyle/>
          <a:p>
            <a:r>
              <a:rPr lang="en-US"/>
              <a:t>much better. thank you!</a:t>
            </a:r>
          </a:p>
        </p188:txBody>
      </p188:reply>
    </p188:replyLst>
    <p188:txBody>
      <a:bodyPr/>
      <a:lstStyle/>
      <a:p>
        <a:r>
          <a:rPr lang="en-US"/>
          <a:t>Generally recommend limiting bolding for emphasis only. See what you think of this change.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4-02-14T19:03:12.286" authorId="{39DB2842-220D-6935-75D1-18F7F6E7C388}"/>
          </p223:rxn>
        </p223:reaction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936F9-B7B5-4F9D-AEB3-4891ED7CAD6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EEAC3-A517-43FB-80ED-1099C4DFC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13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u="sng"/>
              <a:t>Instrucciones</a:t>
            </a:r>
            <a:r>
              <a:rPr lang="es-ES"/>
              <a:t>: Si la presentación va dirigida a un público, distribuya copias imprimidas o digitales de los materiales de práctica para que puedan seguirla.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17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>
                <a:cs typeface="Calibri"/>
              </a:rPr>
              <a:t>Actividad opcional: conceda a los participantes varios minutos para realizar una de las dos prácticas de autocuidado y deje tiempo para compartirlas en grupo.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1255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38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086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u="sng"/>
              <a:t>Instrucciones</a:t>
            </a:r>
            <a:r>
              <a:rPr lang="es-ES"/>
              <a:t>: Pida a los participantes que reflexionen sobre lo que significa para ellos el autocuidado. Anime a los integrantes del público a compartir algunas de sus respuestas, como lo que hacen para cuidarse.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803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656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>
                <a:cs typeface="Calibri"/>
              </a:rPr>
              <a:t>Este es un esquema de la página web para la Práctica de Bienestar Mental de 30 Días. Hoy nos centraremos en los Materiales de la Práctica Básica y en los Materiales Opcionales.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402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Hay 40 prácticas de autocuidado en total y tres categorías principales de prácticas. Las categorías son cuerpo, mente y estado de ánimo y relaciones. También hay una categoría extra de grupo. Las prácticas de bonos de grupo están específicamente destinadas a ser completadas con otros participantes de la práctica, sin embargo, todas las prácticas se pueden completar con los demás.</a:t>
            </a:r>
            <a:endParaRPr lang="en-US"/>
          </a:p>
          <a:p>
            <a:endParaRPr lang="es-ES"/>
          </a:p>
          <a:p>
            <a:r>
              <a:rPr lang="es-ES"/>
              <a:t>Algunas prácticas de autocuidado contienen texto subrayado. Estas prácticas están vinculadas a recursos que explican con más detalle cómo llevar a cabo esa actividad de autocuidado en particular.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366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Para completar con éxito la práctica de 30 días, debes realizar al menos una práctica de autocuidado cada día y al menos una práctica de cada una de las tres categorías principales cada semana.</a:t>
            </a:r>
            <a:endParaRPr lang="en-US"/>
          </a:p>
          <a:p>
            <a:r>
              <a:rPr lang="es-ES"/>
              <a:t>Es importante recordar que el autocuidado no debe sentirse como una tarea o una carga. Por lo tanto, tienes tres días libres de descanso en los que no necesitas realizar ninguna práctica de autocuidado. Puedes utilizarlos cuando quieras.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646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>
                <a:cs typeface="Calibri" panose="020F0502020204030204"/>
              </a:rPr>
              <a:t>Utiliza el calendario de entrenamiento para seguir tu progreso a lo largo de tu viaje de bienestar de 30 días. El calendario es una cuadrícula de 30 días, y cada célula representa un día de práctica. En la columna de la derecha figuran las tres categorías principales de práctica.</a:t>
            </a:r>
            <a:endParaRPr lang="en-US"/>
          </a:p>
          <a:p>
            <a:endParaRPr lang="es-ES">
              <a:cs typeface="Calibri" panose="020F0502020204030204"/>
            </a:endParaRPr>
          </a:p>
          <a:p>
            <a:r>
              <a:rPr lang="es-ES">
                <a:cs typeface="Calibri" panose="020F0502020204030204"/>
              </a:rPr>
              <a:t>Anota qué práctica(s) has realizado el día correspondiente. Y al final de cada semana, marca de qué categorías has seleccionado las prácticas de esa semana.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036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Actividad opcional: pida a los asistentes que rellenen el planificador semanal con prácticas de autocuidado.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038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1B95C-41B5-0F08-E28B-D667B7EB54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A4357-CD55-E440-FCB0-94E904C54A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C4B8B-F811-A0FD-ABEC-C6B1742F0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EF5B2-7378-2C56-F345-49F88B11D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3CF511-93D3-CC76-0BB1-5818BBEFF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752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2764E-F094-E267-EE43-303CCA2BA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78ABD2-A62E-5489-E862-2BC1C08D3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E0890-4C56-4EEF-F9F4-27BA2C772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6D059-3491-1160-672A-EB23CB7FA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1E23E-AF70-2C0A-7038-6D3CE1CCC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2D3FC5-F214-B2E4-A618-D5A78E786C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2D0234-1A1F-A213-9B73-1947800DB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69861-E3CE-F084-B56D-391D3DA2C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57CFC9-D6C8-CD79-B3F9-30F64CEC1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4EEA90-E696-A619-E97B-83DC5637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9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CF2D0-A2C8-18DF-9780-C752BDC13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F6DD3-C3F5-23A0-4C25-2B13AB2B3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5ADCA-612D-31CC-DA5C-EE9462EBB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F7D779-39AD-73BD-8971-BD3886EB7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E9E5-6FAB-56ED-08CF-E032C9E3F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6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79CB6-3781-CACE-109F-7B404652A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3C02C-F387-5DFA-31F9-F4258103B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1F9C1-2AD9-717D-4390-E0F01E12E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099F1-7E5D-A21A-F031-A446BAB51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4FB2A-AA21-69F1-6D79-53E8E6B9E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17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A37A3-68CF-EFEF-3372-10425848C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C5074-E926-6B18-BDEA-5265AFB2B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B4DB46-E6F6-C55F-3C58-5933EAD5A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C0CF5E-1718-C44E-83E3-CD0D5BE58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D4852E-3208-FB5F-1FF4-68EFCE3D9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D135D5-C5E1-4EBD-7275-A74A6B586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215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12761-013F-B3E6-39B8-945DC572A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8F468-AAAD-CC5C-2138-3459EEC01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E58574-8307-81D4-9FF2-69DAD393B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03E9F8-C2B5-D954-C85C-270EE7A85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7E5654-8AB4-BC13-7523-6BA69737EB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CA687F-0AA8-573E-0148-C070825F1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300543-E48A-5B23-4A8C-E33A4B09A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0B23F9-D788-2741-92DF-6DACC38A3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53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503E3-8BCE-CA31-66C7-700672B21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657BC3-2262-331A-D767-C339C0CD5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0E393-1B64-026F-2B35-0853E02D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0CDA0A-1813-EA86-DDD2-AEB1F9DD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03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EB7491-4831-EEAF-9A08-A79A7A2FC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62E675-0B7E-F32B-A024-E2F722F4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D16AC-F682-4CCC-EBD3-19F41EFD7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96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8663E-6394-0AA3-DDAA-7E7B73DBE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D4DEB-B671-2AF1-B1DB-00F590E7E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1B082C-F324-F3F7-5612-7F0D9284D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989A19-27E2-84B8-1289-78E107062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A56D2-716C-9EF2-BE4C-FB5DABA92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DDE83B-4A7C-D90E-1114-170BD5450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33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C4B42-E136-9EB0-6577-C321DDE0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A548D2-8EC3-822B-EAB2-944D67753C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E24A09-456B-4DC9-9257-34B0663B3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7E082-1C27-3315-D4E4-7CAC68C35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FAEF81-A3F9-68B2-0B5A-7C97592C9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C1F1D-CDCD-DBAA-40FC-51FC3F80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51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E9B887-0756-6150-8087-0163795FB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2D18C2-4EC1-B8D3-5CC5-729604D17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83618-DB4A-5B1F-0DF1-148C4B417B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19726-F84D-FD25-38AD-9F694A0FC6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1EDB8-9656-0104-9E41-5B107AC52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22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it.ly/BHS_MWC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C_DAC164E7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371"/>
            <a:ext cx="12192000" cy="631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370" y="1718933"/>
            <a:ext cx="10990420" cy="22717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1200"/>
              </a:spcAft>
            </a:pP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Práctica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 de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Bienestar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 Mental de 30 días</a:t>
            </a:r>
            <a:b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 panose="020B0A04030504040204" pitchFamily="34" charset="0"/>
              </a:rPr>
            </a:b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</a:br>
            <a:br>
              <a:rPr lang="en-U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</a:rPr>
            </a:br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</a:rPr>
              <a:t>Crea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</a:rPr>
              <a:t>una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</a:rPr>
              <a:t>rutina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</a:rPr>
              <a:t>bienestar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</a:rPr>
              <a:t> con </a:t>
            </a:r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</a:rPr>
              <a:t>actividades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</a:rPr>
              <a:t> que </a:t>
            </a:r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  <a:cs typeface="Helvetica"/>
              </a:rPr>
              <a:t>te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  <a:cs typeface="Helvetica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  <a:cs typeface="Helvetica"/>
              </a:rPr>
              <a:t>funcionen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  <a:cs typeface="Helvetica"/>
              </a:rPr>
              <a:t> a TI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 Pro"/>
            </a:endParaRP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F2AC9C6-2F2F-B5D1-82FF-722CB7FCA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A2154C30-BFFA-DCED-679D-899CC82D06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25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471" y="3989278"/>
            <a:ext cx="7718529" cy="272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80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8C129-FDDB-A5FB-A045-C09E1FD5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11" y="157395"/>
            <a:ext cx="4010699" cy="1339417"/>
          </a:xfrm>
        </p:spPr>
        <p:txBody>
          <a:bodyPr>
            <a:normAutofit/>
          </a:bodyPr>
          <a:lstStyle/>
          <a:p>
            <a:r>
              <a:rPr lang="en-US" sz="2200" b="1" dirty="0">
                <a:latin typeface="verdana pro black"/>
                <a:cs typeface="Calibri Light"/>
              </a:rPr>
              <a:t>Hora de </a:t>
            </a:r>
            <a:r>
              <a:rPr lang="en-US" sz="2200" b="1" dirty="0" err="1">
                <a:latin typeface="verdana pro black"/>
                <a:cs typeface="Calibri Light"/>
              </a:rPr>
              <a:t>Actividad</a:t>
            </a:r>
            <a:endParaRPr lang="en-US" sz="2200" b="1" dirty="0">
              <a:latin typeface="verdana pro black"/>
              <a:cs typeface="Calibri Ligh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54D51E-BC6A-E4A8-58DA-6E891D97CCA3}"/>
              </a:ext>
            </a:extLst>
          </p:cNvPr>
          <p:cNvSpPr/>
          <p:nvPr/>
        </p:nvSpPr>
        <p:spPr>
          <a:xfrm>
            <a:off x="601211" y="1149417"/>
            <a:ext cx="3352799" cy="554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6EB76D-B137-1C1E-FCD6-35EED3D11564}"/>
              </a:ext>
            </a:extLst>
          </p:cNvPr>
          <p:cNvSpPr txBox="1"/>
          <p:nvPr/>
        </p:nvSpPr>
        <p:spPr>
          <a:xfrm>
            <a:off x="601211" y="1507855"/>
            <a:ext cx="3449782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err="1">
                <a:latin typeface="Helvetica"/>
                <a:cs typeface="Calibri"/>
              </a:rPr>
              <a:t>Utiliza</a:t>
            </a:r>
            <a:r>
              <a:rPr lang="en-US" sz="2400" dirty="0">
                <a:latin typeface="Helvetica"/>
                <a:cs typeface="Calibri"/>
              </a:rPr>
              <a:t> la </a:t>
            </a:r>
            <a:r>
              <a:rPr lang="en-US" sz="2400" err="1">
                <a:solidFill>
                  <a:srgbClr val="333333"/>
                </a:solidFill>
                <a:latin typeface="Helvetica"/>
                <a:cs typeface="Segoe UI"/>
              </a:rPr>
              <a:t>guía</a:t>
            </a:r>
            <a:r>
              <a:rPr lang="en-US" sz="2400" dirty="0">
                <a:latin typeface="Helvetica"/>
                <a:cs typeface="Calibri"/>
              </a:rPr>
              <a:t> de la agenda </a:t>
            </a:r>
            <a:r>
              <a:rPr lang="en-US" sz="2400" err="1">
                <a:latin typeface="Helvetica"/>
                <a:cs typeface="Calibri"/>
              </a:rPr>
              <a:t>semanal</a:t>
            </a:r>
            <a:r>
              <a:rPr lang="en-US" sz="2400" dirty="0">
                <a:latin typeface="Helvetica"/>
                <a:cs typeface="Calibri"/>
              </a:rPr>
              <a:t> para </a:t>
            </a:r>
            <a:r>
              <a:rPr lang="en-US" sz="2400" err="1">
                <a:latin typeface="Helvetica"/>
                <a:ea typeface="+mn-lt"/>
                <a:cs typeface="+mn-lt"/>
              </a:rPr>
              <a:t>escribir</a:t>
            </a:r>
            <a:r>
              <a:rPr lang="en-US" sz="2400" dirty="0">
                <a:ea typeface="+mn-lt"/>
                <a:cs typeface="+mn-lt"/>
              </a:rPr>
              <a:t> </a:t>
            </a:r>
            <a:r>
              <a:rPr lang="en-US" sz="2400" err="1">
                <a:latin typeface="Helvetica"/>
                <a:cs typeface="Calibri"/>
              </a:rPr>
              <a:t>cuáles</a:t>
            </a:r>
            <a:r>
              <a:rPr lang="en-US" sz="2400" dirty="0">
                <a:latin typeface="Helvetica"/>
                <a:cs typeface="Calibri"/>
              </a:rPr>
              <a:t> </a:t>
            </a:r>
            <a:r>
              <a:rPr lang="en-US" sz="2400" err="1">
                <a:latin typeface="Helvetica"/>
                <a:cs typeface="Calibri"/>
              </a:rPr>
              <a:t>actividades</a:t>
            </a:r>
            <a:r>
              <a:rPr lang="en-US" sz="2400" dirty="0">
                <a:latin typeface="Helvetica"/>
                <a:cs typeface="Calibri"/>
              </a:rPr>
              <a:t> vas a </a:t>
            </a:r>
            <a:r>
              <a:rPr lang="en-US" sz="2400" err="1">
                <a:latin typeface="Helvetica"/>
                <a:cs typeface="Calibri"/>
              </a:rPr>
              <a:t>completar</a:t>
            </a:r>
            <a:r>
              <a:rPr lang="en-US" sz="2400" dirty="0">
                <a:latin typeface="Helvetica"/>
                <a:cs typeface="Calibri"/>
              </a:rPr>
              <a:t> </a:t>
            </a:r>
            <a:r>
              <a:rPr lang="en-US" sz="2400" err="1">
                <a:latin typeface="Helvetica"/>
                <a:cs typeface="Calibri"/>
              </a:rPr>
              <a:t>durante</a:t>
            </a:r>
            <a:r>
              <a:rPr lang="en-US" sz="2400" dirty="0">
                <a:latin typeface="Helvetica"/>
                <a:cs typeface="Calibri"/>
              </a:rPr>
              <a:t> </a:t>
            </a:r>
            <a:r>
              <a:rPr lang="en-US" sz="2400" err="1">
                <a:latin typeface="Helvetica"/>
                <a:cs typeface="Calibri"/>
              </a:rPr>
              <a:t>tu</a:t>
            </a:r>
            <a:r>
              <a:rPr lang="en-US" sz="2400" dirty="0">
                <a:latin typeface="Helvetica"/>
                <a:cs typeface="Calibri"/>
              </a:rPr>
              <a:t> </a:t>
            </a:r>
            <a:r>
              <a:rPr lang="en-US" sz="2400" err="1">
                <a:latin typeface="Helvetica"/>
                <a:cs typeface="Calibri"/>
              </a:rPr>
              <a:t>semana</a:t>
            </a:r>
            <a:endParaRPr lang="en-US" sz="2400">
              <a:latin typeface="Helvetica"/>
              <a:cs typeface="Calibri"/>
            </a:endParaRPr>
          </a:p>
          <a:p>
            <a:endParaRPr lang="en-US" sz="2400" dirty="0">
              <a:latin typeface="Helvetica"/>
              <a:cs typeface="Calibri"/>
            </a:endParaRPr>
          </a:p>
          <a:p>
            <a:r>
              <a:rPr lang="en-US" sz="2400" dirty="0">
                <a:latin typeface="Helvetica"/>
                <a:cs typeface="Calibri"/>
              </a:rPr>
              <a:t>¡</a:t>
            </a:r>
            <a:r>
              <a:rPr lang="en-US" sz="2400" dirty="0" err="1">
                <a:latin typeface="Helvetica"/>
                <a:cs typeface="Calibri"/>
              </a:rPr>
              <a:t>Escoge</a:t>
            </a:r>
            <a:r>
              <a:rPr lang="en-US" sz="2400" dirty="0">
                <a:latin typeface="Helvetica"/>
                <a:cs typeface="Calibri"/>
              </a:rPr>
              <a:t> las </a:t>
            </a:r>
            <a:r>
              <a:rPr lang="en-US" sz="2400" dirty="0" err="1">
                <a:latin typeface="Helvetica"/>
                <a:cs typeface="Calibri"/>
              </a:rPr>
              <a:t>actividades</a:t>
            </a:r>
            <a:r>
              <a:rPr lang="en-US" sz="2400" dirty="0">
                <a:latin typeface="Helvetica"/>
                <a:cs typeface="Calibri"/>
              </a:rPr>
              <a:t> que se </a:t>
            </a:r>
            <a:r>
              <a:rPr lang="en-US" sz="2400" dirty="0" err="1">
                <a:latin typeface="Helvetica"/>
                <a:cs typeface="Calibri"/>
              </a:rPr>
              <a:t>acomodan</a:t>
            </a:r>
            <a:r>
              <a:rPr lang="en-US" sz="2400" dirty="0">
                <a:latin typeface="Helvetica"/>
                <a:cs typeface="Calibri"/>
              </a:rPr>
              <a:t> a </a:t>
            </a:r>
            <a:r>
              <a:rPr lang="en-US" sz="2400" dirty="0" err="1">
                <a:latin typeface="Helvetica"/>
                <a:cs typeface="Calibri"/>
              </a:rPr>
              <a:t>tus</a:t>
            </a:r>
            <a:r>
              <a:rPr lang="en-US" sz="2400" dirty="0">
                <a:latin typeface="Helvetica"/>
                <a:cs typeface="Calibri"/>
              </a:rPr>
              <a:t> </a:t>
            </a:r>
            <a:r>
              <a:rPr lang="en-US" sz="2400" dirty="0" err="1">
                <a:latin typeface="Helvetica"/>
                <a:cs typeface="Calibri"/>
              </a:rPr>
              <a:t>intereses</a:t>
            </a:r>
            <a:r>
              <a:rPr lang="en-US" sz="2400" dirty="0">
                <a:latin typeface="Helvetica"/>
                <a:cs typeface="Calibri"/>
              </a:rPr>
              <a:t> y </a:t>
            </a:r>
            <a:r>
              <a:rPr lang="en-US" sz="2400" dirty="0" err="1">
                <a:latin typeface="Helvetica"/>
                <a:cs typeface="Calibri"/>
              </a:rPr>
              <a:t>tu</a:t>
            </a:r>
            <a:r>
              <a:rPr lang="en-US" sz="2400" dirty="0">
                <a:latin typeface="Helvetica"/>
                <a:cs typeface="Calibri"/>
              </a:rPr>
              <a:t> </a:t>
            </a:r>
            <a:r>
              <a:rPr lang="en-US" sz="2400" dirty="0" err="1">
                <a:latin typeface="Helvetica"/>
                <a:cs typeface="Calibri"/>
              </a:rPr>
              <a:t>estilo</a:t>
            </a:r>
            <a:r>
              <a:rPr lang="en-US" sz="2400" dirty="0">
                <a:latin typeface="Helvetica"/>
                <a:cs typeface="Calibri"/>
              </a:rPr>
              <a:t> de </a:t>
            </a:r>
            <a:r>
              <a:rPr lang="en-US" sz="2400" dirty="0" err="1">
                <a:latin typeface="Helvetica"/>
                <a:cs typeface="Calibri"/>
              </a:rPr>
              <a:t>vida</a:t>
            </a:r>
            <a:r>
              <a:rPr lang="en-US" sz="2400" dirty="0">
                <a:latin typeface="Helvetica"/>
                <a:cs typeface="Calibri"/>
              </a:rPr>
              <a:t>! </a:t>
            </a:r>
          </a:p>
          <a:p>
            <a:endParaRPr lang="en-US" sz="2000" dirty="0">
              <a:latin typeface="Helvetica"/>
              <a:cs typeface="Calibri"/>
            </a:endParaRPr>
          </a:p>
          <a:p>
            <a:r>
              <a:rPr lang="en-US" dirty="0">
                <a:latin typeface="Helvetica"/>
                <a:cs typeface="Calibri"/>
              </a:rPr>
              <a:t>*La </a:t>
            </a:r>
            <a:r>
              <a:rPr lang="en-US" dirty="0" err="1">
                <a:latin typeface="Helvetica"/>
                <a:cs typeface="Calibri"/>
              </a:rPr>
              <a:t>mayoría</a:t>
            </a:r>
            <a:r>
              <a:rPr lang="en-US" dirty="0">
                <a:latin typeface="Helvetica"/>
                <a:cs typeface="Calibri"/>
              </a:rPr>
              <a:t> de las </a:t>
            </a:r>
            <a:r>
              <a:rPr lang="en-US" dirty="0" err="1">
                <a:latin typeface="Helvetica"/>
                <a:cs typeface="Calibri"/>
              </a:rPr>
              <a:t>actividades</a:t>
            </a:r>
            <a:r>
              <a:rPr lang="en-US" dirty="0">
                <a:latin typeface="Helvetica"/>
                <a:cs typeface="Calibri"/>
              </a:rPr>
              <a:t> toman de 15 a 30 </a:t>
            </a:r>
            <a:r>
              <a:rPr lang="en-US" dirty="0" err="1">
                <a:latin typeface="Helvetica"/>
                <a:cs typeface="Calibri"/>
              </a:rPr>
              <a:t>minutos</a:t>
            </a:r>
            <a:endParaRPr lang="en-US" dirty="0">
              <a:latin typeface="Helvetica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59E953-AED4-C9FA-C422-669B8FC90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5" y="552450"/>
            <a:ext cx="756285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152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98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5BF37-7739-A501-96D8-2123ADB5A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2904" y="677259"/>
            <a:ext cx="6898784" cy="54997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" sz="4000" dirty="0">
                <a:solidFill>
                  <a:schemeClr val="bg1"/>
                </a:solidFill>
                <a:latin typeface="Verdana Pro Black"/>
                <a:cs typeface="Calibri" panose="020F0502020204030204"/>
              </a:rPr>
              <a:t>¡Hora de Actividad!</a:t>
            </a:r>
            <a:endParaRPr lang="es" sz="4000" dirty="0">
              <a:solidFill>
                <a:schemeClr val="bg1"/>
              </a:solidFill>
              <a:latin typeface="Verdana Pro Black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4400" b="1" dirty="0">
              <a:solidFill>
                <a:schemeClr val="bg1"/>
              </a:solidFill>
              <a:latin typeface="verdana pro black"/>
              <a:cs typeface="Calibri" panose="020F0502020204030204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chemeClr val="bg1"/>
                </a:solidFill>
                <a:latin typeface="Helvetica"/>
                <a:cs typeface="Calibri" panose="020F0502020204030204"/>
              </a:rPr>
              <a:t>(1)</a:t>
            </a:r>
            <a:r>
              <a:rPr lang="en-US" sz="3200" dirty="0">
                <a:solidFill>
                  <a:schemeClr val="bg1"/>
                </a:solidFill>
                <a:latin typeface="Helvetica"/>
                <a:cs typeface="Calibri" panose="020F0502020204030204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Elige</a:t>
            </a:r>
            <a:r>
              <a:rPr lang="en-US" sz="3200" dirty="0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 un mantra personal para </a:t>
            </a:r>
            <a:r>
              <a:rPr lang="en-US" sz="3200" dirty="0" err="1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calmarte</a:t>
            </a:r>
            <a:r>
              <a:rPr lang="en-US" sz="3200" dirty="0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 a </a:t>
            </a:r>
            <a:r>
              <a:rPr lang="en-US" sz="3200" dirty="0" err="1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ti</a:t>
            </a:r>
            <a:r>
              <a:rPr lang="en-US" sz="3200" dirty="0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mismo</a:t>
            </a:r>
            <a:endParaRPr lang="en-US" sz="3200" dirty="0">
              <a:solidFill>
                <a:schemeClr val="bg1"/>
              </a:solidFill>
              <a:latin typeface="Helvetica"/>
              <a:ea typeface="Calibri"/>
              <a:cs typeface="Calibri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bg1"/>
                </a:solidFill>
                <a:latin typeface="Helvetica"/>
                <a:cs typeface="Calibri" panose="020F0502020204030204"/>
              </a:rPr>
              <a:t>o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chemeClr val="bg1"/>
                </a:solidFill>
                <a:latin typeface="Helvetica"/>
                <a:cs typeface="Calibri" panose="020F0502020204030204"/>
              </a:rPr>
              <a:t>(2)</a:t>
            </a:r>
            <a:r>
              <a:rPr lang="en-US" sz="3200" dirty="0">
                <a:solidFill>
                  <a:schemeClr val="bg1"/>
                </a:solidFill>
                <a:latin typeface="Helvetica"/>
                <a:cs typeface="Calibri" panose="020F0502020204030204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Reflexiona</a:t>
            </a:r>
            <a:r>
              <a:rPr lang="en-US" sz="3200" dirty="0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sobre</a:t>
            </a:r>
            <a:r>
              <a:rPr lang="en-US" sz="3200" dirty="0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tres</a:t>
            </a:r>
            <a:r>
              <a:rPr lang="en-US" sz="3200" dirty="0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cosas</a:t>
            </a:r>
            <a:r>
              <a:rPr lang="en-US" sz="3200" dirty="0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 que </a:t>
            </a:r>
            <a:r>
              <a:rPr lang="en-US" sz="3200" dirty="0" err="1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lograste</a:t>
            </a:r>
            <a:r>
              <a:rPr lang="en-US" sz="3200" dirty="0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esta</a:t>
            </a:r>
            <a:r>
              <a:rPr lang="en-US" sz="3200" dirty="0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elvetica"/>
                <a:ea typeface="+mn-lt"/>
                <a:cs typeface="+mn-lt"/>
              </a:rPr>
              <a:t>semana</a:t>
            </a:r>
            <a:endParaRPr lang="en-US" sz="3200" dirty="0">
              <a:solidFill>
                <a:schemeClr val="bg1"/>
              </a:solidFill>
              <a:latin typeface="Helvetica"/>
              <a:ea typeface="+mn-lt"/>
              <a:cs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A9D68E-FDA4-B97B-85A2-DE447CE5D8B7}"/>
              </a:ext>
            </a:extLst>
          </p:cNvPr>
          <p:cNvSpPr/>
          <p:nvPr/>
        </p:nvSpPr>
        <p:spPr>
          <a:xfrm>
            <a:off x="-96981" y="-144087"/>
            <a:ext cx="4535401" cy="7135091"/>
          </a:xfrm>
          <a:prstGeom prst="rect">
            <a:avLst/>
          </a:prstGeom>
          <a:solidFill>
            <a:srgbClr val="A1C6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B02531-1194-DAE4-CFC8-3F45A5D4F334}"/>
              </a:ext>
            </a:extLst>
          </p:cNvPr>
          <p:cNvSpPr/>
          <p:nvPr/>
        </p:nvSpPr>
        <p:spPr>
          <a:xfrm>
            <a:off x="415635" y="-565266"/>
            <a:ext cx="484909" cy="7980218"/>
          </a:xfrm>
          <a:prstGeom prst="rect">
            <a:avLst/>
          </a:prstGeom>
          <a:solidFill>
            <a:srgbClr val="5498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3DC947-CA83-901B-C2A2-7D356A60A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16" y="1853141"/>
            <a:ext cx="3526367" cy="88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95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15E37-D9A1-95B0-03EC-B33862A87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>
                <a:latin typeface="Verdana Pro Black" panose="020B0A04030504040204" pitchFamily="34" charset="0"/>
                <a:cs typeface="Helvetica" panose="020B0604020202020204" pitchFamily="34" charset="0"/>
              </a:rPr>
              <a:t>¡</a:t>
            </a:r>
            <a:r>
              <a:rPr lang="en-US" err="1">
                <a:latin typeface="Verdana Pro Black" panose="020B0A04030504040204" pitchFamily="34" charset="0"/>
                <a:cs typeface="Helvetica" panose="020B0604020202020204" pitchFamily="34" charset="0"/>
              </a:rPr>
              <a:t>Empieza</a:t>
            </a:r>
            <a:r>
              <a:rPr lang="en-US">
                <a:latin typeface="Verdana Pro Black" panose="020B0A04030504040204" pitchFamily="34" charset="0"/>
                <a:cs typeface="Helvetica" panose="020B0604020202020204" pitchFamily="34" charset="0"/>
              </a:rPr>
              <a:t> hoy!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C0FF1-8067-0A58-1790-9C466B01F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658507"/>
            <a:ext cx="5351107" cy="419252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800"/>
              </a:spcBef>
            </a:pPr>
            <a:r>
              <a:rPr lang="en-US" i="1">
                <a:latin typeface="Helvetica"/>
                <a:cs typeface="Helvetica"/>
              </a:rPr>
              <a:t>¡</a:t>
            </a:r>
            <a:r>
              <a:rPr lang="es" i="1">
                <a:solidFill>
                  <a:srgbClr val="1F1F1F"/>
                </a:solidFill>
                <a:latin typeface="Helvetica"/>
                <a:cs typeface="Helvetica"/>
              </a:rPr>
              <a:t>Hazte cargo de tu bienestar!</a:t>
            </a:r>
            <a:endParaRPr lang="en-US">
              <a:latin typeface="Helvetica"/>
              <a:cs typeface="Helvetica"/>
            </a:endParaRPr>
          </a:p>
          <a:p>
            <a:pPr>
              <a:spcBef>
                <a:spcPts val="1800"/>
              </a:spcBef>
            </a:pPr>
            <a:r>
              <a:rPr lang="en-US" sz="2600" err="1">
                <a:latin typeface="Helvetica"/>
                <a:cs typeface="Helvetica"/>
              </a:rPr>
              <a:t>Escanea</a:t>
            </a:r>
            <a:r>
              <a:rPr lang="en-US" sz="2600">
                <a:latin typeface="Helvetica"/>
                <a:cs typeface="Helvetica"/>
              </a:rPr>
              <a:t> </a:t>
            </a:r>
            <a:r>
              <a:rPr lang="en-US" sz="2600" err="1">
                <a:latin typeface="Helvetica"/>
                <a:cs typeface="Helvetica"/>
              </a:rPr>
              <a:t>el</a:t>
            </a:r>
            <a:r>
              <a:rPr lang="en-US" sz="2600">
                <a:latin typeface="Helvetica"/>
                <a:cs typeface="Helvetica"/>
              </a:rPr>
              <a:t> </a:t>
            </a:r>
            <a:r>
              <a:rPr lang="en-US" sz="2600" err="1">
                <a:latin typeface="Helvetica"/>
                <a:cs typeface="Helvetica"/>
              </a:rPr>
              <a:t>código</a:t>
            </a:r>
            <a:r>
              <a:rPr lang="en-US" sz="2600">
                <a:latin typeface="Helvetica"/>
                <a:cs typeface="Helvetica"/>
              </a:rPr>
              <a:t> QR o </a:t>
            </a:r>
            <a:r>
              <a:rPr lang="en-US" sz="2600" err="1">
                <a:latin typeface="Helvetica"/>
                <a:cs typeface="Helvetica"/>
              </a:rPr>
              <a:t>visita</a:t>
            </a:r>
            <a:r>
              <a:rPr lang="en-US" sz="2600">
                <a:latin typeface="Helvetica"/>
                <a:cs typeface="Helvetica"/>
              </a:rPr>
              <a:t> la </a:t>
            </a:r>
            <a:r>
              <a:rPr lang="en-US" sz="2600" err="1">
                <a:latin typeface="Helvetica"/>
                <a:cs typeface="Helvetica"/>
              </a:rPr>
              <a:t>página</a:t>
            </a:r>
            <a:r>
              <a:rPr lang="en-US" sz="2600">
                <a:latin typeface="Helvetica"/>
                <a:cs typeface="Helvetica"/>
              </a:rPr>
              <a:t> </a:t>
            </a:r>
            <a:r>
              <a:rPr lang="en-US" sz="2600" b="1">
                <a:latin typeface="Helvetica"/>
                <a:cs typeface="Helvetica"/>
              </a:rPr>
              <a:t>bit.ly/BHS_MWC</a:t>
            </a:r>
            <a:endParaRPr lang="en-US" sz="2600">
              <a:latin typeface="Helvetica"/>
              <a:cs typeface="Helvetica"/>
            </a:endParaRPr>
          </a:p>
          <a:p>
            <a:pPr>
              <a:spcBef>
                <a:spcPts val="1800"/>
              </a:spcBef>
            </a:pPr>
            <a:endParaRPr lang="en-US" sz="260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260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DBB6BAD-0E9E-4298-D508-274B82D4F7F8}"/>
              </a:ext>
            </a:extLst>
          </p:cNvPr>
          <p:cNvSpPr/>
          <p:nvPr/>
        </p:nvSpPr>
        <p:spPr>
          <a:xfrm>
            <a:off x="9042058" y="4407739"/>
            <a:ext cx="4142703" cy="215720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3AD0AD3-D591-617A-61D7-3CEF08C04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2510" y="4649006"/>
            <a:ext cx="1450885" cy="145967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7D48D77-7CB3-1007-26CD-A27DCBB14CB4}"/>
              </a:ext>
            </a:extLst>
          </p:cNvPr>
          <p:cNvSpPr txBox="1"/>
          <p:nvPr/>
        </p:nvSpPr>
        <p:spPr>
          <a:xfrm>
            <a:off x="9787721" y="6113823"/>
            <a:ext cx="1450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err="1">
                <a:solidFill>
                  <a:schemeClr val="bg1"/>
                </a:solidFill>
              </a:rPr>
              <a:t>Página</a:t>
            </a:r>
            <a:r>
              <a:rPr lang="en-US" b="1">
                <a:solidFill>
                  <a:schemeClr val="bg1"/>
                </a:solidFill>
              </a:rPr>
              <a:t> web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9DD7BA-ADD8-07E2-F562-027AB7ABB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37" y="371475"/>
            <a:ext cx="4733925" cy="611505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92067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¿</a:t>
            </a:r>
            <a:r>
              <a:rPr lang="en-US" sz="32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Qué</a:t>
            </a:r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 es </a:t>
            </a:r>
            <a:r>
              <a:rPr lang="en-US" sz="32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Bienestar</a:t>
            </a:r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 Mental?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899160" y="1759246"/>
            <a:ext cx="10515600" cy="40472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Bienestar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mental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es un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estado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de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equilibrio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mental que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permite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a un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individuo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</a:t>
            </a:r>
            <a:r>
              <a:rPr kumimoji="0" lang="en-US" sz="2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funcionar</a:t>
            </a:r>
            <a:r>
              <a:rPr kumimoji="0" lang="en-US" sz="2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</a:t>
            </a:r>
            <a:r>
              <a:rPr kumimoji="0" lang="en-US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y </a:t>
            </a:r>
            <a:r>
              <a:rPr kumimoji="0" lang="en-US" sz="2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sentirse</a:t>
            </a:r>
            <a:r>
              <a:rPr kumimoji="0" lang="en-US" sz="2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</a:t>
            </a:r>
            <a:r>
              <a:rPr lang="en-US" sz="2800" i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bien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Se </a:t>
            </a:r>
            <a:r>
              <a:rPr lang="en-US" sz="2800" dirty="0" err="1">
                <a:solidFill>
                  <a:prstClr val="black"/>
                </a:solidFill>
                <a:latin typeface="Helvetica"/>
                <a:cs typeface="Helvetica"/>
              </a:rPr>
              <a:t>mantiene</a:t>
            </a: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 a </a:t>
            </a:r>
            <a:r>
              <a:rPr lang="en-US" sz="2800" dirty="0" err="1">
                <a:solidFill>
                  <a:prstClr val="black"/>
                </a:solidFill>
                <a:latin typeface="Helvetica"/>
                <a:cs typeface="Helvetica"/>
              </a:rPr>
              <a:t>través</a:t>
            </a: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 de </a:t>
            </a:r>
            <a:r>
              <a:rPr lang="en-US" sz="2800" dirty="0" err="1">
                <a:solidFill>
                  <a:prstClr val="black"/>
                </a:solidFill>
                <a:latin typeface="Helvetica"/>
                <a:cs typeface="Helvetica"/>
              </a:rPr>
              <a:t>actividades</a:t>
            </a: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 que </a:t>
            </a:r>
            <a:r>
              <a:rPr lang="en-US" sz="2800" dirty="0" err="1">
                <a:solidFill>
                  <a:prstClr val="black"/>
                </a:solidFill>
                <a:latin typeface="Helvetica"/>
                <a:cs typeface="Helvetica"/>
              </a:rPr>
              <a:t>promueven</a:t>
            </a: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Helvetica"/>
                <a:cs typeface="Helvetica"/>
              </a:rPr>
              <a:t>bienestar</a:t>
            </a: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, o sea, </a:t>
            </a:r>
            <a:r>
              <a:rPr lang="en-US" sz="2800" b="1" dirty="0" err="1">
                <a:solidFill>
                  <a:prstClr val="black"/>
                </a:solidFill>
                <a:latin typeface="Helvetica"/>
                <a:cs typeface="Helvetica"/>
              </a:rPr>
              <a:t>autocuidado</a:t>
            </a:r>
            <a:r>
              <a:rPr lang="en-US" sz="2800" b="1" dirty="0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El </a:t>
            </a:r>
            <a:r>
              <a:rPr lang="en-US" sz="2800" dirty="0" err="1">
                <a:solidFill>
                  <a:prstClr val="black"/>
                </a:solidFill>
                <a:latin typeface="Helvetica"/>
                <a:cs typeface="Helvetica"/>
              </a:rPr>
              <a:t>autocuidado</a:t>
            </a: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Helvetica"/>
                <a:cs typeface="Helvetica"/>
              </a:rPr>
              <a:t>te</a:t>
            </a: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Helvetica"/>
                <a:cs typeface="Helvetica"/>
              </a:rPr>
              <a:t>puede</a:t>
            </a: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Helvetica"/>
                <a:cs typeface="Helvetica"/>
              </a:rPr>
              <a:t>ayudar</a:t>
            </a:r>
            <a:r>
              <a:rPr lang="en-US" sz="2800" dirty="0">
                <a:solidFill>
                  <a:prstClr val="black"/>
                </a:solidFill>
                <a:latin typeface="Helvetica"/>
                <a:cs typeface="Helvetica"/>
              </a:rPr>
              <a:t> a...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prstClr val="black"/>
                </a:solidFill>
                <a:latin typeface="Helvetica"/>
                <a:cs typeface="Helvetica"/>
              </a:rPr>
              <a:t>Manejar</a:t>
            </a:r>
            <a:r>
              <a:rPr lang="en-US" sz="24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Helvetica"/>
                <a:cs typeface="Helvetica"/>
              </a:rPr>
              <a:t>el</a:t>
            </a:r>
            <a:r>
              <a:rPr lang="en-US" sz="24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Helvetica"/>
                <a:cs typeface="Helvetica"/>
              </a:rPr>
              <a:t>estrés</a:t>
            </a:r>
            <a:r>
              <a:rPr lang="en-US" sz="2400" dirty="0">
                <a:solidFill>
                  <a:prstClr val="black"/>
                </a:solidFill>
                <a:latin typeface="Helvetica"/>
                <a:cs typeface="Helvetica"/>
              </a:rPr>
              <a:t> día a día</a:t>
            </a:r>
            <a:endParaRPr lang="en-US" dirty="0">
              <a:solidFill>
                <a:prstClr val="black"/>
              </a:solidFill>
              <a:latin typeface="Helvetica"/>
              <a:cs typeface="Helvetica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Combatir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el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estrés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 y la </a:t>
            </a:r>
            <a:r>
              <a:rPr lang="en-US" sz="2400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ansiedad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prstClr val="black"/>
                </a:solidFill>
                <a:latin typeface="Helvetica"/>
                <a:cs typeface="Helvetica"/>
              </a:rPr>
              <a:t>Mejorar</a:t>
            </a:r>
            <a:r>
              <a:rPr lang="en-US" sz="2400" dirty="0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  <a:r>
              <a:rPr lang="en-US" sz="2400" dirty="0" err="1">
                <a:solidFill>
                  <a:prstClr val="black"/>
                </a:solidFill>
                <a:latin typeface="Helvetica"/>
                <a:cs typeface="Helvetica"/>
              </a:rPr>
              <a:t>tu</a:t>
            </a:r>
            <a:r>
              <a:rPr lang="en-US" sz="24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Helvetica"/>
                <a:cs typeface="Helvetica"/>
              </a:rPr>
              <a:t>estado</a:t>
            </a:r>
            <a:r>
              <a:rPr lang="en-US" sz="2400" dirty="0">
                <a:solidFill>
                  <a:prstClr val="black"/>
                </a:solidFill>
                <a:latin typeface="Helvetica"/>
                <a:cs typeface="Helvetica"/>
              </a:rPr>
              <a:t> de </a:t>
            </a:r>
            <a:r>
              <a:rPr lang="en-US" sz="2400" dirty="0" err="1">
                <a:solidFill>
                  <a:prstClr val="black"/>
                </a:solidFill>
                <a:latin typeface="Helvetica"/>
                <a:cs typeface="Helvetica"/>
              </a:rPr>
              <a:t>ánimo</a:t>
            </a:r>
            <a:r>
              <a:rPr lang="en-US" sz="2400" dirty="0">
                <a:solidFill>
                  <a:prstClr val="black"/>
                </a:solidFill>
                <a:latin typeface="Helvetica"/>
                <a:cs typeface="Helvetica"/>
              </a:rPr>
              <a:t> y </a:t>
            </a:r>
            <a:r>
              <a:rPr lang="en-US" sz="2400" dirty="0" err="1">
                <a:solidFill>
                  <a:prstClr val="black"/>
                </a:solidFill>
                <a:latin typeface="Helvetica"/>
                <a:cs typeface="Helvetica"/>
              </a:rPr>
              <a:t>energía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59B8835E-4139-05F8-0D5F-28D62E7CE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BF3597BE-01E1-B8D3-9234-4C13CCDC2A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  <p:pic>
        <p:nvPicPr>
          <p:cNvPr id="17" name="Picture 16" descr="A circular sign with text and a heart&#10;&#10;Description automatically generated with medium confidence">
            <a:extLst>
              <a:ext uri="{FF2B5EF4-FFF2-40B4-BE49-F238E27FC236}">
                <a16:creationId xmlns:a16="http://schemas.microsoft.com/office/drawing/2014/main" id="{75206A18-2D2C-73A0-3325-4339DF51B4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387" y="3321774"/>
            <a:ext cx="3441543" cy="344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811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98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5BF37-7739-A501-96D8-2123ADB5A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8489" y="677259"/>
            <a:ext cx="6898784" cy="54997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4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¿</a:t>
            </a:r>
            <a:r>
              <a:rPr lang="en-US" sz="4400" b="1" err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Qué</a:t>
            </a:r>
            <a:r>
              <a:rPr lang="en-US" sz="44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 </a:t>
            </a:r>
            <a:r>
              <a:rPr lang="en-US" sz="4400" b="1" err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significa</a:t>
            </a:r>
            <a:r>
              <a:rPr lang="en-US" sz="44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 </a:t>
            </a:r>
            <a:r>
              <a:rPr lang="en-US" sz="4400" b="1" i="1" err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autocuidado</a:t>
            </a:r>
            <a:r>
              <a:rPr lang="en-US" sz="44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 para </a:t>
            </a:r>
            <a:r>
              <a:rPr lang="en-US" sz="4400" b="1" err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ti</a:t>
            </a:r>
            <a:r>
              <a:rPr lang="en-US" sz="44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?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4400" b="1">
              <a:solidFill>
                <a:schemeClr val="bg1"/>
              </a:solidFill>
              <a:latin typeface="verdana pro black"/>
              <a:cs typeface="Calibri" panose="020F0502020204030204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0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¿En </a:t>
            </a:r>
            <a:r>
              <a:rPr lang="en-US" sz="4000" b="1" err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qué</a:t>
            </a:r>
            <a:r>
              <a:rPr lang="en-US" sz="40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 </a:t>
            </a:r>
            <a:r>
              <a:rPr lang="en-US" sz="4000" b="1" err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piensas</a:t>
            </a:r>
            <a:r>
              <a:rPr lang="en-US" sz="40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 </a:t>
            </a:r>
            <a:r>
              <a:rPr lang="en-US" sz="4000" b="1" err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cuando</a:t>
            </a:r>
            <a:r>
              <a:rPr lang="en-US" sz="40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 </a:t>
            </a:r>
            <a:r>
              <a:rPr lang="en-US" sz="4000" b="1" err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escuchas</a:t>
            </a:r>
            <a:r>
              <a:rPr lang="en-US" sz="40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 </a:t>
            </a:r>
            <a:r>
              <a:rPr lang="en-US" sz="4000" b="1" i="1" err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autocuidado</a:t>
            </a:r>
            <a:r>
              <a:rPr lang="en-US" sz="40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?</a:t>
            </a:r>
            <a:endParaRPr lang="en-US" sz="4000">
              <a:solidFill>
                <a:schemeClr val="bg1"/>
              </a:solidFill>
              <a:cs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A9D68E-FDA4-B97B-85A2-DE447CE5D8B7}"/>
              </a:ext>
            </a:extLst>
          </p:cNvPr>
          <p:cNvSpPr/>
          <p:nvPr/>
        </p:nvSpPr>
        <p:spPr>
          <a:xfrm>
            <a:off x="-96981" y="-144087"/>
            <a:ext cx="4017817" cy="7135091"/>
          </a:xfrm>
          <a:prstGeom prst="rect">
            <a:avLst/>
          </a:prstGeom>
          <a:solidFill>
            <a:srgbClr val="A1C6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B02531-1194-DAE4-CFC8-3F45A5D4F334}"/>
              </a:ext>
            </a:extLst>
          </p:cNvPr>
          <p:cNvSpPr/>
          <p:nvPr/>
        </p:nvSpPr>
        <p:spPr>
          <a:xfrm>
            <a:off x="415635" y="-565266"/>
            <a:ext cx="484909" cy="7980218"/>
          </a:xfrm>
          <a:prstGeom prst="rect">
            <a:avLst/>
          </a:prstGeom>
          <a:solidFill>
            <a:srgbClr val="5498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92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und sign with a cartoon monkey and sun&#10;&#10;Description automatically generated">
            <a:extLst>
              <a:ext uri="{FF2B5EF4-FFF2-40B4-BE49-F238E27FC236}">
                <a16:creationId xmlns:a16="http://schemas.microsoft.com/office/drawing/2014/main" id="{97EA3EED-6CBD-8F69-A398-84AB4040A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2592">
            <a:off x="9324197" y="2723569"/>
            <a:ext cx="2588232" cy="2588232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  <a:ea typeface="+mj-lt"/>
                <a:cs typeface="+mj-lt"/>
              </a:rPr>
              <a:t>Dale </a:t>
            </a:r>
            <a:r>
              <a:rPr lang="en-US" sz="32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  <a:ea typeface="+mj-lt"/>
                <a:cs typeface="+mj-lt"/>
              </a:rPr>
              <a:t>Prioridad</a:t>
            </a:r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  <a:ea typeface="+mj-lt"/>
                <a:cs typeface="+mj-lt"/>
              </a:rPr>
              <a:t> al </a:t>
            </a:r>
            <a:r>
              <a:rPr lang="en-US" sz="32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  <a:ea typeface="+mj-lt"/>
                <a:cs typeface="+mj-lt"/>
              </a:rPr>
              <a:t>Autocuidado</a:t>
            </a:r>
            <a:endParaRPr lang="en-US" err="1">
              <a:solidFill>
                <a:schemeClr val="bg1"/>
              </a:solidFill>
              <a:latin typeface="Verdana Pro Black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838685" y="1904268"/>
            <a:ext cx="9336906" cy="44319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800">
                <a:latin typeface="Helvetica"/>
                <a:ea typeface="+mn-lt"/>
                <a:cs typeface="Helvetica"/>
              </a:rPr>
              <a:t>¡</a:t>
            </a:r>
            <a:r>
              <a:rPr lang="es-ES" sz="2800" b="1">
                <a:latin typeface="Helvetica"/>
                <a:ea typeface="+mn-lt"/>
                <a:cs typeface="Helvetica"/>
              </a:rPr>
              <a:t>Todos </a:t>
            </a:r>
            <a:r>
              <a:rPr lang="es-ES" sz="2800">
                <a:latin typeface="Helvetica"/>
                <a:ea typeface="+mn-lt"/>
                <a:cs typeface="Helvetica"/>
              </a:rPr>
              <a:t>pueden beneficiarse del autocuidado</a:t>
            </a:r>
            <a:r>
              <a:rPr lang="en-US" sz="2800">
                <a:latin typeface="Helvetica"/>
                <a:ea typeface="+mn-lt"/>
                <a:cs typeface="Helvetica"/>
              </a:rPr>
              <a:t>!</a:t>
            </a:r>
            <a:endParaRPr lang="en-US" sz="2800">
              <a:cs typeface="Helvetica"/>
            </a:endParaRPr>
          </a:p>
          <a:p>
            <a:pPr>
              <a:spcAft>
                <a:spcPts val="1200"/>
              </a:spcAft>
              <a:defRPr/>
            </a:pPr>
            <a:r>
              <a:rPr lang="en-US" sz="2800">
                <a:latin typeface="Helvetica"/>
                <a:ea typeface="+mn-lt"/>
                <a:cs typeface="+mn-lt"/>
              </a:rPr>
              <a:t>Tu </a:t>
            </a:r>
            <a:r>
              <a:rPr lang="en-US" sz="2800" err="1">
                <a:latin typeface="Helvetica"/>
                <a:ea typeface="+mn-lt"/>
                <a:cs typeface="+mn-lt"/>
              </a:rPr>
              <a:t>versión</a:t>
            </a:r>
            <a:r>
              <a:rPr lang="en-US" sz="2800">
                <a:latin typeface="Helvetica"/>
                <a:ea typeface="+mn-lt"/>
                <a:cs typeface="+mn-lt"/>
              </a:rPr>
              <a:t> del </a:t>
            </a:r>
            <a:r>
              <a:rPr lang="en-US" sz="2800" err="1">
                <a:latin typeface="Helvetica"/>
                <a:ea typeface="+mn-lt"/>
                <a:cs typeface="+mn-lt"/>
              </a:rPr>
              <a:t>autocuidado</a:t>
            </a:r>
            <a:r>
              <a:rPr lang="en-US" sz="2800">
                <a:latin typeface="Helvetica"/>
                <a:ea typeface="+mn-lt"/>
                <a:cs typeface="+mn-lt"/>
              </a:rPr>
              <a:t> </a:t>
            </a:r>
            <a:r>
              <a:rPr lang="en-US" sz="2800" err="1">
                <a:latin typeface="Helvetica"/>
                <a:ea typeface="+mn-lt"/>
                <a:cs typeface="+mn-lt"/>
              </a:rPr>
              <a:t>puede</a:t>
            </a:r>
            <a:r>
              <a:rPr lang="en-US" sz="2800">
                <a:latin typeface="Helvetica"/>
                <a:ea typeface="+mn-lt"/>
                <a:cs typeface="+mn-lt"/>
              </a:rPr>
              <a:t> ser </a:t>
            </a:r>
            <a:r>
              <a:rPr lang="en-US" sz="2800" err="1">
                <a:latin typeface="Helvetica"/>
                <a:ea typeface="+mn-lt"/>
                <a:cs typeface="+mn-lt"/>
              </a:rPr>
              <a:t>diferente</a:t>
            </a:r>
            <a:r>
              <a:rPr lang="en-US" sz="2800">
                <a:latin typeface="Helvetica"/>
                <a:ea typeface="+mn-lt"/>
                <a:cs typeface="+mn-lt"/>
              </a:rPr>
              <a:t> a la de </a:t>
            </a:r>
            <a:r>
              <a:rPr lang="en-US" sz="2800" err="1">
                <a:latin typeface="Helvetica"/>
                <a:ea typeface="+mn-lt"/>
                <a:cs typeface="+mn-lt"/>
              </a:rPr>
              <a:t>otra</a:t>
            </a:r>
            <a:r>
              <a:rPr lang="en-US" sz="2800">
                <a:latin typeface="Helvetica"/>
                <a:ea typeface="+mn-lt"/>
                <a:cs typeface="+mn-lt"/>
              </a:rPr>
              <a:t> persona, y </a:t>
            </a:r>
            <a:r>
              <a:rPr lang="en-US" sz="2800" err="1">
                <a:latin typeface="Helvetica"/>
                <a:ea typeface="+mn-lt"/>
                <a:cs typeface="+mn-lt"/>
              </a:rPr>
              <a:t>eso</a:t>
            </a:r>
            <a:r>
              <a:rPr lang="en-US" sz="2800">
                <a:latin typeface="Helvetica"/>
                <a:ea typeface="+mn-lt"/>
                <a:cs typeface="+mn-lt"/>
              </a:rPr>
              <a:t> </a:t>
            </a:r>
            <a:r>
              <a:rPr lang="en-US" sz="2800" err="1">
                <a:latin typeface="Helvetica"/>
                <a:ea typeface="+mn-lt"/>
                <a:cs typeface="+mn-lt"/>
              </a:rPr>
              <a:t>está</a:t>
            </a:r>
            <a:r>
              <a:rPr lang="en-US" sz="2800">
                <a:latin typeface="Helvetica"/>
                <a:ea typeface="+mn-lt"/>
                <a:cs typeface="+mn-lt"/>
              </a:rPr>
              <a:t> bien.</a:t>
            </a:r>
            <a:endParaRPr lang="en-US">
              <a:latin typeface="Helvetica"/>
              <a:ea typeface="+mn-lt"/>
              <a:cs typeface="+mn-lt"/>
            </a:endParaRPr>
          </a:p>
          <a:p>
            <a:pPr>
              <a:spcAft>
                <a:spcPts val="1200"/>
              </a:spcAft>
              <a:defRPr/>
            </a:pPr>
            <a:endParaRPr lang="en-US" sz="2800">
              <a:latin typeface="Helvetica"/>
              <a:cs typeface="Calibri"/>
            </a:endParaRPr>
          </a:p>
          <a:p>
            <a:pPr>
              <a:spcAft>
                <a:spcPts val="1200"/>
              </a:spcAft>
              <a:defRPr/>
            </a:pPr>
            <a:r>
              <a:rPr lang="en-US" sz="2400" err="1">
                <a:latin typeface="Helvetica"/>
                <a:cs typeface="Helvetica"/>
              </a:rPr>
              <a:t>Actividades</a:t>
            </a:r>
            <a:r>
              <a:rPr lang="en-US" sz="2400">
                <a:latin typeface="Helvetica"/>
                <a:cs typeface="Helvetica"/>
              </a:rPr>
              <a:t> de </a:t>
            </a:r>
            <a:r>
              <a:rPr lang="en-US" sz="2400" err="1">
                <a:latin typeface="Helvetica"/>
                <a:cs typeface="Helvetica"/>
              </a:rPr>
              <a:t>autocuidado</a:t>
            </a:r>
            <a:r>
              <a:rPr lang="en-US" sz="2400">
                <a:latin typeface="Helvetica"/>
                <a:cs typeface="Helvetica"/>
              </a:rPr>
              <a:t> </a:t>
            </a:r>
            <a:r>
              <a:rPr lang="en-US" sz="2400" err="1">
                <a:latin typeface="Helvetica"/>
                <a:cs typeface="Helvetica"/>
              </a:rPr>
              <a:t>incluyen</a:t>
            </a:r>
            <a:r>
              <a:rPr lang="en-US" sz="2400">
                <a:latin typeface="Helvetica"/>
                <a:cs typeface="Helvetica"/>
              </a:rPr>
              <a:t>:</a:t>
            </a:r>
          </a:p>
          <a:p>
            <a:pPr marL="742950" lvl="1" indent="-285750">
              <a:spcAft>
                <a:spcPts val="600"/>
              </a:spcAft>
              <a:buFont typeface="Arial,Sans-Serif"/>
              <a:buChar char="•"/>
              <a:defRPr/>
            </a:pPr>
            <a:r>
              <a:rPr lang="en-US" sz="2400" err="1">
                <a:latin typeface="Helvetica"/>
                <a:cs typeface="Helvetica"/>
              </a:rPr>
              <a:t>Actividades</a:t>
            </a:r>
            <a:r>
              <a:rPr lang="en-US" sz="2400">
                <a:latin typeface="Helvetica"/>
                <a:cs typeface="Helvetica"/>
              </a:rPr>
              <a:t> </a:t>
            </a:r>
            <a:r>
              <a:rPr lang="en-US" sz="2400" err="1">
                <a:latin typeface="Helvetica"/>
                <a:cs typeface="Helvetica"/>
              </a:rPr>
              <a:t>físicas</a:t>
            </a:r>
            <a:r>
              <a:rPr lang="en-US" sz="2400">
                <a:latin typeface="Helvetica"/>
                <a:cs typeface="Helvetica"/>
              </a:rPr>
              <a:t> para </a:t>
            </a:r>
            <a:r>
              <a:rPr lang="en-US" sz="2400" err="1">
                <a:latin typeface="Helvetica"/>
                <a:cs typeface="Helvetica"/>
              </a:rPr>
              <a:t>tu</a:t>
            </a:r>
            <a:r>
              <a:rPr lang="en-US" sz="2400">
                <a:latin typeface="Helvetica"/>
                <a:cs typeface="Helvetica"/>
              </a:rPr>
              <a:t> </a:t>
            </a:r>
            <a:r>
              <a:rPr lang="en-US" sz="2400" b="1" err="1">
                <a:latin typeface="Helvetica"/>
                <a:cs typeface="Helvetica"/>
              </a:rPr>
              <a:t>cuerpo</a:t>
            </a:r>
            <a:endParaRPr lang="en-US" sz="2400" err="1">
              <a:latin typeface="Helvetica"/>
              <a:cs typeface="Helvetica"/>
            </a:endParaRPr>
          </a:p>
          <a:p>
            <a:pPr marL="742950" lvl="1" indent="-285750">
              <a:spcAft>
                <a:spcPts val="600"/>
              </a:spcAft>
              <a:buFont typeface="Arial,Sans-Serif"/>
              <a:buChar char="•"/>
              <a:defRPr/>
            </a:pPr>
            <a:r>
              <a:rPr lang="en-US" sz="2400" err="1">
                <a:latin typeface="Helvetica"/>
                <a:cs typeface="Helvetica"/>
              </a:rPr>
              <a:t>Actividades</a:t>
            </a:r>
            <a:r>
              <a:rPr lang="en-US" sz="2400">
                <a:latin typeface="Helvetica"/>
                <a:cs typeface="Helvetica"/>
              </a:rPr>
              <a:t> </a:t>
            </a:r>
            <a:r>
              <a:rPr lang="en-US" sz="2400" err="1">
                <a:latin typeface="Helvetica"/>
                <a:cs typeface="Helvetica"/>
              </a:rPr>
              <a:t>cognitivas</a:t>
            </a:r>
            <a:r>
              <a:rPr lang="en-US" sz="2400">
                <a:latin typeface="Helvetica"/>
                <a:cs typeface="Helvetica"/>
              </a:rPr>
              <a:t> para </a:t>
            </a:r>
            <a:r>
              <a:rPr lang="en-US" sz="2400" err="1">
                <a:latin typeface="Helvetica"/>
                <a:cs typeface="Helvetica"/>
              </a:rPr>
              <a:t>tu</a:t>
            </a:r>
            <a:r>
              <a:rPr lang="en-US" sz="2400">
                <a:latin typeface="Helvetica"/>
                <a:cs typeface="Helvetica"/>
              </a:rPr>
              <a:t> </a:t>
            </a:r>
            <a:r>
              <a:rPr lang="en-US" sz="2400" b="1" err="1">
                <a:latin typeface="Helvetica"/>
                <a:cs typeface="Helvetica"/>
              </a:rPr>
              <a:t>mente</a:t>
            </a:r>
            <a:endParaRPr lang="en-US" sz="2400" err="1">
              <a:latin typeface="Helvetica"/>
              <a:cs typeface="Helvetica"/>
            </a:endParaRPr>
          </a:p>
          <a:p>
            <a:pPr marL="742950" lvl="1" indent="-285750">
              <a:spcAft>
                <a:spcPts val="1200"/>
              </a:spcAft>
              <a:buFont typeface="Arial,Sans-Serif"/>
              <a:buChar char="•"/>
              <a:defRPr/>
            </a:pPr>
            <a:r>
              <a:rPr lang="en-US" sz="2400" err="1">
                <a:latin typeface="Helvetica"/>
                <a:cs typeface="Helvetica"/>
              </a:rPr>
              <a:t>Actividades</a:t>
            </a:r>
            <a:r>
              <a:rPr lang="en-US" sz="2400">
                <a:latin typeface="Helvetica"/>
                <a:cs typeface="Helvetica"/>
              </a:rPr>
              <a:t> </a:t>
            </a:r>
            <a:r>
              <a:rPr lang="en-US" sz="2400" err="1">
                <a:latin typeface="Helvetica"/>
                <a:cs typeface="Helvetica"/>
              </a:rPr>
              <a:t>emocionales</a:t>
            </a:r>
            <a:r>
              <a:rPr lang="en-US" sz="2400">
                <a:latin typeface="Helvetica"/>
                <a:cs typeface="Helvetica"/>
              </a:rPr>
              <a:t> y </a:t>
            </a:r>
            <a:r>
              <a:rPr lang="en-US" sz="2400" err="1">
                <a:latin typeface="Helvetica"/>
                <a:cs typeface="Helvetica"/>
              </a:rPr>
              <a:t>sociales</a:t>
            </a:r>
            <a:r>
              <a:rPr lang="en-US" sz="2400">
                <a:latin typeface="Helvetica"/>
                <a:cs typeface="Helvetica"/>
              </a:rPr>
              <a:t> para </a:t>
            </a:r>
            <a:r>
              <a:rPr lang="en-US" sz="2400" err="1">
                <a:latin typeface="Helvetica"/>
                <a:cs typeface="Helvetica"/>
              </a:rPr>
              <a:t>tu</a:t>
            </a:r>
            <a:r>
              <a:rPr lang="en-US" sz="2400">
                <a:latin typeface="Helvetica"/>
                <a:cs typeface="Helvetica"/>
              </a:rPr>
              <a:t> </a:t>
            </a:r>
            <a:r>
              <a:rPr lang="en-US" sz="2400" b="1" err="1">
                <a:latin typeface="Helvetica"/>
                <a:cs typeface="Helvetica"/>
              </a:rPr>
              <a:t>estado</a:t>
            </a:r>
            <a:r>
              <a:rPr lang="en-US" sz="2400" b="1">
                <a:latin typeface="Helvetica"/>
                <a:cs typeface="Helvetica"/>
              </a:rPr>
              <a:t> de </a:t>
            </a:r>
            <a:r>
              <a:rPr lang="en-US" sz="2400" b="1" err="1">
                <a:latin typeface="Helvetica"/>
                <a:cs typeface="Helvetica"/>
              </a:rPr>
              <a:t>ánimo</a:t>
            </a:r>
            <a:r>
              <a:rPr lang="en-US" sz="2400" b="1">
                <a:latin typeface="Helvetica"/>
                <a:cs typeface="Helvetica"/>
              </a:rPr>
              <a:t> y </a:t>
            </a:r>
            <a:r>
              <a:rPr lang="en-US" sz="2400" b="1" err="1">
                <a:latin typeface="Helvetica"/>
                <a:cs typeface="Helvetica"/>
              </a:rPr>
              <a:t>relaciones</a:t>
            </a:r>
            <a:endParaRPr lang="en-US" sz="2400">
              <a:cs typeface="Calibri"/>
            </a:endParaRP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59B8835E-4139-05F8-0D5F-28D62E7CE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2794"/>
            <a:ext cx="4866640" cy="171704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BF3597BE-01E1-B8D3-9234-4C13CCDC2A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638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  <a:ea typeface="+mj-lt"/>
                <a:cs typeface="+mj-lt"/>
              </a:rPr>
              <a:t>Descripción</a:t>
            </a:r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  <a:ea typeface="+mj-lt"/>
                <a:cs typeface="+mj-lt"/>
              </a:rPr>
              <a:t> General de la </a:t>
            </a:r>
            <a:r>
              <a:rPr lang="en-US" sz="32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  <a:ea typeface="+mj-lt"/>
                <a:cs typeface="+mj-lt"/>
              </a:rPr>
              <a:t>Práctica</a:t>
            </a:r>
            <a:endParaRPr lang="en-US" sz="3200" err="1">
              <a:solidFill>
                <a:schemeClr val="bg1"/>
              </a:solidFill>
              <a:latin typeface="Verdana Pro Black"/>
            </a:endParaRP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59B8835E-4139-05F8-0D5F-28D62E7CE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BF3597BE-01E1-B8D3-9234-4C13CCDC2A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03DE5B-9E77-602E-4B4B-BC79E14C3AB8}"/>
              </a:ext>
            </a:extLst>
          </p:cNvPr>
          <p:cNvSpPr txBox="1"/>
          <p:nvPr/>
        </p:nvSpPr>
        <p:spPr>
          <a:xfrm>
            <a:off x="846244" y="1944742"/>
            <a:ext cx="5366173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Es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una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forma </a:t>
            </a:r>
            <a:r>
              <a:rPr lang="en-US" sz="2400" b="1">
                <a:solidFill>
                  <a:prstClr val="black"/>
                </a:solidFill>
                <a:latin typeface="Helvetica"/>
                <a:cs typeface="Helvetica"/>
              </a:rPr>
              <a:t>accessible, </a:t>
            </a:r>
            <a:r>
              <a:rPr lang="en-US" sz="2400" b="1" err="1">
                <a:solidFill>
                  <a:prstClr val="black"/>
                </a:solidFill>
                <a:latin typeface="Helvetica"/>
                <a:cs typeface="Helvetica"/>
              </a:rPr>
              <a:t>divertida</a:t>
            </a:r>
            <a:r>
              <a:rPr lang="en-US" sz="2400" b="1">
                <a:solidFill>
                  <a:prstClr val="black"/>
                </a:solidFill>
                <a:latin typeface="Helvetica"/>
                <a:cs typeface="Helvetica"/>
              </a:rPr>
              <a:t> y </a:t>
            </a:r>
            <a:r>
              <a:rPr lang="en-US" sz="2400" b="1" err="1">
                <a:solidFill>
                  <a:prstClr val="black"/>
                </a:solidFill>
                <a:latin typeface="Helvetica"/>
                <a:cs typeface="Helvetica"/>
              </a:rPr>
              <a:t>gratuita</a:t>
            </a:r>
            <a:r>
              <a:rPr lang="en-US" sz="2400" b="1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de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incluir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actividades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de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autocuidado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durante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el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día que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ayudan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al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bienestar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mental</a:t>
            </a:r>
            <a:endParaRPr lang="en-US" sz="2400">
              <a:solidFill>
                <a:prstClr val="black"/>
              </a:solidFill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Puede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hacerse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solo o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acompañado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de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otros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Encuentra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los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materiales</a:t>
            </a: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  <a:r>
              <a:rPr lang="en-US" sz="2400" err="1">
                <a:solidFill>
                  <a:prstClr val="black"/>
                </a:solidFill>
                <a:latin typeface="Helvetica"/>
                <a:cs typeface="Helvetica"/>
              </a:rPr>
              <a:t>en</a:t>
            </a:r>
            <a:r>
              <a:rPr lang="en-US" sz="2600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  <a:r>
              <a:rPr lang="en-US" sz="2600" b="1">
                <a:solidFill>
                  <a:prstClr val="black"/>
                </a:solidFill>
                <a:latin typeface="Helvetica"/>
                <a:cs typeface="Helvetic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bit.ly/BHS_MWC</a:t>
            </a:r>
            <a:r>
              <a:rPr lang="en-US" sz="2600" b="1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32BD5A-6D1D-6F5D-5348-AAED0968F9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7869" y="1711739"/>
            <a:ext cx="4649304" cy="471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55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  <a:ea typeface="+mj-lt"/>
                <a:cs typeface="+mj-lt"/>
              </a:rPr>
              <a:t>Esquema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  <a:ea typeface="+mj-lt"/>
                <a:cs typeface="+mj-lt"/>
              </a:rPr>
              <a:t> de la </a:t>
            </a:r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  <a:ea typeface="+mj-lt"/>
                <a:cs typeface="+mj-lt"/>
              </a:rPr>
              <a:t>Página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  <a:ea typeface="+mj-lt"/>
                <a:cs typeface="+mj-lt"/>
              </a:rPr>
              <a:t> Web</a:t>
            </a:r>
            <a:endParaRPr lang="en-US" dirty="0">
              <a:solidFill>
                <a:schemeClr val="bg1"/>
              </a:solidFill>
              <a:latin typeface="Verdana Pro Black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899160" y="1903208"/>
            <a:ext cx="5196840" cy="40780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s" sz="2600" b="1" dirty="0">
                <a:solidFill>
                  <a:srgbClr val="1F1F1F"/>
                </a:solidFill>
                <a:latin typeface="Helvetica"/>
                <a:cs typeface="Helvetica"/>
              </a:rPr>
              <a:t>Introducción</a:t>
            </a:r>
            <a:endParaRPr lang="en-US" sz="2600" b="1" dirty="0">
              <a:solidFill>
                <a:prstClr val="black"/>
              </a:solidFill>
              <a:latin typeface="Helvetica"/>
              <a:cs typeface="Helvetica"/>
            </a:endParaRPr>
          </a:p>
          <a:p>
            <a:pPr marL="457200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s" sz="2600" b="1" dirty="0">
                <a:solidFill>
                  <a:schemeClr val="accent1"/>
                </a:solidFill>
                <a:latin typeface="Helvetica"/>
                <a:cs typeface="Helvetica"/>
              </a:rPr>
              <a:t>Materiales básicos de la Practica</a:t>
            </a:r>
            <a:endParaRPr lang="en-US" sz="2600" b="1" dirty="0">
              <a:solidFill>
                <a:schemeClr val="accent1"/>
              </a:solidFill>
              <a:latin typeface="Helvetica"/>
              <a:cs typeface="Calibri" panose="020F0502020204030204"/>
            </a:endParaRP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Helvetica"/>
                <a:ea typeface="+mn-lt"/>
                <a:cs typeface="+mn-lt"/>
              </a:rPr>
              <a:t>Lo Que </a:t>
            </a:r>
            <a:r>
              <a:rPr lang="en-US" sz="2400" dirty="0" err="1">
                <a:solidFill>
                  <a:prstClr val="black"/>
                </a:solidFill>
                <a:latin typeface="Helvetica"/>
                <a:ea typeface="+mn-lt"/>
                <a:cs typeface="+mn-lt"/>
              </a:rPr>
              <a:t>Necesitas</a:t>
            </a:r>
            <a:r>
              <a:rPr lang="en-US" sz="2400" dirty="0">
                <a:solidFill>
                  <a:prstClr val="black"/>
                </a:solidFill>
                <a:latin typeface="Helvetica"/>
                <a:ea typeface="+mn-lt"/>
                <a:cs typeface="+mn-lt"/>
              </a:rPr>
              <a:t> Saber</a:t>
            </a: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400" dirty="0" err="1">
                <a:solidFill>
                  <a:prstClr val="black"/>
                </a:solidFill>
                <a:latin typeface="Helvetica"/>
                <a:ea typeface="+mn-lt"/>
                <a:cs typeface="+mn-lt"/>
              </a:rPr>
              <a:t>Prácticas</a:t>
            </a:r>
            <a:r>
              <a:rPr lang="en-US" sz="2400" dirty="0">
                <a:solidFill>
                  <a:prstClr val="black"/>
                </a:solidFill>
                <a:latin typeface="Helvetica"/>
                <a:ea typeface="+mn-lt"/>
                <a:cs typeface="+mn-lt"/>
              </a:rPr>
              <a:t> de </a:t>
            </a:r>
            <a:r>
              <a:rPr lang="en-US" sz="2400" dirty="0" err="1">
                <a:solidFill>
                  <a:prstClr val="black"/>
                </a:solidFill>
                <a:latin typeface="Helvetica"/>
                <a:ea typeface="+mn-lt"/>
                <a:cs typeface="+mn-lt"/>
              </a:rPr>
              <a:t>Autocuidado</a:t>
            </a:r>
            <a:endParaRPr lang="en-US" sz="2400" dirty="0">
              <a:solidFill>
                <a:prstClr val="black"/>
              </a:solidFill>
              <a:latin typeface="Helvetica"/>
              <a:ea typeface="+mn-lt"/>
              <a:cs typeface="+mn-lt"/>
            </a:endParaRP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Helvetica"/>
                <a:ea typeface="+mn-lt"/>
                <a:cs typeface="+mn-lt"/>
              </a:rPr>
              <a:t>Calendario de </a:t>
            </a:r>
            <a:r>
              <a:rPr lang="en-US" sz="2400" dirty="0" err="1">
                <a:solidFill>
                  <a:prstClr val="black"/>
                </a:solidFill>
                <a:latin typeface="Helvetica"/>
                <a:ea typeface="+mn-lt"/>
                <a:cs typeface="+mn-lt"/>
              </a:rPr>
              <a:t>Prácticas</a:t>
            </a:r>
            <a:endParaRPr lang="en-US" sz="2400" dirty="0">
              <a:solidFill>
                <a:prstClr val="black"/>
              </a:solidFill>
              <a:latin typeface="Helvetica"/>
              <a:ea typeface="+mn-lt"/>
              <a:cs typeface="+mn-lt"/>
            </a:endParaRPr>
          </a:p>
          <a:p>
            <a:pPr marL="457200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b="1" dirty="0">
                <a:solidFill>
                  <a:srgbClr val="E3AA00"/>
                </a:solidFill>
                <a:latin typeface="Helvetica"/>
                <a:cs typeface="Helvetica"/>
              </a:rPr>
              <a:t>Materiales </a:t>
            </a:r>
            <a:r>
              <a:rPr lang="en-US" sz="2600" b="1" dirty="0" err="1">
                <a:solidFill>
                  <a:srgbClr val="E3AA00"/>
                </a:solidFill>
                <a:latin typeface="Helvetica"/>
                <a:cs typeface="Helvetica"/>
              </a:rPr>
              <a:t>Opcionales</a:t>
            </a:r>
            <a:endParaRPr lang="en-US" sz="2600" b="1" dirty="0">
              <a:solidFill>
                <a:srgbClr val="E3AA00"/>
              </a:solidFill>
              <a:latin typeface="Helvetica"/>
              <a:cs typeface="Helvetica"/>
            </a:endParaRP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400" dirty="0" err="1">
                <a:solidFill>
                  <a:prstClr val="black"/>
                </a:solidFill>
                <a:latin typeface="Helvetica"/>
                <a:cs typeface="Calibri"/>
              </a:rPr>
              <a:t>Planificador</a:t>
            </a:r>
            <a:r>
              <a:rPr lang="en-US" sz="2400" dirty="0">
                <a:solidFill>
                  <a:prstClr val="black"/>
                </a:solidFill>
                <a:latin typeface="Helvetica"/>
                <a:ea typeface="+mn-lt"/>
                <a:cs typeface="+mn-lt"/>
              </a:rPr>
              <a:t> </a:t>
            </a:r>
            <a:r>
              <a:rPr lang="en-US" sz="2400" dirty="0" err="1">
                <a:solidFill>
                  <a:prstClr val="black"/>
                </a:solidFill>
                <a:latin typeface="Helvetica"/>
                <a:ea typeface="+mn-lt"/>
                <a:cs typeface="+mn-lt"/>
              </a:rPr>
              <a:t>Semanal</a:t>
            </a:r>
            <a:endParaRPr lang="en-US" sz="2400" dirty="0">
              <a:solidFill>
                <a:prstClr val="black"/>
              </a:solidFill>
              <a:latin typeface="Helvetica"/>
              <a:ea typeface="+mn-lt"/>
              <a:cs typeface="+mn-lt"/>
            </a:endParaRP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Helvetica"/>
                <a:ea typeface="+mn-lt"/>
                <a:cs typeface="+mn-lt"/>
              </a:rPr>
              <a:t>Hoja de Auto-</a:t>
            </a:r>
            <a:r>
              <a:rPr lang="en-US" sz="2400" dirty="0" err="1">
                <a:solidFill>
                  <a:prstClr val="black"/>
                </a:solidFill>
                <a:latin typeface="Helvetica"/>
                <a:ea typeface="+mn-lt"/>
                <a:cs typeface="+mn-lt"/>
              </a:rPr>
              <a:t>reflexión</a:t>
            </a:r>
            <a:endParaRPr lang="en-US" sz="2400" dirty="0">
              <a:solidFill>
                <a:prstClr val="black"/>
              </a:solidFill>
              <a:latin typeface="Helvetica"/>
              <a:cs typeface="Calibri"/>
            </a:endParaRP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59B8835E-4139-05F8-0D5F-28D62E7CE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BF3597BE-01E1-B8D3-9234-4C13CCDC2A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F4E022-C7C4-20FB-2DEE-8D206D785913}"/>
              </a:ext>
            </a:extLst>
          </p:cNvPr>
          <p:cNvSpPr txBox="1"/>
          <p:nvPr/>
        </p:nvSpPr>
        <p:spPr>
          <a:xfrm>
            <a:off x="6622211" y="1906438"/>
            <a:ext cx="5046172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spcAft>
                <a:spcPts val="600"/>
              </a:spcAft>
              <a:buFont typeface="Arial,Sans-Serif"/>
              <a:buChar char="•"/>
            </a:pPr>
            <a:r>
              <a:rPr lang="es" sz="2600" b="1" dirty="0">
                <a:solidFill>
                  <a:srgbClr val="1F1F1F"/>
                </a:solidFill>
                <a:latin typeface="Helvetica"/>
                <a:cs typeface="Arial"/>
              </a:rPr>
              <a:t>Gráficos de Bienestar</a:t>
            </a:r>
            <a:endParaRPr lang="en-US" sz="2600" b="1" dirty="0">
              <a:latin typeface="Helvetica"/>
              <a:ea typeface="+mn-lt"/>
              <a:cs typeface="helvetica"/>
            </a:endParaRPr>
          </a:p>
          <a:p>
            <a:pPr marL="914400" lvl="1" indent="-457200">
              <a:spcAft>
                <a:spcPts val="600"/>
              </a:spcAft>
              <a:buFont typeface="Arial,Sans-Serif"/>
              <a:buChar char="•"/>
            </a:pPr>
            <a:r>
              <a:rPr lang="en-US" sz="2400" dirty="0" err="1">
                <a:latin typeface="Helvetica"/>
                <a:ea typeface="+mn-lt"/>
                <a:cs typeface="+mn-lt"/>
              </a:rPr>
              <a:t>Publicaciones</a:t>
            </a:r>
            <a:r>
              <a:rPr lang="en-US" sz="2400" dirty="0">
                <a:latin typeface="Helvetica"/>
                <a:ea typeface="+mn-lt"/>
                <a:cs typeface="+mn-lt"/>
              </a:rPr>
              <a:t> para redes </a:t>
            </a:r>
            <a:r>
              <a:rPr lang="en-US" sz="2400" dirty="0" err="1">
                <a:latin typeface="Helvetica"/>
                <a:ea typeface="+mn-lt"/>
                <a:cs typeface="+mn-lt"/>
              </a:rPr>
              <a:t>sociales</a:t>
            </a:r>
            <a:endParaRPr lang="en-US" sz="2400" dirty="0">
              <a:latin typeface="Helvetica"/>
              <a:ea typeface="+mn-lt"/>
              <a:cs typeface="+mn-lt"/>
            </a:endParaRPr>
          </a:p>
          <a:p>
            <a:pPr marL="914400" lvl="1" indent="-457200">
              <a:spcAft>
                <a:spcPts val="600"/>
              </a:spcAft>
              <a:buFont typeface="Arial,Sans-Serif"/>
              <a:buChar char="•"/>
            </a:pPr>
            <a:r>
              <a:rPr lang="en-US" sz="2400" dirty="0" err="1">
                <a:latin typeface="Helvetica"/>
                <a:ea typeface="+mn-lt"/>
                <a:cs typeface="+mn-lt"/>
              </a:rPr>
              <a:t>Fondos</a:t>
            </a:r>
            <a:r>
              <a:rPr lang="en-US" sz="2400" dirty="0">
                <a:latin typeface="Helvetica"/>
                <a:ea typeface="+mn-lt"/>
                <a:cs typeface="+mn-lt"/>
              </a:rPr>
              <a:t> de </a:t>
            </a:r>
            <a:r>
              <a:rPr lang="en-US" sz="2400" dirty="0" err="1">
                <a:latin typeface="Helvetica"/>
                <a:ea typeface="+mn-lt"/>
                <a:cs typeface="+mn-lt"/>
              </a:rPr>
              <a:t>pantalla</a:t>
            </a:r>
            <a:r>
              <a:rPr lang="en-US" sz="2400" dirty="0">
                <a:latin typeface="Helvetica"/>
                <a:ea typeface="+mn-lt"/>
                <a:cs typeface="+mn-lt"/>
              </a:rPr>
              <a:t> de </a:t>
            </a:r>
            <a:r>
              <a:rPr lang="en-US" sz="2400" dirty="0" err="1">
                <a:latin typeface="Helvetica"/>
                <a:ea typeface="+mn-lt"/>
                <a:cs typeface="+mn-lt"/>
              </a:rPr>
              <a:t>teléfono</a:t>
            </a:r>
            <a:endParaRPr lang="en-US" sz="2400" dirty="0">
              <a:latin typeface="Helvetica"/>
              <a:ea typeface="+mn-lt"/>
              <a:cs typeface="+mn-lt"/>
            </a:endParaRPr>
          </a:p>
          <a:p>
            <a:pPr marL="457200" indent="-457200">
              <a:spcAft>
                <a:spcPts val="600"/>
              </a:spcAft>
              <a:buFont typeface="Arial,Sans-Serif"/>
              <a:buChar char="•"/>
            </a:pPr>
            <a:r>
              <a:rPr lang="en-US" sz="2600" b="1" dirty="0">
                <a:latin typeface="helvetica"/>
                <a:ea typeface="+mn-lt"/>
                <a:cs typeface="Arial"/>
              </a:rPr>
              <a:t>​​</a:t>
            </a:r>
            <a:r>
              <a:rPr lang="en-US" sz="2600" b="1" dirty="0" err="1">
                <a:latin typeface="helvetica"/>
                <a:ea typeface="+mn-lt"/>
                <a:cs typeface="Arial"/>
              </a:rPr>
              <a:t>Encuesta</a:t>
            </a:r>
            <a:r>
              <a:rPr lang="en-US" sz="2600" b="1" dirty="0">
                <a:latin typeface="helvetica"/>
                <a:ea typeface="+mn-lt"/>
                <a:cs typeface="Arial"/>
              </a:rPr>
              <a:t> de </a:t>
            </a:r>
            <a:r>
              <a:rPr lang="en-US" sz="2600" b="1" dirty="0" err="1">
                <a:latin typeface="helvetica"/>
                <a:ea typeface="+mn-lt"/>
                <a:cs typeface="Arial"/>
              </a:rPr>
              <a:t>Retroalimentación</a:t>
            </a:r>
            <a:endParaRPr lang="en-US" sz="2600" b="1" dirty="0">
              <a:latin typeface="helvetica"/>
              <a:ea typeface="+mn-lt"/>
              <a:cs typeface="Arial"/>
            </a:endParaRPr>
          </a:p>
          <a:p>
            <a:pPr marL="457200" indent="-457200">
              <a:spcAft>
                <a:spcPts val="600"/>
              </a:spcAft>
              <a:buFont typeface="Arial,Sans-Serif"/>
              <a:buChar char="•"/>
            </a:pPr>
            <a:r>
              <a:rPr lang="en-US" sz="2600" b="1" dirty="0">
                <a:latin typeface="helvetica"/>
                <a:cs typeface="Arial"/>
              </a:rPr>
              <a:t>Enlaces </a:t>
            </a:r>
            <a:r>
              <a:rPr lang="en-US" sz="2600" b="1" dirty="0" err="1">
                <a:latin typeface="helvetica"/>
                <a:cs typeface="Arial"/>
              </a:rPr>
              <a:t>Útiles</a:t>
            </a:r>
            <a:r>
              <a:rPr lang="en-US" sz="2600" b="1" dirty="0">
                <a:latin typeface="helvetica"/>
                <a:cs typeface="Arial"/>
              </a:rPr>
              <a:t>​​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57BD61-AE40-BF78-3C00-A6CFA3DCC4DD}"/>
              </a:ext>
            </a:extLst>
          </p:cNvPr>
          <p:cNvSpPr/>
          <p:nvPr/>
        </p:nvSpPr>
        <p:spPr>
          <a:xfrm>
            <a:off x="903805" y="2389436"/>
            <a:ext cx="5191569" cy="360812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85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48E30F-2807-F402-2009-3E89D890A6BF}"/>
              </a:ext>
            </a:extLst>
          </p:cNvPr>
          <p:cNvSpPr/>
          <p:nvPr/>
        </p:nvSpPr>
        <p:spPr>
          <a:xfrm>
            <a:off x="1470203" y="1821094"/>
            <a:ext cx="1047964" cy="321581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B549DF-7883-FC74-EB13-DB2B1F1F153B}"/>
              </a:ext>
            </a:extLst>
          </p:cNvPr>
          <p:cNvSpPr txBox="1"/>
          <p:nvPr/>
        </p:nvSpPr>
        <p:spPr>
          <a:xfrm rot="16200000">
            <a:off x="-50092" y="3175085"/>
            <a:ext cx="256851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dirty="0" err="1">
                <a:latin typeface="Helvetica"/>
                <a:ea typeface="+mn-lt"/>
                <a:cs typeface="Helvetica"/>
              </a:rPr>
              <a:t>Categorías</a:t>
            </a:r>
            <a:r>
              <a:rPr lang="en-US" dirty="0">
                <a:latin typeface="Helvetica"/>
                <a:ea typeface="+mn-lt"/>
                <a:cs typeface="Helvetica"/>
              </a:rPr>
              <a:t> de </a:t>
            </a:r>
            <a:r>
              <a:rPr lang="en-US" dirty="0" err="1">
                <a:latin typeface="Helvetica"/>
                <a:ea typeface="+mn-lt"/>
                <a:cs typeface="Helvetica"/>
              </a:rPr>
              <a:t>Práctica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418250-AAF9-ED66-8B73-72751E68EC4A}"/>
              </a:ext>
            </a:extLst>
          </p:cNvPr>
          <p:cNvSpPr txBox="1"/>
          <p:nvPr/>
        </p:nvSpPr>
        <p:spPr>
          <a:xfrm>
            <a:off x="10376848" y="266131"/>
            <a:ext cx="1521665" cy="1384995"/>
          </a:xfrm>
          <a:prstGeom prst="rect">
            <a:avLst/>
          </a:prstGeom>
          <a:noFill/>
          <a:ln>
            <a:solidFill>
              <a:srgbClr val="7498D8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Helvetica"/>
                <a:cs typeface="Calibri"/>
              </a:rPr>
              <a:t>La </a:t>
            </a:r>
            <a:r>
              <a:rPr lang="en-US" sz="1400" err="1">
                <a:latin typeface="Helvetica"/>
                <a:cs typeface="Calibri"/>
              </a:rPr>
              <a:t>versión</a:t>
            </a:r>
            <a:r>
              <a:rPr lang="en-US" sz="1400">
                <a:latin typeface="Helvetica"/>
                <a:cs typeface="Calibri"/>
              </a:rPr>
              <a:t> digital </a:t>
            </a:r>
            <a:r>
              <a:rPr lang="en-US" sz="1400" err="1">
                <a:latin typeface="Helvetica"/>
                <a:cs typeface="Calibri"/>
              </a:rPr>
              <a:t>incluye</a:t>
            </a:r>
            <a:r>
              <a:rPr lang="en-US" sz="1400">
                <a:latin typeface="Helvetica"/>
                <a:cs typeface="Calibri"/>
              </a:rPr>
              <a:t> </a:t>
            </a:r>
            <a:r>
              <a:rPr lang="en-US" sz="1400" err="1">
                <a:latin typeface="Helvetica"/>
                <a:cs typeface="Calibri"/>
              </a:rPr>
              <a:t>los</a:t>
            </a:r>
            <a:r>
              <a:rPr lang="en-US" sz="1400">
                <a:latin typeface="Helvetica"/>
                <a:cs typeface="Calibri"/>
              </a:rPr>
              <a:t> enlaces a </a:t>
            </a:r>
            <a:r>
              <a:rPr lang="en-US" sz="1400" err="1">
                <a:latin typeface="Helvetica"/>
                <a:cs typeface="Calibri"/>
              </a:rPr>
              <a:t>los</a:t>
            </a:r>
            <a:r>
              <a:rPr lang="en-US" sz="1400">
                <a:latin typeface="Helvetica"/>
                <a:cs typeface="Calibri"/>
              </a:rPr>
              <a:t> </a:t>
            </a:r>
            <a:r>
              <a:rPr lang="en-US" sz="1400" err="1">
                <a:latin typeface="Helvetica"/>
                <a:cs typeface="Calibri"/>
              </a:rPr>
              <a:t>recursos</a:t>
            </a:r>
            <a:r>
              <a:rPr lang="en-US" sz="1400">
                <a:latin typeface="Helvetica"/>
                <a:cs typeface="Calibri"/>
              </a:rPr>
              <a:t> con </a:t>
            </a:r>
            <a:r>
              <a:rPr lang="en-US" sz="1400" err="1">
                <a:latin typeface="Helvetica"/>
                <a:cs typeface="Calibri"/>
              </a:rPr>
              <a:t>información</a:t>
            </a:r>
            <a:r>
              <a:rPr lang="en-US" sz="1400">
                <a:latin typeface="Helvetica"/>
                <a:cs typeface="Calibri"/>
              </a:rPr>
              <a:t> </a:t>
            </a:r>
            <a:r>
              <a:rPr lang="en-US" sz="1400" err="1">
                <a:latin typeface="Helvetica"/>
                <a:cs typeface="Calibri"/>
              </a:rPr>
              <a:t>adicional</a:t>
            </a:r>
            <a:r>
              <a:rPr lang="en-US" sz="1400">
                <a:latin typeface="Helvetica"/>
                <a:cs typeface="Calibri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094503-4B5D-949D-DA0B-3EB5A85B9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139" y="98507"/>
            <a:ext cx="8254557" cy="668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92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und sign with a cartoon monkey and sun&#10;&#10;Description automatically generated">
            <a:extLst>
              <a:ext uri="{FF2B5EF4-FFF2-40B4-BE49-F238E27FC236}">
                <a16:creationId xmlns:a16="http://schemas.microsoft.com/office/drawing/2014/main" id="{C84C90D1-1750-96C4-9205-4919B5A2A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6077">
            <a:off x="10059421" y="1500220"/>
            <a:ext cx="1962148" cy="1962148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Lo que </a:t>
            </a:r>
            <a:r>
              <a:rPr lang="en-US" sz="32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Necesitas</a:t>
            </a:r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 Saber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611483" y="1958385"/>
            <a:ext cx="9868157" cy="46012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Actividades</a:t>
            </a:r>
            <a:r>
              <a:rPr lang="en-US" sz="28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</a:t>
            </a:r>
            <a:r>
              <a:rPr lang="en-US" sz="2800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autocuidado</a:t>
            </a:r>
            <a:endParaRPr lang="en-US" sz="2800" dirty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Helvetica"/>
                <a:cs typeface="Helvetica"/>
              </a:rPr>
              <a:t>Hay 40 </a:t>
            </a:r>
            <a:r>
              <a:rPr lang="en-US" sz="2400" dirty="0" err="1">
                <a:solidFill>
                  <a:prstClr val="black"/>
                </a:solidFill>
                <a:latin typeface="Helvetica"/>
                <a:cs typeface="Helvetica"/>
              </a:rPr>
              <a:t>actividades</a:t>
            </a:r>
            <a:r>
              <a:rPr lang="en-US" sz="24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Helvetica"/>
                <a:cs typeface="Helvetica"/>
              </a:rPr>
              <a:t>en</a:t>
            </a:r>
            <a:r>
              <a:rPr lang="en-US" sz="2400" dirty="0">
                <a:solidFill>
                  <a:prstClr val="black"/>
                </a:solidFill>
                <a:latin typeface="Helvetica"/>
                <a:cs typeface="Helvetica"/>
              </a:rPr>
              <a:t> total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300" dirty="0">
                <a:solidFill>
                  <a:prstClr val="black"/>
                </a:solidFill>
                <a:latin typeface="Helvetica"/>
                <a:cs typeface="Helvetica"/>
              </a:rPr>
              <a:t>Se </a:t>
            </a:r>
            <a:r>
              <a:rPr lang="en-US" sz="2300" dirty="0" err="1">
                <a:solidFill>
                  <a:prstClr val="black"/>
                </a:solidFill>
                <a:latin typeface="Helvetica"/>
                <a:cs typeface="Helvetica"/>
              </a:rPr>
              <a:t>dividen</a:t>
            </a:r>
            <a:r>
              <a:rPr lang="en-US" sz="23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Helvetica"/>
                <a:cs typeface="Helvetica"/>
              </a:rPr>
              <a:t>en</a:t>
            </a:r>
            <a:r>
              <a:rPr lang="en-US" sz="23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300" b="1" dirty="0" err="1">
                <a:solidFill>
                  <a:prstClr val="black"/>
                </a:solidFill>
                <a:latin typeface="Helvetica"/>
                <a:cs typeface="Helvetica"/>
              </a:rPr>
              <a:t>tres</a:t>
            </a:r>
            <a:r>
              <a:rPr lang="en-US" sz="2300" dirty="0">
                <a:solidFill>
                  <a:prstClr val="black"/>
                </a:solidFill>
                <a:latin typeface="Helvetica"/>
                <a:cs typeface="Helvetica"/>
              </a:rPr>
              <a:t> </a:t>
            </a:r>
            <a:r>
              <a:rPr lang="en-US" sz="2300" dirty="0" err="1">
                <a:solidFill>
                  <a:prstClr val="black"/>
                </a:solidFill>
                <a:latin typeface="Helvetica"/>
                <a:cs typeface="Helvetica"/>
              </a:rPr>
              <a:t>categorías</a:t>
            </a:r>
            <a:r>
              <a:rPr lang="en-US" sz="2300" dirty="0">
                <a:solidFill>
                  <a:prstClr val="black"/>
                </a:solidFill>
                <a:latin typeface="Helvetica"/>
                <a:cs typeface="Helvetica"/>
              </a:rPr>
              <a:t> y </a:t>
            </a:r>
            <a:r>
              <a:rPr lang="en-US" sz="2300" dirty="0" err="1">
                <a:solidFill>
                  <a:prstClr val="black"/>
                </a:solidFill>
                <a:latin typeface="Helvetica"/>
                <a:cs typeface="Helvetica"/>
              </a:rPr>
              <a:t>actividades</a:t>
            </a:r>
            <a:r>
              <a:rPr lang="en-US" sz="23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Helvetica"/>
                <a:cs typeface="Helvetica"/>
              </a:rPr>
              <a:t>adicionales</a:t>
            </a:r>
            <a:r>
              <a:rPr lang="en-US" sz="23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Helvetica"/>
                <a:cs typeface="Helvetica"/>
              </a:rPr>
              <a:t>en</a:t>
            </a:r>
            <a:r>
              <a:rPr lang="en-US" sz="23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Helvetica"/>
                <a:cs typeface="Helvetica"/>
              </a:rPr>
              <a:t>grupo</a:t>
            </a:r>
            <a:endParaRPr lang="en-US" sz="2300" dirty="0">
              <a:solidFill>
                <a:prstClr val="black"/>
              </a:solidFill>
              <a:latin typeface="Helvetica"/>
              <a:cs typeface="Helvetica"/>
            </a:endParaRP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Algunas</a:t>
            </a:r>
            <a:r>
              <a:rPr lang="en-US" sz="2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actividades</a:t>
            </a:r>
            <a:r>
              <a:rPr lang="en-US" sz="2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incluyen</a:t>
            </a:r>
            <a:r>
              <a:rPr lang="en-US" sz="2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enlaces con </a:t>
            </a:r>
            <a:r>
              <a:rPr lang="en-US" sz="2400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orientación</a:t>
            </a:r>
            <a:r>
              <a:rPr lang="en-US" sz="2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adicional</a:t>
            </a:r>
            <a:endParaRPr lang="en-US" sz="2400" dirty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Selecciona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y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completa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por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lo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menos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u="sng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una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actividad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cada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día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Completa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por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lo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menos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u="sng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una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actividad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cada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una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las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tres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categorías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principales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cada</a:t>
            </a:r>
            <a:r>
              <a:rPr lang="en-US" sz="2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semana</a:t>
            </a:r>
            <a:endParaRPr lang="en-US" sz="2400" b="1" dirty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00150" lvl="2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 err="1">
                <a:solidFill>
                  <a:prstClr val="black"/>
                </a:solidFill>
                <a:latin typeface="Helvetica"/>
                <a:cs typeface="Helvetica"/>
              </a:rPr>
              <a:t>Tienes</a:t>
            </a:r>
            <a:r>
              <a:rPr lang="en-US" sz="22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200" u="sng" dirty="0" err="1">
                <a:solidFill>
                  <a:prstClr val="black"/>
                </a:solidFill>
                <a:latin typeface="Helvetica"/>
                <a:cs typeface="Helvetica"/>
              </a:rPr>
              <a:t>tres</a:t>
            </a:r>
            <a:r>
              <a:rPr lang="en-US" sz="2200" dirty="0">
                <a:solidFill>
                  <a:prstClr val="black"/>
                </a:solidFill>
                <a:latin typeface="Helvetica"/>
                <a:cs typeface="Helvetica"/>
              </a:rPr>
              <a:t> DÍAS LIBRES </a:t>
            </a:r>
            <a:r>
              <a:rPr lang="en-US" sz="2200" dirty="0" err="1">
                <a:solidFill>
                  <a:prstClr val="black"/>
                </a:solidFill>
                <a:latin typeface="Helvetica"/>
                <a:cs typeface="Helvetica"/>
              </a:rPr>
              <a:t>en</a:t>
            </a:r>
            <a:r>
              <a:rPr lang="en-US" sz="22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Helvetica"/>
                <a:cs typeface="Helvetica"/>
              </a:rPr>
              <a:t>los</a:t>
            </a:r>
            <a:r>
              <a:rPr lang="en-US" sz="2200" dirty="0">
                <a:solidFill>
                  <a:prstClr val="black"/>
                </a:solidFill>
                <a:latin typeface="Helvetica"/>
                <a:cs typeface="Helvetica"/>
              </a:rPr>
              <a:t> que no </a:t>
            </a:r>
            <a:r>
              <a:rPr lang="en-US" sz="2200" dirty="0" err="1">
                <a:solidFill>
                  <a:prstClr val="black"/>
                </a:solidFill>
                <a:latin typeface="Helvetica"/>
                <a:cs typeface="Helvetica"/>
              </a:rPr>
              <a:t>tienes</a:t>
            </a:r>
            <a:r>
              <a:rPr lang="en-US" sz="2200" dirty="0">
                <a:solidFill>
                  <a:prstClr val="black"/>
                </a:solidFill>
                <a:latin typeface="Helvetica"/>
                <a:cs typeface="Helvetica"/>
              </a:rPr>
              <a:t> que </a:t>
            </a:r>
            <a:r>
              <a:rPr lang="en-US" sz="2200" dirty="0" err="1">
                <a:solidFill>
                  <a:prstClr val="black"/>
                </a:solidFill>
                <a:latin typeface="Helvetica"/>
                <a:cs typeface="Helvetica"/>
              </a:rPr>
              <a:t>hacer</a:t>
            </a:r>
            <a:r>
              <a:rPr lang="en-US" sz="22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Helvetica"/>
                <a:cs typeface="Helvetica"/>
              </a:rPr>
              <a:t>alguna</a:t>
            </a:r>
            <a:r>
              <a:rPr lang="en-US" sz="2200" dirty="0">
                <a:solidFill>
                  <a:prstClr val="black"/>
                </a:solidFill>
                <a:latin typeface="Helvetica"/>
                <a:cs typeface="Helvetica"/>
              </a:rPr>
              <a:t> de </a:t>
            </a:r>
            <a:r>
              <a:rPr lang="en-US" sz="2200" dirty="0" err="1">
                <a:solidFill>
                  <a:prstClr val="black"/>
                </a:solidFill>
                <a:latin typeface="Helvetica"/>
                <a:cs typeface="Helvetica"/>
              </a:rPr>
              <a:t>estas</a:t>
            </a:r>
            <a:r>
              <a:rPr lang="en-US" sz="2200" dirty="0">
                <a:solidFill>
                  <a:prstClr val="black"/>
                </a:solidFill>
                <a:latin typeface="Helvetica"/>
                <a:cs typeface="Helvetica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Helvetica"/>
                <a:cs typeface="Helvetica"/>
              </a:rPr>
              <a:t>actividades</a:t>
            </a:r>
            <a:endParaRPr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59B8835E-4139-05F8-0D5F-28D62E7CE9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BF3597BE-01E1-B8D3-9234-4C13CCDC2A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61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Lo que </a:t>
            </a:r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Necesitas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 Saber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612030" y="1631878"/>
            <a:ext cx="891266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Calendario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de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Actividades</a:t>
            </a:r>
            <a:endParaRPr lang="en-US" sz="2400" dirty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¡</a:t>
            </a:r>
            <a:r>
              <a:rPr lang="en-US" sz="2400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Mantén</a:t>
            </a:r>
            <a:r>
              <a:rPr lang="en-US" sz="2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al día </a:t>
            </a:r>
            <a:r>
              <a:rPr lang="en-US" sz="2400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tu</a:t>
            </a:r>
            <a:r>
              <a:rPr lang="en-US" sz="2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progreso</a:t>
            </a:r>
            <a:r>
              <a:rPr lang="en-US" sz="2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!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59B8835E-4139-05F8-0D5F-28D62E7CE9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BF3597BE-01E1-B8D3-9234-4C13CCDC2A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2A537E-903C-043B-2A0E-513640E0ADC9}"/>
              </a:ext>
            </a:extLst>
          </p:cNvPr>
          <p:cNvSpPr txBox="1"/>
          <p:nvPr/>
        </p:nvSpPr>
        <p:spPr>
          <a:xfrm>
            <a:off x="612031" y="2818632"/>
            <a:ext cx="4874915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>
                <a:latin typeface="Helvetica" panose="020B0604020202020204" pitchFamily="34" charset="0"/>
                <a:cs typeface="Helvetica" panose="020B0604020202020204" pitchFamily="34" charset="0"/>
              </a:rPr>
              <a:t>Escribe </a:t>
            </a:r>
            <a:r>
              <a:rPr lang="en-US" sz="2400" err="1">
                <a:latin typeface="Helvetica" panose="020B0604020202020204" pitchFamily="34" charset="0"/>
                <a:cs typeface="Helvetica" panose="020B0604020202020204" pitchFamily="34" charset="0"/>
              </a:rPr>
              <a:t>cuál</a:t>
            </a:r>
            <a:r>
              <a:rPr lang="en-US" sz="2400">
                <a:latin typeface="Helvetica" panose="020B0604020202020204" pitchFamily="34" charset="0"/>
                <a:cs typeface="Helvetica" panose="020B0604020202020204" pitchFamily="34" charset="0"/>
              </a:rPr>
              <a:t>(es) </a:t>
            </a:r>
            <a:r>
              <a:rPr lang="en-US" sz="2400" err="1">
                <a:latin typeface="Helvetica" panose="020B0604020202020204" pitchFamily="34" charset="0"/>
                <a:cs typeface="Helvetica" panose="020B0604020202020204" pitchFamily="34" charset="0"/>
              </a:rPr>
              <a:t>actividad</a:t>
            </a:r>
            <a:r>
              <a:rPr lang="en-US" sz="2400">
                <a:latin typeface="Helvetica" panose="020B0604020202020204" pitchFamily="34" charset="0"/>
                <a:cs typeface="Helvetica" panose="020B0604020202020204" pitchFamily="34" charset="0"/>
              </a:rPr>
              <a:t>(es) has </a:t>
            </a:r>
            <a:r>
              <a:rPr lang="en-US" sz="2400" err="1">
                <a:latin typeface="Helvetica" panose="020B0604020202020204" pitchFamily="34" charset="0"/>
                <a:cs typeface="Helvetica" panose="020B0604020202020204" pitchFamily="34" charset="0"/>
              </a:rPr>
              <a:t>hecho</a:t>
            </a:r>
            <a:r>
              <a:rPr lang="en-US" sz="240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err="1">
                <a:latin typeface="Helvetica" panose="020B0604020202020204" pitchFamily="34" charset="0"/>
                <a:cs typeface="Helvetica" panose="020B0604020202020204" pitchFamily="34" charset="0"/>
              </a:rPr>
              <a:t>en</a:t>
            </a:r>
            <a:r>
              <a:rPr lang="en-US" sz="240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err="1">
                <a:latin typeface="Helvetica" panose="020B0604020202020204" pitchFamily="34" charset="0"/>
                <a:cs typeface="Helvetica" panose="020B0604020202020204" pitchFamily="34" charset="0"/>
              </a:rPr>
              <a:t>el</a:t>
            </a:r>
            <a:r>
              <a:rPr lang="en-US" sz="2400">
                <a:latin typeface="Helvetica" panose="020B0604020202020204" pitchFamily="34" charset="0"/>
                <a:cs typeface="Helvetica" panose="020B0604020202020204" pitchFamily="34" charset="0"/>
              </a:rPr>
              <a:t> día </a:t>
            </a:r>
            <a:r>
              <a:rPr lang="en-US" sz="2400" err="1">
                <a:latin typeface="Helvetica" panose="020B0604020202020204" pitchFamily="34" charset="0"/>
                <a:cs typeface="Helvetica" panose="020B0604020202020204" pitchFamily="34" charset="0"/>
              </a:rPr>
              <a:t>correspondiente</a:t>
            </a:r>
            <a:endParaRPr lang="en-US" sz="240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Al final de </a:t>
            </a:r>
            <a:r>
              <a:rPr lang="en-US" sz="240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cada</a:t>
            </a:r>
            <a:r>
              <a:rPr lang="en-US" sz="240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semana</a:t>
            </a:r>
            <a:r>
              <a:rPr lang="en-US" sz="240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señala</a:t>
            </a:r>
            <a:r>
              <a:rPr lang="en-US" sz="240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la(s) </a:t>
            </a:r>
            <a:r>
              <a:rPr lang="en-US" sz="240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categoría</a:t>
            </a:r>
            <a:r>
              <a:rPr lang="en-US" sz="240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(s) de la(s) que </a:t>
            </a:r>
            <a:r>
              <a:rPr lang="en-US" sz="240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escogiste</a:t>
            </a:r>
            <a:r>
              <a:rPr lang="en-US" sz="240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tus</a:t>
            </a:r>
            <a:r>
              <a:rPr lang="en-US" sz="240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actividades</a:t>
            </a:r>
            <a:r>
              <a:rPr lang="en-US" sz="240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</a:t>
            </a:r>
            <a:r>
              <a:rPr lang="en-US" sz="240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esa</a:t>
            </a:r>
            <a:r>
              <a:rPr lang="en-US" sz="240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semana</a:t>
            </a:r>
            <a:endParaRPr lang="en-US" sz="240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7AD322-8A74-DC99-3E6C-E3E6C69F571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274" t="8116" r="6144" b="14164"/>
          <a:stretch/>
        </p:blipFill>
        <p:spPr>
          <a:xfrm>
            <a:off x="5607390" y="1627906"/>
            <a:ext cx="6397662" cy="43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0736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9" id="{D8CDBB72-A059-466C-807A-3CDCB70ACE1F}" vid="{851008EF-42F1-481B-B193-EF158D78A2C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eb9657-b166-4a5b-b7a1-3c42e1a5678f">
      <Terms xmlns="http://schemas.microsoft.com/office/infopath/2007/PartnerControls"/>
    </lcf76f155ced4ddcb4097134ff3c332f>
    <Description xmlns="4deb9657-b166-4a5b-b7a1-3c42e1a5678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71E09A20FB5947B690BC720B6FDD48" ma:contentTypeVersion="15" ma:contentTypeDescription="Create a new document." ma:contentTypeScope="" ma:versionID="7b8ece0cc90debf4aca00cfb9ac845f6">
  <xsd:schema xmlns:xsd="http://www.w3.org/2001/XMLSchema" xmlns:xs="http://www.w3.org/2001/XMLSchema" xmlns:p="http://schemas.microsoft.com/office/2006/metadata/properties" xmlns:ns2="4deb9657-b166-4a5b-b7a1-3c42e1a5678f" xmlns:ns3="f661cd3e-a21e-42ec-ae01-7a63716b56cd" targetNamespace="http://schemas.microsoft.com/office/2006/metadata/properties" ma:root="true" ma:fieldsID="493d6a2737b1d24314c54340ead1273b" ns2:_="" ns3:_="">
    <xsd:import namespace="4deb9657-b166-4a5b-b7a1-3c42e1a5678f"/>
    <xsd:import namespace="f661cd3e-a21e-42ec-ae01-7a63716b56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MediaServiceSearchProperties" minOccurs="0"/>
                <xsd:element ref="ns2:Descrip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b9657-b166-4a5b-b7a1-3c42e1a567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escription" ma:index="21" nillable="true" ma:displayName="Description " ma:description="Describes material and intended use." ma:format="Dropdown" ma:internalName="Descrip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61cd3e-a21e-42ec-ae01-7a63716b56c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1D13B3-21B3-49E4-83F6-3FB291635D03}">
  <ds:schemaRefs>
    <ds:schemaRef ds:uri="f661cd3e-a21e-42ec-ae01-7a63716b56cd"/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4deb9657-b166-4a5b-b7a1-3c42e1a5678f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6915E07-14DD-4BBD-AC46-66C2ED0392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C7F682-3874-4137-8BF8-7A29B12548CA}">
  <ds:schemaRefs>
    <ds:schemaRef ds:uri="4deb9657-b166-4a5b-b7a1-3c42e1a5678f"/>
    <ds:schemaRef ds:uri="f661cd3e-a21e-42ec-ae01-7a63716b56c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C</Template>
  <TotalTime>74</TotalTime>
  <Words>902</Words>
  <Application>Microsoft Office PowerPoint</Application>
  <PresentationFormat>Widescreen</PresentationFormat>
  <Paragraphs>91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Arial,Sans-Serif</vt:lpstr>
      <vt:lpstr>Calibri</vt:lpstr>
      <vt:lpstr>Calibri Light</vt:lpstr>
      <vt:lpstr>helvetica</vt:lpstr>
      <vt:lpstr>helvetica</vt:lpstr>
      <vt:lpstr>Verdana Pro</vt:lpstr>
      <vt:lpstr>Verdana Pro Black</vt:lpstr>
      <vt:lpstr>Verdana Pro Black</vt:lpstr>
      <vt:lpstr>Office Theme</vt:lpstr>
      <vt:lpstr>Práctica de Bienestar Mental de 30 días   Crea una rutina de bienestar con actividades que te funcionen a TI</vt:lpstr>
      <vt:lpstr>¿Qué es Bienestar Mental?</vt:lpstr>
      <vt:lpstr>PowerPoint Presentation</vt:lpstr>
      <vt:lpstr>Dale Prioridad al Autocuidado</vt:lpstr>
      <vt:lpstr>Descripción General de la Práctica</vt:lpstr>
      <vt:lpstr>Esquema de la Página Web</vt:lpstr>
      <vt:lpstr>PowerPoint Presentation</vt:lpstr>
      <vt:lpstr>Lo que Necesitas Saber</vt:lpstr>
      <vt:lpstr>Lo que Necesitas Saber</vt:lpstr>
      <vt:lpstr>Hora de Actividad</vt:lpstr>
      <vt:lpstr>PowerPoint Presentation</vt:lpstr>
      <vt:lpstr>¡Empieza hoy!</vt:lpstr>
    </vt:vector>
  </TitlesOfParts>
  <Company>County of San Diego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30-Day Mental Wellness Challenge   Alina Kajley  February 8, 2024</dc:title>
  <dc:creator>Kajley, Alina K</dc:creator>
  <cp:lastModifiedBy>Calderon-Vargas, Erica</cp:lastModifiedBy>
  <cp:revision>93</cp:revision>
  <dcterms:created xsi:type="dcterms:W3CDTF">2024-02-01T21:26:13Z</dcterms:created>
  <dcterms:modified xsi:type="dcterms:W3CDTF">2024-08-29T23:05:22Z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0x0101006E71E09A20FB5947B690BC720B6FDD48</vt:lpwstr>
  </property>
  <property fmtid="{D5CDD505-2E9C-101B-9397-08002B2CF9AE}" pid="3" name="MediaServiceImageTags">
    <vt:lpwstr/>
  </property>
</Properties>
</file>