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 id="2147483737" r:id="rId5"/>
  </p:sldMasterIdLst>
  <p:notesMasterIdLst>
    <p:notesMasterId r:id="rId21"/>
  </p:notesMasterIdLst>
  <p:handoutMasterIdLst>
    <p:handoutMasterId r:id="rId22"/>
  </p:handoutMasterIdLst>
  <p:sldIdLst>
    <p:sldId id="436" r:id="rId6"/>
    <p:sldId id="437" r:id="rId7"/>
    <p:sldId id="455" r:id="rId8"/>
    <p:sldId id="303" r:id="rId9"/>
    <p:sldId id="257" r:id="rId10"/>
    <p:sldId id="448" r:id="rId11"/>
    <p:sldId id="296" r:id="rId12"/>
    <p:sldId id="450" r:id="rId13"/>
    <p:sldId id="453" r:id="rId14"/>
    <p:sldId id="451" r:id="rId15"/>
    <p:sldId id="298" r:id="rId16"/>
    <p:sldId id="282" r:id="rId17"/>
    <p:sldId id="270" r:id="rId18"/>
    <p:sldId id="260" r:id="rId19"/>
    <p:sldId id="43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187"/>
    <a:srgbClr val="0C404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33CC33-5101-4723-87D7-92BD665D2BC2}" v="1" dt="2025-09-30T20:49:25.223"/>
  </p1510:revLst>
</p1510:revInfo>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21" autoAdjust="0"/>
    <p:restoredTop sz="75304" autoAdjust="0"/>
  </p:normalViewPr>
  <p:slideViewPr>
    <p:cSldViewPr snapToGrid="0">
      <p:cViewPr varScale="1">
        <p:scale>
          <a:sx n="47" d="100"/>
          <a:sy n="47" d="100"/>
        </p:scale>
        <p:origin x="192" y="264"/>
      </p:cViewPr>
      <p:guideLst/>
    </p:cSldViewPr>
  </p:slideViewPr>
  <p:outlineViewPr>
    <p:cViewPr>
      <p:scale>
        <a:sx n="33" d="100"/>
        <a:sy n="33" d="100"/>
      </p:scale>
      <p:origin x="0" y="-17146"/>
    </p:cViewPr>
  </p:outlineViewPr>
  <p:notesTextViewPr>
    <p:cViewPr>
      <p:scale>
        <a:sx n="1" d="1"/>
        <a:sy n="1" d="1"/>
      </p:scale>
      <p:origin x="0" y="0"/>
    </p:cViewPr>
  </p:notesTextViewPr>
  <p:sorterViewPr>
    <p:cViewPr varScale="1">
      <p:scale>
        <a:sx n="1" d="1"/>
        <a:sy n="1" d="1"/>
      </p:scale>
      <p:origin x="0" y="-3816"/>
    </p:cViewPr>
  </p:sorterViewPr>
  <p:notesViewPr>
    <p:cSldViewPr snapToGrid="0">
      <p:cViewPr varScale="1">
        <p:scale>
          <a:sx n="56" d="100"/>
          <a:sy n="56" d="100"/>
        </p:scale>
        <p:origin x="258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4D2272-D660-A337-AEF3-BE066BD545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1FE5A70-71C2-F335-270C-B94537340C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5A369-CA0E-4FC6-90EE-5FA969A08EF8}" type="datetimeFigureOut">
              <a:rPr lang="en-US" smtClean="0"/>
              <a:t>10/2/2025</a:t>
            </a:fld>
            <a:endParaRPr lang="en-US" dirty="0"/>
          </a:p>
        </p:txBody>
      </p:sp>
      <p:sp>
        <p:nvSpPr>
          <p:cNvPr id="4" name="Footer Placeholder 3">
            <a:extLst>
              <a:ext uri="{FF2B5EF4-FFF2-40B4-BE49-F238E27FC236}">
                <a16:creationId xmlns:a16="http://schemas.microsoft.com/office/drawing/2014/main" id="{D91E1B03-0F86-16E7-11BE-81F9F4CD66B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C4524B8-3914-99B2-2620-0F2A88D335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9210F9-8331-407C-A034-F95DCB303EBC}" type="slidenum">
              <a:rPr lang="en-US" smtClean="0"/>
              <a:t>‹#›</a:t>
            </a:fld>
            <a:endParaRPr lang="en-US" dirty="0"/>
          </a:p>
        </p:txBody>
      </p:sp>
    </p:spTree>
    <p:extLst>
      <p:ext uri="{BB962C8B-B14F-4D97-AF65-F5344CB8AC3E}">
        <p14:creationId xmlns:p14="http://schemas.microsoft.com/office/powerpoint/2010/main" val="931005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B06A-EEDC-421C-B5A0-5E9E5241A8E5}" type="datetimeFigureOut">
              <a:rPr lang="en-US" smtClean="0"/>
              <a:t>10/2/2025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F9438-3EEF-4192-9815-F6F44770AEF7}" type="slidenum">
              <a:rPr lang="en-US" smtClean="0"/>
              <a:t>‹#›</a:t>
            </a:fld>
            <a:endParaRPr lang="en-US" dirty="0"/>
          </a:p>
        </p:txBody>
      </p:sp>
    </p:spTree>
    <p:extLst>
      <p:ext uri="{BB962C8B-B14F-4D97-AF65-F5344CB8AC3E}">
        <p14:creationId xmlns:p14="http://schemas.microsoft.com/office/powerpoint/2010/main" val="2652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samhsa.gov/criminal-juvenile-justice/sim-overview/intercept-5" TargetMode="External"/><Relationship Id="rId3" Type="http://schemas.openxmlformats.org/officeDocument/2006/relationships/hyperlink" Target="https://www.samhsa.gov/criminal-juvenile-justice/sim-overview/intercept-0" TargetMode="External"/><Relationship Id="rId7" Type="http://schemas.openxmlformats.org/officeDocument/2006/relationships/hyperlink" Target="https://www.samhsa.gov/criminal-juvenile-justice/sim-overview/intercept-4"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samhsa.gov/criminal-juvenile-justice/sim-overview/intercept-3" TargetMode="External"/><Relationship Id="rId5" Type="http://schemas.openxmlformats.org/officeDocument/2006/relationships/hyperlink" Target="https://www.samhsa.gov/criminal-juvenile-justice/sim-overview/intercept-2" TargetMode="External"/><Relationship Id="rId4" Type="http://schemas.openxmlformats.org/officeDocument/2006/relationships/hyperlink" Target="https://www.samhsa.gov/criminal-juvenile-justice/sim-overview/intercept-1"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t>
            </a:r>
            <a:r>
              <a:rPr lang="en-US" dirty="0" err="1"/>
              <a:t>PPt</a:t>
            </a:r>
            <a:r>
              <a:rPr lang="en-US" dirty="0"/>
              <a:t> contains an array of slides that can be used for PERT presentations when deemed appropriate to the event.</a:t>
            </a:r>
          </a:p>
        </p:txBody>
      </p:sp>
      <p:sp>
        <p:nvSpPr>
          <p:cNvPr id="4" name="Slide Number Placeholder 3"/>
          <p:cNvSpPr>
            <a:spLocks noGrp="1"/>
          </p:cNvSpPr>
          <p:nvPr>
            <p:ph type="sldNum" sz="quarter" idx="5"/>
          </p:nvPr>
        </p:nvSpPr>
        <p:spPr/>
        <p:txBody>
          <a:bodyPr/>
          <a:lstStyle/>
          <a:p>
            <a:fld id="{32BF9438-3EEF-4192-9815-F6F44770AEF7}" type="slidenum">
              <a:rPr lang="en-US" smtClean="0"/>
              <a:t>1</a:t>
            </a:fld>
            <a:endParaRPr lang="en-US" dirty="0"/>
          </a:p>
        </p:txBody>
      </p:sp>
    </p:spTree>
    <p:extLst>
      <p:ext uri="{BB962C8B-B14F-4D97-AF65-F5344CB8AC3E}">
        <p14:creationId xmlns:p14="http://schemas.microsoft.com/office/powerpoint/2010/main" val="2369047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new feature of PERT as of FY24-25. Recent data notes verification service connection success of about 45%, where prior to our NAMI partnership service connection was low (less than 25%).</a:t>
            </a:r>
          </a:p>
        </p:txBody>
      </p:sp>
      <p:sp>
        <p:nvSpPr>
          <p:cNvPr id="4" name="Slide Number Placeholder 3"/>
          <p:cNvSpPr>
            <a:spLocks noGrp="1"/>
          </p:cNvSpPr>
          <p:nvPr>
            <p:ph type="sldNum" sz="quarter" idx="5"/>
          </p:nvPr>
        </p:nvSpPr>
        <p:spPr/>
        <p:txBody>
          <a:bodyPr/>
          <a:lstStyle/>
          <a:p>
            <a:fld id="{32BF9438-3EEF-4192-9815-F6F44770AEF7}" type="slidenum">
              <a:rPr lang="en-US" smtClean="0"/>
              <a:t>10</a:t>
            </a:fld>
            <a:endParaRPr lang="en-US" dirty="0"/>
          </a:p>
        </p:txBody>
      </p:sp>
    </p:spTree>
    <p:extLst>
      <p:ext uri="{BB962C8B-B14F-4D97-AF65-F5344CB8AC3E}">
        <p14:creationId xmlns:p14="http://schemas.microsoft.com/office/powerpoint/2010/main" val="2681350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gn="l">
              <a:spcBef>
                <a:spcPts val="0"/>
              </a:spcBef>
              <a:spcAft>
                <a:spcPts val="0"/>
              </a:spcAft>
            </a:pPr>
            <a:r>
              <a:rPr lang="en-US" sz="1800" dirty="0">
                <a:solidFill>
                  <a:srgbClr val="000000"/>
                </a:solidFill>
                <a:effectLst/>
                <a:latin typeface="Segoe UI" panose="020B0502040204020203" pitchFamily="34" charset="0"/>
                <a:ea typeface="Times New Roman" panose="02020603050405020304" pitchFamily="18" charset="0"/>
                <a:cs typeface="Arial" panose="020B0604020202020204" pitchFamily="34" charset="0"/>
              </a:rPr>
              <a:t>Although all peace officers in California receive police academy mandated training on effective response to persons experiencing behavioral health crisis, PERT provides additional </a:t>
            </a:r>
            <a:r>
              <a:rPr lang="en-US" sz="1800" dirty="0">
                <a:effectLst/>
                <a:latin typeface="Segoe UI" panose="020B0502040204020203" pitchFamily="34" charset="0"/>
                <a:ea typeface="Times New Roman" panose="02020603050405020304" pitchFamily="18" charset="0"/>
                <a:cs typeface="Arial" panose="020B0604020202020204" pitchFamily="34" charset="0"/>
              </a:rPr>
              <a:t>crisis intervention response and de-escalation training </a:t>
            </a:r>
            <a:r>
              <a:rPr lang="en-US" sz="1800" dirty="0">
                <a:solidFill>
                  <a:srgbClr val="000000"/>
                </a:solidFill>
                <a:effectLst/>
                <a:latin typeface="Segoe UI" panose="020B0502040204020203" pitchFamily="34" charset="0"/>
                <a:ea typeface="Times New Roman" panose="02020603050405020304" pitchFamily="18" charset="0"/>
                <a:cs typeface="Arial" panose="020B0604020202020204" pitchFamily="34" charset="0"/>
              </a:rPr>
              <a:t>surpassing basic police academy education. We conduct this training to better prepare an officer for the PERT role and to be efficiently equipped to respond in PERT’s absence by expanding their understanding of the nuances of a mental health call. Officers who attend our 3-day PERT Academy are provided with a PERT pin for their uniform lapel to designate that they have attended our advanced training. Being trained as a PERT officer does not make the officer a staff member of CRF/PERT nor does it give the officer training that is comparable to that of the clinical staff that work for PERT.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PERT training serves as an excellent extension of State police academy learning content mandates. All County municipal law enforcement agencies regularly send officers to our training offerings to ensure maximum exposure to best practices regarding crisis response management and de-escalation. Also, offers learn about County BHS behavioral and social services resources and how to formally refer field contacts to PERT for interventions (see attached Law Enforcement (LE) Referral Form to PERT.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To be supportive of the person in crisis (as well as their family members and other supports), to be efficient in recognizing the issue, and to be effective in the disposition, first responders must understand mental illness and the impact of their role when contacting individuals in need or crisis. First responders are provided the skills and knowledge to identify and recognize signs of mental illness and minimize escalations in contacts with persons. Training focuses on developing safe techniques for approaching the person in behavioral health crisis, communication skills, de-escalation techniques, suicide risk factors, and cultural issues. Presenters include professionals as well as people with lived mental health experience. PERT incorporates SD County Law Enforcement guidelines on de-escalation (Pre-engagement, Engagement, Disengagement) into all training offerings.</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All CRF/PERT training courses are designed and facilitated by PERT staff. Additionally, subject matter experts (topics such as Excited Delirium; Huntington’s Disease; Police Defensive Tactics) have been included to provide exceptional quality to the learning environment. Persons with lived experience are featured presenters as are community resources. All our trainings provided to law enforcement officers and dispatchers are certified by the California Commission on Police Officer Standards and Training (POST), representing an enormous success of CRF/PERT considering the extensive and rigorous application process. Dr. Mark Marvin is recognized by POST as a subject matter expert on De-escalation. Hence, he has been sought out by POST to assist with their statewide recommendations on police response to persons living with mental health challenges as well as the production of POST video and handbook mental health and de-escalation projects to assist all of California’s approximate 75,000 peace officers. Dr. Marvin has attained Advanced Trainer certification from POST’s Instructor Development Institute. PERT training is also certified by the California Standards and Training for Corrections Division (STC). Please refer to the Appendices section to review our numerous training outlines to enhance your understanding of how CRF/PERT training benefits first responders and our community members.</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pPr marL="457200" marR="0" algn="l">
              <a:spcBef>
                <a:spcPts val="0"/>
              </a:spcBef>
              <a:spcAft>
                <a:spcPts val="600"/>
              </a:spcAft>
            </a:pPr>
            <a:r>
              <a:rPr lang="en-US" sz="1800" dirty="0">
                <a:effectLst/>
                <a:latin typeface="Segoe UI" panose="020B0502040204020203" pitchFamily="34" charset="0"/>
                <a:ea typeface="Times New Roman" panose="02020603050405020304" pitchFamily="18" charset="0"/>
                <a:cs typeface="Arial" panose="020B0604020202020204" pitchFamily="34" charset="0"/>
              </a:rPr>
              <a:t>PERT partners with the San Diego County District Attorney’s Office to provide State mandated training (AB 392; SB 230) emphasizing the need for California law enforcement to leverage de-escalation tactics and mandate all California peace officers to attend training per stipulated content. This content is in addition to SOW requirements.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11</a:t>
            </a:fld>
            <a:endParaRPr lang="en-US" dirty="0"/>
          </a:p>
        </p:txBody>
      </p:sp>
    </p:spTree>
    <p:extLst>
      <p:ext uri="{BB962C8B-B14F-4D97-AF65-F5344CB8AC3E}">
        <p14:creationId xmlns:p14="http://schemas.microsoft.com/office/powerpoint/2010/main" val="1760366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LPS = A facility having a locked psychiatric unit</a:t>
            </a:r>
          </a:p>
          <a:p>
            <a:pPr marL="171450" indent="-171450">
              <a:buFont typeface="Arial" panose="020B0604020202020204" pitchFamily="34" charset="0"/>
              <a:buChar char="•"/>
            </a:pPr>
            <a:r>
              <a:rPr lang="en-US" dirty="0"/>
              <a:t>Officers and PERT Clinicians do not have the authority to place a person on a “hold.” Rather the WIC 5150 authorization allows for a probable cause determination to enact a detainment for a safe and orderly transport for further evaluation wherein the staff at that facility determine eligibility to place a person on a hold (Involuntary Admission to a hospital).</a:t>
            </a:r>
          </a:p>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12</a:t>
            </a:fld>
            <a:endParaRPr lang="en-US" dirty="0"/>
          </a:p>
        </p:txBody>
      </p:sp>
    </p:spTree>
    <p:extLst>
      <p:ext uri="{BB962C8B-B14F-4D97-AF65-F5344CB8AC3E}">
        <p14:creationId xmlns:p14="http://schemas.microsoft.com/office/powerpoint/2010/main" val="41188971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Involuntary LPS facility admission due to danger to self or others results in a 5-years firearms prohibition. An additional involuntary commitment within the year results in a lifetime ban.</a:t>
            </a:r>
          </a:p>
          <a:p>
            <a:pPr marL="171450" indent="-171450">
              <a:buFont typeface="Arial" panose="020B0604020202020204" pitchFamily="34" charset="0"/>
              <a:buChar char="•"/>
            </a:pPr>
            <a:r>
              <a:rPr lang="en-US" dirty="0"/>
              <a:t>PERT tracks the LPS facility wait times for PERT WIC 5150 transport. This data, updated monthly, is shared with all LPS facilities to assist collaboratively to decrease waiting times to be scene by medical staff for person in crisis </a:t>
            </a:r>
          </a:p>
        </p:txBody>
      </p:sp>
      <p:sp>
        <p:nvSpPr>
          <p:cNvPr id="4" name="Slide Number Placeholder 3"/>
          <p:cNvSpPr>
            <a:spLocks noGrp="1"/>
          </p:cNvSpPr>
          <p:nvPr>
            <p:ph type="sldNum" sz="quarter" idx="5"/>
          </p:nvPr>
        </p:nvSpPr>
        <p:spPr/>
        <p:txBody>
          <a:bodyPr/>
          <a:lstStyle/>
          <a:p>
            <a:fld id="{32BF9438-3EEF-4192-9815-F6F44770AEF7}" type="slidenum">
              <a:rPr lang="en-US" smtClean="0"/>
              <a:t>13</a:t>
            </a:fld>
            <a:endParaRPr lang="en-US" dirty="0"/>
          </a:p>
        </p:txBody>
      </p:sp>
    </p:spTree>
    <p:extLst>
      <p:ext uri="{BB962C8B-B14F-4D97-AF65-F5344CB8AC3E}">
        <p14:creationId xmlns:p14="http://schemas.microsoft.com/office/powerpoint/2010/main" val="3570642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LPS = A hospital that has a locked psychiatric unit.</a:t>
            </a:r>
          </a:p>
          <a:p>
            <a:pPr marL="171450" indent="-171450">
              <a:buFont typeface="Arial" panose="020B0604020202020204" pitchFamily="34" charset="0"/>
              <a:buChar char="•"/>
            </a:pPr>
            <a:r>
              <a:rPr lang="en-US" dirty="0"/>
              <a:t>A suspected medical issue results in a transport to the closet medical facility regardless of LPS status.</a:t>
            </a:r>
          </a:p>
        </p:txBody>
      </p:sp>
      <p:sp>
        <p:nvSpPr>
          <p:cNvPr id="4" name="Slide Number Placeholder 3"/>
          <p:cNvSpPr>
            <a:spLocks noGrp="1"/>
          </p:cNvSpPr>
          <p:nvPr>
            <p:ph type="sldNum" sz="quarter" idx="5"/>
          </p:nvPr>
        </p:nvSpPr>
        <p:spPr/>
        <p:txBody>
          <a:bodyPr/>
          <a:lstStyle/>
          <a:p>
            <a:fld id="{32BF9438-3EEF-4192-9815-F6F44770AEF7}" type="slidenum">
              <a:rPr lang="en-US" smtClean="0"/>
              <a:t>14</a:t>
            </a:fld>
            <a:endParaRPr lang="en-US" dirty="0"/>
          </a:p>
        </p:txBody>
      </p:sp>
    </p:spTree>
    <p:extLst>
      <p:ext uri="{BB962C8B-B14F-4D97-AF65-F5344CB8AC3E}">
        <p14:creationId xmlns:p14="http://schemas.microsoft.com/office/powerpoint/2010/main" val="13128699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15</a:t>
            </a:fld>
            <a:endParaRPr lang="en-US" dirty="0"/>
          </a:p>
        </p:txBody>
      </p:sp>
    </p:spTree>
    <p:extLst>
      <p:ext uri="{BB962C8B-B14F-4D97-AF65-F5344CB8AC3E}">
        <p14:creationId xmlns:p14="http://schemas.microsoft.com/office/powerpoint/2010/main" val="3284469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ea typeface="Times New Roman" panose="02020603050405020304" pitchFamily="18" charset="0"/>
              </a:rPr>
              <a:t>The evolving growth and success of PERT has been the result of community collaboration since its inception. In the mid-1990's, there were several officer involved shootings involving persons living with mental illness. Consequently, stakeholders including the community at large, mental health consumers, family members, San Diego County HHSA, and peace officer agencies convened to address the gap in collaboration between police agencies and mental health providers. Understanding the complexity of mental health challenges and the limited training and experience that most officers attained, taskforce members recommended that peace officers receive additional training in recognizing and responding to persons experiencing mental health crises beyond State peace officer academy mandates and acquire clinical support from mental health professionals in the manner of a co-responder (peace officer, plus clinician) model. Teaming an officer with a clinician would provide clinical expertise while assuring safety to the person in crisis and the community. Hence, PERT is the result of community stakeholders collaborating to provide optimal service and support for persons (and their family members and supports) living with mental illness. </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2</a:t>
            </a:fld>
            <a:endParaRPr lang="en-US" dirty="0"/>
          </a:p>
        </p:txBody>
      </p:sp>
    </p:spTree>
    <p:extLst>
      <p:ext uri="{BB962C8B-B14F-4D97-AF65-F5344CB8AC3E}">
        <p14:creationId xmlns:p14="http://schemas.microsoft.com/office/powerpoint/2010/main" val="124463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PERT Organizational chart notes:</a:t>
            </a:r>
          </a:p>
          <a:p>
            <a:pPr marL="171450" indent="-171450">
              <a:buFontTx/>
              <a:buChar char="-"/>
            </a:pPr>
            <a:endParaRPr lang="en-US" dirty="0"/>
          </a:p>
          <a:p>
            <a:pPr marL="171450" indent="-171450">
              <a:buFontTx/>
              <a:buChar char="-"/>
            </a:pPr>
            <a:r>
              <a:rPr lang="en-US" dirty="0"/>
              <a:t>Field Operations Supervisors (FOS) work out of the PERT Admin office and are responsible for supervising Team Leads (TLs), training staff, and quality assurance by auditing all charting for quality. FOSs have been a TL..</a:t>
            </a:r>
          </a:p>
          <a:p>
            <a:pPr marL="171450" indent="-171450">
              <a:buFontTx/>
              <a:buChar char="-"/>
            </a:pPr>
            <a:r>
              <a:rPr lang="en-US" dirty="0"/>
              <a:t>Team Leads (TL): a supervisory position over a team of PERT Clinicians and also perform all duties of a PERT Clinician. TLS have been a PERT Clinician.</a:t>
            </a:r>
          </a:p>
        </p:txBody>
      </p:sp>
      <p:sp>
        <p:nvSpPr>
          <p:cNvPr id="4" name="Slide Number Placeholder 3"/>
          <p:cNvSpPr>
            <a:spLocks noGrp="1"/>
          </p:cNvSpPr>
          <p:nvPr>
            <p:ph type="sldNum" sz="quarter" idx="5"/>
          </p:nvPr>
        </p:nvSpPr>
        <p:spPr/>
        <p:txBody>
          <a:bodyPr/>
          <a:lstStyle/>
          <a:p>
            <a:fld id="{32BF9438-3EEF-4192-9815-F6F44770AEF7}" type="slidenum">
              <a:rPr lang="en-US" smtClean="0"/>
              <a:t>3</a:t>
            </a:fld>
            <a:endParaRPr lang="en-US" dirty="0"/>
          </a:p>
        </p:txBody>
      </p:sp>
    </p:spTree>
    <p:extLst>
      <p:ext uri="{BB962C8B-B14F-4D97-AF65-F5344CB8AC3E}">
        <p14:creationId xmlns:p14="http://schemas.microsoft.com/office/powerpoint/2010/main" val="222227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Click forward for specific info on each Division.</a:t>
            </a:r>
          </a:p>
        </p:txBody>
      </p:sp>
      <p:sp>
        <p:nvSpPr>
          <p:cNvPr id="4" name="Slide Number Placeholder 3"/>
          <p:cNvSpPr>
            <a:spLocks noGrp="1"/>
          </p:cNvSpPr>
          <p:nvPr>
            <p:ph type="sldNum" sz="quarter" idx="5"/>
          </p:nvPr>
        </p:nvSpPr>
        <p:spPr/>
        <p:txBody>
          <a:bodyPr/>
          <a:lstStyle/>
          <a:p>
            <a:fld id="{32BF9438-3EEF-4192-9815-F6F44770AEF7}" type="slidenum">
              <a:rPr lang="en-US" smtClean="0"/>
              <a:t>4</a:t>
            </a:fld>
            <a:endParaRPr lang="en-US" dirty="0"/>
          </a:p>
        </p:txBody>
      </p:sp>
    </p:spTree>
    <p:extLst>
      <p:ext uri="{BB962C8B-B14F-4D97-AF65-F5344CB8AC3E}">
        <p14:creationId xmlns:p14="http://schemas.microsoft.com/office/powerpoint/2010/main" val="3841591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Crisis Intervention: Responding to someone in serious behavioral health crisis, typically for PERT this suggests concerns related to dangerousness and/or being gravely disabled. Usually initiated by 911 call for assistance.</a:t>
            </a:r>
          </a:p>
          <a:p>
            <a:pPr marL="171450" indent="-171450">
              <a:buFontTx/>
              <a:buChar char="-"/>
            </a:pPr>
            <a:r>
              <a:rPr lang="en-US" dirty="0"/>
              <a:t>Community Service: PERT Clinician contact with 3</a:t>
            </a:r>
            <a:r>
              <a:rPr lang="en-US" baseline="30000" dirty="0"/>
              <a:t>rd</a:t>
            </a:r>
            <a:r>
              <a:rPr lang="en-US" dirty="0"/>
              <a:t> party (e.g., family member, provider, witness) to enhance clinician awareness of the clinical picture and/or inform of disposition, recommendations, etc. </a:t>
            </a:r>
          </a:p>
          <a:p>
            <a:pPr marL="171450" indent="-171450">
              <a:buFontTx/>
              <a:buChar char="-"/>
            </a:pPr>
            <a:r>
              <a:rPr lang="en-US" dirty="0"/>
              <a:t>Under “Additional notables”: </a:t>
            </a:r>
          </a:p>
          <a:p>
            <a:pPr marL="628650" lvl="1" indent="-171450">
              <a:buFont typeface="Arial" panose="020B0604020202020204" pitchFamily="34" charset="0"/>
              <a:buChar char="•"/>
            </a:pPr>
            <a:r>
              <a:rPr lang="en-US" dirty="0"/>
              <a:t>Tarasoff is CA legal duty to protect when circumstances suggest imminent serious threat of harm.</a:t>
            </a:r>
          </a:p>
          <a:p>
            <a:pPr marL="628650" lvl="1" indent="-171450">
              <a:buFont typeface="Arial" panose="020B0604020202020204" pitchFamily="34" charset="0"/>
              <a:buChar char="•"/>
            </a:pPr>
            <a:r>
              <a:rPr lang="en-US" dirty="0"/>
              <a:t>Narcan is medication that counteracts effects of opioids (including Fentanyl). PERT Clinicians carry 4 cannisters of Narcan.</a:t>
            </a:r>
          </a:p>
          <a:p>
            <a:pPr marL="628650" lvl="1" indent="-171450">
              <a:buFont typeface="Arial" panose="020B0604020202020204" pitchFamily="34" charset="0"/>
              <a:buChar char="•"/>
            </a:pPr>
            <a:r>
              <a:rPr lang="en-US" dirty="0"/>
              <a:t>CSU diversions address cases wherein the transport destination was a CSU rather than a LPS hospital. </a:t>
            </a:r>
          </a:p>
        </p:txBody>
      </p:sp>
      <p:sp>
        <p:nvSpPr>
          <p:cNvPr id="4" name="Slide Number Placeholder 3"/>
          <p:cNvSpPr>
            <a:spLocks noGrp="1"/>
          </p:cNvSpPr>
          <p:nvPr>
            <p:ph type="sldNum" sz="quarter" idx="5"/>
          </p:nvPr>
        </p:nvSpPr>
        <p:spPr/>
        <p:txBody>
          <a:bodyPr/>
          <a:lstStyle/>
          <a:p>
            <a:fld id="{32BF9438-3EEF-4192-9815-F6F44770AEF7}" type="slidenum">
              <a:rPr lang="en-US" smtClean="0"/>
              <a:t>5</a:t>
            </a:fld>
            <a:endParaRPr lang="en-US" dirty="0"/>
          </a:p>
        </p:txBody>
      </p:sp>
    </p:spTree>
    <p:extLst>
      <p:ext uri="{BB962C8B-B14F-4D97-AF65-F5344CB8AC3E}">
        <p14:creationId xmlns:p14="http://schemas.microsoft.com/office/powerpoint/2010/main" val="589262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Prior to being hired by CRF, PERT Clinicians have extensive experience working with persons living with serious behavioral health issues.</a:t>
            </a:r>
          </a:p>
          <a:p>
            <a:pPr marL="171450" indent="-171450">
              <a:buFont typeface="Arial" panose="020B0604020202020204" pitchFamily="34" charset="0"/>
              <a:buChar char="•"/>
            </a:pPr>
            <a:r>
              <a:rPr lang="en-US" dirty="0"/>
              <a:t>To be hired as a PERT Clinician, the applicant must pass a Security Background Investigation conducted by the Background Investigations Unit of the SD Sheriff Dept. Doing so facilitates trust between the PERT Clinician and LE, especially as clinicians hear criminal justice sensitive information in line-ups and over the police radio.</a:t>
            </a:r>
          </a:p>
          <a:p>
            <a:pPr marL="171450" indent="-171450">
              <a:buFont typeface="Arial" panose="020B0604020202020204" pitchFamily="34" charset="0"/>
              <a:buChar char="•"/>
            </a:pPr>
            <a:r>
              <a:rPr lang="en-US" dirty="0"/>
              <a:t>PERT Officers receive specialized graining from PERT on crisis response.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6</a:t>
            </a:fld>
            <a:endParaRPr lang="en-US" dirty="0"/>
          </a:p>
        </p:txBody>
      </p:sp>
    </p:spTree>
    <p:extLst>
      <p:ext uri="{BB962C8B-B14F-4D97-AF65-F5344CB8AC3E}">
        <p14:creationId xmlns:p14="http://schemas.microsoft.com/office/powerpoint/2010/main" val="3954887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6 criteria noted above are held by MCRT as a guide to referral decisions.</a:t>
            </a:r>
          </a:p>
        </p:txBody>
      </p:sp>
      <p:sp>
        <p:nvSpPr>
          <p:cNvPr id="4" name="Slide Number Placeholder 3"/>
          <p:cNvSpPr>
            <a:spLocks noGrp="1"/>
          </p:cNvSpPr>
          <p:nvPr>
            <p:ph type="sldNum" sz="quarter" idx="5"/>
          </p:nvPr>
        </p:nvSpPr>
        <p:spPr/>
        <p:txBody>
          <a:bodyPr/>
          <a:lstStyle/>
          <a:p>
            <a:fld id="{32BF9438-3EEF-4192-9815-F6F44770AEF7}" type="slidenum">
              <a:rPr lang="en-US" smtClean="0"/>
              <a:t>7</a:t>
            </a:fld>
            <a:endParaRPr lang="en-US" dirty="0"/>
          </a:p>
        </p:txBody>
      </p:sp>
    </p:spTree>
    <p:extLst>
      <p:ext uri="{BB962C8B-B14F-4D97-AF65-F5344CB8AC3E}">
        <p14:creationId xmlns:p14="http://schemas.microsoft.com/office/powerpoint/2010/main" val="3489509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NTAC = US Secret Service National Threat Assessment Center</a:t>
            </a:r>
          </a:p>
          <a:p>
            <a:r>
              <a:rPr lang="en-US" dirty="0"/>
              <a:t>DHS = US Dept of Homeland Security</a:t>
            </a:r>
          </a:p>
          <a:p>
            <a:r>
              <a:rPr lang="en-US" dirty="0"/>
              <a:t>LECC = Law Enforcement Coordination Center; SD region DHS fusion center designed to enhance coordination and communication amongst all LE agencies in </a:t>
            </a:r>
            <a:r>
              <a:rPr lang="en-US" dirty="0" err="1"/>
              <a:t>th</a:t>
            </a:r>
            <a:r>
              <a:rPr lang="en-US" dirty="0"/>
              <a:t> the region.</a:t>
            </a:r>
            <a:br>
              <a:rPr lang="en-US" dirty="0"/>
            </a:br>
            <a:r>
              <a:rPr lang="en-US" dirty="0"/>
              <a:t>JTTF = Joint Terrorism Task Force of the FBI (US Federal Bureau of Investigations); designed to monitor domestic and global terror threats to the USA.</a:t>
            </a:r>
          </a:p>
          <a:p>
            <a:endParaRPr lang="en-US" dirty="0"/>
          </a:p>
          <a:p>
            <a:pPr marL="171450" indent="-171450">
              <a:buFont typeface="Arial" panose="020B0604020202020204" pitchFamily="34" charset="0"/>
              <a:buChar char="•"/>
            </a:pPr>
            <a:r>
              <a:rPr lang="en-US" sz="1800" dirty="0">
                <a:effectLst/>
                <a:latin typeface="Segoe UI" panose="020B0502040204020203" pitchFamily="34" charset="0"/>
                <a:ea typeface="Aptos" panose="020B0004020202020204" pitchFamily="34" charset="0"/>
              </a:rPr>
              <a:t>PERT’s Multiple Agency Plan (MAP) division manages referrals wherein multiple law enforcement agencies (local and federal) are involved because of combined safety and mental health concerns (e.g., juvenile being a potential mass casualty threat to a school setting). PERT MAP referrals have come to the attention of law enforcement because of dangerousness concerns, or the person presents to be in urgent need of behavioral health services (e.g., repeated emails to the FBI with a persecutory delusional theme). The overall response coordination rests with the LECC. This collaboration illuminates the “protect and serve” community role of law enforcement agencies beyond merely enforcing law in that the serious continuum level of care behavioral health service response that PERT provides is considered crucial to ensure an effective and safe resolution (including connection to wellness services and community resources). This collaboration exemplifies PERT involvement with the Sequential Intercept Model. PERT incorporates LECC referral information with Cerner and PERT contact log information, allowing for an enhanced contextual clinical picture of threat risk. Due to case complexity and extreme violence risk, MAP cases undergo extensive clinical consultation amongst senior PERT staff. When indicated, a PERT field response is coordinated in the law enforcement jurisdiction where the person of concern is located. The legal and ethical guardianship of protected health information (PHI) is constant as it is with all PERT referrals. </a:t>
            </a:r>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8</a:t>
            </a:fld>
            <a:endParaRPr lang="en-US" dirty="0"/>
          </a:p>
        </p:txBody>
      </p:sp>
    </p:spTree>
    <p:extLst>
      <p:ext uri="{BB962C8B-B14F-4D97-AF65-F5344CB8AC3E}">
        <p14:creationId xmlns:p14="http://schemas.microsoft.com/office/powerpoint/2010/main" val="3044640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4A4A4A"/>
                </a:solidFill>
                <a:effectLst/>
                <a:highlight>
                  <a:srgbClr val="FFFFFF"/>
                </a:highlight>
                <a:latin typeface="Source Sans Pro" panose="020B0503030403020204" pitchFamily="34" charset="0"/>
              </a:rPr>
              <a:t>The Sequential Intercept Model (SIM) details how individuals with mental and substance use disorders come into contact with and move through the criminal justice system. The SIM helps communities identify resources and gaps in services at each intercept and develop local strategic action plans. The SIM mapping process brings together leaders and different agencies and systems to work together to identify strategies to divert people with mental and substance use disorders away from the justice system into treatment. SIM mapping aids communities to:</a:t>
            </a:r>
          </a:p>
          <a:p>
            <a:pPr lvl="1"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Identify local behavioral health services to support diversion from the justice system.</a:t>
            </a:r>
          </a:p>
          <a:p>
            <a:pPr lvl="1"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Introduce community system leaders and staff to evidence-based practices and emerging best practices related to each intercept.</a:t>
            </a:r>
          </a:p>
          <a:p>
            <a:pPr lvl="1"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Enhance relationships across systems and agencies.</a:t>
            </a:r>
          </a:p>
          <a:p>
            <a:pPr lvl="1"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Create a customized, local map and action plan to address identified gaps.</a:t>
            </a:r>
          </a:p>
          <a:p>
            <a:pPr algn="l">
              <a:buFont typeface="Arial" panose="020B0604020202020204" pitchFamily="34" charset="0"/>
              <a:buNone/>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3"/>
              </a:rPr>
              <a:t>Intercept 0: Community Services</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Plot resources and gaps across the SIM.</a:t>
            </a: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opportunities to divert people into local crisis care services. Resources are available without requiring people in crisis to call 911, but sometimes 911 and law enforcement are the only resources available. Connects people with treatment or services instead of arresting or charging them with a crime.</a:t>
            </a:r>
          </a:p>
          <a:p>
            <a:pPr algn="l">
              <a:buFont typeface="Arial" panose="020B0604020202020204" pitchFamily="34" charset="0"/>
              <a:buChar char="•"/>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4"/>
              </a:rPr>
              <a:t>Intercept 1: Law Enforcement</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diversion performed by law enforcement and other emergency service providers who respond to people with mental and substance use disorders. Allows people to be diverted to treatment instead of being arrested or booked into jail.</a:t>
            </a:r>
          </a:p>
          <a:p>
            <a:pPr algn="l">
              <a:buFont typeface="Arial" panose="020B0604020202020204" pitchFamily="34" charset="0"/>
              <a:buNone/>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5"/>
              </a:rPr>
              <a:t>Intercept 2: Initial Court Hearings/Initial Detention</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diversion to community-based treatment by jail clinicians, social workers, or court officials during jail intake, booking, or initial hearing.</a:t>
            </a:r>
          </a:p>
          <a:p>
            <a:pPr algn="l">
              <a:buFont typeface="Arial" panose="020B0604020202020204" pitchFamily="34" charset="0"/>
              <a:buNone/>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6"/>
              </a:rPr>
              <a:t>Intercept 3: Jails/Courts</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diversion to community-based services through jail or court processes and programs after a person has been booked into jail. Includes services that prevent the worsening of a person’s illness during their stay in jail or prison.</a:t>
            </a:r>
          </a:p>
          <a:p>
            <a:pPr algn="l">
              <a:buFont typeface="Arial" panose="020B0604020202020204" pitchFamily="34" charset="0"/>
              <a:buNone/>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7"/>
              </a:rPr>
              <a:t>Intercept 4: </a:t>
            </a:r>
            <a:r>
              <a:rPr lang="en-US" b="0" i="0" u="sng" dirty="0" err="1">
                <a:solidFill>
                  <a:srgbClr val="1F419A"/>
                </a:solidFill>
                <a:effectLst/>
                <a:highlight>
                  <a:srgbClr val="FFFFFF"/>
                </a:highlight>
                <a:latin typeface="Source Sans Pro" panose="020B0503030403020204" pitchFamily="34" charset="0"/>
                <a:hlinkClick r:id="rId7"/>
              </a:rPr>
              <a:t>ReEntry</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supported reentry back into the community after jail or prison to reduce further justice involve of people with mental and substance use disorders. Involves reentry coordinators, peer support staff, or community in-reach to link people with proper mental health and substance use treatment services.</a:t>
            </a:r>
          </a:p>
          <a:p>
            <a:pPr algn="l">
              <a:buFont typeface="Arial" panose="020B0604020202020204" pitchFamily="34" charset="0"/>
              <a:buNone/>
            </a:pPr>
            <a:endParaRPr lang="en-US" b="0" i="0" dirty="0">
              <a:solidFill>
                <a:srgbClr val="4A4A4A"/>
              </a:solidFill>
              <a:effectLst/>
              <a:highlight>
                <a:srgbClr val="FFFFFF"/>
              </a:highlight>
              <a:latin typeface="Source Sans Pro" panose="020B0503030403020204" pitchFamily="34" charset="0"/>
            </a:endParaRPr>
          </a:p>
          <a:p>
            <a:pPr algn="l"/>
            <a:r>
              <a:rPr lang="en-US" b="0" i="0" u="sng" dirty="0">
                <a:solidFill>
                  <a:srgbClr val="1F419A"/>
                </a:solidFill>
                <a:effectLst/>
                <a:highlight>
                  <a:srgbClr val="FFFFFF"/>
                </a:highlight>
                <a:latin typeface="Source Sans Pro" panose="020B0503030403020204" pitchFamily="34" charset="0"/>
                <a:hlinkClick r:id="rId8"/>
              </a:rPr>
              <a:t>Intercept 5: Community Corrections</a:t>
            </a:r>
            <a:endParaRPr lang="en-US" b="0" i="0" dirty="0">
              <a:solidFill>
                <a:srgbClr val="4A4A4A"/>
              </a:solidFill>
              <a:effectLst/>
              <a:highlight>
                <a:srgbClr val="FFFFFF"/>
              </a:highlight>
              <a:latin typeface="Source Sans Pro" panose="020B0503030403020204" pitchFamily="34" charset="0"/>
            </a:endParaRPr>
          </a:p>
          <a:p>
            <a:pPr algn="l">
              <a:buFont typeface="Arial" panose="020B0604020202020204" pitchFamily="34" charset="0"/>
              <a:buChar char="•"/>
            </a:pPr>
            <a:r>
              <a:rPr lang="en-US" b="0" i="0" dirty="0">
                <a:solidFill>
                  <a:srgbClr val="4A4A4A"/>
                </a:solidFill>
                <a:effectLst/>
                <a:highlight>
                  <a:srgbClr val="FFFFFF"/>
                </a:highlight>
                <a:latin typeface="Source Sans Pro" panose="020B0503030403020204" pitchFamily="34" charset="0"/>
              </a:rPr>
              <a:t>Involves community-based criminal justice supervision with added supports for people with mental and substance use disorders to prevent violations or offenses that may result in another jail or prison stay.</a:t>
            </a:r>
          </a:p>
          <a:p>
            <a:pPr algn="l">
              <a:buFont typeface="Arial" panose="020B0604020202020204" pitchFamily="34" charset="0"/>
              <a:buChar char="•"/>
            </a:pPr>
            <a:endParaRPr lang="en-US" sz="1800" b="0" i="0" dirty="0">
              <a:solidFill>
                <a:srgbClr val="4A4A4A"/>
              </a:solidFill>
              <a:effectLst/>
              <a:highlight>
                <a:srgbClr val="FFFFFF"/>
              </a:highlight>
              <a:latin typeface="Source Sans Pro" panose="020B0503030403020204" pitchFamily="34" charset="0"/>
              <a:ea typeface="Times New Roman" panose="02020603050405020304" pitchFamily="18" charset="0"/>
              <a:cs typeface="Arial" panose="020B0604020202020204" pitchFamily="34" charset="0"/>
            </a:endParaRPr>
          </a:p>
          <a:p>
            <a:pPr algn="l">
              <a:buFont typeface="Arial" panose="020B0604020202020204" pitchFamily="34" charset="0"/>
              <a:buNone/>
            </a:pPr>
            <a:r>
              <a:rPr lang="en-US" sz="1800" dirty="0">
                <a:effectLst/>
                <a:latin typeface="Segoe UI" panose="020B0502040204020203" pitchFamily="34" charset="0"/>
                <a:ea typeface="Times New Roman" panose="02020603050405020304" pitchFamily="18" charset="0"/>
                <a:cs typeface="Arial" panose="020B0604020202020204" pitchFamily="34" charset="0"/>
              </a:rPr>
              <a:t>The SIM is recognized by the San Diego District Attorney’s Office and BHS as being instrumental in ensuring proper identification and service provision. PERT Clinicians do not determine arrest status as this is a law enforcement determination dependent upon the law. Regardless, diversions to the least restrictive resources are always considered. PERT Clinicians insert themselves into the field contact process when behavioral health issues seem evident, even if the field call did not originate with the possibility that mental health was an expected factor for the dispatched call. PERT Clinicians conduct a behavioral health assessment and communicate in writing (PERT Mental Health Screening Form for Detentions) and verbally report vital clinical information to Detentions Bureau medical staff at the time of arrest booking. Thus, people have their behavioral health issues identified by PERT Clinicians for treatment to begin during incarceration. These interventions epitomize the benefit of the County being mindful of the SIM.</a:t>
            </a:r>
          </a:p>
          <a:p>
            <a:pPr algn="l">
              <a:buFont typeface="Arial" panose="020B0604020202020204" pitchFamily="34" charset="0"/>
              <a:buNone/>
            </a:pPr>
            <a:endParaRPr lang="en-US" sz="1800" dirty="0">
              <a:effectLst/>
              <a:latin typeface="Segoe UI" panose="020B0502040204020203" pitchFamily="34" charset="0"/>
              <a:ea typeface="Times New Roman" panose="02020603050405020304" pitchFamily="18" charset="0"/>
              <a:cs typeface="Arial" panose="020B0604020202020204" pitchFamily="34" charset="0"/>
            </a:endParaRPr>
          </a:p>
          <a:p>
            <a:pPr algn="l">
              <a:buFont typeface="Arial" panose="020B0604020202020204" pitchFamily="34" charset="0"/>
              <a:buNone/>
            </a:pPr>
            <a:r>
              <a:rPr lang="en-US" sz="1800" dirty="0">
                <a:effectLst/>
                <a:latin typeface="Segoe UI" panose="020B0502040204020203" pitchFamily="34" charset="0"/>
                <a:ea typeface="Times New Roman" panose="02020603050405020304" pitchFamily="18" charset="0"/>
                <a:cs typeface="Arial" panose="020B0604020202020204" pitchFamily="34" charset="0"/>
              </a:rPr>
              <a:t>Emanating from anti-police disinformation as well as misinformation has been commentary that the presence of a peace officer (with or without PERT) when encountering a person in mental health crisis frequently results in the person escalating to the point of acting out with resultant use of non-lethal or lethal force and arrest. The number of times this happens is extremely rare within the many tens of thousands of calls – less than 5 times yearly. Although de-escalation depends on the first responder and the person being contacted, PERT safely and compassionately de-escalates the grater majority ( approx. 95%) persons who are visibly agitated/escalated when we arrive on scene to assist. </a:t>
            </a:r>
            <a:r>
              <a:rPr lang="en-US" sz="1800" b="1" dirty="0">
                <a:effectLst/>
                <a:latin typeface="Segoe UI" panose="020B0502040204020203" pitchFamily="34" charset="0"/>
                <a:ea typeface="Times New Roman" panose="02020603050405020304" pitchFamily="18" charset="0"/>
                <a:cs typeface="Arial" panose="020B0604020202020204" pitchFamily="34" charset="0"/>
              </a:rPr>
              <a:t>Over the course of PERT’s 28-year history, never has an officer involved shooting occurred during a PERT contact. </a:t>
            </a:r>
            <a:endParaRPr lang="en-US" dirty="0"/>
          </a:p>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9</a:t>
            </a:fld>
            <a:endParaRPr lang="en-US" dirty="0"/>
          </a:p>
        </p:txBody>
      </p:sp>
    </p:spTree>
    <p:extLst>
      <p:ext uri="{BB962C8B-B14F-4D97-AF65-F5344CB8AC3E}">
        <p14:creationId xmlns:p14="http://schemas.microsoft.com/office/powerpoint/2010/main" val="887476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endParaRPr lang="en-US" dirty="0"/>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22363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74985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36110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1">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5040DA2-B75D-1B49-51F9-967501F7F67B}"/>
              </a:ext>
            </a:extLst>
          </p:cNvPr>
          <p:cNvSpPr>
            <a:spLocks noGrp="1"/>
          </p:cNvSpPr>
          <p:nvPr>
            <p:ph type="title" hasCustomPrompt="1"/>
          </p:nvPr>
        </p:nvSpPr>
        <p:spPr>
          <a:xfrm>
            <a:off x="994876" y="887638"/>
            <a:ext cx="10202248" cy="5094496"/>
          </a:xfrm>
        </p:spPr>
        <p:txBody>
          <a:bodyPr/>
          <a:lstStyle>
            <a:lvl1pPr algn="ctr">
              <a:defRPr sz="4800">
                <a:solidFill>
                  <a:schemeClr val="bg1"/>
                </a:solidFill>
              </a:defRPr>
            </a:lvl1pPr>
          </a:lstStyle>
          <a:p>
            <a:r>
              <a:rPr lang="en-US" dirty="0"/>
              <a:t>Click to add title</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2" name="Rectangle 1">
            <a:extLst>
              <a:ext uri="{FF2B5EF4-FFF2-40B4-BE49-F238E27FC236}">
                <a16:creationId xmlns:a16="http://schemas.microsoft.com/office/drawing/2014/main" id="{8E93BDAB-CB06-403B-00FD-9D1C2812A298}"/>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A6FB1FDB-9C8A-890A-5051-8D49E105FD49}"/>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1">
            <a:extLst>
              <a:ext uri="{FF2B5EF4-FFF2-40B4-BE49-F238E27FC236}">
                <a16:creationId xmlns:a16="http://schemas.microsoft.com/office/drawing/2014/main" id="{46056E81-9CB5-42E9-6689-B711F575C8F2}"/>
              </a:ext>
              <a:ext uri="{C183D7F6-B498-43B3-948B-1728B52AA6E4}">
                <adec:decorative xmlns:adec="http://schemas.microsoft.com/office/drawing/2017/decorative" val="1"/>
              </a:ext>
            </a:extLst>
          </p:cNvPr>
          <p:cNvSpPr/>
          <p:nvPr userDrawn="1"/>
        </p:nvSpPr>
        <p:spPr>
          <a:xfrm flipV="1">
            <a:off x="8981493" y="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2">
            <a:extLst>
              <a:ext uri="{FF2B5EF4-FFF2-40B4-BE49-F238E27FC236}">
                <a16:creationId xmlns:a16="http://schemas.microsoft.com/office/drawing/2014/main" id="{3D075254-6FC4-6738-BBBE-1BACB99E424A}"/>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056202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About 1">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5BA2562-20F9-9DC8-81EB-6ED26B24D7E3}"/>
              </a:ext>
              <a:ext uri="{C183D7F6-B498-43B3-948B-1728B52AA6E4}">
                <adec:decorative xmlns:adec="http://schemas.microsoft.com/office/drawing/2017/decorative" val="1"/>
              </a:ext>
            </a:extLst>
          </p:cNvPr>
          <p:cNvSpPr/>
          <p:nvPr userDrawn="1"/>
        </p:nvSpPr>
        <p:spPr>
          <a:xfrm>
            <a:off x="1" y="5983099"/>
            <a:ext cx="12192000" cy="873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5">
            <a:extLst>
              <a:ext uri="{FF2B5EF4-FFF2-40B4-BE49-F238E27FC236}">
                <a16:creationId xmlns:a16="http://schemas.microsoft.com/office/drawing/2014/main" id="{369E878B-C75C-98DC-B694-2C40507C4945}"/>
              </a:ext>
              <a:ext uri="{C183D7F6-B498-43B3-948B-1728B52AA6E4}">
                <adec:decorative xmlns:adec="http://schemas.microsoft.com/office/drawing/2017/decorative" val="1"/>
              </a:ext>
            </a:extLst>
          </p:cNvPr>
          <p:cNvSpPr/>
          <p:nvPr userDrawn="1"/>
        </p:nvSpPr>
        <p:spPr>
          <a:xfrm>
            <a:off x="8991644" y="3657675"/>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7">
            <a:extLst>
              <a:ext uri="{FF2B5EF4-FFF2-40B4-BE49-F238E27FC236}">
                <a16:creationId xmlns:a16="http://schemas.microsoft.com/office/drawing/2014/main" id="{DC03A063-67E0-718E-206C-6C807C20026A}"/>
              </a:ext>
              <a:ext uri="{C183D7F6-B498-43B3-948B-1728B52AA6E4}">
                <adec:decorative xmlns:adec="http://schemas.microsoft.com/office/drawing/2017/decorative" val="1"/>
              </a:ext>
            </a:extLst>
          </p:cNvPr>
          <p:cNvSpPr>
            <a:spLocks noChangeAspect="1"/>
          </p:cNvSpPr>
          <p:nvPr userDrawn="1"/>
        </p:nvSpPr>
        <p:spPr>
          <a:xfrm flipH="1" flipV="1">
            <a:off x="0" y="-5"/>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30">
            <a:extLst>
              <a:ext uri="{FF2B5EF4-FFF2-40B4-BE49-F238E27FC236}">
                <a16:creationId xmlns:a16="http://schemas.microsoft.com/office/drawing/2014/main" id="{6D86FEEF-2721-A616-B636-7C6F8B1B5D56}"/>
              </a:ext>
              <a:ext uri="{C183D7F6-B498-43B3-948B-1728B52AA6E4}">
                <adec:decorative xmlns:adec="http://schemas.microsoft.com/office/drawing/2017/decorative" val="1"/>
              </a:ext>
            </a:extLst>
          </p:cNvPr>
          <p:cNvSpPr>
            <a:spLocks noChangeAspect="1"/>
          </p:cNvSpPr>
          <p:nvPr userDrawn="1"/>
        </p:nvSpPr>
        <p:spPr>
          <a:xfrm rot="16200000" flipH="1" flipV="1">
            <a:off x="-433923" y="554625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Title 17">
            <a:extLst>
              <a:ext uri="{FF2B5EF4-FFF2-40B4-BE49-F238E27FC236}">
                <a16:creationId xmlns:a16="http://schemas.microsoft.com/office/drawing/2014/main" id="{4AC20A76-77DC-62F7-C0E5-66C03853B31E}"/>
              </a:ext>
            </a:extLst>
          </p:cNvPr>
          <p:cNvSpPr>
            <a:spLocks noGrp="1"/>
          </p:cNvSpPr>
          <p:nvPr>
            <p:ph type="title" hasCustomPrompt="1"/>
          </p:nvPr>
        </p:nvSpPr>
        <p:spPr>
          <a:xfrm>
            <a:off x="1371599" y="1478396"/>
            <a:ext cx="3710355" cy="3445297"/>
          </a:xfrm>
        </p:spPr>
        <p:txBody>
          <a:bodyPr>
            <a:normAutofit/>
          </a:bodyPr>
          <a:lstStyle>
            <a:lvl1pPr>
              <a:defRPr sz="3600">
                <a:solidFill>
                  <a:schemeClr val="accent2">
                    <a:lumMod val="75000"/>
                  </a:schemeClr>
                </a:solidFill>
              </a:defRPr>
            </a:lvl1pPr>
          </a:lstStyle>
          <a:p>
            <a:r>
              <a:rPr lang="en-US" dirty="0"/>
              <a:t>Click to add title</a:t>
            </a:r>
          </a:p>
        </p:txBody>
      </p:sp>
      <p:sp>
        <p:nvSpPr>
          <p:cNvPr id="20" name="Content Placeholder 19">
            <a:extLst>
              <a:ext uri="{FF2B5EF4-FFF2-40B4-BE49-F238E27FC236}">
                <a16:creationId xmlns:a16="http://schemas.microsoft.com/office/drawing/2014/main" id="{CF99A149-DEF4-9E0F-D0DE-E859DB6CA539}"/>
              </a:ext>
            </a:extLst>
          </p:cNvPr>
          <p:cNvSpPr>
            <a:spLocks noGrp="1"/>
          </p:cNvSpPr>
          <p:nvPr>
            <p:ph sz="quarter" idx="10" hasCustomPrompt="1"/>
          </p:nvPr>
        </p:nvSpPr>
        <p:spPr>
          <a:xfrm>
            <a:off x="5360465" y="1477963"/>
            <a:ext cx="5536135" cy="3446462"/>
          </a:xfrm>
        </p:spPr>
        <p:txBody>
          <a:bodyPr anchor="ctr">
            <a:norm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chemeClr val="bg1"/>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046245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Closing 1">
    <p:bg>
      <p:bgPr>
        <a:solidFill>
          <a:schemeClr val="accent2"/>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181407F-D7F6-56CB-135C-01868BC1917D}"/>
              </a:ext>
            </a:extLst>
          </p:cNvPr>
          <p:cNvSpPr>
            <a:spLocks noGrp="1"/>
          </p:cNvSpPr>
          <p:nvPr>
            <p:ph type="title" hasCustomPrompt="1"/>
          </p:nvPr>
        </p:nvSpPr>
        <p:spPr>
          <a:xfrm>
            <a:off x="1371597" y="1088211"/>
            <a:ext cx="4602483" cy="4896019"/>
          </a:xfrm>
        </p:spPr>
        <p:txBody>
          <a:bodyPr>
            <a:normAutofit/>
          </a:bodyPr>
          <a:lstStyle>
            <a:lvl1pPr>
              <a:defRPr sz="4800">
                <a:solidFill>
                  <a:schemeClr val="bg2"/>
                </a:solidFill>
              </a:defRPr>
            </a:lvl1pPr>
          </a:lstStyle>
          <a:p>
            <a:r>
              <a:rPr lang="en-US" dirty="0"/>
              <a:t>Click to add title</a:t>
            </a:r>
          </a:p>
        </p:txBody>
      </p:sp>
      <p:sp>
        <p:nvSpPr>
          <p:cNvPr id="2" name="Rectangle 1">
            <a:extLst>
              <a:ext uri="{FF2B5EF4-FFF2-40B4-BE49-F238E27FC236}">
                <a16:creationId xmlns:a16="http://schemas.microsoft.com/office/drawing/2014/main" id="{7E517585-E867-BB06-B195-272DA0FD4799}"/>
              </a:ext>
              <a:ext uri="{C183D7F6-B498-43B3-948B-1728B52AA6E4}">
                <adec:decorative xmlns:adec="http://schemas.microsoft.com/office/drawing/2017/decorative" val="1"/>
              </a:ext>
            </a:extLst>
          </p:cNvPr>
          <p:cNvSpPr/>
          <p:nvPr userDrawn="1"/>
        </p:nvSpPr>
        <p:spPr>
          <a:xfrm>
            <a:off x="1" y="-8"/>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92D9EBD-88FB-A2C3-7EC2-46DD7B53267E}"/>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22">
            <a:extLst>
              <a:ext uri="{FF2B5EF4-FFF2-40B4-BE49-F238E27FC236}">
                <a16:creationId xmlns:a16="http://schemas.microsoft.com/office/drawing/2014/main" id="{CB417425-9078-B6E8-97F7-BAA1536BA069}"/>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4">
            <a:extLst>
              <a:ext uri="{FF2B5EF4-FFF2-40B4-BE49-F238E27FC236}">
                <a16:creationId xmlns:a16="http://schemas.microsoft.com/office/drawing/2014/main" id="{D7F56B38-71B8-A745-8D9C-BBEA278F3FC5}"/>
              </a:ext>
              <a:ext uri="{C183D7F6-B498-43B3-948B-1728B52AA6E4}">
                <adec:decorative xmlns:adec="http://schemas.microsoft.com/office/drawing/2017/decorative" val="1"/>
              </a:ext>
            </a:extLst>
          </p:cNvPr>
          <p:cNvSpPr>
            <a:spLocks noChangeAspect="1"/>
          </p:cNvSpPr>
          <p:nvPr userDrawn="1"/>
        </p:nvSpPr>
        <p:spPr>
          <a:xfrm>
            <a:off x="9905999" y="4572027"/>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Content Placeholder 10">
            <a:extLst>
              <a:ext uri="{FF2B5EF4-FFF2-40B4-BE49-F238E27FC236}">
                <a16:creationId xmlns:a16="http://schemas.microsoft.com/office/drawing/2014/main" id="{45E5C644-63C0-D8A4-7EF1-1681AFB1F4D9}"/>
              </a:ext>
            </a:extLst>
          </p:cNvPr>
          <p:cNvSpPr>
            <a:spLocks noGrp="1"/>
          </p:cNvSpPr>
          <p:nvPr>
            <p:ph sz="quarter" idx="10" hasCustomPrompt="1"/>
          </p:nvPr>
        </p:nvSpPr>
        <p:spPr>
          <a:xfrm>
            <a:off x="6324599" y="1088210"/>
            <a:ext cx="4373564" cy="4894894"/>
          </a:xfrm>
        </p:spPr>
        <p:txBody>
          <a:bodyPr anchor="ctr">
            <a:normAutofit/>
          </a:bodyPr>
          <a:lstStyle>
            <a:lvl1pPr marL="0" indent="0">
              <a:spcBef>
                <a:spcPts val="0"/>
              </a:spcBef>
              <a:spcAft>
                <a:spcPts val="600"/>
              </a:spcAft>
              <a:buNone/>
              <a:defRPr sz="1800" b="1">
                <a:solidFill>
                  <a:schemeClr val="bg2"/>
                </a:solidFill>
              </a:defRPr>
            </a:lvl1pPr>
            <a:lvl2pPr marL="457200" indent="0">
              <a:spcBef>
                <a:spcPts val="0"/>
              </a:spcBef>
              <a:spcAft>
                <a:spcPts val="600"/>
              </a:spcAft>
              <a:buNone/>
              <a:defRPr sz="1600" b="1">
                <a:solidFill>
                  <a:schemeClr val="bg2"/>
                </a:solidFill>
              </a:defRPr>
            </a:lvl2pPr>
            <a:lvl3pPr marL="914400" indent="0">
              <a:spcBef>
                <a:spcPts val="0"/>
              </a:spcBef>
              <a:spcAft>
                <a:spcPts val="600"/>
              </a:spcAft>
              <a:buNone/>
              <a:defRPr sz="1400" b="1">
                <a:solidFill>
                  <a:schemeClr val="bg2"/>
                </a:solidFill>
              </a:defRPr>
            </a:lvl3pPr>
            <a:lvl4pPr marL="1371600" indent="0">
              <a:spcBef>
                <a:spcPts val="0"/>
              </a:spcBef>
              <a:spcAft>
                <a:spcPts val="600"/>
              </a:spcAft>
              <a:buNone/>
              <a:defRPr sz="1200" b="1">
                <a:solidFill>
                  <a:schemeClr val="bg2"/>
                </a:solidFill>
              </a:defRPr>
            </a:lvl4pPr>
            <a:lvl5pPr marL="1828800" indent="0">
              <a:spcBef>
                <a:spcPts val="0"/>
              </a:spcBef>
              <a:spcAft>
                <a:spcPts val="600"/>
              </a:spcAft>
              <a:buNone/>
              <a:defRPr sz="1200" b="1">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019828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42AE8-1685-E0BB-8140-2F4A2C054D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4769D9-5C2A-F6FC-2ED5-01C5C640DE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0C4907-288A-70D3-E225-649405C4179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0FBCDC0-8AAE-94B7-EDDF-7C9E3C5B6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10EE66-E440-5A29-2E90-61BCA2304612}"/>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14896097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0D805-369E-A113-79AF-8CB8293107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8E526C-066E-7F28-6CF0-50129B46AE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A7139E-4FD6-410F-5C25-6C41219822B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2F04592-C6E3-D66A-3A2B-79FF867FDD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271CB8-0CD6-7CAC-B89C-A51E1543498B}"/>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4345648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ACCD1-E3B2-F220-CA15-2D2A41999A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54D1AF-2E7B-82D2-6E00-7B3A0CE31B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6DF571-566D-5882-7CEF-B1BFE2C02F8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E96008F-F5C4-1D08-DFAA-23E68B9099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CFDD7-B6F2-698C-972B-A50D5C1FBF26}"/>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1360795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6B894-0665-BC92-BA85-37A3938CF3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AD94B-A75B-F8FA-082A-A40679EAD7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DE3F32-903F-9FED-EA86-F4BF934DD5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4C1D6A-C2EF-2245-2206-C6FD8E8FAEA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069AA035-EFF0-1237-4145-0AABE6A52B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D832B1-90BA-160C-05EF-5495DB39E946}"/>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454198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0C85F-895E-D4E7-47B5-3F813458DC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92D032-140B-9329-641A-30736BA103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42E9D-ACC5-CD04-F680-31580C92AC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D10B5E-AA8F-D85C-2174-ECC1481F7B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F248E4-B988-F24D-F8CC-0182D84A80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207B9A-5021-C8AA-CDA1-BA16AC42FF42}"/>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C8C417F0-553A-3814-47B3-EF1D55ACF7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6D228D-71F3-79E1-52F3-489834DA6FC7}"/>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2807431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endParaRPr lang="en-US" dirty="0"/>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sz="1000"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8209394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2FEF2-AF78-35EC-67E9-EF52A9EA5B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785F12-E7F1-FC06-0F02-5E4D2CA1DD67}"/>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BA723DA6-2AA8-FA2A-6DEF-C5D08E453D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908FF0-C457-6ADE-2E6D-A69D3218F2EE}"/>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14118212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CFFD80-EEEF-2F3A-4269-B390BD62ED4D}"/>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3404198D-6FF4-A0E8-65A0-4B86CCA3F1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1C3EDD-A90A-1DCC-3C75-5345007D8D8A}"/>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22961529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4E2A2-BD5C-77B6-575D-D098E6B012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F72D5D-35CB-7B2F-F4E7-163A2E3E3E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2DEE32-4B33-6444-9C7C-0786087A97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C14AD7-4EA6-ADC8-B2B9-E9E994CC536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7EFAE3A-1F78-42DE-5D87-25EA1EAC22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79EC1B-0B0E-815E-B303-A0F000024EB3}"/>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23961754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28B9-9B5D-8AAE-2CA9-B8E97B7527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6EF5CA-8932-520E-94FF-6C17D7CB8A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7C8A3F-242F-7A61-F626-97AB200132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919A1D-3777-0105-8DD8-BC1EF830435F}"/>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63E82928-3C89-6ABB-7198-A652B03CCF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D7E5FB-15CA-ACAF-C9CF-CC65422474FD}"/>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8761308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4B268-5F72-F8FC-6ADA-95BFE1657B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BD4850-457D-7F9A-A0BD-1E89B8AC87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9D6B7-37ED-9F42-35C6-2FAB6B8CA8E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078D39A-9492-C314-1994-E212B45AF9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9AE63D-A12D-1813-FC93-09BA2DB3137B}"/>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20186967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08FE37-E7E8-8617-29A2-766E2462C6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4FE634-3FB1-F746-8389-7AAD73D3AF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57189B-9EA1-35DA-80B2-C9DBB63C1F2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C2DB91E-1131-F486-0134-6956E1FCFF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5B429B-D7A8-4445-BB09-71D3BA3A1DB5}"/>
              </a:ext>
            </a:extLst>
          </p:cNvPr>
          <p:cNvSpPr>
            <a:spLocks noGrp="1"/>
          </p:cNvSpPr>
          <p:nvPr>
            <p:ph type="sldNum" sz="quarter" idx="12"/>
          </p:nvPr>
        </p:nvSpPr>
        <p:spPr/>
        <p:txBody>
          <a:bodyPr/>
          <a:lstStyle/>
          <a:p>
            <a:fld id="{6A96854B-4201-49DA-BB8A-758C5214173A}" type="slidenum">
              <a:rPr lang="en-US" smtClean="0"/>
              <a:t>‹#›</a:t>
            </a:fld>
            <a:endParaRPr lang="en-US"/>
          </a:p>
        </p:txBody>
      </p:sp>
    </p:spTree>
    <p:extLst>
      <p:ext uri="{BB962C8B-B14F-4D97-AF65-F5344CB8AC3E}">
        <p14:creationId xmlns:p14="http://schemas.microsoft.com/office/powerpoint/2010/main" val="4221781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42187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62290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42109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sz="1000" dirty="0"/>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08977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sz="1000" dirty="0"/>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539427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41473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603652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sz="1000" dirty="0"/>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3053643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36" r:id="rId14"/>
  </p:sldLayoutIdLst>
  <p:hf sldNum="0" hdr="0" ftr="0" dt="0"/>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D05A74-741D-EB86-6CC7-F0A8DA911F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95CE19-6D2B-00AD-3123-7A8F39F32A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4A7199-893C-AAB8-5C6B-FD37790B69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2BE62177-78A5-49BF-529D-A162BAB21F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0F043D-A367-9926-C982-441F4D5B97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6854B-4201-49DA-BB8A-758C5214173A}" type="slidenum">
              <a:rPr lang="en-US" smtClean="0"/>
              <a:t>‹#›</a:t>
            </a:fld>
            <a:endParaRPr lang="en-US"/>
          </a:p>
        </p:txBody>
      </p:sp>
    </p:spTree>
    <p:extLst>
      <p:ext uri="{BB962C8B-B14F-4D97-AF65-F5344CB8AC3E}">
        <p14:creationId xmlns:p14="http://schemas.microsoft.com/office/powerpoint/2010/main" val="818682151"/>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jpeg"/><Relationship Id="rId5" Type="http://schemas.openxmlformats.org/officeDocument/2006/relationships/image" Target="cid:image002.png@01DAADC5.8BCD96C0"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520513-2165-4860-589D-4664476008AB}"/>
              </a:ext>
            </a:extLst>
          </p:cNvPr>
          <p:cNvSpPr txBox="1"/>
          <p:nvPr/>
        </p:nvSpPr>
        <p:spPr>
          <a:xfrm>
            <a:off x="2028204" y="3508646"/>
            <a:ext cx="6605157" cy="1200329"/>
          </a:xfrm>
          <a:prstGeom prst="rect">
            <a:avLst/>
          </a:prstGeom>
          <a:noFill/>
        </p:spPr>
        <p:txBody>
          <a:bodyPr wrap="square" rtlCol="0">
            <a:spAutoFit/>
          </a:bodyPr>
          <a:lstStyle/>
          <a:p>
            <a:pPr algn="ctr"/>
            <a:r>
              <a:rPr lang="en-US" sz="3600" dirty="0">
                <a:solidFill>
                  <a:schemeClr val="bg2"/>
                </a:solidFill>
                <a:latin typeface="Segoe UI" panose="020B0502040204020203" pitchFamily="34" charset="0"/>
                <a:cs typeface="Segoe UI" panose="020B0502040204020203" pitchFamily="34" charset="0"/>
              </a:rPr>
              <a:t>Into our 30</a:t>
            </a:r>
            <a:r>
              <a:rPr lang="en-US" sz="3600" baseline="30000" dirty="0">
                <a:solidFill>
                  <a:schemeClr val="bg2"/>
                </a:solidFill>
                <a:latin typeface="Segoe UI" panose="020B0502040204020203" pitchFamily="34" charset="0"/>
                <a:cs typeface="Segoe UI" panose="020B0502040204020203" pitchFamily="34" charset="0"/>
              </a:rPr>
              <a:t>th</a:t>
            </a:r>
            <a:r>
              <a:rPr lang="en-US" sz="3600" dirty="0">
                <a:solidFill>
                  <a:schemeClr val="bg2"/>
                </a:solidFill>
                <a:latin typeface="Segoe UI" panose="020B0502040204020203" pitchFamily="34" charset="0"/>
                <a:cs typeface="Segoe UI" panose="020B0502040204020203" pitchFamily="34" charset="0"/>
              </a:rPr>
              <a:t> year of Service in San Diego County</a:t>
            </a:r>
          </a:p>
        </p:txBody>
      </p:sp>
      <p:sp>
        <p:nvSpPr>
          <p:cNvPr id="6" name="Text Box 2">
            <a:extLst>
              <a:ext uri="{FF2B5EF4-FFF2-40B4-BE49-F238E27FC236}">
                <a16:creationId xmlns:a16="http://schemas.microsoft.com/office/drawing/2014/main" id="{757879E7-8336-19AE-577F-4934CBBCEDFC}"/>
              </a:ext>
            </a:extLst>
          </p:cNvPr>
          <p:cNvSpPr txBox="1">
            <a:spLocks noChangeArrowheads="1"/>
          </p:cNvSpPr>
          <p:nvPr/>
        </p:nvSpPr>
        <p:spPr bwMode="auto">
          <a:xfrm>
            <a:off x="2319492" y="1041031"/>
            <a:ext cx="7483800" cy="2308324"/>
          </a:xfrm>
          <a:prstGeom prst="rect">
            <a:avLst/>
          </a:prstGeom>
          <a:solidFill>
            <a:sysClr val="window" lastClr="FFFFFF"/>
          </a:solidFill>
          <a:ln w="117475" cap="sq">
            <a:solidFill>
              <a:sysClr val="windowText" lastClr="000000"/>
            </a:solidFill>
            <a:round/>
            <a:headEnd/>
            <a:tailEnd/>
          </a:ln>
          <a:effectLst/>
        </p:spPr>
        <p:txBody>
          <a:bodyPr wrap="square">
            <a:spAutoFit/>
          </a:bodyPr>
          <a:lstStyle/>
          <a:p>
            <a:pPr marL="0" marR="0" lvl="0" indent="0" defTabSz="457200" eaLnBrk="1" fontAlgn="auto" latinLnBrk="0" hangingPunct="1">
              <a:lnSpc>
                <a:spcPct val="100000"/>
              </a:lnSpc>
              <a:spcBef>
                <a:spcPct val="50000"/>
              </a:spcBef>
              <a:spcAft>
                <a:spcPts val="0"/>
              </a:spcAft>
              <a:buClrTx/>
              <a:buSzTx/>
              <a:buFontTx/>
              <a:buNone/>
              <a:tabLst/>
              <a:defRPr/>
            </a:pPr>
            <a:r>
              <a:rPr kumimoji="0" lang="en-US" sz="4800" b="1" i="0" u="none" strike="noStrike" kern="0" cap="none" spc="0" normalizeH="0" baseline="0" noProof="0" dirty="0">
                <a:ln>
                  <a:noFill/>
                </a:ln>
                <a:solidFill>
                  <a:srgbClr val="1198A3"/>
                </a:solidFill>
                <a:effectLst/>
                <a:uLnTx/>
                <a:uFillTx/>
                <a:latin typeface="Segoe UI" panose="020B0502040204020203" pitchFamily="34" charset="0"/>
                <a:cs typeface="Segoe UI" panose="020B0502040204020203" pitchFamily="34" charset="0"/>
              </a:rPr>
              <a:t>PSYCHIATRIC                             EMERGENCY                        RESPONSE TEAM</a:t>
            </a:r>
          </a:p>
        </p:txBody>
      </p:sp>
      <p:pic>
        <p:nvPicPr>
          <p:cNvPr id="8" name="Picture 7">
            <a:extLst>
              <a:ext uri="{FF2B5EF4-FFF2-40B4-BE49-F238E27FC236}">
                <a16:creationId xmlns:a16="http://schemas.microsoft.com/office/drawing/2014/main" id="{65FCAD70-227F-582D-0531-363D24FC258F}"/>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7051041" y="1702811"/>
            <a:ext cx="1727788" cy="837189"/>
          </a:xfrm>
          <a:prstGeom prst="rect">
            <a:avLst/>
          </a:prstGeom>
          <a:solidFill>
            <a:sysClr val="window" lastClr="FFFFFF"/>
          </a:solidFill>
          <a:ln w="63500">
            <a:noFill/>
          </a:ln>
        </p:spPr>
      </p:pic>
      <p:sp>
        <p:nvSpPr>
          <p:cNvPr id="13" name="Rectangle 12">
            <a:extLst>
              <a:ext uri="{FF2B5EF4-FFF2-40B4-BE49-F238E27FC236}">
                <a16:creationId xmlns:a16="http://schemas.microsoft.com/office/drawing/2014/main" id="{3AEEE4AE-F6F9-6B2F-0EC0-DE63574B76CA}"/>
              </a:ext>
            </a:extLst>
          </p:cNvPr>
          <p:cNvSpPr>
            <a:spLocks noChangeArrowheads="1"/>
          </p:cNvSpPr>
          <p:nvPr/>
        </p:nvSpPr>
        <p:spPr bwMode="auto">
          <a:xfrm>
            <a:off x="7864429" y="532533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35" name="Picture 11" descr="A picture containing text, logo, graphics, graphic design&#10;&#10;Description automatically generated">
            <a:extLst>
              <a:ext uri="{FF2B5EF4-FFF2-40B4-BE49-F238E27FC236}">
                <a16:creationId xmlns:a16="http://schemas.microsoft.com/office/drawing/2014/main" id="{4440CC9E-FBC3-E156-5C94-691DE0E009E8}"/>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459071" y="4861914"/>
            <a:ext cx="1027653" cy="993755"/>
          </a:xfrm>
          <a:prstGeom prst="rect">
            <a:avLst/>
          </a:prstGeom>
          <a:solidFill>
            <a:schemeClr val="bg2">
              <a:lumMod val="95000"/>
            </a:schemeClr>
          </a:solidFill>
        </p:spPr>
      </p:pic>
      <p:sp>
        <p:nvSpPr>
          <p:cNvPr id="16" name="Rectangle 14">
            <a:extLst>
              <a:ext uri="{FF2B5EF4-FFF2-40B4-BE49-F238E27FC236}">
                <a16:creationId xmlns:a16="http://schemas.microsoft.com/office/drawing/2014/main" id="{22CBF6DC-995A-5760-1027-0523160F3870}"/>
              </a:ext>
            </a:extLst>
          </p:cNvPr>
          <p:cNvSpPr>
            <a:spLocks noChangeArrowheads="1"/>
          </p:cNvSpPr>
          <p:nvPr/>
        </p:nvSpPr>
        <p:spPr bwMode="auto">
          <a:xfrm>
            <a:off x="5651225" y="5313073"/>
            <a:ext cx="2459859" cy="45719"/>
          </a:xfrm>
          <a:prstGeom prst="rect">
            <a:avLst/>
          </a:prstGeom>
          <a:solidFill>
            <a:schemeClr val="bg2">
              <a:lumMod val="95000"/>
            </a:schemeClr>
          </a:solidFill>
          <a:ln>
            <a:noFill/>
          </a:ln>
          <a:effectLst/>
        </p:spPr>
        <p:txBody>
          <a:bodyPr vert="horz" wrap="square" lIns="91440" tIns="45720" rIns="91440" bIns="45720" numCol="1" anchor="ctr" anchorCtr="0" compatLnSpc="1">
            <a:prstTxWarp prst="textNoShape">
              <a:avLst/>
            </a:prstTxWarp>
            <a:spAutoFit/>
          </a:bodyPr>
          <a:lstStyle/>
          <a:p>
            <a:endParaRPr lang="en-US"/>
          </a:p>
        </p:txBody>
      </p:sp>
      <p:sp>
        <p:nvSpPr>
          <p:cNvPr id="17" name="Rectangle 16">
            <a:extLst>
              <a:ext uri="{FF2B5EF4-FFF2-40B4-BE49-F238E27FC236}">
                <a16:creationId xmlns:a16="http://schemas.microsoft.com/office/drawing/2014/main" id="{3FAAE00C-4CD3-C65A-D906-B15166B7C5DE}"/>
              </a:ext>
            </a:extLst>
          </p:cNvPr>
          <p:cNvSpPr>
            <a:spLocks noChangeArrowheads="1"/>
          </p:cNvSpPr>
          <p:nvPr/>
        </p:nvSpPr>
        <p:spPr bwMode="auto">
          <a:xfrm>
            <a:off x="7137092" y="5427751"/>
            <a:ext cx="13959635" cy="45719"/>
          </a:xfrm>
          <a:prstGeom prst="rect">
            <a:avLst/>
          </a:prstGeom>
          <a:solidFill>
            <a:schemeClr val="bg2">
              <a:lumMod val="95000"/>
            </a:schemeClr>
          </a:solidFill>
          <a:ln>
            <a:noFill/>
          </a:ln>
          <a:effectLst/>
        </p:spPr>
        <p:txBody>
          <a:bodyPr vert="horz" wrap="square" lIns="91440" tIns="45720" rIns="91440" bIns="45720" numCol="1" anchor="ctr" anchorCtr="0" compatLnSpc="1">
            <a:prstTxWarp prst="textNoShape">
              <a:avLst/>
            </a:prstTxWarp>
            <a:spAutoFit/>
          </a:bodyPr>
          <a:lstStyle/>
          <a:p>
            <a:endParaRPr lang="en-US"/>
          </a:p>
        </p:txBody>
      </p:sp>
      <p:pic>
        <p:nvPicPr>
          <p:cNvPr id="1026" name="Picture 2" descr="Materials | Live Well San Diego">
            <a:extLst>
              <a:ext uri="{FF2B5EF4-FFF2-40B4-BE49-F238E27FC236}">
                <a16:creationId xmlns:a16="http://schemas.microsoft.com/office/drawing/2014/main" id="{CF60BF5C-1F32-1613-01D7-3DC4E96FBF4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1954" y="4861914"/>
            <a:ext cx="1027653" cy="96720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462B9B9-886F-BDF1-D50D-30B8CF244FF9}"/>
              </a:ext>
            </a:extLst>
          </p:cNvPr>
          <p:cNvSpPr txBox="1"/>
          <p:nvPr/>
        </p:nvSpPr>
        <p:spPr>
          <a:xfrm>
            <a:off x="5751138" y="6147556"/>
            <a:ext cx="1043684" cy="369332"/>
          </a:xfrm>
          <a:prstGeom prst="rect">
            <a:avLst/>
          </a:prstGeom>
          <a:noFill/>
        </p:spPr>
        <p:txBody>
          <a:bodyPr wrap="none" rtlCol="0">
            <a:spAutoFit/>
          </a:bodyPr>
          <a:lstStyle/>
          <a:p>
            <a:r>
              <a:rPr lang="en-US" dirty="0">
                <a:solidFill>
                  <a:schemeClr val="bg2">
                    <a:lumMod val="95000"/>
                  </a:schemeClr>
                </a:solidFill>
              </a:rPr>
              <a:t>FY25-26</a:t>
            </a:r>
          </a:p>
        </p:txBody>
      </p:sp>
    </p:spTree>
    <p:extLst>
      <p:ext uri="{BB962C8B-B14F-4D97-AF65-F5344CB8AC3E}">
        <p14:creationId xmlns:p14="http://schemas.microsoft.com/office/powerpoint/2010/main" val="3441048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120833" y="495996"/>
            <a:ext cx="8407400" cy="1449387"/>
          </a:xfrm>
        </p:spPr>
        <p:txBody>
          <a:bodyPr/>
          <a:lstStyle/>
          <a:p>
            <a:r>
              <a:rPr lang="en-US" sz="2800" dirty="0">
                <a:solidFill>
                  <a:schemeClr val="accent1">
                    <a:lumMod val="75000"/>
                  </a:schemeClr>
                </a:solidFill>
                <a:latin typeface="Segoe UI" panose="020B0502040204020203" pitchFamily="34" charset="0"/>
                <a:cs typeface="Segoe UI" panose="020B0502040204020203" pitchFamily="34" charset="0"/>
              </a:rPr>
              <a:t>PERT Divisions: </a:t>
            </a:r>
            <a:r>
              <a:rPr lang="en-US" sz="3600" b="1" dirty="0">
                <a:solidFill>
                  <a:schemeClr val="accent1">
                    <a:lumMod val="75000"/>
                  </a:schemeClr>
                </a:solidFill>
                <a:latin typeface="Segoe UI" panose="020B0502040204020203" pitchFamily="34" charset="0"/>
                <a:cs typeface="Segoe UI" panose="020B0502040204020203" pitchFamily="34" charset="0"/>
              </a:rPr>
              <a:t>NAMI Peer Liaisons</a:t>
            </a:r>
            <a:endParaRPr lang="en-US" sz="3600" b="1" dirty="0">
              <a:latin typeface="Segoe UI" panose="020B0502040204020203" pitchFamily="34" charset="0"/>
              <a:cs typeface="Segoe UI" panose="020B0502040204020203" pitchFamily="34" charset="0"/>
            </a:endParaRPr>
          </a:p>
        </p:txBody>
      </p:sp>
      <p:sp>
        <p:nvSpPr>
          <p:cNvPr id="3" name="Content Placeholder 2"/>
          <p:cNvSpPr>
            <a:spLocks noGrp="1"/>
          </p:cNvSpPr>
          <p:nvPr>
            <p:ph idx="1"/>
          </p:nvPr>
        </p:nvSpPr>
        <p:spPr>
          <a:xfrm>
            <a:off x="1432272" y="1775058"/>
            <a:ext cx="8407399" cy="4566895"/>
          </a:xfrm>
        </p:spPr>
        <p:txBody>
          <a:bodyPr>
            <a:noAutofit/>
          </a:bodyPr>
          <a:lstStyle/>
          <a:p>
            <a:pPr marL="457200" indent="-457200">
              <a:buClr>
                <a:srgbClr val="418187"/>
              </a:buClr>
              <a:buSzPct val="75000"/>
              <a:buFont typeface="+mj-lt"/>
              <a:buAutoNum type="arabicPeriod"/>
            </a:pPr>
            <a:r>
              <a:rPr lang="en-US" dirty="0">
                <a:effectLst/>
                <a:latin typeface="Segoe UI" panose="020B0502040204020203" pitchFamily="34" charset="0"/>
                <a:ea typeface="Calibri" panose="020F0502020204030204" pitchFamily="34" charset="0"/>
                <a:cs typeface="Segoe UI" panose="020B0502040204020203" pitchFamily="34" charset="0"/>
              </a:rPr>
              <a:t>Follow-up by certified Peer Liaisons </a:t>
            </a:r>
            <a:r>
              <a:rPr lang="en-US" dirty="0">
                <a:latin typeface="Segoe UI" panose="020B0502040204020203" pitchFamily="34" charset="0"/>
                <a:ea typeface="Calibri" panose="020F0502020204030204" pitchFamily="34" charset="0"/>
                <a:cs typeface="Segoe UI" panose="020B0502040204020203" pitchFamily="34" charset="0"/>
              </a:rPr>
              <a:t>to facilitate wellness by connecting clients to the referrals that PERT Clinicians have provided. </a:t>
            </a:r>
            <a:endParaRPr lang="en-US" dirty="0">
              <a:effectLst/>
              <a:latin typeface="Segoe UI" panose="020B0502040204020203" pitchFamily="34" charset="0"/>
              <a:ea typeface="Calibri" panose="020F0502020204030204" pitchFamily="34" charset="0"/>
              <a:cs typeface="Segoe UI" panose="020B0502040204020203" pitchFamily="34" charset="0"/>
            </a:endParaRPr>
          </a:p>
          <a:p>
            <a:pPr marL="457200" indent="-457200">
              <a:buClr>
                <a:srgbClr val="418187"/>
              </a:buClr>
              <a:buSzPct val="75000"/>
              <a:buFont typeface="+mj-lt"/>
              <a:buAutoNum type="arabicPeriod"/>
            </a:pPr>
            <a:r>
              <a:rPr lang="en-US" dirty="0">
                <a:latin typeface="Segoe UI" panose="020B0502040204020203" pitchFamily="34" charset="0"/>
                <a:ea typeface="Calibri" panose="020F0502020204030204" pitchFamily="34" charset="0"/>
                <a:cs typeface="Segoe UI" panose="020B0502040204020203" pitchFamily="34" charset="0"/>
              </a:rPr>
              <a:t>NAMI Peers </a:t>
            </a:r>
            <a:r>
              <a:rPr lang="en-US" dirty="0">
                <a:effectLst/>
                <a:latin typeface="Segoe UI" panose="020B0502040204020203" pitchFamily="34" charset="0"/>
                <a:ea typeface="Calibri" panose="020F0502020204030204" pitchFamily="34" charset="0"/>
                <a:cs typeface="Segoe UI" panose="020B0502040204020203" pitchFamily="34" charset="0"/>
              </a:rPr>
              <a:t>phone to </a:t>
            </a:r>
            <a:r>
              <a:rPr lang="en-US" dirty="0">
                <a:latin typeface="Segoe UI" panose="020B0502040204020203" pitchFamily="34" charset="0"/>
                <a:ea typeface="Calibri" panose="020F0502020204030204" pitchFamily="34" charset="0"/>
                <a:cs typeface="Segoe UI" panose="020B0502040204020203" pitchFamily="34" charset="0"/>
              </a:rPr>
              <a:t>support appointment attendance, psychoeducation, </a:t>
            </a:r>
            <a:r>
              <a:rPr lang="en-US" dirty="0">
                <a:effectLst/>
                <a:latin typeface="Segoe UI" panose="020B0502040204020203" pitchFamily="34" charset="0"/>
                <a:ea typeface="Calibri" panose="020F0502020204030204" pitchFamily="34" charset="0"/>
                <a:cs typeface="Segoe UI" panose="020B0502040204020203" pitchFamily="34" charset="0"/>
              </a:rPr>
              <a:t>explore the need for social services and other supports.</a:t>
            </a:r>
          </a:p>
          <a:p>
            <a:pPr marL="457200" indent="-457200">
              <a:buClr>
                <a:srgbClr val="418187"/>
              </a:buClr>
              <a:buSzPct val="75000"/>
              <a:buFont typeface="+mj-lt"/>
              <a:buAutoNum type="arabicPeriod"/>
            </a:pPr>
            <a:r>
              <a:rPr lang="en-US" dirty="0">
                <a:latin typeface="Segoe UI" panose="020B0502040204020203" pitchFamily="34" charset="0"/>
                <a:ea typeface="Calibri" panose="020F0502020204030204" pitchFamily="34" charset="0"/>
                <a:cs typeface="Segoe UI" panose="020B0502040204020203" pitchFamily="34" charset="0"/>
              </a:rPr>
              <a:t>Meeting i</a:t>
            </a:r>
            <a:r>
              <a:rPr lang="en-US" dirty="0">
                <a:effectLst/>
                <a:latin typeface="Segoe UI" panose="020B0502040204020203" pitchFamily="34" charset="0"/>
                <a:ea typeface="Calibri" panose="020F0502020204030204" pitchFamily="34" charset="0"/>
                <a:cs typeface="Segoe UI" panose="020B0502040204020203" pitchFamily="34" charset="0"/>
              </a:rPr>
              <a:t>n-person is also possible once contact is established.</a:t>
            </a:r>
          </a:p>
          <a:p>
            <a:pPr marL="457200" indent="-457200">
              <a:buClr>
                <a:srgbClr val="418187"/>
              </a:buClr>
              <a:buSzPct val="75000"/>
              <a:buFont typeface="+mj-lt"/>
              <a:buAutoNum type="arabicPeriod"/>
            </a:pPr>
            <a:r>
              <a:rPr lang="en-US" dirty="0">
                <a:effectLst/>
                <a:latin typeface="Segoe UI" panose="020B0502040204020203" pitchFamily="34" charset="0"/>
                <a:ea typeface="Calibri" panose="020F0502020204030204" pitchFamily="34" charset="0"/>
                <a:cs typeface="Segoe UI" panose="020B0502040204020203" pitchFamily="34" charset="0"/>
              </a:rPr>
              <a:t>Peers make 3 attempts to contact the client via phone before closing out the referral and will work with clients </a:t>
            </a:r>
            <a:r>
              <a:rPr lang="en-US" dirty="0">
                <a:effectLst/>
                <a:latin typeface="Calibri" panose="020F0502020204030204" pitchFamily="34" charset="0"/>
                <a:ea typeface="Calibri" panose="020F0502020204030204" pitchFamily="34" charset="0"/>
                <a:cs typeface="Times New Roman" panose="02020603050405020304" pitchFamily="18" charset="0"/>
              </a:rPr>
              <a:t>for up to 60 days to provide support.</a:t>
            </a:r>
          </a:p>
          <a:p>
            <a:pPr marL="457200" indent="-457200">
              <a:buClr>
                <a:srgbClr val="418187"/>
              </a:buClr>
              <a:buSzPct val="75000"/>
              <a:buFont typeface="+mj-lt"/>
              <a:buAutoNum type="arabicPeriod"/>
            </a:pP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dirty="0">
                <a:latin typeface="Segoe UI" panose="020B0502040204020203" pitchFamily="34" charset="0"/>
                <a:ea typeface="Calibri" panose="020F0502020204030204" pitchFamily="34" charset="0"/>
                <a:cs typeface="Segoe UI" panose="020B0502040204020203" pitchFamily="34" charset="0"/>
              </a:rPr>
              <a:t>Mon-Fri 8:30-17:00 </a:t>
            </a:r>
          </a:p>
          <a:p>
            <a:pPr marL="457200" indent="-457200">
              <a:buClr>
                <a:srgbClr val="418187"/>
              </a:buClr>
              <a:buSzPct val="75000"/>
              <a:buFont typeface="+mj-lt"/>
              <a:buAutoNum type="arabicPeriod"/>
            </a:pPr>
            <a:endParaRPr lang="en-US" dirty="0">
              <a:latin typeface="Segoe UI" panose="020B0502040204020203" pitchFamily="34" charset="0"/>
              <a:cs typeface="Segoe UI" panose="020B0502040204020203" pitchFamily="34" charset="0"/>
            </a:endParaRPr>
          </a:p>
        </p:txBody>
      </p:sp>
      <p:pic>
        <p:nvPicPr>
          <p:cNvPr id="4" name="Picture 3" descr="CRF_PERT">
            <a:extLst>
              <a:ext uri="{FF2B5EF4-FFF2-40B4-BE49-F238E27FC236}">
                <a16:creationId xmlns:a16="http://schemas.microsoft.com/office/drawing/2014/main" id="{24F8BAB1-F9F1-588E-2C7C-92ECEE7088B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2642354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71680" y="440095"/>
            <a:ext cx="10267837" cy="1410566"/>
          </a:xfrm>
          <a:prstGeom prst="rect">
            <a:avLst/>
          </a:prstGeom>
        </p:spPr>
        <p:txBody>
          <a:bodyPr>
            <a:normAutofit/>
          </a:bodyPr>
          <a:lst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2pPr>
            <a:lvl3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3pPr>
            <a:lvl4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4pPr>
            <a:lvl5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5pPr>
            <a:lvl6pPr marL="457200" algn="l" rtl="0" fontAlgn="base">
              <a:lnSpc>
                <a:spcPct val="85000"/>
              </a:lnSpc>
              <a:spcBef>
                <a:spcPct val="0"/>
              </a:spcBef>
              <a:spcAft>
                <a:spcPct val="0"/>
              </a:spcAft>
              <a:defRPr sz="4800">
                <a:solidFill>
                  <a:srgbClr val="404040"/>
                </a:solidFill>
                <a:latin typeface="Calibri" panose="020F0502020204030204" pitchFamily="34" charset="0"/>
              </a:defRPr>
            </a:lvl6pPr>
            <a:lvl7pPr marL="914400" algn="l" rtl="0" fontAlgn="base">
              <a:lnSpc>
                <a:spcPct val="85000"/>
              </a:lnSpc>
              <a:spcBef>
                <a:spcPct val="0"/>
              </a:spcBef>
              <a:spcAft>
                <a:spcPct val="0"/>
              </a:spcAft>
              <a:defRPr sz="4800">
                <a:solidFill>
                  <a:srgbClr val="404040"/>
                </a:solidFill>
                <a:latin typeface="Calibri" panose="020F0502020204030204" pitchFamily="34" charset="0"/>
              </a:defRPr>
            </a:lvl7pPr>
            <a:lvl8pPr marL="1371600" algn="l" rtl="0" fontAlgn="base">
              <a:lnSpc>
                <a:spcPct val="85000"/>
              </a:lnSpc>
              <a:spcBef>
                <a:spcPct val="0"/>
              </a:spcBef>
              <a:spcAft>
                <a:spcPct val="0"/>
              </a:spcAft>
              <a:defRPr sz="4800">
                <a:solidFill>
                  <a:srgbClr val="404040"/>
                </a:solidFill>
                <a:latin typeface="Calibri" panose="020F0502020204030204" pitchFamily="34" charset="0"/>
              </a:defRPr>
            </a:lvl8pPr>
            <a:lvl9pPr marL="1828800" algn="l" rtl="0" fontAlgn="base">
              <a:lnSpc>
                <a:spcPct val="85000"/>
              </a:lnSpc>
              <a:spcBef>
                <a:spcPct val="0"/>
              </a:spcBef>
              <a:spcAft>
                <a:spcPct val="0"/>
              </a:spcAft>
              <a:defRPr sz="4800">
                <a:solidFill>
                  <a:srgbClr val="404040"/>
                </a:solidFill>
                <a:latin typeface="Calibri" panose="020F0502020204030204" pitchFamily="34" charset="0"/>
              </a:defRPr>
            </a:lvl9pPr>
          </a:lstStyle>
          <a:p>
            <a:pPr algn="ctr" eaLnBrk="1" fontAlgn="auto" hangingPunct="1">
              <a:spcAft>
                <a:spcPts val="0"/>
              </a:spcAft>
              <a:defRPr/>
            </a:pPr>
            <a:r>
              <a:rPr lang="en-US" sz="2800" dirty="0">
                <a:solidFill>
                  <a:schemeClr val="accent1">
                    <a:lumMod val="75000"/>
                  </a:schemeClr>
                </a:solidFill>
                <a:latin typeface="Segoe UI" panose="020B0502040204020203" pitchFamily="34" charset="0"/>
                <a:cs typeface="Segoe UI" panose="020B0502040204020203" pitchFamily="34" charset="0"/>
              </a:rPr>
              <a:t>PERT Divisions: </a:t>
            </a:r>
            <a:r>
              <a:rPr lang="en-US" sz="4200" b="1" dirty="0">
                <a:solidFill>
                  <a:schemeClr val="accent1">
                    <a:lumMod val="75000"/>
                  </a:schemeClr>
                </a:solidFill>
                <a:latin typeface="Segoe UI" panose="020B0502040204020203" pitchFamily="34" charset="0"/>
                <a:cs typeface="Segoe UI" panose="020B0502040204020203" pitchFamily="34" charset="0"/>
              </a:rPr>
              <a:t>Training Academy</a:t>
            </a:r>
          </a:p>
          <a:p>
            <a:pPr algn="ctr" eaLnBrk="1" fontAlgn="auto" hangingPunct="1">
              <a:spcAft>
                <a:spcPts val="0"/>
              </a:spcAft>
              <a:defRPr/>
            </a:pPr>
            <a:endParaRPr lang="en-US" sz="2200" dirty="0">
              <a:solidFill>
                <a:schemeClr val="accent1">
                  <a:lumMod val="75000"/>
                </a:schemeClr>
              </a:solidFill>
              <a:latin typeface="Segoe UI" panose="020B0502040204020203" pitchFamily="34" charset="0"/>
              <a:cs typeface="Segoe UI" panose="020B0502040204020203" pitchFamily="34" charset="0"/>
            </a:endParaRPr>
          </a:p>
          <a:p>
            <a:pPr algn="ctr" eaLnBrk="1" fontAlgn="auto" hangingPunct="1">
              <a:spcAft>
                <a:spcPts val="0"/>
              </a:spcAft>
              <a:defRPr/>
            </a:pPr>
            <a:r>
              <a:rPr lang="en-US" sz="2200" dirty="0">
                <a:solidFill>
                  <a:schemeClr val="accent1">
                    <a:lumMod val="75000"/>
                  </a:schemeClr>
                </a:solidFill>
                <a:latin typeface="Segoe UI" panose="020B0502040204020203" pitchFamily="34" charset="0"/>
                <a:cs typeface="Segoe UI" panose="020B0502040204020203" pitchFamily="34" charset="0"/>
              </a:rPr>
              <a:t>* PERT training courses are designed by PERT &amp; are POST and STC Certified</a:t>
            </a:r>
          </a:p>
          <a:p>
            <a:pPr algn="ctr" eaLnBrk="1" fontAlgn="auto" hangingPunct="1">
              <a:spcAft>
                <a:spcPts val="0"/>
              </a:spcAft>
              <a:defRPr/>
            </a:pPr>
            <a:endParaRPr lang="en-US" sz="2600" dirty="0">
              <a:solidFill>
                <a:schemeClr val="accent1">
                  <a:lumMod val="75000"/>
                </a:schemeClr>
              </a:solidFill>
              <a:latin typeface="Segoe UI" panose="020B0502040204020203" pitchFamily="34" charset="0"/>
              <a:cs typeface="Segoe UI" panose="020B0502040204020203" pitchFamily="34" charset="0"/>
            </a:endParaRPr>
          </a:p>
          <a:p>
            <a:pPr eaLnBrk="1" fontAlgn="auto" hangingPunct="1">
              <a:spcAft>
                <a:spcPts val="0"/>
              </a:spcAft>
              <a:defRPr/>
            </a:pPr>
            <a:endParaRPr lang="en-US" sz="3600" b="1" dirty="0">
              <a:solidFill>
                <a:schemeClr val="accent1">
                  <a:lumMod val="75000"/>
                </a:schemeClr>
              </a:solidFill>
              <a:latin typeface="Segoe UI" panose="020B0502040204020203" pitchFamily="34" charset="0"/>
              <a:cs typeface="Segoe UI" panose="020B0502040204020203" pitchFamily="34" charset="0"/>
            </a:endParaRPr>
          </a:p>
        </p:txBody>
      </p:sp>
      <p:sp>
        <p:nvSpPr>
          <p:cNvPr id="3" name="Rectangle 3"/>
          <p:cNvSpPr txBox="1">
            <a:spLocks noChangeArrowheads="1"/>
          </p:cNvSpPr>
          <p:nvPr/>
        </p:nvSpPr>
        <p:spPr>
          <a:xfrm>
            <a:off x="3112487" y="2076908"/>
            <a:ext cx="8081029" cy="4445876"/>
          </a:xfrm>
          <a:prstGeom prst="rect">
            <a:avLst/>
          </a:prstGeom>
        </p:spPr>
        <p:txBody>
          <a:bodyPr/>
          <a:lst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LE 3-Day/24 Hour</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LE Crisis Response </a:t>
            </a:r>
            <a:r>
              <a:rPr lang="en-US" dirty="0">
                <a:latin typeface="Segoe UI" panose="020B0502040204020203" pitchFamily="34" charset="0"/>
                <a:cs typeface="Segoe UI" panose="020B0502040204020203" pitchFamily="34" charset="0"/>
              </a:rPr>
              <a:t>(New officers; refreshers; FTO; new Sgts)</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DA &amp; PERT De-escalation Training Partnership</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Dispatchers</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Quarterly PERT Staff Training Day </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Line-up Training</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EMS/Fire Service</a:t>
            </a:r>
          </a:p>
          <a:p>
            <a:pPr eaLnBrk="1" hangingPunct="1">
              <a:buFont typeface="Arial" panose="020B0604020202020204" pitchFamily="34" charset="0"/>
              <a:buChar char="•"/>
            </a:pPr>
            <a:r>
              <a:rPr lang="en-US" sz="2800" dirty="0">
                <a:latin typeface="Segoe UI" panose="020B0502040204020203" pitchFamily="34" charset="0"/>
                <a:cs typeface="Segoe UI" panose="020B0502040204020203" pitchFamily="34" charset="0"/>
              </a:rPr>
              <a:t> Community Presentations</a:t>
            </a:r>
          </a:p>
        </p:txBody>
      </p:sp>
      <p:pic>
        <p:nvPicPr>
          <p:cNvPr id="6" name="Picture 5" descr="CRF_PERT">
            <a:extLst>
              <a:ext uri="{FF2B5EF4-FFF2-40B4-BE49-F238E27FC236}">
                <a16:creationId xmlns:a16="http://schemas.microsoft.com/office/drawing/2014/main" id="{CCFED464-126E-670A-AF01-D828D406C05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251753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7670800" cy="1449388"/>
          </a:xfrm>
        </p:spPr>
        <p:txBody>
          <a:bodyPr/>
          <a:lstStyle/>
          <a:p>
            <a:pPr eaLnBrk="1" hangingPunct="1">
              <a:defRPr/>
            </a:pPr>
            <a:r>
              <a:rPr lang="en-US" sz="2800" b="1" i="1" dirty="0">
                <a:solidFill>
                  <a:schemeClr val="accent2">
                    <a:lumMod val="75000"/>
                  </a:schemeClr>
                </a:solidFill>
                <a:latin typeface="Segoe UI" panose="020B0502040204020203" pitchFamily="34" charset="0"/>
                <a:cs typeface="Segoe UI" panose="020B0502040204020203" pitchFamily="34" charset="0"/>
              </a:rPr>
              <a:t>WIC</a:t>
            </a:r>
            <a:r>
              <a:rPr lang="en-US" sz="2800" b="1" dirty="0">
                <a:solidFill>
                  <a:schemeClr val="accent2">
                    <a:lumMod val="75000"/>
                  </a:schemeClr>
                </a:solidFill>
                <a:latin typeface="Segoe UI" panose="020B0502040204020203" pitchFamily="34" charset="0"/>
                <a:cs typeface="Segoe UI" panose="020B0502040204020203" pitchFamily="34" charset="0"/>
              </a:rPr>
              <a:t> Process of Involuntary Hospitalization</a:t>
            </a:r>
            <a:endParaRPr lang="en-US" sz="3200" b="1" dirty="0">
              <a:solidFill>
                <a:schemeClr val="accent2">
                  <a:lumMod val="75000"/>
                </a:schemeClr>
              </a:solidFill>
              <a:latin typeface="Segoe UI" panose="020B0502040204020203" pitchFamily="34" charset="0"/>
              <a:cs typeface="Segoe UI" panose="020B0502040204020203" pitchFamily="34" charset="0"/>
            </a:endParaRPr>
          </a:p>
        </p:txBody>
      </p:sp>
      <p:sp>
        <p:nvSpPr>
          <p:cNvPr id="3" name="Content Placeholder 2"/>
          <p:cNvSpPr>
            <a:spLocks noGrp="1"/>
          </p:cNvSpPr>
          <p:nvPr>
            <p:ph idx="1"/>
          </p:nvPr>
        </p:nvSpPr>
        <p:spPr>
          <a:xfrm>
            <a:off x="803940" y="1525588"/>
            <a:ext cx="9914860" cy="4123318"/>
          </a:xfrm>
        </p:spPr>
        <p:txBody>
          <a:bodyPr>
            <a:normAutofit fontScale="92500" lnSpcReduction="10000"/>
          </a:bodyPr>
          <a:lstStyle/>
          <a:p>
            <a:pPr eaLnBrk="1" hangingPunct="1">
              <a:buClr>
                <a:srgbClr val="418187"/>
              </a:buClr>
              <a:defRPr/>
            </a:pPr>
            <a:r>
              <a:rPr lang="en-US" sz="2400" dirty="0">
                <a:solidFill>
                  <a:schemeClr val="accent2">
                    <a:lumMod val="75000"/>
                  </a:schemeClr>
                </a:solidFill>
                <a:latin typeface="Segoe UI" panose="020B0502040204020203" pitchFamily="34" charset="0"/>
                <a:cs typeface="Segoe UI" panose="020B0502040204020203" pitchFamily="34" charset="0"/>
              </a:rPr>
              <a:t>5150 </a:t>
            </a:r>
            <a:r>
              <a:rPr lang="en-US" dirty="0">
                <a:latin typeface="Segoe UI" panose="020B0502040204020203" pitchFamily="34" charset="0"/>
                <a:cs typeface="Segoe UI" panose="020B0502040204020203" pitchFamily="34" charset="0"/>
              </a:rPr>
              <a:t>empowers to detain and transport a person meeting probable cause of criteria (danger to self, danger to others, or gravely disabled) related to a mental health condition to an LPS facility to determine whether further mental health evaluation and treatment is necessary.</a:t>
            </a:r>
          </a:p>
          <a:p>
            <a:pPr lvl="1">
              <a:buClr>
                <a:srgbClr val="418187"/>
              </a:buClr>
              <a:defRPr/>
            </a:pPr>
            <a:r>
              <a:rPr lang="en-US" dirty="0">
                <a:latin typeface="Segoe UI" panose="020B0502040204020203" pitchFamily="34" charset="0"/>
                <a:cs typeface="Segoe UI" panose="020B0502040204020203" pitchFamily="34" charset="0"/>
              </a:rPr>
              <a:t>5150.05 Considered as evidence to be considered in the probable cause threshold is Credible 3</a:t>
            </a:r>
            <a:r>
              <a:rPr lang="en-US" baseline="30000" dirty="0">
                <a:latin typeface="Segoe UI" panose="020B0502040204020203" pitchFamily="34" charset="0"/>
                <a:cs typeface="Segoe UI" panose="020B0502040204020203" pitchFamily="34" charset="0"/>
              </a:rPr>
              <a:t>rd</a:t>
            </a:r>
            <a:r>
              <a:rPr lang="en-US" dirty="0">
                <a:latin typeface="Segoe UI" panose="020B0502040204020203" pitchFamily="34" charset="0"/>
                <a:cs typeface="Segoe UI" panose="020B0502040204020203" pitchFamily="34" charset="0"/>
              </a:rPr>
              <a:t> party information </a:t>
            </a:r>
            <a:r>
              <a:rPr lang="en-US" b="0" i="0" dirty="0">
                <a:solidFill>
                  <a:srgbClr val="000000"/>
                </a:solidFill>
                <a:effectLst/>
                <a:highlight>
                  <a:srgbClr val="FFFFFF"/>
                </a:highlight>
                <a:latin typeface="Segoe UI" panose="020B0502040204020203" pitchFamily="34" charset="0"/>
                <a:cs typeface="Segoe UI" panose="020B0502040204020203" pitchFamily="34" charset="0"/>
              </a:rPr>
              <a:t>about the historical course of the person’s mental disorder presented by a person who has provided or is providing mental health or related support services to the person subject to a determination.</a:t>
            </a:r>
            <a:endParaRPr lang="en-US" dirty="0">
              <a:latin typeface="Segoe UI" panose="020B0502040204020203" pitchFamily="34" charset="0"/>
              <a:cs typeface="Segoe UI" panose="020B0502040204020203" pitchFamily="34" charset="0"/>
            </a:endParaRPr>
          </a:p>
          <a:p>
            <a:pPr eaLnBrk="1" hangingPunct="1">
              <a:buClr>
                <a:srgbClr val="418187"/>
              </a:buClr>
              <a:defRPr/>
            </a:pPr>
            <a:r>
              <a:rPr lang="en-US" sz="2400" dirty="0">
                <a:solidFill>
                  <a:schemeClr val="accent2">
                    <a:lumMod val="75000"/>
                  </a:schemeClr>
                </a:solidFill>
                <a:latin typeface="Segoe UI" panose="020B0502040204020203" pitchFamily="34" charset="0"/>
                <a:cs typeface="Segoe UI" panose="020B0502040204020203" pitchFamily="34" charset="0"/>
              </a:rPr>
              <a:t>5151 </a:t>
            </a:r>
            <a:r>
              <a:rPr lang="en-US" dirty="0">
                <a:solidFill>
                  <a:schemeClr val="accent2">
                    <a:lumMod val="75000"/>
                  </a:schemeClr>
                </a:solidFill>
                <a:latin typeface="Segoe UI" panose="020B0502040204020203" pitchFamily="34" charset="0"/>
                <a:cs typeface="Segoe UI" panose="020B0502040204020203" pitchFamily="34" charset="0"/>
              </a:rPr>
              <a:t>- </a:t>
            </a:r>
            <a:r>
              <a:rPr lang="en-US" dirty="0">
                <a:solidFill>
                  <a:schemeClr val="tx1"/>
                </a:solidFill>
                <a:latin typeface="Segoe UI" panose="020B0502040204020203" pitchFamily="34" charset="0"/>
                <a:cs typeface="Segoe UI" panose="020B0502040204020203" pitchFamily="34" charset="0"/>
              </a:rPr>
              <a:t>A</a:t>
            </a:r>
            <a:r>
              <a:rPr lang="en-US" dirty="0">
                <a:latin typeface="Segoe UI" panose="020B0502040204020203" pitchFamily="34" charset="0"/>
                <a:cs typeface="Segoe UI" panose="020B0502040204020203" pitchFamily="34" charset="0"/>
              </a:rPr>
              <a:t>ssessment that is made at an LPS facility by its staff to determine if the patient requires a psychiatric detention hold.</a:t>
            </a:r>
          </a:p>
          <a:p>
            <a:pPr eaLnBrk="1" hangingPunct="1">
              <a:buClr>
                <a:srgbClr val="418187"/>
              </a:buClr>
              <a:defRPr/>
            </a:pPr>
            <a:r>
              <a:rPr lang="en-US" sz="2400" dirty="0">
                <a:solidFill>
                  <a:schemeClr val="accent2">
                    <a:lumMod val="75000"/>
                  </a:schemeClr>
                </a:solidFill>
                <a:latin typeface="Segoe UI" panose="020B0502040204020203" pitchFamily="34" charset="0"/>
                <a:cs typeface="Segoe UI" panose="020B0502040204020203" pitchFamily="34" charset="0"/>
              </a:rPr>
              <a:t>5152 </a:t>
            </a:r>
            <a:r>
              <a:rPr lang="en-US" dirty="0">
                <a:solidFill>
                  <a:schemeClr val="accent2">
                    <a:lumMod val="75000"/>
                  </a:schemeClr>
                </a:solidFill>
                <a:latin typeface="Segoe UI" panose="020B0502040204020203" pitchFamily="34" charset="0"/>
                <a:cs typeface="Segoe UI" panose="020B0502040204020203" pitchFamily="34" charset="0"/>
              </a:rPr>
              <a:t>- </a:t>
            </a:r>
            <a:r>
              <a:rPr lang="en-US" dirty="0">
                <a:latin typeface="Segoe UI" panose="020B0502040204020203" pitchFamily="34" charset="0"/>
                <a:cs typeface="Segoe UI" panose="020B0502040204020203" pitchFamily="34" charset="0"/>
              </a:rPr>
              <a:t>The actual hospital admission and hold.</a:t>
            </a:r>
          </a:p>
        </p:txBody>
      </p:sp>
      <p:pic>
        <p:nvPicPr>
          <p:cNvPr id="4" name="Picture 3" descr="CRF_PERT">
            <a:extLst>
              <a:ext uri="{FF2B5EF4-FFF2-40B4-BE49-F238E27FC236}">
                <a16:creationId xmlns:a16="http://schemas.microsoft.com/office/drawing/2014/main" id="{9032C898-14FF-B075-31A4-1A89DCD6EB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736834" y="861377"/>
            <a:ext cx="7543800" cy="931863"/>
          </a:xfrm>
        </p:spPr>
        <p:txBody>
          <a:bodyPr>
            <a:normAutofit/>
          </a:bodyPr>
          <a:lstStyle/>
          <a:p>
            <a:pPr>
              <a:defRPr/>
            </a:pPr>
            <a:r>
              <a:rPr lang="en-US" sz="2800" dirty="0">
                <a:solidFill>
                  <a:srgbClr val="418187"/>
                </a:solidFill>
                <a:latin typeface="Segoe UI" panose="020B0502040204020203" pitchFamily="34" charset="0"/>
                <a:cs typeface="Segoe UI" panose="020B0502040204020203" pitchFamily="34" charset="0"/>
              </a:rPr>
              <a:t>Additional Info:</a:t>
            </a:r>
          </a:p>
        </p:txBody>
      </p:sp>
      <p:sp>
        <p:nvSpPr>
          <p:cNvPr id="20483" name="Content Placeholder 3"/>
          <p:cNvSpPr>
            <a:spLocks noGrp="1"/>
          </p:cNvSpPr>
          <p:nvPr>
            <p:ph idx="1"/>
          </p:nvPr>
        </p:nvSpPr>
        <p:spPr>
          <a:xfrm>
            <a:off x="2291081" y="1793240"/>
            <a:ext cx="8016875" cy="3200791"/>
          </a:xfrm>
        </p:spPr>
        <p:txBody>
          <a:bodyPr/>
          <a:lstStyle/>
          <a:p>
            <a:pPr eaLnBrk="1" hangingPunct="1">
              <a:buClr>
                <a:srgbClr val="418187"/>
              </a:buClr>
              <a:buFont typeface="Wingdings" panose="05000000000000000000" pitchFamily="2" charset="2"/>
              <a:buChar char="§"/>
              <a:defRPr/>
            </a:pPr>
            <a:r>
              <a:rPr lang="en-US" altLang="en-US" sz="2400" dirty="0"/>
              <a:t>  </a:t>
            </a:r>
            <a:r>
              <a:rPr lang="en-US" altLang="en-US" sz="2400" dirty="0">
                <a:latin typeface="Segoe UI" panose="020B0502040204020203" pitchFamily="34" charset="0"/>
                <a:cs typeface="Segoe UI" panose="020B0502040204020203" pitchFamily="34" charset="0"/>
              </a:rPr>
              <a:t>Voluntary vs. Involuntary (5150) transports</a:t>
            </a:r>
          </a:p>
          <a:p>
            <a:pPr eaLnBrk="1" hangingPunct="1">
              <a:buClr>
                <a:srgbClr val="418187"/>
              </a:buClr>
              <a:buFont typeface="Wingdings" panose="05000000000000000000" pitchFamily="2" charset="2"/>
              <a:buChar char="§"/>
              <a:defRPr/>
            </a:pPr>
            <a:r>
              <a:rPr lang="en-US" altLang="en-US" sz="2400" dirty="0">
                <a:latin typeface="Segoe UI" panose="020B0502040204020203" pitchFamily="34" charset="0"/>
                <a:cs typeface="Segoe UI" panose="020B0502040204020203" pitchFamily="34" charset="0"/>
              </a:rPr>
              <a:t>  5150.05 Credible 3</a:t>
            </a:r>
            <a:r>
              <a:rPr lang="en-US" altLang="en-US" sz="2400" baseline="30000" dirty="0">
                <a:latin typeface="Segoe UI" panose="020B0502040204020203" pitchFamily="34" charset="0"/>
                <a:cs typeface="Segoe UI" panose="020B0502040204020203" pitchFamily="34" charset="0"/>
              </a:rPr>
              <a:t>rd</a:t>
            </a:r>
            <a:r>
              <a:rPr lang="en-US" altLang="en-US" sz="2400" dirty="0">
                <a:latin typeface="Segoe UI" panose="020B0502040204020203" pitchFamily="34" charset="0"/>
                <a:cs typeface="Segoe UI" panose="020B0502040204020203" pitchFamily="34" charset="0"/>
              </a:rPr>
              <a:t> Party Information</a:t>
            </a:r>
          </a:p>
          <a:p>
            <a:pPr eaLnBrk="1" hangingPunct="1">
              <a:buClr>
                <a:srgbClr val="418187"/>
              </a:buClr>
              <a:buFont typeface="Wingdings" panose="05000000000000000000" pitchFamily="2" charset="2"/>
              <a:buChar char="§"/>
              <a:defRPr/>
            </a:pPr>
            <a:r>
              <a:rPr lang="en-US" altLang="en-US" sz="2400" dirty="0">
                <a:latin typeface="Segoe UI" panose="020B0502040204020203" pitchFamily="34" charset="0"/>
                <a:cs typeface="Segoe UI" panose="020B0502040204020203" pitchFamily="34" charset="0"/>
              </a:rPr>
              <a:t>  Weapons Prohibition</a:t>
            </a:r>
          </a:p>
          <a:p>
            <a:pPr eaLnBrk="1" hangingPunct="1">
              <a:buClr>
                <a:srgbClr val="418187"/>
              </a:buClr>
              <a:buFont typeface="Wingdings" panose="05000000000000000000" pitchFamily="2" charset="2"/>
              <a:buChar char="§"/>
              <a:defRPr/>
            </a:pPr>
            <a:r>
              <a:rPr lang="en-US" altLang="en-US" sz="2400" dirty="0">
                <a:latin typeface="Segoe UI" panose="020B0502040204020203" pitchFamily="34" charset="0"/>
                <a:cs typeface="Segoe UI" panose="020B0502040204020203" pitchFamily="34" charset="0"/>
              </a:rPr>
              <a:t>  PERT Hospital &amp; CSU Wait Times Tracking </a:t>
            </a:r>
          </a:p>
          <a:p>
            <a:pPr marL="566737" lvl="3" indent="0">
              <a:buNone/>
              <a:defRPr/>
            </a:pPr>
            <a:endParaRPr lang="en-US" altLang="en-US" sz="2600" dirty="0"/>
          </a:p>
          <a:p>
            <a:pPr eaLnBrk="1" hangingPunct="1">
              <a:buFont typeface="Wingdings" panose="05000000000000000000" pitchFamily="2" charset="2"/>
              <a:buChar char="§"/>
              <a:defRPr/>
            </a:pPr>
            <a:endParaRPr lang="en-US" altLang="en-US" sz="3200" dirty="0"/>
          </a:p>
        </p:txBody>
      </p:sp>
      <p:pic>
        <p:nvPicPr>
          <p:cNvPr id="2150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745980" y="5611019"/>
            <a:ext cx="3365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CRF_PERT">
            <a:extLst>
              <a:ext uri="{FF2B5EF4-FFF2-40B4-BE49-F238E27FC236}">
                <a16:creationId xmlns:a16="http://schemas.microsoft.com/office/drawing/2014/main" id="{F46ADCC6-B144-7C55-873E-25473ECDD71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84119" y="492558"/>
            <a:ext cx="8229600" cy="1384300"/>
          </a:xfrm>
        </p:spPr>
        <p:txBody>
          <a:bodyPr anchorCtr="0">
            <a:normAutofit/>
          </a:bodyPr>
          <a:lstStyle/>
          <a:p>
            <a:pPr>
              <a:defRPr/>
            </a:pPr>
            <a:r>
              <a:rPr lang="en-US" sz="3200" dirty="0">
                <a:solidFill>
                  <a:srgbClr val="418187"/>
                </a:solidFill>
                <a:latin typeface="Segoe UI" panose="020B0502040204020203" pitchFamily="34" charset="0"/>
                <a:cs typeface="Segoe UI" panose="020B0502040204020203" pitchFamily="34" charset="0"/>
              </a:rPr>
              <a:t>Considerations choosing a hospital: </a:t>
            </a:r>
          </a:p>
        </p:txBody>
      </p:sp>
      <p:sp>
        <p:nvSpPr>
          <p:cNvPr id="17411" name="Content Placeholder 2"/>
          <p:cNvSpPr>
            <a:spLocks noGrp="1"/>
          </p:cNvSpPr>
          <p:nvPr>
            <p:ph idx="4294967295"/>
          </p:nvPr>
        </p:nvSpPr>
        <p:spPr>
          <a:xfrm>
            <a:off x="2069662" y="1754878"/>
            <a:ext cx="6858000" cy="4111625"/>
          </a:xfrm>
        </p:spPr>
        <p:txBody>
          <a:bodyPr/>
          <a:lstStyle/>
          <a:p>
            <a:pPr lvl="1" eaLnBrk="1" hangingPunct="1">
              <a:buClr>
                <a:srgbClr val="418187"/>
              </a:buClr>
            </a:pPr>
            <a:r>
              <a:rPr lang="en-US" altLang="en-US" sz="2800" dirty="0">
                <a:latin typeface="Segoe UI" panose="020B0502040204020203" pitchFamily="34" charset="0"/>
                <a:cs typeface="Segoe UI" panose="020B0502040204020203" pitchFamily="34" charset="0"/>
              </a:rPr>
              <a:t>Is there a suspected medical issue?</a:t>
            </a:r>
          </a:p>
          <a:p>
            <a:pPr lvl="1" eaLnBrk="1" hangingPunct="1">
              <a:buClr>
                <a:srgbClr val="418187"/>
              </a:buClr>
            </a:pPr>
            <a:r>
              <a:rPr lang="en-US" altLang="en-US" sz="2800" dirty="0">
                <a:latin typeface="Segoe UI" panose="020B0502040204020203" pitchFamily="34" charset="0"/>
                <a:cs typeface="Segoe UI" panose="020B0502040204020203" pitchFamily="34" charset="0"/>
              </a:rPr>
              <a:t>Is it LPS designated?</a:t>
            </a:r>
          </a:p>
          <a:p>
            <a:pPr lvl="1" eaLnBrk="1" hangingPunct="1">
              <a:buClr>
                <a:srgbClr val="418187"/>
              </a:buClr>
            </a:pPr>
            <a:r>
              <a:rPr lang="en-US" altLang="en-US" sz="2800" dirty="0">
                <a:latin typeface="Segoe UI" panose="020B0502040204020203" pitchFamily="34" charset="0"/>
                <a:cs typeface="Segoe UI" panose="020B0502040204020203" pitchFamily="34" charset="0"/>
              </a:rPr>
              <a:t>Proximity</a:t>
            </a:r>
          </a:p>
          <a:p>
            <a:pPr lvl="1" eaLnBrk="1" hangingPunct="1">
              <a:buClr>
                <a:srgbClr val="418187"/>
              </a:buClr>
            </a:pPr>
            <a:r>
              <a:rPr lang="en-US" altLang="en-US" sz="2800" dirty="0">
                <a:latin typeface="Segoe UI" panose="020B0502040204020203" pitchFamily="34" charset="0"/>
                <a:cs typeface="Segoe UI" panose="020B0502040204020203" pitchFamily="34" charset="0"/>
              </a:rPr>
              <a:t>Continuity of Care</a:t>
            </a:r>
            <a:endParaRPr lang="en-US" altLang="en-US" dirty="0">
              <a:latin typeface="Segoe UI" panose="020B0502040204020203" pitchFamily="34" charset="0"/>
              <a:cs typeface="Segoe UI" panose="020B0502040204020203" pitchFamily="34" charset="0"/>
            </a:endParaRPr>
          </a:p>
          <a:p>
            <a:pPr lvl="1" eaLnBrk="1" hangingPunct="1">
              <a:buClr>
                <a:srgbClr val="418187"/>
              </a:buClr>
            </a:pPr>
            <a:endParaRPr lang="en-US" altLang="en-US" dirty="0">
              <a:latin typeface="Segoe UI" panose="020B0502040204020203" pitchFamily="34" charset="0"/>
              <a:cs typeface="Segoe UI" panose="020B0502040204020203" pitchFamily="34" charset="0"/>
            </a:endParaRPr>
          </a:p>
          <a:p>
            <a:pPr lvl="1" eaLnBrk="1" hangingPunct="1"/>
            <a:endParaRPr lang="en-US" altLang="en-US" dirty="0"/>
          </a:p>
        </p:txBody>
      </p:sp>
      <p:pic>
        <p:nvPicPr>
          <p:cNvPr id="3" name="Picture 2" descr="CRF_PERT">
            <a:extLst>
              <a:ext uri="{FF2B5EF4-FFF2-40B4-BE49-F238E27FC236}">
                <a16:creationId xmlns:a16="http://schemas.microsoft.com/office/drawing/2014/main" id="{C34AB5E3-E722-1312-3E6B-64B2FADC69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71D8FC-E122-CABE-6FCE-615B2C341934}"/>
              </a:ext>
            </a:extLst>
          </p:cNvPr>
          <p:cNvSpPr>
            <a:spLocks noGrp="1"/>
          </p:cNvSpPr>
          <p:nvPr>
            <p:ph type="title"/>
          </p:nvPr>
        </p:nvSpPr>
        <p:spPr>
          <a:xfrm>
            <a:off x="1863966" y="1228888"/>
            <a:ext cx="4602483" cy="4896019"/>
          </a:xfrm>
        </p:spPr>
        <p:txBody>
          <a:bodyPr/>
          <a:lstStyle/>
          <a:p>
            <a:r>
              <a:rPr lang="en-US" dirty="0">
                <a:latin typeface="Segoe UI" panose="020B0502040204020203" pitchFamily="34" charset="0"/>
                <a:cs typeface="Segoe UI" panose="020B0502040204020203" pitchFamily="34" charset="0"/>
              </a:rPr>
              <a:t>Thank you!</a:t>
            </a:r>
          </a:p>
        </p:txBody>
      </p:sp>
      <p:sp>
        <p:nvSpPr>
          <p:cNvPr id="9" name="Content Placeholder 8">
            <a:extLst>
              <a:ext uri="{FF2B5EF4-FFF2-40B4-BE49-F238E27FC236}">
                <a16:creationId xmlns:a16="http://schemas.microsoft.com/office/drawing/2014/main" id="{581F7719-973C-41CB-9EA9-DC7CEC76A077}"/>
              </a:ext>
            </a:extLst>
          </p:cNvPr>
          <p:cNvSpPr>
            <a:spLocks noGrp="1"/>
          </p:cNvSpPr>
          <p:nvPr>
            <p:ph sz="quarter" idx="10"/>
          </p:nvPr>
        </p:nvSpPr>
        <p:spPr/>
        <p:txBody>
          <a:bodyPr>
            <a:normAutofit/>
          </a:bodyPr>
          <a:lstStyle/>
          <a:p>
            <a:endParaRPr lang="en-US" sz="2400" dirty="0">
              <a:latin typeface="Segoe UI" panose="020B0502040204020203" pitchFamily="34" charset="0"/>
              <a:cs typeface="Segoe UI" panose="020B0502040204020203" pitchFamily="34" charset="0"/>
            </a:endParaRPr>
          </a:p>
          <a:p>
            <a:r>
              <a:rPr lang="en-US" sz="2400" dirty="0">
                <a:latin typeface="Segoe UI" panose="020B0502040204020203" pitchFamily="34" charset="0"/>
                <a:cs typeface="Segoe UI" panose="020B0502040204020203" pitchFamily="34" charset="0"/>
              </a:rPr>
              <a:t>For any inquiries, please reach out to PERT at: </a:t>
            </a:r>
          </a:p>
          <a:p>
            <a:endParaRPr lang="en-US" sz="2400" dirty="0">
              <a:latin typeface="Segoe UI" panose="020B0502040204020203" pitchFamily="34" charset="0"/>
              <a:cs typeface="Segoe UI" panose="020B0502040204020203" pitchFamily="34" charset="0"/>
            </a:endParaRPr>
          </a:p>
          <a:p>
            <a:r>
              <a:rPr lang="en-US" sz="2800" dirty="0">
                <a:latin typeface="Segoe UI" panose="020B0502040204020203" pitchFamily="34" charset="0"/>
                <a:cs typeface="Segoe UI" panose="020B0502040204020203" pitchFamily="34" charset="0"/>
              </a:rPr>
              <a:t>PERT@comresearch.org</a:t>
            </a:r>
          </a:p>
        </p:txBody>
      </p:sp>
    </p:spTree>
    <p:extLst>
      <p:ext uri="{BB962C8B-B14F-4D97-AF65-F5344CB8AC3E}">
        <p14:creationId xmlns:p14="http://schemas.microsoft.com/office/powerpoint/2010/main" val="228080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9504103-6319-C1BA-994F-97D3A9F1AA56}"/>
              </a:ext>
            </a:extLst>
          </p:cNvPr>
          <p:cNvSpPr>
            <a:spLocks noGrp="1"/>
          </p:cNvSpPr>
          <p:nvPr>
            <p:ph type="title"/>
          </p:nvPr>
        </p:nvSpPr>
        <p:spPr>
          <a:xfrm>
            <a:off x="1097279" y="1366636"/>
            <a:ext cx="3710355" cy="3445297"/>
          </a:xfrm>
        </p:spPr>
        <p:txBody>
          <a:bodyPr/>
          <a:lstStyle/>
          <a:p>
            <a:r>
              <a:rPr lang="en-US" b="1" dirty="0">
                <a:latin typeface="Segoe UI" panose="020B0502040204020203" pitchFamily="34" charset="0"/>
                <a:cs typeface="Segoe UI" panose="020B0502040204020203" pitchFamily="34" charset="0"/>
              </a:rPr>
              <a:t>PERT’s Mission</a:t>
            </a:r>
          </a:p>
        </p:txBody>
      </p:sp>
      <p:sp>
        <p:nvSpPr>
          <p:cNvPr id="6" name="Content Placeholder 5">
            <a:extLst>
              <a:ext uri="{FF2B5EF4-FFF2-40B4-BE49-F238E27FC236}">
                <a16:creationId xmlns:a16="http://schemas.microsoft.com/office/drawing/2014/main" id="{FACFA7CE-3A03-36B7-5CF2-1ECA8F650719}"/>
              </a:ext>
            </a:extLst>
          </p:cNvPr>
          <p:cNvSpPr>
            <a:spLocks noGrp="1"/>
          </p:cNvSpPr>
          <p:nvPr>
            <p:ph sz="quarter" idx="10"/>
          </p:nvPr>
        </p:nvSpPr>
        <p:spPr>
          <a:xfrm>
            <a:off x="4807634" y="1498283"/>
            <a:ext cx="6088966" cy="3446462"/>
          </a:xfrm>
        </p:spPr>
        <p:txBody>
          <a:bodyPr>
            <a:normAutofit fontScale="77500" lnSpcReduction="20000"/>
          </a:bodyPr>
          <a:lstStyle/>
          <a:p>
            <a:pPr marL="457200" indent="-457200">
              <a:buClr>
                <a:schemeClr val="accent2"/>
              </a:buClr>
              <a:buFont typeface="Arial" panose="020B0604020202020204" pitchFamily="34" charset="0"/>
              <a:buChar char="•"/>
            </a:pPr>
            <a:r>
              <a:rPr lang="en-US" sz="2800" dirty="0">
                <a:solidFill>
                  <a:srgbClr val="418187"/>
                </a:solidFill>
                <a:latin typeface="Segoe UI" panose="020B0502040204020203" pitchFamily="34" charset="0"/>
                <a:cs typeface="Segoe UI" panose="020B0502040204020203" pitchFamily="34" charset="0"/>
              </a:rPr>
              <a:t>Compassionate crisis intervention to persons living with serious behavioral health challenges</a:t>
            </a:r>
          </a:p>
          <a:p>
            <a:pPr marL="457200" indent="-457200">
              <a:buClr>
                <a:schemeClr val="accent2"/>
              </a:buClr>
              <a:buFont typeface="Arial" panose="020B0604020202020204" pitchFamily="34" charset="0"/>
              <a:buChar char="•"/>
            </a:pPr>
            <a:r>
              <a:rPr lang="en-US" sz="2800" dirty="0">
                <a:solidFill>
                  <a:srgbClr val="418187"/>
                </a:solidFill>
                <a:latin typeface="Segoe UI" panose="020B0502040204020203" pitchFamily="34" charset="0"/>
                <a:cs typeface="Segoe UI" panose="020B0502040204020203" pitchFamily="34" charset="0"/>
              </a:rPr>
              <a:t>Provide least restrictive care linkage</a:t>
            </a:r>
          </a:p>
          <a:p>
            <a:pPr marL="457200" indent="-457200">
              <a:buClr>
                <a:schemeClr val="accent2"/>
              </a:buClr>
              <a:buFont typeface="Arial" panose="020B0604020202020204" pitchFamily="34" charset="0"/>
              <a:buChar char="•"/>
            </a:pPr>
            <a:r>
              <a:rPr lang="en-US" sz="2800" dirty="0">
                <a:solidFill>
                  <a:srgbClr val="418187"/>
                </a:solidFill>
                <a:latin typeface="Segoe UI" panose="020B0502040204020203" pitchFamily="34" charset="0"/>
                <a:cs typeface="Segoe UI" panose="020B0502040204020203" pitchFamily="34" charset="0"/>
              </a:rPr>
              <a:t>Provide system-wide coordination including facilitating the Sequential Intercept Model (SIM)</a:t>
            </a:r>
            <a:endParaRPr lang="en-US" sz="2800" dirty="0"/>
          </a:p>
          <a:p>
            <a:pPr marL="457200" indent="-457200">
              <a:buClr>
                <a:schemeClr val="accent2"/>
              </a:buClr>
              <a:buFont typeface="Arial" panose="020B0604020202020204" pitchFamily="34" charset="0"/>
              <a:buChar char="•"/>
            </a:pPr>
            <a:r>
              <a:rPr lang="en-US" sz="2800" dirty="0">
                <a:solidFill>
                  <a:srgbClr val="418187"/>
                </a:solidFill>
                <a:latin typeface="Segoe UI" panose="020B0502040204020203" pitchFamily="34" charset="0"/>
                <a:cs typeface="Segoe UI" panose="020B0502040204020203" pitchFamily="34" charset="0"/>
              </a:rPr>
              <a:t>Crisis Intervention/De-escalation Training</a:t>
            </a:r>
          </a:p>
        </p:txBody>
      </p:sp>
      <p:pic>
        <p:nvPicPr>
          <p:cNvPr id="4" name="Picture 3" descr="CRF_PERT">
            <a:extLst>
              <a:ext uri="{FF2B5EF4-FFF2-40B4-BE49-F238E27FC236}">
                <a16:creationId xmlns:a16="http://schemas.microsoft.com/office/drawing/2014/main" id="{30180F0A-B394-876A-F96E-B83A23F6E0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2567017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id="{F3973FCF-1296-D57F-45A9-3368A429052F}"/>
              </a:ext>
            </a:extLst>
          </p:cNvPr>
          <p:cNvGraphicFramePr>
            <a:graphicFrameLocks noChangeAspect="1"/>
          </p:cNvGraphicFramePr>
          <p:nvPr>
            <p:extLst>
              <p:ext uri="{D42A27DB-BD31-4B8C-83A1-F6EECF244321}">
                <p14:modId xmlns:p14="http://schemas.microsoft.com/office/powerpoint/2010/main" val="2873407953"/>
              </p:ext>
            </p:extLst>
          </p:nvPr>
        </p:nvGraphicFramePr>
        <p:xfrm>
          <a:off x="741363" y="-155575"/>
          <a:ext cx="10002837" cy="7729538"/>
        </p:xfrm>
        <a:graphic>
          <a:graphicData uri="http://schemas.openxmlformats.org/presentationml/2006/ole">
            <mc:AlternateContent xmlns:mc="http://schemas.openxmlformats.org/markup-compatibility/2006">
              <mc:Choice xmlns:v="urn:schemas-microsoft-com:vml" Requires="v">
                <p:oleObj name="Acrobat Document" r:id="rId3" imgW="7543712" imgH="5829183" progId="Acrobat.Document.2020">
                  <p:embed/>
                </p:oleObj>
              </mc:Choice>
              <mc:Fallback>
                <p:oleObj name="Acrobat Document" r:id="rId3" imgW="7543712" imgH="5829183" progId="Acrobat.Document.2020">
                  <p:embed/>
                  <p:pic>
                    <p:nvPicPr>
                      <p:cNvPr id="5" name="Object 4">
                        <a:extLst>
                          <a:ext uri="{FF2B5EF4-FFF2-40B4-BE49-F238E27FC236}">
                            <a16:creationId xmlns:a16="http://schemas.microsoft.com/office/drawing/2014/main" id="{F3973FCF-1296-D57F-45A9-3368A429052F}"/>
                          </a:ext>
                        </a:extLst>
                      </p:cNvPr>
                      <p:cNvPicPr/>
                      <p:nvPr/>
                    </p:nvPicPr>
                    <p:blipFill>
                      <a:blip r:embed="rId4"/>
                      <a:stretch>
                        <a:fillRect/>
                      </a:stretch>
                    </p:blipFill>
                    <p:spPr>
                      <a:xfrm>
                        <a:off x="741363" y="-155575"/>
                        <a:ext cx="10002837" cy="7729538"/>
                      </a:xfrm>
                      <a:prstGeom prst="rect">
                        <a:avLst/>
                      </a:prstGeom>
                    </p:spPr>
                  </p:pic>
                </p:oleObj>
              </mc:Fallback>
            </mc:AlternateContent>
          </a:graphicData>
        </a:graphic>
      </p:graphicFrame>
    </p:spTree>
    <p:extLst>
      <p:ext uri="{BB962C8B-B14F-4D97-AF65-F5344CB8AC3E}">
        <p14:creationId xmlns:p14="http://schemas.microsoft.com/office/powerpoint/2010/main" val="1575990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511" y="483492"/>
            <a:ext cx="7543800" cy="1449387"/>
          </a:xfrm>
        </p:spPr>
        <p:txBody>
          <a:bodyPr/>
          <a:lstStyle/>
          <a:p>
            <a:r>
              <a:rPr lang="en-US" b="1" dirty="0">
                <a:solidFill>
                  <a:schemeClr val="accent1">
                    <a:lumMod val="75000"/>
                  </a:schemeClr>
                </a:solidFill>
                <a:latin typeface="Segoe UI" panose="020B0502040204020203" pitchFamily="34" charset="0"/>
                <a:cs typeface="Segoe UI" panose="020B0502040204020203" pitchFamily="34" charset="0"/>
              </a:rPr>
              <a:t>PERT Divisions</a:t>
            </a:r>
            <a:endParaRPr lang="en-US" dirty="0">
              <a:latin typeface="Segoe UI" panose="020B0502040204020203" pitchFamily="34" charset="0"/>
              <a:cs typeface="Segoe UI" panose="020B0502040204020203" pitchFamily="34" charset="0"/>
            </a:endParaRPr>
          </a:p>
        </p:txBody>
      </p:sp>
      <p:sp>
        <p:nvSpPr>
          <p:cNvPr id="3" name="Content Placeholder 2"/>
          <p:cNvSpPr>
            <a:spLocks noGrp="1"/>
          </p:cNvSpPr>
          <p:nvPr>
            <p:ph idx="1"/>
          </p:nvPr>
        </p:nvSpPr>
        <p:spPr>
          <a:xfrm>
            <a:off x="2020228" y="1932879"/>
            <a:ext cx="8403931" cy="4022725"/>
          </a:xfrm>
        </p:spPr>
        <p:txBody>
          <a:bodyPr>
            <a:normAutofit/>
          </a:bodyPr>
          <a:lstStyle/>
          <a:p>
            <a:pPr marL="457200" indent="-457200">
              <a:buClr>
                <a:srgbClr val="418187"/>
              </a:buClr>
              <a:buSzPct val="75000"/>
              <a:buFont typeface="+mj-lt"/>
              <a:buAutoNum type="arabicPeriod"/>
            </a:pPr>
            <a:r>
              <a:rPr lang="en-US" sz="3500" dirty="0">
                <a:latin typeface="Segoe UI" panose="020B0502040204020203" pitchFamily="34" charset="0"/>
                <a:cs typeface="Segoe UI" panose="020B0502040204020203" pitchFamily="34" charset="0"/>
              </a:rPr>
              <a:t>PERT Patrol</a:t>
            </a:r>
          </a:p>
          <a:p>
            <a:pPr marL="457200" indent="-457200">
              <a:buClr>
                <a:srgbClr val="418187"/>
              </a:buClr>
              <a:buSzPct val="75000"/>
              <a:buFont typeface="+mj-lt"/>
              <a:buAutoNum type="arabicPeriod"/>
            </a:pPr>
            <a:r>
              <a:rPr lang="en-US" sz="3500" dirty="0">
                <a:latin typeface="Segoe UI" panose="020B0502040204020203" pitchFamily="34" charset="0"/>
                <a:cs typeface="Segoe UI" panose="020B0502040204020203" pitchFamily="34" charset="0"/>
              </a:rPr>
              <a:t>PERT HOT (Homeless Outreach Teams)</a:t>
            </a:r>
          </a:p>
          <a:p>
            <a:pPr marL="457200" indent="-457200">
              <a:buClr>
                <a:srgbClr val="418187"/>
              </a:buClr>
              <a:buSzPct val="75000"/>
              <a:buFont typeface="+mj-lt"/>
              <a:buAutoNum type="arabicPeriod"/>
            </a:pPr>
            <a:r>
              <a:rPr lang="en-US" sz="3500" dirty="0">
                <a:latin typeface="Segoe UI" panose="020B0502040204020203" pitchFamily="34" charset="0"/>
                <a:cs typeface="Segoe UI" panose="020B0502040204020203" pitchFamily="34" charset="0"/>
              </a:rPr>
              <a:t>PERT MAP (Multi-agency Plan)</a:t>
            </a:r>
          </a:p>
          <a:p>
            <a:pPr marL="457200" indent="-457200">
              <a:buClr>
                <a:srgbClr val="418187"/>
              </a:buClr>
              <a:buSzPct val="75000"/>
              <a:buFont typeface="+mj-lt"/>
              <a:buAutoNum type="arabicPeriod"/>
            </a:pPr>
            <a:r>
              <a:rPr lang="en-US" sz="3500" dirty="0">
                <a:latin typeface="Segoe UI" panose="020B0502040204020203" pitchFamily="34" charset="0"/>
                <a:cs typeface="Segoe UI" panose="020B0502040204020203" pitchFamily="34" charset="0"/>
              </a:rPr>
              <a:t>NAMI Peer Liaisons</a:t>
            </a:r>
          </a:p>
          <a:p>
            <a:pPr marL="457200" indent="-457200">
              <a:buClr>
                <a:srgbClr val="418187"/>
              </a:buClr>
              <a:buSzPct val="75000"/>
              <a:buFont typeface="+mj-lt"/>
              <a:buAutoNum type="arabicPeriod"/>
            </a:pPr>
            <a:r>
              <a:rPr lang="en-US" sz="3500" dirty="0">
                <a:latin typeface="Segoe UI" panose="020B0502040204020203" pitchFamily="34" charset="0"/>
                <a:cs typeface="Segoe UI" panose="020B0502040204020203" pitchFamily="34" charset="0"/>
              </a:rPr>
              <a:t>PERT Training Academy</a:t>
            </a:r>
          </a:p>
          <a:p>
            <a:pPr marL="457200" indent="-457200">
              <a:buFont typeface="+mj-lt"/>
              <a:buAutoNum type="arabicPeriod"/>
            </a:pPr>
            <a:endParaRPr lang="en-US" sz="3600" dirty="0"/>
          </a:p>
        </p:txBody>
      </p:sp>
      <p:pic>
        <p:nvPicPr>
          <p:cNvPr id="4" name="Picture 3" descr="CRF_PERT">
            <a:extLst>
              <a:ext uri="{FF2B5EF4-FFF2-40B4-BE49-F238E27FC236}">
                <a16:creationId xmlns:a16="http://schemas.microsoft.com/office/drawing/2014/main" id="{8DEEC226-6BE9-148C-2A4D-58D5CBB0C63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287661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D869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DD30-3810-D741-5E65-D2F59889C945}"/>
              </a:ext>
            </a:extLst>
          </p:cNvPr>
          <p:cNvSpPr>
            <a:spLocks noGrp="1"/>
          </p:cNvSpPr>
          <p:nvPr>
            <p:ph type="title"/>
          </p:nvPr>
        </p:nvSpPr>
        <p:spPr>
          <a:xfrm>
            <a:off x="838200" y="0"/>
            <a:ext cx="10515600" cy="1325563"/>
          </a:xfrm>
          <a:noFill/>
        </p:spPr>
        <p:txBody>
          <a:bodyPr>
            <a:normAutofit/>
          </a:bodyPr>
          <a:lstStyle/>
          <a:p>
            <a:pPr algn="ctr"/>
            <a:r>
              <a:rPr lang="en-US" sz="3200" b="1" dirty="0">
                <a:solidFill>
                  <a:srgbClr val="C4E6E3"/>
                </a:solidFill>
                <a:latin typeface="Segoe UI" panose="020B0502040204020203" pitchFamily="34" charset="0"/>
                <a:cs typeface="Segoe UI" panose="020B0502040204020203" pitchFamily="34" charset="0"/>
              </a:rPr>
              <a:t>PERT FY 24-25 Service Data Highlights</a:t>
            </a:r>
          </a:p>
        </p:txBody>
      </p:sp>
      <p:sp>
        <p:nvSpPr>
          <p:cNvPr id="3" name="Content Placeholder 2">
            <a:extLst>
              <a:ext uri="{FF2B5EF4-FFF2-40B4-BE49-F238E27FC236}">
                <a16:creationId xmlns:a16="http://schemas.microsoft.com/office/drawing/2014/main" id="{C6824700-5EAE-BACE-2D17-9464134ECC7F}"/>
              </a:ext>
            </a:extLst>
          </p:cNvPr>
          <p:cNvSpPr>
            <a:spLocks noGrp="1"/>
          </p:cNvSpPr>
          <p:nvPr>
            <p:ph idx="1"/>
          </p:nvPr>
        </p:nvSpPr>
        <p:spPr>
          <a:xfrm>
            <a:off x="1519428" y="985267"/>
            <a:ext cx="9153144" cy="5679550"/>
          </a:xfrm>
          <a:solidFill>
            <a:srgbClr val="D9EFED"/>
          </a:solidFill>
        </p:spPr>
        <p:txBody>
          <a:bodyPr>
            <a:normAutofit/>
          </a:bodyPr>
          <a:lstStyle/>
          <a:p>
            <a:pPr marL="0" marR="0" indent="0">
              <a:spcBef>
                <a:spcPts val="0"/>
              </a:spcBef>
              <a:spcAft>
                <a:spcPts val="0"/>
              </a:spcAft>
              <a:buNone/>
            </a:pPr>
            <a:r>
              <a:rPr lang="en-US" sz="2400" b="1" dirty="0">
                <a:effectLst/>
                <a:latin typeface="Segoe UI" panose="020B0502040204020203" pitchFamily="34" charset="0"/>
                <a:ea typeface="Calibri" panose="020F0502020204030204" pitchFamily="34" charset="0"/>
                <a:cs typeface="Segoe UI" panose="020B0502040204020203" pitchFamily="34" charset="0"/>
              </a:rPr>
              <a:t>                     </a:t>
            </a:r>
          </a:p>
          <a:p>
            <a:pPr marL="0" marR="0" indent="0">
              <a:spcBef>
                <a:spcPts val="0"/>
              </a:spcBef>
              <a:spcAft>
                <a:spcPts val="0"/>
              </a:spcAft>
              <a:buNone/>
            </a:pPr>
            <a:r>
              <a:rPr lang="en-US" sz="2400" b="1" dirty="0">
                <a:latin typeface="Segoe UI" panose="020B0502040204020203" pitchFamily="34" charset="0"/>
                <a:ea typeface="Calibri" panose="020F0502020204030204" pitchFamily="34" charset="0"/>
                <a:cs typeface="Segoe UI" panose="020B0502040204020203" pitchFamily="34" charset="0"/>
              </a:rPr>
              <a:t>                            </a:t>
            </a:r>
            <a:r>
              <a:rPr lang="en-US" sz="2400" b="1" dirty="0">
                <a:effectLst/>
                <a:latin typeface="Segoe UI" panose="020B0502040204020203" pitchFamily="34" charset="0"/>
                <a:ea typeface="Calibri" panose="020F0502020204030204" pitchFamily="34" charset="0"/>
                <a:cs typeface="Segoe UI" panose="020B0502040204020203" pitchFamily="34" charset="0"/>
              </a:rPr>
              <a:t>Total Field Responses: 35,235</a:t>
            </a:r>
            <a:endParaRPr lang="en-US" sz="16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342900" indent="-342900">
              <a:spcBef>
                <a:spcPts val="0"/>
              </a:spcBef>
              <a:buFont typeface="Symbol" panose="05050102010706020507" pitchFamily="18" charset="2"/>
              <a:buChar char=""/>
            </a:pPr>
            <a:r>
              <a:rPr lang="en-US" sz="2000" b="1" dirty="0">
                <a:latin typeface="Segoe UI" panose="020B0502040204020203" pitchFamily="34" charset="0"/>
                <a:ea typeface="Times New Roman" panose="02020603050405020304" pitchFamily="18" charset="0"/>
                <a:cs typeface="Segoe UI" panose="020B0502040204020203" pitchFamily="34" charset="0"/>
              </a:rPr>
              <a:t>Total Crisis Intervention Responses</a:t>
            </a:r>
            <a:r>
              <a:rPr lang="en-US" sz="2000" b="1">
                <a:latin typeface="Segoe UI" panose="020B0502040204020203" pitchFamily="34" charset="0"/>
                <a:ea typeface="Times New Roman" panose="02020603050405020304" pitchFamily="18" charset="0"/>
                <a:cs typeface="Segoe UI" panose="020B0502040204020203" pitchFamily="34" charset="0"/>
              </a:rPr>
              <a:t>:  16,433</a:t>
            </a:r>
            <a:endParaRPr lang="en-US" sz="2000" dirty="0">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Symbol" panose="05050102010706020507" pitchFamily="18" charset="2"/>
              <a:buChar char=""/>
            </a:pPr>
            <a:r>
              <a:rPr lang="en-US" sz="1800" b="1" dirty="0">
                <a:effectLst/>
                <a:latin typeface="Segoe UI" panose="020B0502040204020203" pitchFamily="34" charset="0"/>
                <a:ea typeface="Times New Roman" panose="02020603050405020304" pitchFamily="18" charset="0"/>
                <a:cs typeface="Segoe UI" panose="020B0502040204020203" pitchFamily="34" charset="0"/>
              </a:rPr>
              <a:t>Crisis Intervention Contacts: 8,470</a:t>
            </a:r>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pPr marL="742950" marR="0" lvl="1" indent="-285750">
              <a:spcBef>
                <a:spcPts val="0"/>
              </a:spcBef>
              <a:spcAft>
                <a:spcPts val="0"/>
              </a:spcAft>
              <a:buFont typeface="Courier New" panose="02070309020205020404" pitchFamily="49" charset="0"/>
              <a:buChar char="o"/>
            </a:pPr>
            <a:r>
              <a:rPr lang="en-US" sz="1800" dirty="0">
                <a:effectLst/>
                <a:latin typeface="Segoe UI" panose="020B0502040204020203" pitchFamily="34" charset="0"/>
                <a:ea typeface="Times New Roman" panose="02020603050405020304" pitchFamily="18" charset="0"/>
                <a:cs typeface="Segoe UI" panose="020B0502040204020203" pitchFamily="34" charset="0"/>
              </a:rPr>
              <a:t>There were 7,963 additional CI service calls without contact</a:t>
            </a:r>
            <a:r>
              <a:rPr lang="en-US" sz="1800" dirty="0">
                <a:latin typeface="Segoe UI" panose="020B0502040204020203" pitchFamily="34" charset="0"/>
                <a:ea typeface="Times New Roman" panose="02020603050405020304" pitchFamily="18" charset="0"/>
                <a:cs typeface="Segoe UI" panose="020B0502040204020203" pitchFamily="34" charset="0"/>
              </a:rPr>
              <a:t>:</a:t>
            </a:r>
          </a:p>
          <a:p>
            <a:pPr marL="1200150" lvl="2" indent="-285750">
              <a:spcBef>
                <a:spcPts val="0"/>
              </a:spcBef>
              <a:buFont typeface="Courier New" panose="02070309020205020404" pitchFamily="49" charset="0"/>
              <a:buChar char="o"/>
            </a:pPr>
            <a:r>
              <a:rPr lang="en-US" sz="1400" dirty="0">
                <a:effectLst/>
                <a:latin typeface="Segoe UI" panose="020B0502040204020203" pitchFamily="34" charset="0"/>
                <a:ea typeface="Calibri" panose="020F0502020204030204" pitchFamily="34" charset="0"/>
                <a:cs typeface="Segoe UI" panose="020B0502040204020203" pitchFamily="34" charset="0"/>
              </a:rPr>
              <a:t>Code 66 (Unable to locate; refusal to interact): </a:t>
            </a:r>
            <a:r>
              <a:rPr lang="en-US" sz="1400" b="1" dirty="0">
                <a:effectLst/>
                <a:latin typeface="Segoe UI" panose="020B0502040204020203" pitchFamily="34" charset="0"/>
                <a:ea typeface="Calibri" panose="020F0502020204030204" pitchFamily="34" charset="0"/>
                <a:cs typeface="Segoe UI" panose="020B0502040204020203" pitchFamily="34" charset="0"/>
              </a:rPr>
              <a:t>7,927</a:t>
            </a:r>
          </a:p>
          <a:p>
            <a:pPr marL="1200150" lvl="2" indent="-285750">
              <a:spcBef>
                <a:spcPts val="0"/>
              </a:spcBef>
              <a:buFont typeface="Courier New" panose="02070309020205020404" pitchFamily="49" charset="0"/>
              <a:buChar char="o"/>
            </a:pPr>
            <a:r>
              <a:rPr lang="en-US" sz="1400" dirty="0">
                <a:latin typeface="Segoe UI" panose="020B0502040204020203" pitchFamily="34" charset="0"/>
                <a:ea typeface="Calibri" panose="020F0502020204030204" pitchFamily="34" charset="0"/>
                <a:cs typeface="Segoe UI" panose="020B0502040204020203" pitchFamily="34" charset="0"/>
              </a:rPr>
              <a:t>Code 67 (Safety Issues): </a:t>
            </a:r>
            <a:r>
              <a:rPr lang="en-US" sz="1400" b="1" dirty="0">
                <a:latin typeface="Segoe UI" panose="020B0502040204020203" pitchFamily="34" charset="0"/>
                <a:ea typeface="Calibri" panose="020F0502020204030204" pitchFamily="34" charset="0"/>
                <a:cs typeface="Segoe UI" panose="020B0502040204020203" pitchFamily="34" charset="0"/>
              </a:rPr>
              <a:t>36</a:t>
            </a:r>
            <a:endParaRPr lang="en-US" sz="1400" b="1" dirty="0">
              <a:effectLst/>
              <a:latin typeface="Segoe UI" panose="020B0502040204020203" pitchFamily="34" charset="0"/>
              <a:ea typeface="Calibri" panose="020F0502020204030204" pitchFamily="34" charset="0"/>
              <a:cs typeface="Segoe UI" panose="020B0502040204020203" pitchFamily="34" charset="0"/>
            </a:endParaRPr>
          </a:p>
          <a:p>
            <a:pPr marL="342900" marR="0" lvl="0" indent="-342900">
              <a:spcBef>
                <a:spcPts val="0"/>
              </a:spcBef>
              <a:spcAft>
                <a:spcPts val="0"/>
              </a:spcAft>
              <a:buFont typeface="Symbol" panose="05050102010706020507" pitchFamily="18" charset="2"/>
              <a:buChar char=""/>
            </a:pPr>
            <a:r>
              <a:rPr lang="en-US" sz="1800" b="1" dirty="0">
                <a:effectLst/>
                <a:latin typeface="Segoe UI" panose="020B0502040204020203" pitchFamily="34" charset="0"/>
                <a:ea typeface="Times New Roman" panose="02020603050405020304" pitchFamily="18" charset="0"/>
                <a:cs typeface="Segoe UI" panose="020B0502040204020203" pitchFamily="34" charset="0"/>
              </a:rPr>
              <a:t>Community Service Contacts: 18,802</a:t>
            </a:r>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endParaRPr lang="en-US" sz="2400" dirty="0">
              <a:effectLst/>
              <a:latin typeface="Segoe UI" panose="020B0502040204020203" pitchFamily="34" charset="0"/>
              <a:ea typeface="Calibri" panose="020F0502020204030204" pitchFamily="34" charset="0"/>
              <a:cs typeface="Segoe UI" panose="020B0502040204020203" pitchFamily="34" charset="0"/>
            </a:endParaRPr>
          </a:p>
          <a:p>
            <a:pPr marL="0" marR="0" indent="0">
              <a:spcBef>
                <a:spcPts val="0"/>
              </a:spcBef>
              <a:spcAft>
                <a:spcPts val="0"/>
              </a:spcAft>
              <a:buNone/>
            </a:pPr>
            <a:r>
              <a:rPr lang="en-US" sz="1800" dirty="0">
                <a:effectLst/>
                <a:latin typeface="Segoe UI" panose="020B0502040204020203" pitchFamily="34" charset="0"/>
                <a:ea typeface="Calibri" panose="020F0502020204030204" pitchFamily="34" charset="0"/>
                <a:cs typeface="Segoe UI" panose="020B0502040204020203" pitchFamily="34" charset="0"/>
              </a:rPr>
              <a:t> </a:t>
            </a:r>
            <a:r>
              <a:rPr lang="en-US" sz="1800" u="sng" dirty="0">
                <a:effectLst/>
                <a:latin typeface="Segoe UI" panose="020B0502040204020203" pitchFamily="34" charset="0"/>
                <a:ea typeface="Calibri" panose="020F0502020204030204" pitchFamily="34" charset="0"/>
                <a:cs typeface="Segoe UI" panose="020B0502040204020203" pitchFamily="34" charset="0"/>
              </a:rPr>
              <a:t>Additional notables: </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Times New Roman" panose="02020603050405020304" pitchFamily="18" charset="0"/>
                <a:cs typeface="Segoe UI" panose="020B0502040204020203" pitchFamily="34" charset="0"/>
              </a:rPr>
              <a:t>114 MAP cases </a:t>
            </a:r>
            <a:r>
              <a:rPr lang="en-US" sz="1600" dirty="0">
                <a:effectLst/>
                <a:latin typeface="Segoe UI" panose="020B0502040204020203" pitchFamily="34" charset="0"/>
                <a:ea typeface="Times New Roman" panose="02020603050405020304" pitchFamily="18" charset="0"/>
                <a:cs typeface="Segoe UI" panose="020B0502040204020203" pitchFamily="34" charset="0"/>
              </a:rPr>
              <a:t>(107 adults; 7 juveniles)</a:t>
            </a:r>
            <a:endParaRPr lang="en-US" sz="16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Times New Roman" panose="02020603050405020304" pitchFamily="18" charset="0"/>
                <a:cs typeface="Segoe UI" panose="020B0502040204020203" pitchFamily="34" charset="0"/>
              </a:rPr>
              <a:t>632 Tarasoff Enactments </a:t>
            </a:r>
            <a:r>
              <a:rPr lang="en-US" sz="1600" dirty="0">
                <a:effectLst/>
                <a:latin typeface="Segoe UI" panose="020B0502040204020203" pitchFamily="34" charset="0"/>
                <a:ea typeface="Times New Roman" panose="02020603050405020304" pitchFamily="18" charset="0"/>
                <a:cs typeface="Segoe UI" panose="020B0502040204020203" pitchFamily="34" charset="0"/>
              </a:rPr>
              <a:t>(protecting 993 potential victims) </a:t>
            </a:r>
            <a:endParaRPr lang="en-US" sz="16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Times New Roman" panose="02020603050405020304" pitchFamily="18" charset="0"/>
                <a:cs typeface="Segoe UI" panose="020B0502040204020203" pitchFamily="34" charset="0"/>
              </a:rPr>
              <a:t>22 people were administered Narcan.</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Times New Roman" panose="02020603050405020304" pitchFamily="18" charset="0"/>
                <a:cs typeface="Segoe UI" panose="020B0502040204020203" pitchFamily="34" charset="0"/>
              </a:rPr>
              <a:t>PERT Training </a:t>
            </a:r>
            <a:r>
              <a:rPr lang="en-US" sz="1400" dirty="0">
                <a:effectLst/>
                <a:latin typeface="Segoe UI" panose="020B0502040204020203" pitchFamily="34" charset="0"/>
                <a:ea typeface="Times New Roman" panose="02020603050405020304" pitchFamily="18" charset="0"/>
                <a:cs typeface="Segoe UI" panose="020B0502040204020203" pitchFamily="34" charset="0"/>
              </a:rPr>
              <a:t>(including DA-partnered): </a:t>
            </a:r>
            <a:r>
              <a:rPr lang="en-US" sz="1800" dirty="0">
                <a:effectLst/>
                <a:latin typeface="Segoe UI" panose="020B0502040204020203" pitchFamily="34" charset="0"/>
                <a:ea typeface="Times New Roman" panose="02020603050405020304" pitchFamily="18" charset="0"/>
                <a:cs typeface="Segoe UI" panose="020B0502040204020203" pitchFamily="34" charset="0"/>
              </a:rPr>
              <a:t>3,706 attendees</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Times New Roman" panose="02020603050405020304" pitchFamily="18" charset="0"/>
                <a:cs typeface="Segoe UI" panose="020B0502040204020203" pitchFamily="34" charset="0"/>
              </a:rPr>
              <a:t>Community Presentations: 3,688 attendees</a:t>
            </a:r>
          </a:p>
          <a:p>
            <a:pPr marL="800100" lvl="1" indent="-342900">
              <a:spcBef>
                <a:spcPts val="0"/>
              </a:spcBef>
              <a:buFont typeface="Wingdings" panose="05000000000000000000" pitchFamily="2" charset="2"/>
              <a:buChar char=""/>
            </a:pPr>
            <a:r>
              <a:rPr lang="en-US" sz="1800" dirty="0">
                <a:latin typeface="Segoe UI" panose="020B0502040204020203" pitchFamily="34" charset="0"/>
                <a:ea typeface="Calibri" panose="020F0502020204030204" pitchFamily="34" charset="0"/>
                <a:cs typeface="Segoe UI" panose="020B0502040204020203" pitchFamily="34" charset="0"/>
              </a:rPr>
              <a:t>CSU diversions accounted for 37% of WIC 5150 transports.</a:t>
            </a:r>
          </a:p>
          <a:p>
            <a:pPr marL="800100" lvl="1" indent="-342900">
              <a:spcBef>
                <a:spcPts val="0"/>
              </a:spcBef>
              <a:buFont typeface="Wingdings" panose="05000000000000000000" pitchFamily="2" charset="2"/>
              <a:buChar char=""/>
            </a:pPr>
            <a:r>
              <a:rPr lang="en-US" sz="1800" dirty="0">
                <a:effectLst/>
                <a:latin typeface="Segoe UI" panose="020B0502040204020203" pitchFamily="34" charset="0"/>
                <a:ea typeface="Calibri" panose="020F0502020204030204" pitchFamily="34" charset="0"/>
                <a:cs typeface="Segoe UI" panose="020B0502040204020203" pitchFamily="34" charset="0"/>
              </a:rPr>
              <a:t>PERT/NAMI Peer Specialist Partnership: 6,252 outreach calls; 63% engagement success; 20% service connectivity </a:t>
            </a:r>
            <a:r>
              <a:rPr lang="en-US" sz="1400" dirty="0">
                <a:effectLst/>
                <a:latin typeface="Segoe UI" panose="020B0502040204020203" pitchFamily="34" charset="0"/>
                <a:ea typeface="Calibri" panose="020F0502020204030204" pitchFamily="34" charset="0"/>
                <a:cs typeface="Segoe UI" panose="020B0502040204020203" pitchFamily="34" charset="0"/>
              </a:rPr>
              <a:t>(Pre-NAMI partnership was under 10%).</a:t>
            </a:r>
          </a:p>
          <a:p>
            <a:endParaRPr lang="en-US" dirty="0"/>
          </a:p>
        </p:txBody>
      </p:sp>
    </p:spTree>
    <p:extLst>
      <p:ext uri="{BB962C8B-B14F-4D97-AF65-F5344CB8AC3E}">
        <p14:creationId xmlns:p14="http://schemas.microsoft.com/office/powerpoint/2010/main" val="2277349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04801"/>
            <a:ext cx="7543800" cy="1449387"/>
          </a:xfrm>
        </p:spPr>
        <p:txBody>
          <a:bodyPr/>
          <a:lstStyle/>
          <a:p>
            <a:r>
              <a:rPr lang="en-US" sz="2800" dirty="0">
                <a:solidFill>
                  <a:schemeClr val="accent1">
                    <a:lumMod val="75000"/>
                  </a:schemeClr>
                </a:solidFill>
                <a:latin typeface="Segoe UI" panose="020B0502040204020203" pitchFamily="34" charset="0"/>
                <a:cs typeface="Segoe UI" panose="020B0502040204020203" pitchFamily="34" charset="0"/>
              </a:rPr>
              <a:t>PERT Divisions: </a:t>
            </a:r>
            <a:r>
              <a:rPr lang="en-US" b="1" dirty="0">
                <a:solidFill>
                  <a:schemeClr val="accent1">
                    <a:lumMod val="75000"/>
                  </a:schemeClr>
                </a:solidFill>
                <a:latin typeface="Segoe UI" panose="020B0502040204020203" pitchFamily="34" charset="0"/>
                <a:cs typeface="Segoe UI" panose="020B0502040204020203" pitchFamily="34" charset="0"/>
              </a:rPr>
              <a:t>PERT Patrol</a:t>
            </a:r>
            <a:endParaRPr lang="en-US" b="1" dirty="0">
              <a:latin typeface="Segoe UI" panose="020B0502040204020203" pitchFamily="34" charset="0"/>
              <a:cs typeface="Segoe UI" panose="020B0502040204020203" pitchFamily="34" charset="0"/>
            </a:endParaRPr>
          </a:p>
        </p:txBody>
      </p:sp>
      <p:sp>
        <p:nvSpPr>
          <p:cNvPr id="3" name="Content Placeholder 2"/>
          <p:cNvSpPr>
            <a:spLocks noGrp="1"/>
          </p:cNvSpPr>
          <p:nvPr>
            <p:ph idx="1"/>
          </p:nvPr>
        </p:nvSpPr>
        <p:spPr>
          <a:xfrm>
            <a:off x="316752" y="1831279"/>
            <a:ext cx="11074400" cy="4022725"/>
          </a:xfrm>
        </p:spPr>
        <p:txBody>
          <a:bodyPr>
            <a:normAutofit/>
          </a:bodyPr>
          <a:lstStyle/>
          <a:p>
            <a:pPr lvl="1">
              <a:buClr>
                <a:srgbClr val="418187"/>
              </a:buClr>
              <a:buSzPct val="75000"/>
            </a:pPr>
            <a:r>
              <a:rPr lang="en-US" sz="2800" dirty="0">
                <a:latin typeface="Segoe UI" panose="020B0502040204020203" pitchFamily="34" charset="0"/>
                <a:cs typeface="Segoe UI" panose="020B0502040204020203" pitchFamily="34" charset="0"/>
              </a:rPr>
              <a:t>BHS funded for 70 Clinicians to partner with Officers of 11 SD County municipal LE agencies</a:t>
            </a:r>
          </a:p>
          <a:p>
            <a:pPr lvl="1">
              <a:buClr>
                <a:srgbClr val="418187"/>
              </a:buClr>
              <a:buSzPct val="75000"/>
            </a:pPr>
            <a:r>
              <a:rPr lang="en-US" sz="2800" dirty="0">
                <a:latin typeface="Segoe UI" panose="020B0502040204020203" pitchFamily="34" charset="0"/>
                <a:cs typeface="Segoe UI" panose="020B0502040204020203" pitchFamily="34" charset="0"/>
              </a:rPr>
              <a:t>Licensed Clinician Competency &amp; Security Background Clearance</a:t>
            </a:r>
          </a:p>
          <a:p>
            <a:pPr lvl="1">
              <a:buClr>
                <a:srgbClr val="418187"/>
              </a:buClr>
              <a:buSzPct val="75000"/>
            </a:pPr>
            <a:r>
              <a:rPr lang="en-US" sz="2800" dirty="0">
                <a:latin typeface="Segoe UI" panose="020B0502040204020203" pitchFamily="34" charset="0"/>
                <a:cs typeface="Segoe UI" panose="020B0502040204020203" pitchFamily="34" charset="0"/>
              </a:rPr>
              <a:t>Team Roles</a:t>
            </a:r>
          </a:p>
          <a:p>
            <a:pPr lvl="2">
              <a:buClr>
                <a:srgbClr val="418187"/>
              </a:buClr>
              <a:buSzPct val="75000"/>
              <a:buFont typeface="Courier New" panose="02070309020205020404" pitchFamily="49" charset="0"/>
              <a:buChar char="o"/>
            </a:pPr>
            <a:r>
              <a:rPr lang="en-US" sz="2000" dirty="0">
                <a:latin typeface="Segoe UI" panose="020B0502040204020203" pitchFamily="34" charset="0"/>
                <a:cs typeface="Segoe UI" panose="020B0502040204020203" pitchFamily="34" charset="0"/>
              </a:rPr>
              <a:t>Officer</a:t>
            </a:r>
          </a:p>
          <a:p>
            <a:pPr lvl="2">
              <a:buClr>
                <a:srgbClr val="418187"/>
              </a:buClr>
              <a:buSzPct val="75000"/>
              <a:buFont typeface="Courier New" panose="02070309020205020404" pitchFamily="49" charset="0"/>
              <a:buChar char="o"/>
            </a:pPr>
            <a:r>
              <a:rPr lang="en-US" sz="2000" dirty="0">
                <a:latin typeface="Segoe UI" panose="020B0502040204020203" pitchFamily="34" charset="0"/>
                <a:cs typeface="Segoe UI" panose="020B0502040204020203" pitchFamily="34" charset="0"/>
              </a:rPr>
              <a:t>PERT Clinician</a:t>
            </a:r>
          </a:p>
          <a:p>
            <a:pPr lvl="1">
              <a:buClr>
                <a:srgbClr val="418187"/>
              </a:buClr>
              <a:buSzPct val="75000"/>
            </a:pPr>
            <a:r>
              <a:rPr lang="en-US" sz="2200" dirty="0">
                <a:latin typeface="Segoe UI" panose="020B0502040204020203" pitchFamily="34" charset="0"/>
                <a:cs typeface="Segoe UI" panose="020B0502040204020203" pitchFamily="34" charset="0"/>
              </a:rPr>
              <a:t>PERT Availability: Every day; typically, 6:00am till midnight</a:t>
            </a:r>
          </a:p>
          <a:p>
            <a:pPr marL="914400" lvl="1" indent="-457200">
              <a:buClr>
                <a:srgbClr val="418187"/>
              </a:buClr>
              <a:buSzPct val="75000"/>
              <a:buFont typeface="+mj-lt"/>
              <a:buAutoNum type="arabicPeriod"/>
            </a:pPr>
            <a:endParaRPr lang="en-US" sz="3400" dirty="0"/>
          </a:p>
        </p:txBody>
      </p:sp>
      <p:pic>
        <p:nvPicPr>
          <p:cNvPr id="4" name="Picture 3" descr="CRF_PERT">
            <a:extLst>
              <a:ext uri="{FF2B5EF4-FFF2-40B4-BE49-F238E27FC236}">
                <a16:creationId xmlns:a16="http://schemas.microsoft.com/office/drawing/2014/main" id="{0AA108D8-EB5A-5511-5332-07596989F3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31985873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2"/>
          <p:cNvSpPr txBox="1">
            <a:spLocks noChangeArrowheads="1"/>
          </p:cNvSpPr>
          <p:nvPr/>
        </p:nvSpPr>
        <p:spPr>
          <a:xfrm>
            <a:off x="1905000" y="304800"/>
            <a:ext cx="8229600" cy="990600"/>
          </a:xfrm>
          <a:prstGeom prst="rect">
            <a:avLst/>
          </a:prstGeom>
        </p:spPr>
        <p:txBody>
          <a:bodyPr>
            <a:normAutofit/>
          </a:bodyPr>
          <a:lst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2pPr>
            <a:lvl3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3pPr>
            <a:lvl4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4pPr>
            <a:lvl5pPr algn="l" rtl="0" eaLnBrk="0" fontAlgn="base" hangingPunct="0">
              <a:lnSpc>
                <a:spcPct val="85000"/>
              </a:lnSpc>
              <a:spcBef>
                <a:spcPct val="0"/>
              </a:spcBef>
              <a:spcAft>
                <a:spcPct val="0"/>
              </a:spcAft>
              <a:defRPr sz="4800">
                <a:solidFill>
                  <a:srgbClr val="404040"/>
                </a:solidFill>
                <a:latin typeface="Calibri" panose="020F0502020204030204" pitchFamily="34" charset="0"/>
              </a:defRPr>
            </a:lvl5pPr>
            <a:lvl6pPr marL="457200" algn="l" rtl="0" fontAlgn="base">
              <a:lnSpc>
                <a:spcPct val="85000"/>
              </a:lnSpc>
              <a:spcBef>
                <a:spcPct val="0"/>
              </a:spcBef>
              <a:spcAft>
                <a:spcPct val="0"/>
              </a:spcAft>
              <a:defRPr sz="4800">
                <a:solidFill>
                  <a:srgbClr val="404040"/>
                </a:solidFill>
                <a:latin typeface="Calibri" panose="020F0502020204030204" pitchFamily="34" charset="0"/>
              </a:defRPr>
            </a:lvl6pPr>
            <a:lvl7pPr marL="914400" algn="l" rtl="0" fontAlgn="base">
              <a:lnSpc>
                <a:spcPct val="85000"/>
              </a:lnSpc>
              <a:spcBef>
                <a:spcPct val="0"/>
              </a:spcBef>
              <a:spcAft>
                <a:spcPct val="0"/>
              </a:spcAft>
              <a:defRPr sz="4800">
                <a:solidFill>
                  <a:srgbClr val="404040"/>
                </a:solidFill>
                <a:latin typeface="Calibri" panose="020F0502020204030204" pitchFamily="34" charset="0"/>
              </a:defRPr>
            </a:lvl7pPr>
            <a:lvl8pPr marL="1371600" algn="l" rtl="0" fontAlgn="base">
              <a:lnSpc>
                <a:spcPct val="85000"/>
              </a:lnSpc>
              <a:spcBef>
                <a:spcPct val="0"/>
              </a:spcBef>
              <a:spcAft>
                <a:spcPct val="0"/>
              </a:spcAft>
              <a:defRPr sz="4800">
                <a:solidFill>
                  <a:srgbClr val="404040"/>
                </a:solidFill>
                <a:latin typeface="Calibri" panose="020F0502020204030204" pitchFamily="34" charset="0"/>
              </a:defRPr>
            </a:lvl8pPr>
            <a:lvl9pPr marL="1828800" algn="l" rtl="0" fontAlgn="base">
              <a:lnSpc>
                <a:spcPct val="85000"/>
              </a:lnSpc>
              <a:spcBef>
                <a:spcPct val="0"/>
              </a:spcBef>
              <a:spcAft>
                <a:spcPct val="0"/>
              </a:spcAft>
              <a:defRPr sz="4800">
                <a:solidFill>
                  <a:srgbClr val="404040"/>
                </a:solidFill>
                <a:latin typeface="Calibri" panose="020F0502020204030204" pitchFamily="34" charset="0"/>
              </a:defRPr>
            </a:lvl9pPr>
          </a:lstStyle>
          <a:p>
            <a:pPr eaLnBrk="1" fontAlgn="auto" hangingPunct="1">
              <a:spcAft>
                <a:spcPts val="0"/>
              </a:spcAft>
              <a:defRPr/>
            </a:pPr>
            <a:r>
              <a:rPr lang="en-US" sz="4000" b="1" dirty="0">
                <a:solidFill>
                  <a:schemeClr val="accent1">
                    <a:lumMod val="75000"/>
                  </a:schemeClr>
                </a:solidFill>
                <a:latin typeface="Segoe UI" panose="020B0502040204020203" pitchFamily="34" charset="0"/>
                <a:cs typeface="Segoe UI" panose="020B0502040204020203" pitchFamily="34" charset="0"/>
              </a:rPr>
              <a:t>Accessing PERT</a:t>
            </a:r>
            <a:endParaRPr lang="en-US" sz="4000" dirty="0">
              <a:solidFill>
                <a:schemeClr val="accent1">
                  <a:lumMod val="75000"/>
                </a:schemeClr>
              </a:solidFill>
              <a:latin typeface="Segoe UI" panose="020B0502040204020203" pitchFamily="34" charset="0"/>
              <a:cs typeface="Segoe UI" panose="020B0502040204020203" pitchFamily="34" charset="0"/>
            </a:endParaRPr>
          </a:p>
        </p:txBody>
      </p:sp>
      <p:sp>
        <p:nvSpPr>
          <p:cNvPr id="3" name="Rectangle 3"/>
          <p:cNvSpPr txBox="1">
            <a:spLocks noChangeArrowheads="1"/>
          </p:cNvSpPr>
          <p:nvPr/>
        </p:nvSpPr>
        <p:spPr>
          <a:xfrm>
            <a:off x="932793" y="1086151"/>
            <a:ext cx="7475483" cy="4915256"/>
          </a:xfrm>
          <a:prstGeom prst="rect">
            <a:avLst/>
          </a:prstGeom>
        </p:spPr>
        <p:txBody>
          <a:bodyPr/>
          <a:lst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eaLnBrk="1" hangingPunct="1"/>
            <a:r>
              <a:rPr lang="en-US" sz="2400" u="sng" dirty="0">
                <a:latin typeface="Segoe UI" panose="020B0502040204020203" pitchFamily="34" charset="0"/>
                <a:cs typeface="Segoe UI" panose="020B0502040204020203" pitchFamily="34" charset="0"/>
              </a:rPr>
              <a:t>Community</a:t>
            </a:r>
          </a:p>
          <a:p>
            <a:pPr lvl="2" eaLnBrk="1" hangingPunct="1"/>
            <a:r>
              <a:rPr lang="en-US" sz="2400" dirty="0">
                <a:latin typeface="Segoe UI" panose="020B0502040204020203" pitchFamily="34" charset="0"/>
                <a:cs typeface="Segoe UI" panose="020B0502040204020203" pitchFamily="34" charset="0"/>
              </a:rPr>
              <a:t>911</a:t>
            </a:r>
          </a:p>
          <a:p>
            <a:pPr lvl="2" eaLnBrk="1" hangingPunct="1"/>
            <a:r>
              <a:rPr lang="en-US" sz="2400" dirty="0">
                <a:latin typeface="Segoe UI" panose="020B0502040204020203" pitchFamily="34" charset="0"/>
                <a:cs typeface="Segoe UI" panose="020B0502040204020203" pitchFamily="34" charset="0"/>
              </a:rPr>
              <a:t>Law Enforcement non-emergency line</a:t>
            </a:r>
          </a:p>
          <a:p>
            <a:pPr marL="384175" lvl="2" indent="0" eaLnBrk="1" hangingPunct="1">
              <a:buNone/>
            </a:pPr>
            <a:endParaRPr lang="en-US" sz="2400" dirty="0">
              <a:latin typeface="Segoe UI" panose="020B0502040204020203" pitchFamily="34" charset="0"/>
              <a:cs typeface="Segoe UI" panose="020B0502040204020203" pitchFamily="34" charset="0"/>
            </a:endParaRPr>
          </a:p>
          <a:p>
            <a:pPr marL="200025" lvl="1" indent="0" eaLnBrk="1" hangingPunct="1">
              <a:buNone/>
            </a:pPr>
            <a:r>
              <a:rPr lang="en-US" sz="2000" u="sng" dirty="0">
                <a:latin typeface="Segoe UI" panose="020B0502040204020203" pitchFamily="34" charset="0"/>
                <a:cs typeface="Segoe UI" panose="020B0502040204020203" pitchFamily="34" charset="0"/>
              </a:rPr>
              <a:t>Dispatcher Decision to Refer to MCRT</a:t>
            </a:r>
          </a:p>
          <a:p>
            <a:pPr marL="1116012" lvl="3" indent="-457200" eaLnBrk="1" fontAlgn="auto" hangingPunct="1">
              <a:lnSpc>
                <a:spcPct val="100000"/>
              </a:lnSpc>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No weapons </a:t>
            </a:r>
          </a:p>
          <a:p>
            <a:pPr marL="1116012" lvl="3" indent="-457200" eaLnBrk="1" fontAlgn="auto" hangingPunct="1">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No Injuries /Medical Emergency</a:t>
            </a:r>
          </a:p>
          <a:p>
            <a:pPr marL="1116012" lvl="3" indent="-457200" eaLnBrk="1" fontAlgn="auto" hangingPunct="1">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No threat of immediate violence to self or others </a:t>
            </a:r>
          </a:p>
          <a:p>
            <a:pPr marL="1001712" lvl="3" indent="-342900" eaLnBrk="1" fontAlgn="auto" hangingPunct="1">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  The person is not involved in serious criminal activity</a:t>
            </a:r>
          </a:p>
          <a:p>
            <a:pPr marL="1001712" lvl="3" indent="-342900" eaLnBrk="1" fontAlgn="auto" hangingPunct="1">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  Person is not known to be wanted in connection with an ongoing  criminal investigation</a:t>
            </a:r>
          </a:p>
          <a:p>
            <a:pPr marL="1001712" lvl="3" indent="-342900" eaLnBrk="1" fontAlgn="auto" hangingPunct="1">
              <a:spcBef>
                <a:spcPts val="600"/>
              </a:spcBef>
              <a:spcAft>
                <a:spcPts val="0"/>
              </a:spcAft>
              <a:buClrTx/>
              <a:buFont typeface="+mj-lt"/>
              <a:buAutoNum type="arabicPeriod"/>
              <a:defRPr/>
            </a:pPr>
            <a:r>
              <a:rPr kumimoji="0" lang="en-US" sz="1600" b="0" i="0" u="none" strike="noStrike" kern="1200" cap="none" spc="0" normalizeH="0" baseline="0" noProof="0" dirty="0">
                <a:ln>
                  <a:noFill/>
                </a:ln>
                <a:solidFill>
                  <a:schemeClr val="tx1"/>
                </a:solidFill>
                <a:effectLst/>
                <a:uLnTx/>
                <a:uFillTx/>
                <a:latin typeface="Segoe UI" panose="020B0502040204020203" pitchFamily="34" charset="0"/>
                <a:ea typeface="Aptos" panose="020B0004020202020204" pitchFamily="34" charset="0"/>
                <a:cs typeface="Segoe UI" panose="020B0502040204020203" pitchFamily="34" charset="0"/>
              </a:rPr>
              <a:t>  Law enforcement was not specifically requested</a:t>
            </a:r>
          </a:p>
          <a:p>
            <a:pPr lvl="2" eaLnBrk="1" hangingPunct="1"/>
            <a:endParaRPr lang="en-US" sz="2000" dirty="0">
              <a:latin typeface="Segoe UI" panose="020B0502040204020203" pitchFamily="34" charset="0"/>
              <a:cs typeface="Segoe UI" panose="020B0502040204020203" pitchFamily="34" charset="0"/>
            </a:endParaRPr>
          </a:p>
          <a:p>
            <a:pPr marL="200025" lvl="1" indent="0" eaLnBrk="1" hangingPunct="1">
              <a:buNone/>
            </a:pPr>
            <a:endParaRPr lang="en-US" sz="2000" dirty="0">
              <a:latin typeface="Segoe UI" panose="020B0502040204020203" pitchFamily="34" charset="0"/>
              <a:cs typeface="Segoe UI" panose="020B0502040204020203" pitchFamily="34" charset="0"/>
            </a:endParaRPr>
          </a:p>
        </p:txBody>
      </p:sp>
      <p:pic>
        <p:nvPicPr>
          <p:cNvPr id="4" name="Picture 3" descr="CRF_PERT">
            <a:extLst>
              <a:ext uri="{FF2B5EF4-FFF2-40B4-BE49-F238E27FC236}">
                <a16:creationId xmlns:a16="http://schemas.microsoft.com/office/drawing/2014/main" id="{6AB48441-C5A8-C880-2FCD-85DA069CFEA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32172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91837" y="668244"/>
            <a:ext cx="10312400" cy="1449387"/>
          </a:xfrm>
        </p:spPr>
        <p:txBody>
          <a:bodyPr/>
          <a:lstStyle/>
          <a:p>
            <a:r>
              <a:rPr lang="en-US" sz="2800" dirty="0">
                <a:solidFill>
                  <a:schemeClr val="accent1">
                    <a:lumMod val="75000"/>
                  </a:schemeClr>
                </a:solidFill>
                <a:latin typeface="Segoe UI" panose="020B0502040204020203" pitchFamily="34" charset="0"/>
                <a:cs typeface="Segoe UI" panose="020B0502040204020203" pitchFamily="34" charset="0"/>
              </a:rPr>
              <a:t>PERT Divisions: </a:t>
            </a:r>
            <a:r>
              <a:rPr lang="en-US" sz="3600" b="1" dirty="0">
                <a:solidFill>
                  <a:schemeClr val="accent1">
                    <a:lumMod val="75000"/>
                  </a:schemeClr>
                </a:solidFill>
                <a:latin typeface="Segoe UI" panose="020B0502040204020203" pitchFamily="34" charset="0"/>
                <a:cs typeface="Segoe UI" panose="020B0502040204020203" pitchFamily="34" charset="0"/>
              </a:rPr>
              <a:t>PERT Map (Multi-Agency Plan)</a:t>
            </a:r>
            <a:endParaRPr lang="en-US" sz="3600" b="1" dirty="0">
              <a:latin typeface="Segoe UI" panose="020B0502040204020203" pitchFamily="34" charset="0"/>
              <a:cs typeface="Segoe UI" panose="020B0502040204020203" pitchFamily="34" charset="0"/>
            </a:endParaRPr>
          </a:p>
        </p:txBody>
      </p:sp>
      <p:sp>
        <p:nvSpPr>
          <p:cNvPr id="3" name="Content Placeholder 2"/>
          <p:cNvSpPr>
            <a:spLocks noGrp="1"/>
          </p:cNvSpPr>
          <p:nvPr>
            <p:ph idx="1"/>
          </p:nvPr>
        </p:nvSpPr>
        <p:spPr>
          <a:xfrm>
            <a:off x="1838749" y="2034913"/>
            <a:ext cx="8160091" cy="4523542"/>
          </a:xfrm>
        </p:spPr>
        <p:txBody>
          <a:bodyPr>
            <a:normAutofit/>
          </a:bodyPr>
          <a:lstStyle/>
          <a:p>
            <a:pPr marL="457200" indent="-457200">
              <a:buClr>
                <a:srgbClr val="418187"/>
              </a:buClr>
              <a:buSzPct val="75000"/>
              <a:buFont typeface="+mj-lt"/>
              <a:buAutoNum type="arabicPeriod"/>
            </a:pPr>
            <a:r>
              <a:rPr lang="en-US" sz="2400" dirty="0">
                <a:latin typeface="Segoe UI" panose="020B0502040204020203" pitchFamily="34" charset="0"/>
                <a:cs typeface="Segoe UI" panose="020B0502040204020203" pitchFamily="34" charset="0"/>
              </a:rPr>
              <a:t>NTAC Statistics on Mass Casualty Cases </a:t>
            </a:r>
          </a:p>
          <a:p>
            <a:pPr marL="457200" indent="-457200">
              <a:buClr>
                <a:srgbClr val="418187"/>
              </a:buClr>
              <a:buSzPct val="75000"/>
              <a:buFont typeface="+mj-lt"/>
              <a:buAutoNum type="arabicPeriod"/>
            </a:pPr>
            <a:r>
              <a:rPr lang="en-US" sz="2400" dirty="0">
                <a:latin typeface="Segoe UI" panose="020B0502040204020203" pitchFamily="34" charset="0"/>
                <a:cs typeface="Segoe UI" panose="020B0502040204020203" pitchFamily="34" charset="0"/>
              </a:rPr>
              <a:t>DHS Fusion Centers</a:t>
            </a:r>
          </a:p>
          <a:p>
            <a:pPr lvl="1">
              <a:buClr>
                <a:srgbClr val="418187"/>
              </a:buClr>
              <a:buSzPct val="75000"/>
            </a:pPr>
            <a:r>
              <a:rPr lang="en-US" sz="2400" dirty="0">
                <a:latin typeface="Segoe UI" panose="020B0502040204020203" pitchFamily="34" charset="0"/>
                <a:cs typeface="Segoe UI" panose="020B0502040204020203" pitchFamily="34" charset="0"/>
              </a:rPr>
              <a:t>LECC</a:t>
            </a:r>
          </a:p>
          <a:p>
            <a:pPr lvl="1">
              <a:buClr>
                <a:srgbClr val="418187"/>
              </a:buClr>
              <a:buSzPct val="75000"/>
            </a:pPr>
            <a:r>
              <a:rPr lang="en-US" sz="2400" dirty="0">
                <a:latin typeface="Segoe UI" panose="020B0502040204020203" pitchFamily="34" charset="0"/>
                <a:cs typeface="Segoe UI" panose="020B0502040204020203" pitchFamily="34" charset="0"/>
              </a:rPr>
              <a:t>JTTF</a:t>
            </a:r>
          </a:p>
          <a:p>
            <a:pPr marL="457200" indent="-457200">
              <a:buClr>
                <a:srgbClr val="418187"/>
              </a:buClr>
              <a:buSzPct val="75000"/>
              <a:buFont typeface="+mj-lt"/>
              <a:buAutoNum type="arabicPeriod"/>
            </a:pPr>
            <a:r>
              <a:rPr lang="en-US" sz="2400" dirty="0">
                <a:latin typeface="Segoe UI" panose="020B0502040204020203" pitchFamily="34" charset="0"/>
                <a:cs typeface="Segoe UI" panose="020B0502040204020203" pitchFamily="34" charset="0"/>
              </a:rPr>
              <a:t>Referral Process &amp; PERT Involvement</a:t>
            </a:r>
          </a:p>
          <a:p>
            <a:pPr marL="457200" indent="-457200">
              <a:buClr>
                <a:srgbClr val="418187"/>
              </a:buClr>
              <a:buSzPct val="75000"/>
              <a:buFont typeface="+mj-lt"/>
              <a:buAutoNum type="arabicPeriod"/>
            </a:pPr>
            <a:r>
              <a:rPr lang="en-US" sz="2400" dirty="0">
                <a:latin typeface="Segoe UI" panose="020B0502040204020203" pitchFamily="34" charset="0"/>
                <a:cs typeface="Segoe UI" panose="020B0502040204020203" pitchFamily="34" charset="0"/>
              </a:rPr>
              <a:t>Post-intervention</a:t>
            </a:r>
          </a:p>
          <a:p>
            <a:pPr lvl="1">
              <a:buClr>
                <a:srgbClr val="418187"/>
              </a:buClr>
              <a:buSzPct val="75000"/>
            </a:pPr>
            <a:r>
              <a:rPr lang="en-US" sz="2000" dirty="0">
                <a:latin typeface="Segoe UI" panose="020B0502040204020203" pitchFamily="34" charset="0"/>
                <a:cs typeface="Segoe UI" panose="020B0502040204020203" pitchFamily="34" charset="0"/>
              </a:rPr>
              <a:t>STAT (School Threat Assessment Team)</a:t>
            </a:r>
          </a:p>
          <a:p>
            <a:pPr lvl="1">
              <a:buClr>
                <a:srgbClr val="418187"/>
              </a:buClr>
              <a:buSzPct val="75000"/>
            </a:pPr>
            <a:r>
              <a:rPr lang="en-US" sz="2000" dirty="0">
                <a:latin typeface="Segoe UI" panose="020B0502040204020203" pitchFamily="34" charset="0"/>
                <a:cs typeface="Segoe UI" panose="020B0502040204020203" pitchFamily="34" charset="0"/>
              </a:rPr>
              <a:t>Adults</a:t>
            </a:r>
          </a:p>
          <a:p>
            <a:pPr marL="457200" indent="-457200">
              <a:buFont typeface="+mj-lt"/>
              <a:buAutoNum type="arabicPeriod"/>
            </a:pPr>
            <a:endParaRPr lang="en-US" sz="3600" dirty="0"/>
          </a:p>
        </p:txBody>
      </p:sp>
      <p:pic>
        <p:nvPicPr>
          <p:cNvPr id="4" name="Picture 3" descr="CRF_PERT">
            <a:extLst>
              <a:ext uri="{FF2B5EF4-FFF2-40B4-BE49-F238E27FC236}">
                <a16:creationId xmlns:a16="http://schemas.microsoft.com/office/drawing/2014/main" id="{EBD6C849-15C6-7AC8-45B2-8B1FB8CA34B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spTree>
    <p:extLst>
      <p:ext uri="{BB962C8B-B14F-4D97-AF65-F5344CB8AC3E}">
        <p14:creationId xmlns:p14="http://schemas.microsoft.com/office/powerpoint/2010/main" val="122710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descr="CRF_PERT">
            <a:extLst>
              <a:ext uri="{FF2B5EF4-FFF2-40B4-BE49-F238E27FC236}">
                <a16:creationId xmlns:a16="http://schemas.microsoft.com/office/drawing/2014/main" id="{24F8BAB1-F9F1-588E-2C7C-92ECEE7088B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51110" y="419284"/>
            <a:ext cx="1135380" cy="632460"/>
          </a:xfrm>
          <a:prstGeom prst="rect">
            <a:avLst/>
          </a:prstGeom>
          <a:noFill/>
          <a:ln>
            <a:noFill/>
          </a:ln>
        </p:spPr>
      </p:pic>
      <p:pic>
        <p:nvPicPr>
          <p:cNvPr id="1026" name="Picture 2" descr="Criminal Justice System Sequential Intercept Model | SAMHSA">
            <a:extLst>
              <a:ext uri="{FF2B5EF4-FFF2-40B4-BE49-F238E27FC236}">
                <a16:creationId xmlns:a16="http://schemas.microsoft.com/office/drawing/2014/main" id="{206477D5-9B32-8507-8027-844A6CFDC959}"/>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4150441" y="369436"/>
            <a:ext cx="4091911" cy="62476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1ECB1E3-C5ED-70D3-7D4B-FA43E0581E61}"/>
              </a:ext>
            </a:extLst>
          </p:cNvPr>
          <p:cNvSpPr txBox="1"/>
          <p:nvPr/>
        </p:nvSpPr>
        <p:spPr>
          <a:xfrm>
            <a:off x="793591" y="1516292"/>
            <a:ext cx="3361818" cy="400110"/>
          </a:xfrm>
          <a:prstGeom prst="rect">
            <a:avLst/>
          </a:prstGeom>
          <a:noFill/>
        </p:spPr>
        <p:txBody>
          <a:bodyPr wrap="none" rtlCol="0">
            <a:spAutoFit/>
          </a:bodyPr>
          <a:lstStyle/>
          <a:p>
            <a:r>
              <a:rPr lang="en-US" sz="2000" b="1" i="0" dirty="0">
                <a:solidFill>
                  <a:srgbClr val="418187"/>
                </a:solidFill>
                <a:effectLst/>
                <a:highlight>
                  <a:srgbClr val="FFFFFF"/>
                </a:highlight>
                <a:latin typeface="Roboto" panose="02000000000000000000" pitchFamily="2" charset="0"/>
              </a:rPr>
              <a:t>Sequential Intercept Model</a:t>
            </a:r>
            <a:r>
              <a:rPr lang="en-US" sz="2000" b="0" i="0" dirty="0">
                <a:solidFill>
                  <a:srgbClr val="418187"/>
                </a:solidFill>
                <a:effectLst/>
                <a:highlight>
                  <a:srgbClr val="FFFFFF"/>
                </a:highlight>
                <a:latin typeface="Roboto" panose="02000000000000000000" pitchFamily="2" charset="0"/>
              </a:rPr>
              <a:t> </a:t>
            </a:r>
            <a:endParaRPr lang="en-US" sz="2000" dirty="0">
              <a:solidFill>
                <a:srgbClr val="418187"/>
              </a:solidFill>
            </a:endParaRPr>
          </a:p>
        </p:txBody>
      </p:sp>
    </p:spTree>
    <p:extLst>
      <p:ext uri="{BB962C8B-B14F-4D97-AF65-F5344CB8AC3E}">
        <p14:creationId xmlns:p14="http://schemas.microsoft.com/office/powerpoint/2010/main" val="1957776015"/>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1cb5e9d-a7f1-44d3-a0b7-a3d4e138939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E4E5432DCAD9408691CDA02F2867D3" ma:contentTypeVersion="14" ma:contentTypeDescription="Create a new document." ma:contentTypeScope="" ma:versionID="9c6a801c0089d7a76f8afe4d05a7ba4e">
  <xsd:schema xmlns:xsd="http://www.w3.org/2001/XMLSchema" xmlns:xs="http://www.w3.org/2001/XMLSchema" xmlns:p="http://schemas.microsoft.com/office/2006/metadata/properties" xmlns:ns3="61cb5e9d-a7f1-44d3-a0b7-a3d4e1389391" xmlns:ns4="6dbb3abb-3ffb-405c-99b0-247c4d6daec8" targetNamespace="http://schemas.microsoft.com/office/2006/metadata/properties" ma:root="true" ma:fieldsID="9b3fd2127bff61434028fd5777aa623e" ns3:_="" ns4:_="">
    <xsd:import namespace="61cb5e9d-a7f1-44d3-a0b7-a3d4e1389391"/>
    <xsd:import namespace="6dbb3abb-3ffb-405c-99b0-247c4d6daec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element ref="ns3:MediaServiceSearchProperties" minOccurs="0"/>
                <xsd:element ref="ns3:MediaServiceSystem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cb5e9d-a7f1-44d3-a0b7-a3d4e13893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SystemTags" ma:index="18" nillable="true" ma:displayName="MediaServiceSystemTags" ma:hidden="true" ma:internalName="MediaServiceSystemTags" ma:readOnly="true">
      <xsd:simpleType>
        <xsd:restriction base="dms:Note"/>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dbb3abb-3ffb-405c-99b0-247c4d6daec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D7C3E5-1734-4636-9EC5-AEB06BF1FB20}">
  <ds:schemaRefs>
    <ds:schemaRef ds:uri="http://schemas.microsoft.com/office/2006/documentManagement/types"/>
    <ds:schemaRef ds:uri="61cb5e9d-a7f1-44d3-a0b7-a3d4e1389391"/>
    <ds:schemaRef ds:uri="http://purl.org/dc/elements/1.1/"/>
    <ds:schemaRef ds:uri="6dbb3abb-3ffb-405c-99b0-247c4d6daec8"/>
    <ds:schemaRef ds:uri="http://purl.org/dc/terms/"/>
    <ds:schemaRef ds:uri="http://purl.org/dc/dcmitype/"/>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4C5C2001-E626-4890-B405-22B5BD1CB05A}">
  <ds:schemaRefs>
    <ds:schemaRef ds:uri="http://schemas.microsoft.com/sharepoint/v3/contenttype/forms"/>
  </ds:schemaRefs>
</ds:datastoreItem>
</file>

<file path=customXml/itemProps3.xml><?xml version="1.0" encoding="utf-8"?>
<ds:datastoreItem xmlns:ds="http://schemas.openxmlformats.org/officeDocument/2006/customXml" ds:itemID="{9601EFA5-196A-49A3-AA3F-C3E53C2BCA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cb5e9d-a7f1-44d3-a0b7-a3d4e1389391"/>
    <ds:schemaRef ds:uri="6dbb3abb-3ffb-405c-99b0-247c4d6da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{A3C341B6-6B84-4506-82D5-014F528FC69D}tf89118109_win32</Template>
  <TotalTime>648</TotalTime>
  <Words>3170</Words>
  <Application>Microsoft Office PowerPoint</Application>
  <PresentationFormat>Widescreen</PresentationFormat>
  <Paragraphs>180</Paragraphs>
  <Slides>15</Slides>
  <Notes>15</Notes>
  <HiddenSlides>9</HiddenSlides>
  <MMClips>0</MMClips>
  <ScaleCrop>false</ScaleCrop>
  <HeadingPairs>
    <vt:vector size="8" baseType="variant">
      <vt:variant>
        <vt:lpstr>Fonts Used</vt:lpstr>
      </vt:variant>
      <vt:variant>
        <vt:i4>12</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30" baseType="lpstr">
      <vt:lpstr>Arial</vt:lpstr>
      <vt:lpstr>Arial Nova Light</vt:lpstr>
      <vt:lpstr>Calibri</vt:lpstr>
      <vt:lpstr>Calibri Light</vt:lpstr>
      <vt:lpstr>Courier New</vt:lpstr>
      <vt:lpstr>Elephant</vt:lpstr>
      <vt:lpstr>Roboto</vt:lpstr>
      <vt:lpstr>Segoe UI</vt:lpstr>
      <vt:lpstr>Source Sans Pro</vt:lpstr>
      <vt:lpstr>Symbol</vt:lpstr>
      <vt:lpstr>Times New Roman</vt:lpstr>
      <vt:lpstr>Wingdings</vt:lpstr>
      <vt:lpstr>ModOverlayVTI</vt:lpstr>
      <vt:lpstr>Office Theme</vt:lpstr>
      <vt:lpstr>Acrobat Document</vt:lpstr>
      <vt:lpstr>PowerPoint Presentation</vt:lpstr>
      <vt:lpstr>PERT’s Mission</vt:lpstr>
      <vt:lpstr>PowerPoint Presentation</vt:lpstr>
      <vt:lpstr>PERT Divisions</vt:lpstr>
      <vt:lpstr>PERT FY 24-25 Service Data Highlights</vt:lpstr>
      <vt:lpstr>PERT Divisions: PERT Patrol</vt:lpstr>
      <vt:lpstr>PowerPoint Presentation</vt:lpstr>
      <vt:lpstr>PERT Divisions: PERT Map (Multi-Agency Plan)</vt:lpstr>
      <vt:lpstr>PowerPoint Presentation</vt:lpstr>
      <vt:lpstr>PERT Divisions: NAMI Peer Liaisons</vt:lpstr>
      <vt:lpstr>PowerPoint Presentation</vt:lpstr>
      <vt:lpstr>WIC Process of Involuntary Hospitalization</vt:lpstr>
      <vt:lpstr>Additional Info:</vt:lpstr>
      <vt:lpstr>Considerations choosing a hospital: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 for BHS 6.2024</dc:title>
  <dc:creator>Mark Marvin</dc:creator>
  <cp:lastModifiedBy>Hakak, Nawras</cp:lastModifiedBy>
  <cp:revision>22</cp:revision>
  <dcterms:created xsi:type="dcterms:W3CDTF">2024-05-28T21:21:09Z</dcterms:created>
  <dcterms:modified xsi:type="dcterms:W3CDTF">2025-10-03T02:01:22Z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0x010100D9E4E5432DCAD9408691CDA02F2867D3</vt:lpwstr>
  </property>
  <property fmtid="{D5CDD505-2E9C-101B-9397-08002B2CF9AE}" pid="3" name="MediaServiceImageTags">
    <vt:lpwstr/>
  </property>
</Properties>
</file>