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69" r:id="rId7"/>
    <p:sldId id="268" r:id="rId8"/>
    <p:sldId id="264" r:id="rId9"/>
    <p:sldId id="267" r:id="rId10"/>
    <p:sldId id="266" r:id="rId11"/>
    <p:sldId id="263" r:id="rId12"/>
    <p:sldId id="273" r:id="rId13"/>
    <p:sldId id="271" r:id="rId14"/>
    <p:sldId id="27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FE"/>
    <a:srgbClr val="005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C54FC5-0DAC-4BC1-B492-66AE7664FB7F}" v="1" dt="2026-04-03T22:16:54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S120-V1\shared$\DIU\Crime%20&amp;%20Intelligence%20Analyst\Overall%20Facility%20Stats\CNIT%20Overall%20Stats_2023-2026YTD_LATES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1200" cap="all" baseline="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pPr>
            <a:r>
              <a:rPr lang="en-US" sz="1100" b="1" i="0" u="none" strike="noStrike" kern="1200" cap="all" baseline="0" dirty="0">
                <a:solidFill>
                  <a:schemeClr val="bg1">
                    <a:lumMod val="85000"/>
                  </a:schemeClr>
                </a:solidFill>
              </a:rPr>
              <a:t>screenings  with Contraband seizure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" lastClr="FFFFFF"/>
                </a:solidFill>
              </a:defRPr>
            </a:pPr>
            <a:r>
              <a:rPr lang="en-US" sz="1050" b="0" i="0" u="none" strike="noStrike" kern="1200" cap="all" baseline="0" dirty="0">
                <a:solidFill>
                  <a:schemeClr val="bg1">
                    <a:lumMod val="85000"/>
                  </a:schemeClr>
                </a:solidFill>
              </a:rPr>
              <a:t>2024 vs 2025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00" b="0" i="0" u="none" strike="noStrike" kern="1200" cap="all" baseline="0">
              <a:solidFill>
                <a:sysClr val="window" lastClr="FFFFFF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'For CLERB'!$I$31</c:f>
              <c:strCache>
                <c:ptCount val="1"/>
                <c:pt idx="0">
                  <c:v>2024 (756)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'For CLERB'!$H$32:$H$35</c:f>
              <c:strCache>
                <c:ptCount val="4"/>
                <c:pt idx="0">
                  <c:v>Drugs</c:v>
                </c:pt>
                <c:pt idx="1">
                  <c:v>Other</c:v>
                </c:pt>
                <c:pt idx="2">
                  <c:v>Weapons</c:v>
                </c:pt>
                <c:pt idx="3">
                  <c:v>Drug &amp; Weapon</c:v>
                </c:pt>
              </c:strCache>
            </c:strRef>
          </c:cat>
          <c:val>
            <c:numRef>
              <c:f>'For CLERB'!$I$32:$I$35</c:f>
              <c:numCache>
                <c:formatCode>General</c:formatCode>
                <c:ptCount val="4"/>
                <c:pt idx="0">
                  <c:v>517</c:v>
                </c:pt>
                <c:pt idx="1">
                  <c:v>207</c:v>
                </c:pt>
                <c:pt idx="2">
                  <c:v>23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CF-4FEF-BC07-73FE7FB062F4}"/>
            </c:ext>
          </c:extLst>
        </c:ser>
        <c:ser>
          <c:idx val="1"/>
          <c:order val="1"/>
          <c:tx>
            <c:strRef>
              <c:f>'For CLERB'!$J$31</c:f>
              <c:strCache>
                <c:ptCount val="1"/>
                <c:pt idx="0">
                  <c:v>2025 (736)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'For CLERB'!$H$32:$H$35</c:f>
              <c:strCache>
                <c:ptCount val="4"/>
                <c:pt idx="0">
                  <c:v>Drugs</c:v>
                </c:pt>
                <c:pt idx="1">
                  <c:v>Other</c:v>
                </c:pt>
                <c:pt idx="2">
                  <c:v>Weapons</c:v>
                </c:pt>
                <c:pt idx="3">
                  <c:v>Drug &amp; Weapon</c:v>
                </c:pt>
              </c:strCache>
            </c:strRef>
          </c:cat>
          <c:val>
            <c:numRef>
              <c:f>'For CLERB'!$J$32:$J$35</c:f>
              <c:numCache>
                <c:formatCode>General</c:formatCode>
                <c:ptCount val="4"/>
                <c:pt idx="0">
                  <c:v>427</c:v>
                </c:pt>
                <c:pt idx="1">
                  <c:v>288</c:v>
                </c:pt>
                <c:pt idx="2">
                  <c:v>19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CF-4FEF-BC07-73FE7FB062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659354656"/>
        <c:axId val="1358306160"/>
        <c:axId val="0"/>
      </c:bar3DChart>
      <c:catAx>
        <c:axId val="65935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8306160"/>
        <c:crosses val="autoZero"/>
        <c:auto val="1"/>
        <c:lblAlgn val="ctr"/>
        <c:lblOffset val="100"/>
        <c:noMultiLvlLbl val="0"/>
      </c:catAx>
      <c:valAx>
        <c:axId val="13583061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59354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6226783023963174"/>
          <c:y val="0.20031793158862643"/>
          <c:w val="0.19748581066355878"/>
          <c:h val="0.214909268987682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dk1">
        <a:lumMod val="75000"/>
        <a:lumOff val="25000"/>
      </a:schemeClr>
    </a:solidFill>
    <a:ln w="6350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2072B-E221-AE2E-0D08-50EFB8E16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EF8D1D-B765-3764-C526-2BF390015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3A7157-BF2D-2DB8-2216-9B8E376AD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E29D8-01C9-CBE2-E6C4-491A0A9C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8C645-9CA6-E7D5-777B-170EBC488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1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1D559-2112-C802-02CA-1ADD00AE7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E57D62-0F9A-820C-E079-635A3E335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739F7-12A7-9E96-1332-AC4C80A1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FB310-741E-CC4F-747A-26A146D7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1B49F-07A7-7C34-07E9-66DE558C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9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1B770-F2A1-E52C-6C55-C5BD22B3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6A8FC8-F3C9-F143-283B-38EA5172F6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EEDFB-B8E2-47FA-AAA4-1FE4BE35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BAB19-EFCC-A429-FE9A-8AC46882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EAA0D-B2EF-B23F-AED6-4A3EE12B4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09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D855-04D6-6603-9C76-C6C8EF3ED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6360B-DFB8-0009-AACE-614EEA913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8DFCD-F7A0-A78C-834B-C3BCD64C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107CB-EBDE-32C9-35EF-E86FA4E26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5C4F9-50D3-6440-CFFC-64EE32A0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739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CC9ED-1D3E-4D2B-EB86-0EE9818D5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04DDE-9482-8EEE-8817-EC43B99EF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6A9D9-D086-2B8F-180F-6964D79F1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A3D7C-ACD9-92FF-1C2D-094FB049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DFF15-33CD-411A-1836-5EF35A59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6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F88A-5DEF-0DE6-366A-B55D866C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C0BDD-7009-CA62-E1BB-4402559B63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85F28-1C86-A293-1C0E-1B1BC8F71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F24DD-A1B2-B3D9-6290-AE721783E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B0DFA-5905-5DDF-A996-15329332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F4537-3A6E-5FBF-3018-FFC61BD6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06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110FA-AD2A-B173-6BD2-CF1A65B1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B1584-B076-6D3F-937D-E2CB0D6E0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D5335-137C-DC4F-7782-2B89A2C91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E2F22-7D8A-F930-8F84-0A88AEB319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41C323-CD7F-46C5-D3B3-8CD4A4840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721CA-7B68-2A5F-A9DB-F417523A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06F461-4942-532D-FD36-7E75CB436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7DBB9F-0FE9-2450-6C5E-D013C11B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3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E0791-CCF6-D477-86B9-7432EE1E5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1B40D-2B99-EDD8-B2EF-1C71BCAB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0E5C0-FE9D-295A-97E3-3CB54FB5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16807-CCA1-41AB-7431-CCF443688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AD86B-B6AD-342B-03DF-8F88A5831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22323-D0C5-92C1-347E-5F1BF5CB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E4436-02E9-5800-2C50-72541192E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3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04384-A330-1EAF-5784-2B3C90F6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C78B7-4B33-8F01-8C41-7D3BBD183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F892E7-5CC2-9AAC-7E3B-48F733130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7862E-EE2A-A3BF-B9D6-2C5DD56A1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9C439-2C59-FE10-0B14-5523FDD7F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836CF-DB54-586E-4AF2-C41115F80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98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23F3-4BE5-0087-FF94-1B52567D9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1CF33F-41A1-D952-D5BD-3E00EE4C93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31A7F-0678-45EC-0C29-D6195AA84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11662-9C6D-F545-E75E-7CA9C7538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37935-9222-C6F9-CF5A-6930DCD2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A72ED-7A59-7AC3-6189-794D75F4B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1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81000" b="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DD732F-C436-813E-9638-C3BE171B7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C05AB-438F-0778-94BB-579365D21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D429F-AF31-A89E-6248-4AB93E4EE3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FBB87-8A94-4A59-8072-607166DA1C55}" type="datetimeFigureOut">
              <a:rPr lang="en-US" smtClean="0"/>
              <a:t>4/3/2026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A5578-1A83-FE9F-B2F2-23D31FA6B4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321FB-D3F9-E33A-C7C6-6459F27E7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CBB40-6330-4AE0-9746-64F138133B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7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hart" Target="../charts/chart1.xml"/><Relationship Id="rId7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emf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4F0703E-9A6B-0411-5561-713607C23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6139"/>
            <a:ext cx="9144000" cy="1655762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Detention Investigations Unit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Contraband and Narcotics Interdiction Team</a:t>
            </a:r>
          </a:p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Lieutenant Aaron Meleen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7726AC-25C1-1DBF-9011-B7CFAC3716A4}"/>
              </a:ext>
            </a:extLst>
          </p:cNvPr>
          <p:cNvGrpSpPr/>
          <p:nvPr/>
        </p:nvGrpSpPr>
        <p:grpSpPr>
          <a:xfrm>
            <a:off x="711906" y="1052725"/>
            <a:ext cx="9327243" cy="2857479"/>
            <a:chOff x="952538" y="966098"/>
            <a:chExt cx="9327243" cy="2857479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D99FE60-3404-0179-6883-20ABD0A52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0640" y="966098"/>
              <a:ext cx="5159141" cy="2857479"/>
            </a:xfrm>
            <a:prstGeom prst="rect">
              <a:avLst/>
            </a:prstGeom>
          </p:spPr>
        </p:pic>
        <p:pic>
          <p:nvPicPr>
            <p:cNvPr id="2" name="Picture 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B7AE76-F250-718F-E183-5C13714FA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538" y="966098"/>
              <a:ext cx="3946721" cy="2857479"/>
            </a:xfrm>
            <a:prstGeom prst="rect">
              <a:avLst/>
            </a:prstGeom>
          </p:spPr>
        </p:pic>
      </p:grpSp>
      <p:pic>
        <p:nvPicPr>
          <p:cNvPr id="5" name="Picture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DBFC81BB-1A91-CF4D-0026-D26E86B36D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685" y="5095695"/>
            <a:ext cx="1818315" cy="18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84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6E4C-B033-BCB2-CA4E-423FC7AE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– SEIZURE HIGHLIGHTS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E9642C3-111A-EBAE-09CC-CB51EFC604F9}"/>
              </a:ext>
            </a:extLst>
          </p:cNvPr>
          <p:cNvSpPr txBox="1">
            <a:spLocks/>
          </p:cNvSpPr>
          <p:nvPr/>
        </p:nvSpPr>
        <p:spPr>
          <a:xfrm>
            <a:off x="2335427" y="1567460"/>
            <a:ext cx="7531444" cy="488276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CNIT Deputy conducted a body scan on a subject and discovered an anomaly in the lower pelvic region.  Deputies seized four bindles containing a total of 102.14 grams of Methamphetamine and a bundle containing 10.05 grams of Fentanyl</a:t>
            </a:r>
          </a:p>
        </p:txBody>
      </p:sp>
      <p:pic>
        <p:nvPicPr>
          <p:cNvPr id="21" name="Picture 20" descr="A picture containing indoor, device, scale&#10;&#10;Description automatically generated">
            <a:extLst>
              <a:ext uri="{FF2B5EF4-FFF2-40B4-BE49-F238E27FC236}">
                <a16:creationId xmlns:a16="http://schemas.microsoft.com/office/drawing/2014/main" id="{E82E79D0-1767-58C6-A6EF-BDCB0FC21A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8659" y="3650375"/>
            <a:ext cx="693393" cy="2340080"/>
          </a:xfrm>
          <a:prstGeom prst="rect">
            <a:avLst/>
          </a:prstGeom>
        </p:spPr>
      </p:pic>
      <p:pic>
        <p:nvPicPr>
          <p:cNvPr id="23" name="Picture 22" descr="A picture containing indoor, device&#10;&#10;Description automatically generated">
            <a:extLst>
              <a:ext uri="{FF2B5EF4-FFF2-40B4-BE49-F238E27FC236}">
                <a16:creationId xmlns:a16="http://schemas.microsoft.com/office/drawing/2014/main" id="{3B4BD134-377D-3138-7284-0CF5C3ECE2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"/>
          <a:stretch/>
        </p:blipFill>
        <p:spPr>
          <a:xfrm>
            <a:off x="5092708" y="3650375"/>
            <a:ext cx="681868" cy="2340080"/>
          </a:xfrm>
          <a:prstGeom prst="rect">
            <a:avLst/>
          </a:prstGeom>
        </p:spPr>
      </p:pic>
      <p:pic>
        <p:nvPicPr>
          <p:cNvPr id="27" name="Picture 26" descr="A picture containing indoor, appliance, device, kitchen appliance&#10;&#10;Description automatically generated">
            <a:extLst>
              <a:ext uri="{FF2B5EF4-FFF2-40B4-BE49-F238E27FC236}">
                <a16:creationId xmlns:a16="http://schemas.microsoft.com/office/drawing/2014/main" id="{FD18D079-50AE-B769-34A9-87512CB465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137" y="3650375"/>
            <a:ext cx="711975" cy="2340080"/>
          </a:xfrm>
          <a:prstGeom prst="rect">
            <a:avLst/>
          </a:prstGeom>
        </p:spPr>
      </p:pic>
      <p:pic>
        <p:nvPicPr>
          <p:cNvPr id="29" name="Picture 28" descr="A picture containing text, indoor, device, scale&#10;&#10;Description automatically generated">
            <a:extLst>
              <a:ext uri="{FF2B5EF4-FFF2-40B4-BE49-F238E27FC236}">
                <a16:creationId xmlns:a16="http://schemas.microsoft.com/office/drawing/2014/main" id="{E50D3271-CF09-4810-6639-75E6FFCF80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259" y="3650375"/>
            <a:ext cx="585967" cy="2340079"/>
          </a:xfrm>
          <a:prstGeom prst="rect">
            <a:avLst/>
          </a:prstGeom>
        </p:spPr>
      </p:pic>
      <p:pic>
        <p:nvPicPr>
          <p:cNvPr id="31" name="Picture 30" descr="A picture containing indoor, device&#10;&#10;Description automatically generated">
            <a:extLst>
              <a:ext uri="{FF2B5EF4-FFF2-40B4-BE49-F238E27FC236}">
                <a16:creationId xmlns:a16="http://schemas.microsoft.com/office/drawing/2014/main" id="{0C03296A-7CA1-1FC2-5A02-780C26D443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2361" y="3654053"/>
            <a:ext cx="726264" cy="233272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55DB3C4-31D7-6EE9-3040-13664431B5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6" y="2825516"/>
            <a:ext cx="3492226" cy="79418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CA93E1A-76DE-0979-D964-A142B54291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9410" y="2490780"/>
            <a:ext cx="6251890" cy="3879127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6" name="AutoShape 2">
            <a:extLst>
              <a:ext uri="{FF2B5EF4-FFF2-40B4-BE49-F238E27FC236}">
                <a16:creationId xmlns:a16="http://schemas.microsoft.com/office/drawing/2014/main" id="{54B5AC43-B6D2-A16F-62B8-1E4CFA0808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Content Placeholder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9B6037CA-D388-46E8-1154-FFF540F994C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371600" cy="1371600"/>
          </a:xfrm>
          <a:prstGeom prst="rect">
            <a:avLst/>
          </a:prstGeom>
        </p:spPr>
      </p:pic>
      <p:pic>
        <p:nvPicPr>
          <p:cNvPr id="7" name="Picture 6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406CD28A-3BEE-DD3E-51CC-A618ED3E1A4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977" y="-23205"/>
            <a:ext cx="1367023" cy="13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76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6E4C-B033-BCB2-CA4E-423FC7AE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– SEIZURE HIGHLIGHTS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6255FE-32C8-F12F-E885-961AD498EFBC}"/>
              </a:ext>
            </a:extLst>
          </p:cNvPr>
          <p:cNvSpPr txBox="1">
            <a:spLocks/>
          </p:cNvSpPr>
          <p:nvPr/>
        </p:nvSpPr>
        <p:spPr>
          <a:xfrm>
            <a:off x="3019080" y="1306280"/>
            <a:ext cx="6687238" cy="52411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2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CNIT Deputy identified anomalies during an X-ray.  The subject was found in possession of two packages.  The packages seized contained  a total of 72.18 grams of Fentanyl</a:t>
            </a: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54B5AC43-B6D2-A16F-62B8-1E4CFA0808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1C3E719F-83B5-C08A-404B-AE2E722C3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53" y="2050332"/>
            <a:ext cx="6203092" cy="4361633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" name="Content Placeholder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9B6037CA-D388-46E8-1154-FFF540F994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371600" cy="1371600"/>
          </a:xfrm>
          <a:prstGeom prst="rect">
            <a:avLst/>
          </a:prstGeom>
        </p:spPr>
      </p:pic>
      <p:pic>
        <p:nvPicPr>
          <p:cNvPr id="7" name="Picture 6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406CD28A-3BEE-DD3E-51CC-A618ED3E1A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977" y="-23205"/>
            <a:ext cx="1367023" cy="13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46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4F0703E-9A6B-0411-5561-713607C23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6139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Questions?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7726AC-25C1-1DBF-9011-B7CFAC3716A4}"/>
              </a:ext>
            </a:extLst>
          </p:cNvPr>
          <p:cNvGrpSpPr/>
          <p:nvPr/>
        </p:nvGrpSpPr>
        <p:grpSpPr>
          <a:xfrm>
            <a:off x="711906" y="1052725"/>
            <a:ext cx="9327243" cy="2857479"/>
            <a:chOff x="952538" y="966098"/>
            <a:chExt cx="9327243" cy="2857479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D99FE60-3404-0179-6883-20ABD0A52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0640" y="966098"/>
              <a:ext cx="5159141" cy="2857479"/>
            </a:xfrm>
            <a:prstGeom prst="rect">
              <a:avLst/>
            </a:prstGeom>
          </p:spPr>
        </p:pic>
        <p:pic>
          <p:nvPicPr>
            <p:cNvPr id="2" name="Picture 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CB7AE76-F250-718F-E183-5C13714FA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538" y="966098"/>
              <a:ext cx="3946721" cy="2857479"/>
            </a:xfrm>
            <a:prstGeom prst="rect">
              <a:avLst/>
            </a:prstGeom>
          </p:spPr>
        </p:pic>
      </p:grpSp>
      <p:pic>
        <p:nvPicPr>
          <p:cNvPr id="5" name="Picture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DBFC81BB-1A91-CF4D-0026-D26E86B36D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3685" y="5095695"/>
            <a:ext cx="1818315" cy="181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7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6E4C-B033-BCB2-CA4E-423FC7AE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5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Facilities</a:t>
            </a:r>
          </a:p>
        </p:txBody>
      </p:sp>
      <p:pic>
        <p:nvPicPr>
          <p:cNvPr id="6" name="Content Placeholder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97528963-81EE-A2E3-053C-5F9E68BA02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371600" cy="1371600"/>
          </a:xfrm>
          <a:prstGeom prst="rect">
            <a:avLst/>
          </a:prstGeom>
        </p:spPr>
      </p:pic>
      <p:pic>
        <p:nvPicPr>
          <p:cNvPr id="30" name="Picture 29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FCAE2D16-6716-1300-14A1-0DA2CE2FCA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977" y="-23205"/>
            <a:ext cx="1367023" cy="136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693A77-838A-8E61-2F6E-BDB7874C8F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48" y="1923473"/>
            <a:ext cx="3771900" cy="2514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700B3-4FCD-7F8F-9589-D9D9BF372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062" y="3089333"/>
            <a:ext cx="3616369" cy="2447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A1AF7E-2415-E4FD-6B8F-FDF819005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446" y="1923473"/>
            <a:ext cx="4146364" cy="2331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63AEB6-10BC-D575-FFB3-F9DA02EEFC39}"/>
              </a:ext>
            </a:extLst>
          </p:cNvPr>
          <p:cNvSpPr txBox="1"/>
          <p:nvPr/>
        </p:nvSpPr>
        <p:spPr>
          <a:xfrm>
            <a:off x="4921927" y="5512493"/>
            <a:ext cx="2371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 Diego Central Jail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Sgt. Jessica Applebaum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79106B-9A73-334D-396D-53B0F6B6EFD8}"/>
              </a:ext>
            </a:extLst>
          </p:cNvPr>
          <p:cNvSpPr txBox="1"/>
          <p:nvPr/>
        </p:nvSpPr>
        <p:spPr>
          <a:xfrm>
            <a:off x="8913879" y="4481362"/>
            <a:ext cx="2389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Vista Detention Facility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Sgt. Ryan Lovelace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4B558C-7DE0-D961-71D6-5CCFC3F069AE}"/>
              </a:ext>
            </a:extLst>
          </p:cNvPr>
          <p:cNvSpPr txBox="1"/>
          <p:nvPr/>
        </p:nvSpPr>
        <p:spPr>
          <a:xfrm>
            <a:off x="737140" y="4589163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Colinas Detention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Reentry Facility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Sgt. Nadine Boatright </a:t>
            </a:r>
          </a:p>
        </p:txBody>
      </p:sp>
    </p:spTree>
    <p:extLst>
      <p:ext uri="{BB962C8B-B14F-4D97-AF65-F5344CB8AC3E}">
        <p14:creationId xmlns:p14="http://schemas.microsoft.com/office/powerpoint/2010/main" val="1030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6E4C-B033-BCB2-CA4E-423FC7AE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5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|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FEA79-6402-6F54-B3D7-2AE84B9CF9EF}"/>
              </a:ext>
            </a:extLst>
          </p:cNvPr>
          <p:cNvSpPr txBox="1"/>
          <p:nvPr/>
        </p:nvSpPr>
        <p:spPr>
          <a:xfrm>
            <a:off x="4758965" y="5723111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Pat down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3C932A-1D99-E083-7B6D-F52B7FD2AC97}"/>
              </a:ext>
            </a:extLst>
          </p:cNvPr>
          <p:cNvSpPr txBox="1"/>
          <p:nvPr/>
        </p:nvSpPr>
        <p:spPr>
          <a:xfrm>
            <a:off x="838200" y="5723111"/>
            <a:ext cx="175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Research History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A07DD4-C95F-9F2E-31EE-10C3A1B4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118" y="1343818"/>
            <a:ext cx="2822077" cy="42122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5C9A86A-49A2-A297-0537-6DBE2691DDAC}"/>
              </a:ext>
            </a:extLst>
          </p:cNvPr>
          <p:cNvSpPr txBox="1"/>
          <p:nvPr/>
        </p:nvSpPr>
        <p:spPr>
          <a:xfrm>
            <a:off x="9098523" y="5723111"/>
            <a:ext cx="114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Body Scan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EF2A15-21AF-2A79-063D-AA381E293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251" y="1558079"/>
            <a:ext cx="8077675" cy="3997973"/>
          </a:xfrm>
          <a:prstGeom prst="rect">
            <a:avLst/>
          </a:prstGeom>
        </p:spPr>
      </p:pic>
      <p:pic>
        <p:nvPicPr>
          <p:cNvPr id="28" name="Picture 27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E483C008-C452-78D4-614B-8ED7508DC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42" y="1343818"/>
            <a:ext cx="2630659" cy="4212234"/>
          </a:xfrm>
          <a:prstGeom prst="rect">
            <a:avLst/>
          </a:prstGeom>
        </p:spPr>
      </p:pic>
      <p:pic>
        <p:nvPicPr>
          <p:cNvPr id="7" name="Content Placeholder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6BFC0F4A-5017-8863-660F-D235D85212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371600" cy="1371600"/>
          </a:xfrm>
          <a:prstGeom prst="rect">
            <a:avLst/>
          </a:prstGeom>
        </p:spPr>
      </p:pic>
      <p:pic>
        <p:nvPicPr>
          <p:cNvPr id="8" name="Picture 7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C59E8A1C-9C9A-42ED-F821-095855326C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977" y="-23205"/>
            <a:ext cx="1367023" cy="13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93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6E4C-B033-BCB2-CA4E-423FC7AE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28" y="18255"/>
            <a:ext cx="1086427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| Process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7E473-305A-EB4A-1CDD-3A3E8199400E}"/>
              </a:ext>
            </a:extLst>
          </p:cNvPr>
          <p:cNvSpPr txBox="1"/>
          <p:nvPr/>
        </p:nvSpPr>
        <p:spPr>
          <a:xfrm>
            <a:off x="1617860" y="5819953"/>
            <a:ext cx="114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Body Scan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BB7F6D-37ED-8170-983F-6826BA0D6CB6}"/>
              </a:ext>
            </a:extLst>
          </p:cNvPr>
          <p:cNvSpPr txBox="1"/>
          <p:nvPr/>
        </p:nvSpPr>
        <p:spPr>
          <a:xfrm>
            <a:off x="7816972" y="5476985"/>
            <a:ext cx="7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X-Ray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CC3CC5-2EBF-9F9D-1409-69E88F841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151" y="2006751"/>
            <a:ext cx="3721714" cy="2991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A55E3A-C1DF-75CB-5E66-6EFFCCEB4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076" y="2006752"/>
            <a:ext cx="3340547" cy="29919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89A9C4-636D-E80F-CB25-736A91830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29" y="1945283"/>
            <a:ext cx="4023101" cy="364253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93B305-9DE8-E0C2-6C29-0AB97641A81C}"/>
              </a:ext>
            </a:extLst>
          </p:cNvPr>
          <p:cNvCxnSpPr/>
          <p:nvPr/>
        </p:nvCxnSpPr>
        <p:spPr>
          <a:xfrm flipV="1">
            <a:off x="9026611" y="3268362"/>
            <a:ext cx="926757" cy="1136822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582009-DD2A-EB9A-269A-3DDDEA5B0535}"/>
              </a:ext>
            </a:extLst>
          </p:cNvPr>
          <p:cNvCxnSpPr>
            <a:cxnSpLocks/>
          </p:cNvCxnSpPr>
          <p:nvPr/>
        </p:nvCxnSpPr>
        <p:spPr>
          <a:xfrm flipH="1" flipV="1">
            <a:off x="10651525" y="2864708"/>
            <a:ext cx="959946" cy="691778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B3F6FC-B48B-3CA4-5646-8372B7A6945A}"/>
              </a:ext>
            </a:extLst>
          </p:cNvPr>
          <p:cNvCxnSpPr>
            <a:cxnSpLocks/>
          </p:cNvCxnSpPr>
          <p:nvPr/>
        </p:nvCxnSpPr>
        <p:spPr>
          <a:xfrm flipV="1">
            <a:off x="1000659" y="3970638"/>
            <a:ext cx="0" cy="1225378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27A37C9-340A-39F9-933F-3E7CA7C26B9D}"/>
              </a:ext>
            </a:extLst>
          </p:cNvPr>
          <p:cNvCxnSpPr>
            <a:cxnSpLocks/>
          </p:cNvCxnSpPr>
          <p:nvPr/>
        </p:nvCxnSpPr>
        <p:spPr>
          <a:xfrm flipV="1">
            <a:off x="2296059" y="3931508"/>
            <a:ext cx="0" cy="1225378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B0C14E-F3DB-6D31-6B16-83788678BD91}"/>
              </a:ext>
            </a:extLst>
          </p:cNvPr>
          <p:cNvCxnSpPr>
            <a:cxnSpLocks/>
          </p:cNvCxnSpPr>
          <p:nvPr/>
        </p:nvCxnSpPr>
        <p:spPr>
          <a:xfrm flipV="1">
            <a:off x="1153059" y="4123038"/>
            <a:ext cx="0" cy="1225378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A59BF2E3-BCD0-D52D-87BD-BC86C25B76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371600" cy="1371600"/>
          </a:xfrm>
          <a:prstGeom prst="rect">
            <a:avLst/>
          </a:prstGeom>
        </p:spPr>
      </p:pic>
      <p:pic>
        <p:nvPicPr>
          <p:cNvPr id="8" name="Picture 7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33138809-43E5-9CC4-A67E-96C25D4D9D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977" y="-23205"/>
            <a:ext cx="1367023" cy="13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6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6E4C-B033-BCB2-CA4E-423FC7AE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56" y="18255"/>
            <a:ext cx="1047634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</a:t>
            </a:r>
          </a:p>
        </p:txBody>
      </p:sp>
      <p:pic>
        <p:nvPicPr>
          <p:cNvPr id="4" name="Content Placeholder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4D7D0480-1955-C6D2-532C-6A8FC1150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371600" cy="1371600"/>
          </a:xfrm>
          <a:prstGeom prst="rect">
            <a:avLst/>
          </a:prstGeom>
        </p:spPr>
      </p:pic>
      <p:pic>
        <p:nvPicPr>
          <p:cNvPr id="8" name="Picture 7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AF476DE6-DDAC-997E-E56F-5F8BFBD9B0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977" y="-23205"/>
            <a:ext cx="1367023" cy="1367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0EABC6-5858-1D32-957D-6BE30C0D820F}"/>
              </a:ext>
            </a:extLst>
          </p:cNvPr>
          <p:cNvSpPr txBox="1"/>
          <p:nvPr/>
        </p:nvSpPr>
        <p:spPr>
          <a:xfrm>
            <a:off x="603504" y="1494724"/>
            <a:ext cx="508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Total Number of Bookings | Per Facility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 &amp; 2025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207E4D-EC23-4552-A162-385B290BF69D}"/>
              </a:ext>
            </a:extLst>
          </p:cNvPr>
          <p:cNvSpPr txBox="1"/>
          <p:nvPr/>
        </p:nvSpPr>
        <p:spPr>
          <a:xfrm>
            <a:off x="6281928" y="1494723"/>
            <a:ext cx="5166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Overall IP’s Sent to Secondary | Per Facility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 &amp; 2025 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71CA64DF-0CB8-FDAF-24DA-F16558B898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0661" y="2292015"/>
            <a:ext cx="5142627" cy="2049561"/>
            <a:chOff x="667" y="1398"/>
            <a:chExt cx="2638" cy="1008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6E89ADC5-6BD6-0288-AC5E-9EA541F024E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67" y="1398"/>
              <a:ext cx="2632" cy="1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142D2806-5790-C759-00C3-6EE8711EE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1398"/>
              <a:ext cx="2632" cy="20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E11B254A-7A7B-7F39-FD89-2EBE06747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1597"/>
              <a:ext cx="2632" cy="2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7">
              <a:extLst>
                <a:ext uri="{FF2B5EF4-FFF2-40B4-BE49-F238E27FC236}">
                  <a16:creationId xmlns:a16="http://schemas.microsoft.com/office/drawing/2014/main" id="{26E4BBB2-E755-C123-93EC-044ADA8D2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1797"/>
              <a:ext cx="2632" cy="204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F01CBDB5-DDE5-D802-2696-20C74C759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1996"/>
              <a:ext cx="2632" cy="2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72466D15-6A57-1E15-E1AC-57E0E21B3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2195"/>
              <a:ext cx="2632" cy="20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0">
              <a:extLst>
                <a:ext uri="{FF2B5EF4-FFF2-40B4-BE49-F238E27FC236}">
                  <a16:creationId xmlns:a16="http://schemas.microsoft.com/office/drawing/2014/main" id="{910757B4-E30A-F7CE-FBEF-35B1D0242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1453"/>
              <a:ext cx="326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Facility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id="{5EEBE77B-77D9-E150-6F24-DD723DAEE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8" y="1453"/>
              <a:ext cx="20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12">
              <a:extLst>
                <a:ext uri="{FF2B5EF4-FFF2-40B4-BE49-F238E27FC236}">
                  <a16:creationId xmlns:a16="http://schemas.microsoft.com/office/drawing/2014/main" id="{1CAEBAE8-3C9B-2325-2DDB-457F3C377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53"/>
              <a:ext cx="202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2025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28757467-353F-5917-7DBE-2D159CAF2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1453"/>
              <a:ext cx="221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27049D77-D24A-21B8-13A2-54E494299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1653"/>
              <a:ext cx="235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SDCJ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8CB4E306-B66F-8B37-E4DD-5EB1C1E7D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6" y="1653"/>
              <a:ext cx="27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28,489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6A959683-CD9C-FDF8-8F02-4D298CB08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6" y="1649"/>
              <a:ext cx="27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30,271</a:t>
              </a:r>
            </a:p>
          </p:txBody>
        </p:sp>
        <p:sp>
          <p:nvSpPr>
            <p:cNvPr id="27" name="Rectangle 17">
              <a:extLst>
                <a:ext uri="{FF2B5EF4-FFF2-40B4-BE49-F238E27FC236}">
                  <a16:creationId xmlns:a16="http://schemas.microsoft.com/office/drawing/2014/main" id="{CBBE67A5-C959-0FF0-6E55-A07F81747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1" y="1653"/>
              <a:ext cx="27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58,760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31BD4DB9-36F7-DCF9-4BEF-F96DB011B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1852"/>
              <a:ext cx="324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LCDRF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F1A70660-1860-DB53-4278-107C3FA08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6" y="1852"/>
              <a:ext cx="22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8,319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0">
              <a:extLst>
                <a:ext uri="{FF2B5EF4-FFF2-40B4-BE49-F238E27FC236}">
                  <a16:creationId xmlns:a16="http://schemas.microsoft.com/office/drawing/2014/main" id="{5DB71C31-A932-10B7-D80A-447F49B06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1852"/>
              <a:ext cx="22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9,123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21">
              <a:extLst>
                <a:ext uri="{FF2B5EF4-FFF2-40B4-BE49-F238E27FC236}">
                  <a16:creationId xmlns:a16="http://schemas.microsoft.com/office/drawing/2014/main" id="{2D144045-F4C9-99DB-29C7-2C85E5ABA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1" y="1852"/>
              <a:ext cx="27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17,442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4A82BED3-001D-9583-E07E-C4EB0EBAB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2051"/>
              <a:ext cx="201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VDF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C2A4BCE-476E-E42C-9254-8AA2A4D10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6" y="2051"/>
              <a:ext cx="27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13,660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24">
              <a:extLst>
                <a:ext uri="{FF2B5EF4-FFF2-40B4-BE49-F238E27FC236}">
                  <a16:creationId xmlns:a16="http://schemas.microsoft.com/office/drawing/2014/main" id="{47E386F0-D66D-9558-D2E0-5B5532361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2051"/>
              <a:ext cx="27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13,279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391DC370-E658-2E73-6382-5C32594E3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1" y="2051"/>
              <a:ext cx="27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26,939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6">
              <a:extLst>
                <a:ext uri="{FF2B5EF4-FFF2-40B4-BE49-F238E27FC236}">
                  <a16:creationId xmlns:a16="http://schemas.microsoft.com/office/drawing/2014/main" id="{591948C6-B082-25CD-C038-CEF70FD6A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2251"/>
              <a:ext cx="531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Grand Total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310C9997-FDF3-3770-9A2E-31445FB39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6" y="2251"/>
              <a:ext cx="27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50,468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F66700C3-F71C-A65A-BEA7-6DF8887160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8" y="2251"/>
              <a:ext cx="27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52,673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DDF95623-DBA9-5A23-A37C-6763300B3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2251"/>
              <a:ext cx="32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103,141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0">
              <a:extLst>
                <a:ext uri="{FF2B5EF4-FFF2-40B4-BE49-F238E27FC236}">
                  <a16:creationId xmlns:a16="http://schemas.microsoft.com/office/drawing/2014/main" id="{D7A612DC-D76D-5779-900B-04F8E5630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1398"/>
              <a:ext cx="6" cy="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1">
              <a:extLst>
                <a:ext uri="{FF2B5EF4-FFF2-40B4-BE49-F238E27FC236}">
                  <a16:creationId xmlns:a16="http://schemas.microsoft.com/office/drawing/2014/main" id="{BA442519-A7B3-1BA1-BCDA-D51C544B0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6" y="1398"/>
              <a:ext cx="5" cy="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2">
              <a:extLst>
                <a:ext uri="{FF2B5EF4-FFF2-40B4-BE49-F238E27FC236}">
                  <a16:creationId xmlns:a16="http://schemas.microsoft.com/office/drawing/2014/main" id="{45CDD29D-A28E-E92B-6E42-747CBBFE9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8" y="1398"/>
              <a:ext cx="5" cy="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33">
              <a:extLst>
                <a:ext uri="{FF2B5EF4-FFF2-40B4-BE49-F238E27FC236}">
                  <a16:creationId xmlns:a16="http://schemas.microsoft.com/office/drawing/2014/main" id="{D0834472-2EF0-D5BF-7DA3-570186E89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" y="1398"/>
              <a:ext cx="6" cy="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Line 34">
              <a:extLst>
                <a:ext uri="{FF2B5EF4-FFF2-40B4-BE49-F238E27FC236}">
                  <a16:creationId xmlns:a16="http://schemas.microsoft.com/office/drawing/2014/main" id="{BF8935EB-1C1C-D8D0-8439-C09F367918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398"/>
              <a:ext cx="262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35">
              <a:extLst>
                <a:ext uri="{FF2B5EF4-FFF2-40B4-BE49-F238E27FC236}">
                  <a16:creationId xmlns:a16="http://schemas.microsoft.com/office/drawing/2014/main" id="{078D29BB-AE86-EDD2-762B-8DBC477D9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" y="1398"/>
              <a:ext cx="262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36">
              <a:extLst>
                <a:ext uri="{FF2B5EF4-FFF2-40B4-BE49-F238E27FC236}">
                  <a16:creationId xmlns:a16="http://schemas.microsoft.com/office/drawing/2014/main" id="{8CAFE7C8-BF1C-80B0-D837-C9E6E5CED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4" y="1398"/>
              <a:ext cx="5" cy="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Line 37">
              <a:extLst>
                <a:ext uri="{FF2B5EF4-FFF2-40B4-BE49-F238E27FC236}">
                  <a16:creationId xmlns:a16="http://schemas.microsoft.com/office/drawing/2014/main" id="{1FEABC1F-5CAC-79AB-EDF0-4CB603E49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597"/>
              <a:ext cx="262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38">
              <a:extLst>
                <a:ext uri="{FF2B5EF4-FFF2-40B4-BE49-F238E27FC236}">
                  <a16:creationId xmlns:a16="http://schemas.microsoft.com/office/drawing/2014/main" id="{22BA6F5B-D14F-1BDC-15B2-597363236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" y="1597"/>
              <a:ext cx="262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39">
              <a:extLst>
                <a:ext uri="{FF2B5EF4-FFF2-40B4-BE49-F238E27FC236}">
                  <a16:creationId xmlns:a16="http://schemas.microsoft.com/office/drawing/2014/main" id="{143FFD07-931F-9A29-E626-02DDF17537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797"/>
              <a:ext cx="262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0">
              <a:extLst>
                <a:ext uri="{FF2B5EF4-FFF2-40B4-BE49-F238E27FC236}">
                  <a16:creationId xmlns:a16="http://schemas.microsoft.com/office/drawing/2014/main" id="{EACDF2F7-1565-EFB1-4F2C-82EEE5A2EB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" y="1797"/>
              <a:ext cx="262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Line 41">
              <a:extLst>
                <a:ext uri="{FF2B5EF4-FFF2-40B4-BE49-F238E27FC236}">
                  <a16:creationId xmlns:a16="http://schemas.microsoft.com/office/drawing/2014/main" id="{4DB6FC9C-717C-B150-29B8-064524981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1996"/>
              <a:ext cx="262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42">
              <a:extLst>
                <a:ext uri="{FF2B5EF4-FFF2-40B4-BE49-F238E27FC236}">
                  <a16:creationId xmlns:a16="http://schemas.microsoft.com/office/drawing/2014/main" id="{EF71FB24-73E2-8392-8F76-AA35D81EF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" y="1996"/>
              <a:ext cx="262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Line 43">
              <a:extLst>
                <a:ext uri="{FF2B5EF4-FFF2-40B4-BE49-F238E27FC236}">
                  <a16:creationId xmlns:a16="http://schemas.microsoft.com/office/drawing/2014/main" id="{A48C680A-1203-8778-24A0-D1A92C4D7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2195"/>
              <a:ext cx="262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44">
              <a:extLst>
                <a:ext uri="{FF2B5EF4-FFF2-40B4-BE49-F238E27FC236}">
                  <a16:creationId xmlns:a16="http://schemas.microsoft.com/office/drawing/2014/main" id="{AF93866C-7366-F3C7-4C99-66F84E671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" y="2195"/>
              <a:ext cx="262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Line 45">
              <a:extLst>
                <a:ext uri="{FF2B5EF4-FFF2-40B4-BE49-F238E27FC236}">
                  <a16:creationId xmlns:a16="http://schemas.microsoft.com/office/drawing/2014/main" id="{4780B0C0-8E35-31EB-DF13-D339C260F3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" y="1398"/>
              <a:ext cx="0" cy="100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46">
              <a:extLst>
                <a:ext uri="{FF2B5EF4-FFF2-40B4-BE49-F238E27FC236}">
                  <a16:creationId xmlns:a16="http://schemas.microsoft.com/office/drawing/2014/main" id="{50F64FC5-E62F-4DD3-A937-257BBD244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1398"/>
              <a:ext cx="6" cy="10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Line 47">
              <a:extLst>
                <a:ext uri="{FF2B5EF4-FFF2-40B4-BE49-F238E27FC236}">
                  <a16:creationId xmlns:a16="http://schemas.microsoft.com/office/drawing/2014/main" id="{7FBC1489-20A4-0212-D955-A2CC54201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6" y="1404"/>
              <a:ext cx="0" cy="9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48">
              <a:extLst>
                <a:ext uri="{FF2B5EF4-FFF2-40B4-BE49-F238E27FC236}">
                  <a16:creationId xmlns:a16="http://schemas.microsoft.com/office/drawing/2014/main" id="{002F0B41-10FE-D342-442D-A6BB4753D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6" y="1404"/>
              <a:ext cx="5" cy="9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Line 49">
              <a:extLst>
                <a:ext uri="{FF2B5EF4-FFF2-40B4-BE49-F238E27FC236}">
                  <a16:creationId xmlns:a16="http://schemas.microsoft.com/office/drawing/2014/main" id="{7C280548-2D6C-FD77-F71F-BE0BE5D078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1404"/>
              <a:ext cx="0" cy="9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0">
              <a:extLst>
                <a:ext uri="{FF2B5EF4-FFF2-40B4-BE49-F238E27FC236}">
                  <a16:creationId xmlns:a16="http://schemas.microsoft.com/office/drawing/2014/main" id="{DA5110BB-4530-6180-3568-791C2562B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8" y="1404"/>
              <a:ext cx="5" cy="9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Line 51">
              <a:extLst>
                <a:ext uri="{FF2B5EF4-FFF2-40B4-BE49-F238E27FC236}">
                  <a16:creationId xmlns:a16="http://schemas.microsoft.com/office/drawing/2014/main" id="{EDECC948-EE58-DA1B-A927-53D266E4B9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9" y="1404"/>
              <a:ext cx="0" cy="9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52">
              <a:extLst>
                <a:ext uri="{FF2B5EF4-FFF2-40B4-BE49-F238E27FC236}">
                  <a16:creationId xmlns:a16="http://schemas.microsoft.com/office/drawing/2014/main" id="{1EB27663-4274-7EBE-A240-2A664DF79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" y="1404"/>
              <a:ext cx="6" cy="9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Line 53">
              <a:extLst>
                <a:ext uri="{FF2B5EF4-FFF2-40B4-BE49-F238E27FC236}">
                  <a16:creationId xmlns:a16="http://schemas.microsoft.com/office/drawing/2014/main" id="{AC9BE5CE-71FA-0B81-55F2-0B678AE56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3" y="2394"/>
              <a:ext cx="262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54">
              <a:extLst>
                <a:ext uri="{FF2B5EF4-FFF2-40B4-BE49-F238E27FC236}">
                  <a16:creationId xmlns:a16="http://schemas.microsoft.com/office/drawing/2014/main" id="{8EFF3183-06DE-1174-F22D-3BC2D507F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" y="2394"/>
              <a:ext cx="262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Line 55">
              <a:extLst>
                <a:ext uri="{FF2B5EF4-FFF2-40B4-BE49-F238E27FC236}">
                  <a16:creationId xmlns:a16="http://schemas.microsoft.com/office/drawing/2014/main" id="{D3145F53-1C50-786B-A484-0008CCE7F4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4" y="1404"/>
              <a:ext cx="0" cy="99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56">
              <a:extLst>
                <a:ext uri="{FF2B5EF4-FFF2-40B4-BE49-F238E27FC236}">
                  <a16:creationId xmlns:a16="http://schemas.microsoft.com/office/drawing/2014/main" id="{AACEB114-1A20-D5C3-A700-7B6AF1EAA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4" y="1404"/>
              <a:ext cx="5" cy="9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Line 57">
              <a:extLst>
                <a:ext uri="{FF2B5EF4-FFF2-40B4-BE49-F238E27FC236}">
                  <a16:creationId xmlns:a16="http://schemas.microsoft.com/office/drawing/2014/main" id="{B5A6D6BA-87D3-CE45-DF86-D0D88C8238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" y="2400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58">
              <a:extLst>
                <a:ext uri="{FF2B5EF4-FFF2-40B4-BE49-F238E27FC236}">
                  <a16:creationId xmlns:a16="http://schemas.microsoft.com/office/drawing/2014/main" id="{D815FE33-48FA-D49C-7CE8-D2B1D0735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2400"/>
              <a:ext cx="6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Line 59">
              <a:extLst>
                <a:ext uri="{FF2B5EF4-FFF2-40B4-BE49-F238E27FC236}">
                  <a16:creationId xmlns:a16="http://schemas.microsoft.com/office/drawing/2014/main" id="{82FA8237-A00F-CC1A-0C54-FDB06D316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6" y="2400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Rectangle 60">
              <a:extLst>
                <a:ext uri="{FF2B5EF4-FFF2-40B4-BE49-F238E27FC236}">
                  <a16:creationId xmlns:a16="http://schemas.microsoft.com/office/drawing/2014/main" id="{D6C5645B-DA9C-F70A-CA1C-DEB4A3D6A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6" y="2400"/>
              <a:ext cx="5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Line 61">
              <a:extLst>
                <a:ext uri="{FF2B5EF4-FFF2-40B4-BE49-F238E27FC236}">
                  <a16:creationId xmlns:a16="http://schemas.microsoft.com/office/drawing/2014/main" id="{09D9F2AF-B299-9870-EED4-DCFF19A52A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2400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 62">
              <a:extLst>
                <a:ext uri="{FF2B5EF4-FFF2-40B4-BE49-F238E27FC236}">
                  <a16:creationId xmlns:a16="http://schemas.microsoft.com/office/drawing/2014/main" id="{3C49A2DA-8310-1F25-5121-49C46283D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8" y="2400"/>
              <a:ext cx="5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Line 63">
              <a:extLst>
                <a:ext uri="{FF2B5EF4-FFF2-40B4-BE49-F238E27FC236}">
                  <a16:creationId xmlns:a16="http://schemas.microsoft.com/office/drawing/2014/main" id="{59605207-2095-7D98-90FB-2AE6192D8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69" y="2400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Rectangle 64">
              <a:extLst>
                <a:ext uri="{FF2B5EF4-FFF2-40B4-BE49-F238E27FC236}">
                  <a16:creationId xmlns:a16="http://schemas.microsoft.com/office/drawing/2014/main" id="{2372D9D6-45D0-2723-A499-9C8897173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9" y="2400"/>
              <a:ext cx="6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Line 65">
              <a:extLst>
                <a:ext uri="{FF2B5EF4-FFF2-40B4-BE49-F238E27FC236}">
                  <a16:creationId xmlns:a16="http://schemas.microsoft.com/office/drawing/2014/main" id="{63F5CB44-99E9-5BB5-24E6-BB77654D7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4" y="2400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08EB37B3-309A-2659-66BF-8855F0385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4" y="2400"/>
              <a:ext cx="5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Line 67">
              <a:extLst>
                <a:ext uri="{FF2B5EF4-FFF2-40B4-BE49-F238E27FC236}">
                  <a16:creationId xmlns:a16="http://schemas.microsoft.com/office/drawing/2014/main" id="{7C2A012C-8B85-1515-A53A-4EBD85E2D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9" y="1398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Rectangle 68">
              <a:extLst>
                <a:ext uri="{FF2B5EF4-FFF2-40B4-BE49-F238E27FC236}">
                  <a16:creationId xmlns:a16="http://schemas.microsoft.com/office/drawing/2014/main" id="{96F545AB-2001-591C-A5C7-639D167BC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9" y="1398"/>
              <a:ext cx="6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Line 69">
              <a:extLst>
                <a:ext uri="{FF2B5EF4-FFF2-40B4-BE49-F238E27FC236}">
                  <a16:creationId xmlns:a16="http://schemas.microsoft.com/office/drawing/2014/main" id="{B20C0A0D-CD1D-0CEC-C73D-2D4572567C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9" y="1597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70">
              <a:extLst>
                <a:ext uri="{FF2B5EF4-FFF2-40B4-BE49-F238E27FC236}">
                  <a16:creationId xmlns:a16="http://schemas.microsoft.com/office/drawing/2014/main" id="{38A73AD3-6A94-B977-2BEA-C898F1955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9" y="1597"/>
              <a:ext cx="6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Line 71">
              <a:extLst>
                <a:ext uri="{FF2B5EF4-FFF2-40B4-BE49-F238E27FC236}">
                  <a16:creationId xmlns:a16="http://schemas.microsoft.com/office/drawing/2014/main" id="{DCC23485-25C1-45F4-15EB-C2ECA9522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9" y="1797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72">
              <a:extLst>
                <a:ext uri="{FF2B5EF4-FFF2-40B4-BE49-F238E27FC236}">
                  <a16:creationId xmlns:a16="http://schemas.microsoft.com/office/drawing/2014/main" id="{BADA4938-7A31-87DF-3714-4FB902040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9" y="1797"/>
              <a:ext cx="6" cy="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Line 73">
              <a:extLst>
                <a:ext uri="{FF2B5EF4-FFF2-40B4-BE49-F238E27FC236}">
                  <a16:creationId xmlns:a16="http://schemas.microsoft.com/office/drawing/2014/main" id="{D614FC2E-A748-5848-D2EC-C901CC58BF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9" y="1996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74">
              <a:extLst>
                <a:ext uri="{FF2B5EF4-FFF2-40B4-BE49-F238E27FC236}">
                  <a16:creationId xmlns:a16="http://schemas.microsoft.com/office/drawing/2014/main" id="{5BA418AE-3846-E03B-4108-1AA9CC252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9" y="1996"/>
              <a:ext cx="6" cy="5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Line 75">
              <a:extLst>
                <a:ext uri="{FF2B5EF4-FFF2-40B4-BE49-F238E27FC236}">
                  <a16:creationId xmlns:a16="http://schemas.microsoft.com/office/drawing/2014/main" id="{B6EF8EDD-6902-9AAF-7604-92B2DC972D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9" y="2195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Rectangle 76">
              <a:extLst>
                <a:ext uri="{FF2B5EF4-FFF2-40B4-BE49-F238E27FC236}">
                  <a16:creationId xmlns:a16="http://schemas.microsoft.com/office/drawing/2014/main" id="{017E392B-491B-73DB-6ADE-88A7722E8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9" y="2195"/>
              <a:ext cx="6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Line 77">
              <a:extLst>
                <a:ext uri="{FF2B5EF4-FFF2-40B4-BE49-F238E27FC236}">
                  <a16:creationId xmlns:a16="http://schemas.microsoft.com/office/drawing/2014/main" id="{296A71A3-CC9B-363A-9951-9D7877304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9" y="2394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78">
              <a:extLst>
                <a:ext uri="{FF2B5EF4-FFF2-40B4-BE49-F238E27FC236}">
                  <a16:creationId xmlns:a16="http://schemas.microsoft.com/office/drawing/2014/main" id="{36881E62-386E-8ABD-A71D-B90512C9C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9" y="2394"/>
              <a:ext cx="6" cy="6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Group 81">
            <a:extLst>
              <a:ext uri="{FF2B5EF4-FFF2-40B4-BE49-F238E27FC236}">
                <a16:creationId xmlns:a16="http://schemas.microsoft.com/office/drawing/2014/main" id="{FCB97A3F-AD0D-86C2-7E04-F99425042AF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81928" y="2292351"/>
            <a:ext cx="5227830" cy="2060576"/>
            <a:chOff x="3858" y="1708"/>
            <a:chExt cx="3398" cy="1298"/>
          </a:xfrm>
        </p:grpSpPr>
        <p:sp>
          <p:nvSpPr>
            <p:cNvPr id="90" name="AutoShape 80">
              <a:extLst>
                <a:ext uri="{FF2B5EF4-FFF2-40B4-BE49-F238E27FC236}">
                  <a16:creationId xmlns:a16="http://schemas.microsoft.com/office/drawing/2014/main" id="{AB56D499-F567-5B35-06EF-1FF9555267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858" y="1708"/>
              <a:ext cx="3391" cy="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82">
              <a:extLst>
                <a:ext uri="{FF2B5EF4-FFF2-40B4-BE49-F238E27FC236}">
                  <a16:creationId xmlns:a16="http://schemas.microsoft.com/office/drawing/2014/main" id="{A504E8F6-FC13-F12E-B6B5-532C3F3F4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1708"/>
              <a:ext cx="3391" cy="264"/>
            </a:xfrm>
            <a:prstGeom prst="rect">
              <a:avLst/>
            </a:prstGeom>
            <a:solidFill>
              <a:srgbClr val="DD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83">
              <a:extLst>
                <a:ext uri="{FF2B5EF4-FFF2-40B4-BE49-F238E27FC236}">
                  <a16:creationId xmlns:a16="http://schemas.microsoft.com/office/drawing/2014/main" id="{D432D7DE-B9C2-FBD5-6C0F-09ADBB934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1965"/>
              <a:ext cx="3391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84">
              <a:extLst>
                <a:ext uri="{FF2B5EF4-FFF2-40B4-BE49-F238E27FC236}">
                  <a16:creationId xmlns:a16="http://schemas.microsoft.com/office/drawing/2014/main" id="{B2D25EEF-FE99-1230-D77B-F0A3EA288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2222"/>
              <a:ext cx="3391" cy="263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85">
              <a:extLst>
                <a:ext uri="{FF2B5EF4-FFF2-40B4-BE49-F238E27FC236}">
                  <a16:creationId xmlns:a16="http://schemas.microsoft.com/office/drawing/2014/main" id="{3E59549F-4B4C-EEC2-13CE-DA6A6F1A0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2478"/>
              <a:ext cx="3391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86">
              <a:extLst>
                <a:ext uri="{FF2B5EF4-FFF2-40B4-BE49-F238E27FC236}">
                  <a16:creationId xmlns:a16="http://schemas.microsoft.com/office/drawing/2014/main" id="{823FAA19-3FF4-E5B9-1DDC-759F12821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2735"/>
              <a:ext cx="3391" cy="264"/>
            </a:xfrm>
            <a:prstGeom prst="rect">
              <a:avLst/>
            </a:prstGeom>
            <a:solidFill>
              <a:srgbClr val="DDE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Rectangle 87">
              <a:extLst>
                <a:ext uri="{FF2B5EF4-FFF2-40B4-BE49-F238E27FC236}">
                  <a16:creationId xmlns:a16="http://schemas.microsoft.com/office/drawing/2014/main" id="{D24C095E-CC2B-CD2A-10BE-7B4A9B69F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3" y="1779"/>
              <a:ext cx="41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Facility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Rectangle 88">
              <a:extLst>
                <a:ext uri="{FF2B5EF4-FFF2-40B4-BE49-F238E27FC236}">
                  <a16:creationId xmlns:a16="http://schemas.microsoft.com/office/drawing/2014/main" id="{35FE984D-7DA1-AB37-2B2A-EE7192414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9" y="1779"/>
              <a:ext cx="25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ectangle 89">
              <a:extLst>
                <a:ext uri="{FF2B5EF4-FFF2-40B4-BE49-F238E27FC236}">
                  <a16:creationId xmlns:a16="http://schemas.microsoft.com/office/drawing/2014/main" id="{4569B98B-69EF-969E-EEDD-E763ED92C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0" y="1779"/>
              <a:ext cx="25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2025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Rectangle 90">
              <a:extLst>
                <a:ext uri="{FF2B5EF4-FFF2-40B4-BE49-F238E27FC236}">
                  <a16:creationId xmlns:a16="http://schemas.microsoft.com/office/drawing/2014/main" id="{D0E605E1-345B-D420-F26A-D4E02FFE0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3" y="1779"/>
              <a:ext cx="283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Total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Rectangle 91">
              <a:extLst>
                <a:ext uri="{FF2B5EF4-FFF2-40B4-BE49-F238E27FC236}">
                  <a16:creationId xmlns:a16="http://schemas.microsoft.com/office/drawing/2014/main" id="{D35EC780-698D-4292-63DA-D512187B9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2036"/>
              <a:ext cx="30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SDCJ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92">
              <a:extLst>
                <a:ext uri="{FF2B5EF4-FFF2-40B4-BE49-F238E27FC236}">
                  <a16:creationId xmlns:a16="http://schemas.microsoft.com/office/drawing/2014/main" id="{CE58FA8A-B97C-C942-D3E8-8645A68A1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" y="2036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4,267</a:t>
              </a:r>
              <a:endPara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Rectangle 93">
              <a:extLst>
                <a:ext uri="{FF2B5EF4-FFF2-40B4-BE49-F238E27FC236}">
                  <a16:creationId xmlns:a16="http://schemas.microsoft.com/office/drawing/2014/main" id="{07AC9A27-3F3A-B6C1-1403-56B7ECED8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2" y="2036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5,267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Rectangle 94">
              <a:extLst>
                <a:ext uri="{FF2B5EF4-FFF2-40B4-BE49-F238E27FC236}">
                  <a16:creationId xmlns:a16="http://schemas.microsoft.com/office/drawing/2014/main" id="{E9FE1E41-826A-57BE-1702-4A0B64C91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1" y="2036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9,534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Rectangle 95">
              <a:extLst>
                <a:ext uri="{FF2B5EF4-FFF2-40B4-BE49-F238E27FC236}">
                  <a16:creationId xmlns:a16="http://schemas.microsoft.com/office/drawing/2014/main" id="{4A1FDC9D-F803-8E11-C48A-077C0DE3C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2293"/>
              <a:ext cx="41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LCDRF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Rectangle 96">
              <a:extLst>
                <a:ext uri="{FF2B5EF4-FFF2-40B4-BE49-F238E27FC236}">
                  <a16:creationId xmlns:a16="http://schemas.microsoft.com/office/drawing/2014/main" id="{09AB7F67-C32F-A539-6A6E-1ED4D314E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" y="2293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1,623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Rectangle 97">
              <a:extLst>
                <a:ext uri="{FF2B5EF4-FFF2-40B4-BE49-F238E27FC236}">
                  <a16:creationId xmlns:a16="http://schemas.microsoft.com/office/drawing/2014/main" id="{30A3738D-A63A-AF56-6822-79B50B7B11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2" y="2293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2,378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Rectangle 98">
              <a:extLst>
                <a:ext uri="{FF2B5EF4-FFF2-40B4-BE49-F238E27FC236}">
                  <a16:creationId xmlns:a16="http://schemas.microsoft.com/office/drawing/2014/main" id="{9AF887DD-911E-20CF-D7D5-8C2C97ECB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1" y="2293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4,001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99">
              <a:extLst>
                <a:ext uri="{FF2B5EF4-FFF2-40B4-BE49-F238E27FC236}">
                  <a16:creationId xmlns:a16="http://schemas.microsoft.com/office/drawing/2014/main" id="{DE5969E2-D433-6729-73A3-00FEB1731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2550"/>
              <a:ext cx="25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VDF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100">
              <a:extLst>
                <a:ext uri="{FF2B5EF4-FFF2-40B4-BE49-F238E27FC236}">
                  <a16:creationId xmlns:a16="http://schemas.microsoft.com/office/drawing/2014/main" id="{DD8A65CB-54A5-0912-5B37-AF7E15DEE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" y="2550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1,004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101">
              <a:extLst>
                <a:ext uri="{FF2B5EF4-FFF2-40B4-BE49-F238E27FC236}">
                  <a16:creationId xmlns:a16="http://schemas.microsoft.com/office/drawing/2014/main" id="{1D5FB0BA-079C-F534-E4A1-B89BF7412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2" y="2550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1,617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102">
              <a:extLst>
                <a:ext uri="{FF2B5EF4-FFF2-40B4-BE49-F238E27FC236}">
                  <a16:creationId xmlns:a16="http://schemas.microsoft.com/office/drawing/2014/main" id="{5277B323-05B5-FA69-2DFB-B526A8BE2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1" y="2550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2,621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103">
              <a:extLst>
                <a:ext uri="{FF2B5EF4-FFF2-40B4-BE49-F238E27FC236}">
                  <a16:creationId xmlns:a16="http://schemas.microsoft.com/office/drawing/2014/main" id="{77CE998C-893C-C7BA-8E1F-350A40238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0" y="2806"/>
              <a:ext cx="67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Grand Total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Rectangle 104">
              <a:extLst>
                <a:ext uri="{FF2B5EF4-FFF2-40B4-BE49-F238E27FC236}">
                  <a16:creationId xmlns:a16="http://schemas.microsoft.com/office/drawing/2014/main" id="{63FBB761-512A-5633-445F-F12A2AFE5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" y="2806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6,894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Rectangle 105">
              <a:extLst>
                <a:ext uri="{FF2B5EF4-FFF2-40B4-BE49-F238E27FC236}">
                  <a16:creationId xmlns:a16="http://schemas.microsoft.com/office/drawing/2014/main" id="{99CFD15B-82B6-5E06-92A4-BF65C1505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2" y="2806"/>
              <a:ext cx="29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9,262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Rectangle 106">
              <a:extLst>
                <a:ext uri="{FF2B5EF4-FFF2-40B4-BE49-F238E27FC236}">
                  <a16:creationId xmlns:a16="http://schemas.microsoft.com/office/drawing/2014/main" id="{1FACDFE1-EEA8-C8E2-007C-76B326A7C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7" y="2806"/>
              <a:ext cx="35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16,156</a:t>
              </a:r>
              <a:endPara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Rectangle 107">
              <a:extLst>
                <a:ext uri="{FF2B5EF4-FFF2-40B4-BE49-F238E27FC236}">
                  <a16:creationId xmlns:a16="http://schemas.microsoft.com/office/drawing/2014/main" id="{EE43660E-A685-5C00-3A0A-CDD11EE8F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1708"/>
              <a:ext cx="7" cy="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Rectangle 108">
              <a:extLst>
                <a:ext uri="{FF2B5EF4-FFF2-40B4-BE49-F238E27FC236}">
                  <a16:creationId xmlns:a16="http://schemas.microsoft.com/office/drawing/2014/main" id="{1EC53CC8-FB5C-DEC4-9BC3-A02D148D6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5" y="1708"/>
              <a:ext cx="7" cy="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Rectangle 109">
              <a:extLst>
                <a:ext uri="{FF2B5EF4-FFF2-40B4-BE49-F238E27FC236}">
                  <a16:creationId xmlns:a16="http://schemas.microsoft.com/office/drawing/2014/main" id="{0368BA90-5A5B-9624-1B12-2A203A3B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6" y="1708"/>
              <a:ext cx="7" cy="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Rectangle 110">
              <a:extLst>
                <a:ext uri="{FF2B5EF4-FFF2-40B4-BE49-F238E27FC236}">
                  <a16:creationId xmlns:a16="http://schemas.microsoft.com/office/drawing/2014/main" id="{A4CE6CC6-8BA9-DC24-529C-18431A9B2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" y="1708"/>
              <a:ext cx="7" cy="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Line 111">
              <a:extLst>
                <a:ext uri="{FF2B5EF4-FFF2-40B4-BE49-F238E27FC236}">
                  <a16:creationId xmlns:a16="http://schemas.microsoft.com/office/drawing/2014/main" id="{29B01CE4-DE19-BF69-A370-DBB1C6600B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" y="1708"/>
              <a:ext cx="33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112">
              <a:extLst>
                <a:ext uri="{FF2B5EF4-FFF2-40B4-BE49-F238E27FC236}">
                  <a16:creationId xmlns:a16="http://schemas.microsoft.com/office/drawing/2014/main" id="{02708EE0-EA06-E217-7F8A-7FA401587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" y="1708"/>
              <a:ext cx="338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13">
              <a:extLst>
                <a:ext uri="{FF2B5EF4-FFF2-40B4-BE49-F238E27FC236}">
                  <a16:creationId xmlns:a16="http://schemas.microsoft.com/office/drawing/2014/main" id="{A4CD2F7B-B338-C34E-5AD8-99924CC78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2" y="1708"/>
              <a:ext cx="7" cy="1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Line 114">
              <a:extLst>
                <a:ext uri="{FF2B5EF4-FFF2-40B4-BE49-F238E27FC236}">
                  <a16:creationId xmlns:a16="http://schemas.microsoft.com/office/drawing/2014/main" id="{E9D0D5E3-E531-9C22-F687-BDDAFB5AD7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" y="1965"/>
              <a:ext cx="33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Rectangle 115">
              <a:extLst>
                <a:ext uri="{FF2B5EF4-FFF2-40B4-BE49-F238E27FC236}">
                  <a16:creationId xmlns:a16="http://schemas.microsoft.com/office/drawing/2014/main" id="{ED352D19-CD19-29D4-C820-38EEA0763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" y="1965"/>
              <a:ext cx="338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Line 116">
              <a:extLst>
                <a:ext uri="{FF2B5EF4-FFF2-40B4-BE49-F238E27FC236}">
                  <a16:creationId xmlns:a16="http://schemas.microsoft.com/office/drawing/2014/main" id="{58B7203A-FDF6-CAC7-5E02-F920BF569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" y="2222"/>
              <a:ext cx="33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Rectangle 117">
              <a:extLst>
                <a:ext uri="{FF2B5EF4-FFF2-40B4-BE49-F238E27FC236}">
                  <a16:creationId xmlns:a16="http://schemas.microsoft.com/office/drawing/2014/main" id="{AB84E0D8-C93D-ACDB-CA07-676322DC9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" y="2222"/>
              <a:ext cx="338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Line 118">
              <a:extLst>
                <a:ext uri="{FF2B5EF4-FFF2-40B4-BE49-F238E27FC236}">
                  <a16:creationId xmlns:a16="http://schemas.microsoft.com/office/drawing/2014/main" id="{60BA901F-84E9-3073-E8AE-4FC311802F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" y="2478"/>
              <a:ext cx="33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Rectangle 119">
              <a:extLst>
                <a:ext uri="{FF2B5EF4-FFF2-40B4-BE49-F238E27FC236}">
                  <a16:creationId xmlns:a16="http://schemas.microsoft.com/office/drawing/2014/main" id="{DBC2F36B-F61F-B494-0D0D-9085F31FB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" y="2478"/>
              <a:ext cx="338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Line 120">
              <a:extLst>
                <a:ext uri="{FF2B5EF4-FFF2-40B4-BE49-F238E27FC236}">
                  <a16:creationId xmlns:a16="http://schemas.microsoft.com/office/drawing/2014/main" id="{FAE736EB-8D16-92E6-8137-5622DDA9B5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" y="2735"/>
              <a:ext cx="33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Rectangle 121">
              <a:extLst>
                <a:ext uri="{FF2B5EF4-FFF2-40B4-BE49-F238E27FC236}">
                  <a16:creationId xmlns:a16="http://schemas.microsoft.com/office/drawing/2014/main" id="{490ACBA7-CF8C-309F-614C-A4D2AD76D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" y="2735"/>
              <a:ext cx="338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Line 122">
              <a:extLst>
                <a:ext uri="{FF2B5EF4-FFF2-40B4-BE49-F238E27FC236}">
                  <a16:creationId xmlns:a16="http://schemas.microsoft.com/office/drawing/2014/main" id="{B9B5C115-558D-F364-91EB-C532359580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8" y="1708"/>
              <a:ext cx="0" cy="12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Rectangle 123">
              <a:extLst>
                <a:ext uri="{FF2B5EF4-FFF2-40B4-BE49-F238E27FC236}">
                  <a16:creationId xmlns:a16="http://schemas.microsoft.com/office/drawing/2014/main" id="{F3932E64-6456-EA54-D3A6-2C9C4FBAA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1708"/>
              <a:ext cx="7" cy="129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Line 124">
              <a:extLst>
                <a:ext uri="{FF2B5EF4-FFF2-40B4-BE49-F238E27FC236}">
                  <a16:creationId xmlns:a16="http://schemas.microsoft.com/office/drawing/2014/main" id="{4EBBF333-20D8-6537-9100-F99C0B123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5" y="1715"/>
              <a:ext cx="0" cy="12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125">
              <a:extLst>
                <a:ext uri="{FF2B5EF4-FFF2-40B4-BE49-F238E27FC236}">
                  <a16:creationId xmlns:a16="http://schemas.microsoft.com/office/drawing/2014/main" id="{4A20782D-7641-2E75-7E52-5CB47F966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5" y="1715"/>
              <a:ext cx="7" cy="12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Line 126">
              <a:extLst>
                <a:ext uri="{FF2B5EF4-FFF2-40B4-BE49-F238E27FC236}">
                  <a16:creationId xmlns:a16="http://schemas.microsoft.com/office/drawing/2014/main" id="{1FF2671C-C4E1-868D-08FD-3C8AEE12E6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6" y="1715"/>
              <a:ext cx="0" cy="12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27">
              <a:extLst>
                <a:ext uri="{FF2B5EF4-FFF2-40B4-BE49-F238E27FC236}">
                  <a16:creationId xmlns:a16="http://schemas.microsoft.com/office/drawing/2014/main" id="{CE909C6D-9AAD-9298-71F2-1D248A3F2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6" y="1715"/>
              <a:ext cx="7" cy="12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Line 128">
              <a:extLst>
                <a:ext uri="{FF2B5EF4-FFF2-40B4-BE49-F238E27FC236}">
                  <a16:creationId xmlns:a16="http://schemas.microsoft.com/office/drawing/2014/main" id="{62E7D005-9969-B285-0F3D-F995295B36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7" y="1715"/>
              <a:ext cx="0" cy="12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29">
              <a:extLst>
                <a:ext uri="{FF2B5EF4-FFF2-40B4-BE49-F238E27FC236}">
                  <a16:creationId xmlns:a16="http://schemas.microsoft.com/office/drawing/2014/main" id="{5C72346D-5F95-8F9B-5799-299DC15D1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" y="1715"/>
              <a:ext cx="7" cy="12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Line 130">
              <a:extLst>
                <a:ext uri="{FF2B5EF4-FFF2-40B4-BE49-F238E27FC236}">
                  <a16:creationId xmlns:a16="http://schemas.microsoft.com/office/drawing/2014/main" id="{2D488B49-CBD9-4D2F-47BA-80A9AD1D0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5" y="2992"/>
              <a:ext cx="338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31">
              <a:extLst>
                <a:ext uri="{FF2B5EF4-FFF2-40B4-BE49-F238E27FC236}">
                  <a16:creationId xmlns:a16="http://schemas.microsoft.com/office/drawing/2014/main" id="{91325558-AB78-18CA-044F-580F2D12F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" y="2992"/>
              <a:ext cx="3384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Line 132">
              <a:extLst>
                <a:ext uri="{FF2B5EF4-FFF2-40B4-BE49-F238E27FC236}">
                  <a16:creationId xmlns:a16="http://schemas.microsoft.com/office/drawing/2014/main" id="{9AC0E4AC-8857-FD87-AC61-7734E139F4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" y="1715"/>
              <a:ext cx="0" cy="128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Rectangle 133">
              <a:extLst>
                <a:ext uri="{FF2B5EF4-FFF2-40B4-BE49-F238E27FC236}">
                  <a16:creationId xmlns:a16="http://schemas.microsoft.com/office/drawing/2014/main" id="{1E90F06C-FC73-8989-AABC-05D533916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2" y="1715"/>
              <a:ext cx="7" cy="128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Line 134">
              <a:extLst>
                <a:ext uri="{FF2B5EF4-FFF2-40B4-BE49-F238E27FC236}">
                  <a16:creationId xmlns:a16="http://schemas.microsoft.com/office/drawing/2014/main" id="{1B3F7B1C-389D-19F4-4FC9-D3A720D764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8" y="2999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135">
              <a:extLst>
                <a:ext uri="{FF2B5EF4-FFF2-40B4-BE49-F238E27FC236}">
                  <a16:creationId xmlns:a16="http://schemas.microsoft.com/office/drawing/2014/main" id="{33D4C850-665E-D70B-7ACC-1C16B69E9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8" y="2999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Line 136">
              <a:extLst>
                <a:ext uri="{FF2B5EF4-FFF2-40B4-BE49-F238E27FC236}">
                  <a16:creationId xmlns:a16="http://schemas.microsoft.com/office/drawing/2014/main" id="{99407749-5062-D0AF-4DD3-A200DD448B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5" y="2999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37">
              <a:extLst>
                <a:ext uri="{FF2B5EF4-FFF2-40B4-BE49-F238E27FC236}">
                  <a16:creationId xmlns:a16="http://schemas.microsoft.com/office/drawing/2014/main" id="{F3E8BEF2-AC4C-A3F1-23CF-23329170D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5" y="2999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Line 138">
              <a:extLst>
                <a:ext uri="{FF2B5EF4-FFF2-40B4-BE49-F238E27FC236}">
                  <a16:creationId xmlns:a16="http://schemas.microsoft.com/office/drawing/2014/main" id="{96F12A33-B89E-E348-CA31-DB6D6B6CAB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56" y="2999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Rectangle 139">
              <a:extLst>
                <a:ext uri="{FF2B5EF4-FFF2-40B4-BE49-F238E27FC236}">
                  <a16:creationId xmlns:a16="http://schemas.microsoft.com/office/drawing/2014/main" id="{F8D465A2-65A0-7CEC-D749-0BEB65EBE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6" y="2999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Line 140">
              <a:extLst>
                <a:ext uri="{FF2B5EF4-FFF2-40B4-BE49-F238E27FC236}">
                  <a16:creationId xmlns:a16="http://schemas.microsoft.com/office/drawing/2014/main" id="{FD057B6C-3C7C-5D90-00E0-C7488031B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67" y="2999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Rectangle 141">
              <a:extLst>
                <a:ext uri="{FF2B5EF4-FFF2-40B4-BE49-F238E27FC236}">
                  <a16:creationId xmlns:a16="http://schemas.microsoft.com/office/drawing/2014/main" id="{8657D769-A2DB-95CE-4652-08E67F9A5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" y="2999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Line 142">
              <a:extLst>
                <a:ext uri="{FF2B5EF4-FFF2-40B4-BE49-F238E27FC236}">
                  <a16:creationId xmlns:a16="http://schemas.microsoft.com/office/drawing/2014/main" id="{8E48D34D-9738-38AD-9C76-50AF8293D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2" y="2999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Rectangle 143">
              <a:extLst>
                <a:ext uri="{FF2B5EF4-FFF2-40B4-BE49-F238E27FC236}">
                  <a16:creationId xmlns:a16="http://schemas.microsoft.com/office/drawing/2014/main" id="{09540364-4C10-62F2-8616-CB8235B4D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2" y="2999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Line 144">
              <a:extLst>
                <a:ext uri="{FF2B5EF4-FFF2-40B4-BE49-F238E27FC236}">
                  <a16:creationId xmlns:a16="http://schemas.microsoft.com/office/drawing/2014/main" id="{91B12163-74B2-5995-953A-29D4125B01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9" y="1708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Rectangle 145">
              <a:extLst>
                <a:ext uri="{FF2B5EF4-FFF2-40B4-BE49-F238E27FC236}">
                  <a16:creationId xmlns:a16="http://schemas.microsoft.com/office/drawing/2014/main" id="{875B8C87-35D2-F7DD-78C2-341F038FA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9" y="1708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Line 146">
              <a:extLst>
                <a:ext uri="{FF2B5EF4-FFF2-40B4-BE49-F238E27FC236}">
                  <a16:creationId xmlns:a16="http://schemas.microsoft.com/office/drawing/2014/main" id="{934A532A-AC05-FB43-366B-96086EDF5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9" y="1965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Rectangle 147">
              <a:extLst>
                <a:ext uri="{FF2B5EF4-FFF2-40B4-BE49-F238E27FC236}">
                  <a16:creationId xmlns:a16="http://schemas.microsoft.com/office/drawing/2014/main" id="{D1D0B1AF-F0FB-BA54-4096-3A1F4414C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9" y="1965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Line 148">
              <a:extLst>
                <a:ext uri="{FF2B5EF4-FFF2-40B4-BE49-F238E27FC236}">
                  <a16:creationId xmlns:a16="http://schemas.microsoft.com/office/drawing/2014/main" id="{825959FD-3BB7-80A7-7402-8A0F4E967B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9" y="2222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Rectangle 149">
              <a:extLst>
                <a:ext uri="{FF2B5EF4-FFF2-40B4-BE49-F238E27FC236}">
                  <a16:creationId xmlns:a16="http://schemas.microsoft.com/office/drawing/2014/main" id="{9C7E6A61-F080-97CF-A356-9084DE4F3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9" y="2222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Line 150">
              <a:extLst>
                <a:ext uri="{FF2B5EF4-FFF2-40B4-BE49-F238E27FC236}">
                  <a16:creationId xmlns:a16="http://schemas.microsoft.com/office/drawing/2014/main" id="{CB2DF9DA-61C3-49C0-9EA1-D08F83EC41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9" y="2478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Rectangle 151">
              <a:extLst>
                <a:ext uri="{FF2B5EF4-FFF2-40B4-BE49-F238E27FC236}">
                  <a16:creationId xmlns:a16="http://schemas.microsoft.com/office/drawing/2014/main" id="{10094B5D-5DEB-7E83-D67B-307185AA7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9" y="2478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Line 152">
              <a:extLst>
                <a:ext uri="{FF2B5EF4-FFF2-40B4-BE49-F238E27FC236}">
                  <a16:creationId xmlns:a16="http://schemas.microsoft.com/office/drawing/2014/main" id="{C7DD4532-CE54-6807-D015-F1D93A1CF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9" y="2735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Rectangle 153">
              <a:extLst>
                <a:ext uri="{FF2B5EF4-FFF2-40B4-BE49-F238E27FC236}">
                  <a16:creationId xmlns:a16="http://schemas.microsoft.com/office/drawing/2014/main" id="{516A4CF1-B313-4484-BBB7-4F41E286F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9" y="2735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Line 154">
              <a:extLst>
                <a:ext uri="{FF2B5EF4-FFF2-40B4-BE49-F238E27FC236}">
                  <a16:creationId xmlns:a16="http://schemas.microsoft.com/office/drawing/2014/main" id="{F36B279F-716A-76CA-5197-0048CF541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9" y="2992"/>
              <a:ext cx="1" cy="1"/>
            </a:xfrm>
            <a:prstGeom prst="line">
              <a:avLst/>
            </a:prstGeom>
            <a:noFill/>
            <a:ln w="0">
              <a:solidFill>
                <a:srgbClr val="E0E0E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Rectangle 155">
              <a:extLst>
                <a:ext uri="{FF2B5EF4-FFF2-40B4-BE49-F238E27FC236}">
                  <a16:creationId xmlns:a16="http://schemas.microsoft.com/office/drawing/2014/main" id="{1331FDF3-E507-185F-EE20-AB80EB4C4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9" y="2992"/>
              <a:ext cx="7" cy="7"/>
            </a:xfrm>
            <a:prstGeom prst="rect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99CF7DE-0D29-9071-D255-10ED43F6162D}"/>
              </a:ext>
            </a:extLst>
          </p:cNvPr>
          <p:cNvSpPr/>
          <p:nvPr/>
        </p:nvSpPr>
        <p:spPr>
          <a:xfrm>
            <a:off x="3164830" y="5198965"/>
            <a:ext cx="2232754" cy="51534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Rejected	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CCCAB3-FC7B-A659-469E-922C676E087E}"/>
              </a:ext>
            </a:extLst>
          </p:cNvPr>
          <p:cNvSpPr/>
          <p:nvPr/>
        </p:nvSpPr>
        <p:spPr>
          <a:xfrm>
            <a:off x="5601666" y="5198966"/>
            <a:ext cx="1066802" cy="5153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190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03F281-C859-1DCE-BCDE-1738C7787107}"/>
              </a:ext>
            </a:extLst>
          </p:cNvPr>
          <p:cNvSpPr/>
          <p:nvPr/>
        </p:nvSpPr>
        <p:spPr>
          <a:xfrm>
            <a:off x="6864621" y="5198965"/>
            <a:ext cx="1066802" cy="5153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/>
              <a:t>309</a:t>
            </a:r>
          </a:p>
        </p:txBody>
      </p:sp>
      <p:pic>
        <p:nvPicPr>
          <p:cNvPr id="171" name="Content Placeholder 170">
            <a:extLst>
              <a:ext uri="{FF2B5EF4-FFF2-40B4-BE49-F238E27FC236}">
                <a16:creationId xmlns:a16="http://schemas.microsoft.com/office/drawing/2014/main" id="{B3CB132E-3C40-902C-52C7-A68E307D6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95660" y="4530871"/>
            <a:ext cx="2487384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99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20D53765-F582-B468-81B5-10AE525537FC}"/>
              </a:ext>
            </a:extLst>
          </p:cNvPr>
          <p:cNvGrpSpPr/>
          <p:nvPr/>
        </p:nvGrpSpPr>
        <p:grpSpPr>
          <a:xfrm>
            <a:off x="3141500" y="3774976"/>
            <a:ext cx="4615418" cy="2205822"/>
            <a:chOff x="6052890" y="469484"/>
            <a:chExt cx="4615418" cy="21459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1A7562-4058-56DB-2277-701BECC41E31}"/>
                </a:ext>
              </a:extLst>
            </p:cNvPr>
            <p:cNvSpPr/>
            <p:nvPr/>
          </p:nvSpPr>
          <p:spPr>
            <a:xfrm>
              <a:off x="6052890" y="911087"/>
              <a:ext cx="2232754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Pat-down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EE7BB82-2D8D-1636-AA32-E79B67B92C0F}"/>
                </a:ext>
              </a:extLst>
            </p:cNvPr>
            <p:cNvSpPr/>
            <p:nvPr/>
          </p:nvSpPr>
          <p:spPr>
            <a:xfrm>
              <a:off x="8410174" y="911087"/>
              <a:ext cx="1066802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479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5BEB25-94A5-BF22-8B9F-93C5CBF457E7}"/>
                </a:ext>
              </a:extLst>
            </p:cNvPr>
            <p:cNvSpPr/>
            <p:nvPr/>
          </p:nvSpPr>
          <p:spPr>
            <a:xfrm>
              <a:off x="9601506" y="911087"/>
              <a:ext cx="1066802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464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BB363B-E200-1086-5C40-AAA8F24F4631}"/>
                </a:ext>
              </a:extLst>
            </p:cNvPr>
            <p:cNvSpPr/>
            <p:nvPr/>
          </p:nvSpPr>
          <p:spPr>
            <a:xfrm>
              <a:off x="6052890" y="1368121"/>
              <a:ext cx="2232754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Scanner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201340-6578-65D6-4AA8-C4391CC2D91A}"/>
                </a:ext>
              </a:extLst>
            </p:cNvPr>
            <p:cNvSpPr/>
            <p:nvPr/>
          </p:nvSpPr>
          <p:spPr>
            <a:xfrm>
              <a:off x="8410174" y="1368121"/>
              <a:ext cx="1066802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111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C78598-DCEB-AA07-8757-8300DE9B7B4E}"/>
                </a:ext>
              </a:extLst>
            </p:cNvPr>
            <p:cNvSpPr/>
            <p:nvPr/>
          </p:nvSpPr>
          <p:spPr>
            <a:xfrm>
              <a:off x="9601506" y="1368121"/>
              <a:ext cx="1066802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99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5C34E2-E29D-8DA7-85EC-BCB5E41C4FF0}"/>
                </a:ext>
              </a:extLst>
            </p:cNvPr>
            <p:cNvSpPr/>
            <p:nvPr/>
          </p:nvSpPr>
          <p:spPr>
            <a:xfrm>
              <a:off x="6052890" y="1820696"/>
              <a:ext cx="2232754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Strip Search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8FA3DE-AC19-6542-4773-D44794D7ACA7}"/>
                </a:ext>
              </a:extLst>
            </p:cNvPr>
            <p:cNvSpPr/>
            <p:nvPr/>
          </p:nvSpPr>
          <p:spPr>
            <a:xfrm>
              <a:off x="8410174" y="1820696"/>
              <a:ext cx="1066802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100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1DA6A89-47AD-339D-9885-237C766249E1}"/>
                </a:ext>
              </a:extLst>
            </p:cNvPr>
            <p:cNvSpPr/>
            <p:nvPr/>
          </p:nvSpPr>
          <p:spPr>
            <a:xfrm>
              <a:off x="9601506" y="1820696"/>
              <a:ext cx="1066802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98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BF42D41-6505-06A4-81C0-E174B1369693}"/>
                </a:ext>
              </a:extLst>
            </p:cNvPr>
            <p:cNvSpPr/>
            <p:nvPr/>
          </p:nvSpPr>
          <p:spPr>
            <a:xfrm>
              <a:off x="6052890" y="2273271"/>
              <a:ext cx="2232754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X-Ray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26775-8E2F-2A42-CEF7-68D113AC10CA}"/>
                </a:ext>
              </a:extLst>
            </p:cNvPr>
            <p:cNvSpPr/>
            <p:nvPr/>
          </p:nvSpPr>
          <p:spPr>
            <a:xfrm>
              <a:off x="8410174" y="2273271"/>
              <a:ext cx="1066802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31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2F215B-F5F8-AE16-B137-7C19781AE45E}"/>
                </a:ext>
              </a:extLst>
            </p:cNvPr>
            <p:cNvSpPr/>
            <p:nvPr/>
          </p:nvSpPr>
          <p:spPr>
            <a:xfrm>
              <a:off x="9601506" y="2273271"/>
              <a:ext cx="1066802" cy="34212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dirty="0"/>
                <a:t>14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ADBDC3-3766-96EE-F59D-0D7B3C3A6E7B}"/>
                </a:ext>
              </a:extLst>
            </p:cNvPr>
            <p:cNvSpPr/>
            <p:nvPr/>
          </p:nvSpPr>
          <p:spPr>
            <a:xfrm>
              <a:off x="6052890" y="469484"/>
              <a:ext cx="2232754" cy="34212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Contraband Identified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BBD024D-6238-3C88-9DC1-457D3FC68EDB}"/>
                </a:ext>
              </a:extLst>
            </p:cNvPr>
            <p:cNvSpPr/>
            <p:nvPr/>
          </p:nvSpPr>
          <p:spPr>
            <a:xfrm>
              <a:off x="8410174" y="469484"/>
              <a:ext cx="1066802" cy="34212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2024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51CD5AE-075C-22AF-111E-10E8BE48EFA2}"/>
                </a:ext>
              </a:extLst>
            </p:cNvPr>
            <p:cNvSpPr/>
            <p:nvPr/>
          </p:nvSpPr>
          <p:spPr>
            <a:xfrm>
              <a:off x="9601506" y="479024"/>
              <a:ext cx="1066802" cy="34212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2025</a:t>
              </a: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8768C68E-EBDB-3F80-DE58-7E19572C2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| Enhanced Screening Process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B46E9C-17B9-4470-821C-73588CD5FD98}"/>
              </a:ext>
            </a:extLst>
          </p:cNvPr>
          <p:cNvSpPr txBox="1"/>
          <p:nvPr/>
        </p:nvSpPr>
        <p:spPr>
          <a:xfrm>
            <a:off x="2737891" y="1640271"/>
            <a:ext cx="5272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Total Secondary Screenings:  2024: 6,894  2025: 9,262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Content Placeholder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55818FE4-4F89-CA1F-F460-662BCB2523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371600" cy="1371600"/>
          </a:xfrm>
          <a:prstGeom prst="rect">
            <a:avLst/>
          </a:prstGeom>
        </p:spPr>
      </p:pic>
      <p:pic>
        <p:nvPicPr>
          <p:cNvPr id="33" name="Picture 32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1E9B1CB8-40C4-36F2-C608-01DFFB17F9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977" y="-23205"/>
            <a:ext cx="1367023" cy="13670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4FE76F-72B1-213B-592B-5D7BD4FE0C90}"/>
              </a:ext>
            </a:extLst>
          </p:cNvPr>
          <p:cNvGrpSpPr/>
          <p:nvPr/>
        </p:nvGrpSpPr>
        <p:grpSpPr>
          <a:xfrm>
            <a:off x="3141500" y="2199746"/>
            <a:ext cx="4615418" cy="991100"/>
            <a:chOff x="903580" y="2364748"/>
            <a:chExt cx="4615418" cy="9911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6706467-FC1E-5D78-58DA-8BC4235DC1CC}"/>
                </a:ext>
              </a:extLst>
            </p:cNvPr>
            <p:cNvGrpSpPr/>
            <p:nvPr/>
          </p:nvGrpSpPr>
          <p:grpSpPr>
            <a:xfrm>
              <a:off x="903580" y="2830710"/>
              <a:ext cx="4593770" cy="525138"/>
              <a:chOff x="578498" y="1282895"/>
              <a:chExt cx="4593770" cy="43331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2E1E749-464B-1ECB-E779-94E433A82FD2}"/>
                  </a:ext>
                </a:extLst>
              </p:cNvPr>
              <p:cNvSpPr/>
              <p:nvPr/>
            </p:nvSpPr>
            <p:spPr>
              <a:xfrm>
                <a:off x="578498" y="1282895"/>
                <a:ext cx="2232754" cy="425229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/>
                  <a:t>Contraband Seized </a:t>
                </a:r>
              </a:p>
              <a:p>
                <a:r>
                  <a:rPr lang="en-US" sz="1050" dirty="0"/>
                  <a:t>(at any point during the process)</a:t>
                </a:r>
                <a:endParaRPr lang="en-US" sz="1600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1D6C3CF-AC32-FB90-85BB-C1C1C1D406D1}"/>
                  </a:ext>
                </a:extLst>
              </p:cNvPr>
              <p:cNvSpPr/>
              <p:nvPr/>
            </p:nvSpPr>
            <p:spPr>
              <a:xfrm>
                <a:off x="2935782" y="1285378"/>
                <a:ext cx="1066802" cy="425228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dirty="0"/>
                  <a:t>756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D970F18-CBF0-DACF-80CE-58814068574A}"/>
                  </a:ext>
                </a:extLst>
              </p:cNvPr>
              <p:cNvSpPr/>
              <p:nvPr/>
            </p:nvSpPr>
            <p:spPr>
              <a:xfrm>
                <a:off x="4105466" y="1290979"/>
                <a:ext cx="1066802" cy="425228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dirty="0"/>
                  <a:t>736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19D2E-DC65-BFE1-1543-D439E777D74F}"/>
                </a:ext>
              </a:extLst>
            </p:cNvPr>
            <p:cNvSpPr/>
            <p:nvPr/>
          </p:nvSpPr>
          <p:spPr>
            <a:xfrm>
              <a:off x="3271688" y="2368128"/>
              <a:ext cx="1066802" cy="34212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2024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4FBA56-2938-DFE7-BC40-F60BE1BF0233}"/>
                </a:ext>
              </a:extLst>
            </p:cNvPr>
            <p:cNvSpPr/>
            <p:nvPr/>
          </p:nvSpPr>
          <p:spPr>
            <a:xfrm>
              <a:off x="4452196" y="2364748"/>
              <a:ext cx="1066802" cy="34212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2025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8723D70-DC15-808C-5511-E1BCCF2AF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025" y="2675505"/>
            <a:ext cx="2977997" cy="38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1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2EE2C6-5B2B-EB6A-8792-D667DD8BBC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778" y="2057763"/>
            <a:ext cx="2103120" cy="266968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F19E58B-8116-4623-8254-75E98FA569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651481"/>
              </p:ext>
            </p:extLst>
          </p:nvPr>
        </p:nvGraphicFramePr>
        <p:xfrm>
          <a:off x="3182112" y="4254784"/>
          <a:ext cx="5373095" cy="2317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E5EB32DB-13C9-B99B-3B28-4A516EC40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051" y="1678627"/>
            <a:ext cx="4734798" cy="23178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B44DAEB-AD2A-C338-D4D8-706699A5A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| Seized Contraband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417814-50D0-C1ED-6BB6-694C7A143B55}"/>
              </a:ext>
            </a:extLst>
          </p:cNvPr>
          <p:cNvSpPr txBox="1"/>
          <p:nvPr/>
        </p:nvSpPr>
        <p:spPr>
          <a:xfrm>
            <a:off x="3351871" y="1102125"/>
            <a:ext cx="5047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latin typeface="Georgia" panose="02040502050405020303" pitchFamily="18" charset="0"/>
              </a:rPr>
              <a:t>Overall Secondary Screenings with Contraband Seizures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Georgia" panose="02040502050405020303" pitchFamily="18" charset="0"/>
              </a:rPr>
              <a:t>2024 &amp; 2025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997411-D4A3-6097-D671-B3F30C4593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9698730" y="2057764"/>
            <a:ext cx="2252492" cy="155890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E5657B-91F2-8109-9EB9-B1A307B30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731" y="3910709"/>
            <a:ext cx="2252491" cy="273989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" name="Content Placeholder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2CA258BB-A73D-4B1F-4D31-F9F91125C65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371600" cy="1371600"/>
          </a:xfrm>
          <a:prstGeom prst="rect">
            <a:avLst/>
          </a:prstGeom>
        </p:spPr>
      </p:pic>
      <p:pic>
        <p:nvPicPr>
          <p:cNvPr id="7" name="Picture 6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B3CA836F-061B-149C-6C2C-5FD15CBC831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977" y="-23205"/>
            <a:ext cx="1367023" cy="13670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278B2E-77E2-69E8-52AB-832EABD3B67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778" y="5019686"/>
            <a:ext cx="2103121" cy="163092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51413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E6E4C-B033-BCB2-CA4E-423FC7AE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– SEIZURE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36283-1796-1001-9CC0-03B9697E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481" y="1561280"/>
            <a:ext cx="8124568" cy="475920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2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CNIT Deputy identified anomalies during a Body Scan.  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Seven packages were seized containing  a total of 188.06 grams of Fentanyl</a:t>
            </a:r>
          </a:p>
        </p:txBody>
      </p:sp>
      <p:pic>
        <p:nvPicPr>
          <p:cNvPr id="5" name="Content Placeholder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9B6037CA-D388-46E8-1154-FFF540F994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371600" cy="1371600"/>
          </a:xfrm>
          <a:prstGeom prst="rect">
            <a:avLst/>
          </a:prstGeom>
        </p:spPr>
      </p:pic>
      <p:pic>
        <p:nvPicPr>
          <p:cNvPr id="7" name="Picture 6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406CD28A-3BEE-DD3E-51CC-A618ED3E1A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977" y="-23205"/>
            <a:ext cx="1367023" cy="13670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B57036-129A-0754-38E8-2902759F2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131" y="2419948"/>
            <a:ext cx="7785267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5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B9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E202E3-FC44-F3E9-DD1C-47CDDE84C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8C70-7C83-55BE-8840-8DE9F0F7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CNIT – SEIZURE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79BD-1894-AB8D-9241-061A71223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481" y="1561280"/>
            <a:ext cx="8124568" cy="475920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200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CNIT Deputy identified anomalies during an X-ray.  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Three packages were seized containing  a total of 54.15 grams of Fentanyl and 15.05 grams of Methamphetamine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E3BDE2-FBB0-941A-21E4-932A30313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691" y="2538632"/>
            <a:ext cx="6191817" cy="3553076"/>
          </a:xfrm>
          <a:prstGeom prst="rect">
            <a:avLst/>
          </a:prstGeom>
          <a:ln>
            <a:noFill/>
          </a:ln>
        </p:spPr>
      </p:pic>
      <p:sp>
        <p:nvSpPr>
          <p:cNvPr id="46" name="AutoShape 2">
            <a:extLst>
              <a:ext uri="{FF2B5EF4-FFF2-40B4-BE49-F238E27FC236}">
                <a16:creationId xmlns:a16="http://schemas.microsoft.com/office/drawing/2014/main" id="{11B983AC-587B-7117-BFED-AE907FE72B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Content Placeholder 4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0306694F-D415-4488-DC35-AED4B2E081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371600" cy="1371600"/>
          </a:xfrm>
          <a:prstGeom prst="rect">
            <a:avLst/>
          </a:prstGeom>
        </p:spPr>
      </p:pic>
      <p:pic>
        <p:nvPicPr>
          <p:cNvPr id="7" name="Picture 6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7E4033C4-882A-1512-B341-B71B4D7D7B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977" y="-23205"/>
            <a:ext cx="1367023" cy="13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45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322A3A7B98624094F50D57B2BE3CBB" ma:contentTypeVersion="16" ma:contentTypeDescription="Create a new document." ma:contentTypeScope="" ma:versionID="b55d21b65d3847ed0bea4b4a68ab2c1d">
  <xsd:schema xmlns:xsd="http://www.w3.org/2001/XMLSchema" xmlns:xs="http://www.w3.org/2001/XMLSchema" xmlns:p="http://schemas.microsoft.com/office/2006/metadata/properties" xmlns:ns2="0cfc0163-daeb-4887-b806-6dca3975eaa2" xmlns:ns3="b6e5d57a-f97f-43fe-ac8d-44455baa238f" targetNamespace="http://schemas.microsoft.com/office/2006/metadata/properties" ma:root="true" ma:fieldsID="da8200556eb05c46fd12a560f78f8615" ns2:_="" ns3:_="">
    <xsd:import namespace="0cfc0163-daeb-4887-b806-6dca3975eaa2"/>
    <xsd:import namespace="b6e5d57a-f97f-43fe-ac8d-44455baa23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c0163-daeb-4887-b806-6dca3975ea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b8cc222-65fd-42cc-aeaa-058f903907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5d57a-f97f-43fe-ac8d-44455baa238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06062a9-03e5-4e52-8ff4-60342c9aa976}" ma:internalName="TaxCatchAll" ma:showField="CatchAllData" ma:web="b6e5d57a-f97f-43fe-ac8d-44455baa23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cfc0163-daeb-4887-b806-6dca3975eaa2">
      <Terms xmlns="http://schemas.microsoft.com/office/infopath/2007/PartnerControls"/>
    </lcf76f155ced4ddcb4097134ff3c332f>
    <TaxCatchAll xmlns="b6e5d57a-f97f-43fe-ac8d-44455baa238f" xsi:nil="true"/>
  </documentManagement>
</p:properties>
</file>

<file path=customXml/itemProps1.xml><?xml version="1.0" encoding="utf-8"?>
<ds:datastoreItem xmlns:ds="http://schemas.openxmlformats.org/officeDocument/2006/customXml" ds:itemID="{8C8EB531-2912-49B2-9CBF-3DFC511B63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fc0163-daeb-4887-b806-6dca3975eaa2"/>
    <ds:schemaRef ds:uri="b6e5d57a-f97f-43fe-ac8d-44455baa23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D05CAF-9719-40C6-9DB7-D769FC8BE1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E7A019-A258-4DA6-A597-3EC153DBAB2E}">
  <ds:schemaRefs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ef3b872c-6eee-42e0-9bf2-aa73e15e8a9e"/>
    <ds:schemaRef ds:uri="c6a635c4-ae1b-4a52-b404-e1f7c78798ee"/>
    <ds:schemaRef ds:uri="http://purl.org/dc/terms/"/>
    <ds:schemaRef ds:uri="0cfc0163-daeb-4887-b806-6dca3975eaa2"/>
    <ds:schemaRef ds:uri="b6e5d57a-f97f-43fe-ac8d-44455baa238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323</Words>
  <Application>Microsoft Office PowerPoint</Application>
  <PresentationFormat>Widescreen</PresentationFormat>
  <Paragraphs>109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CNIT Facilities</vt:lpstr>
      <vt:lpstr>CNIT | Process</vt:lpstr>
      <vt:lpstr>CNIT | Process</vt:lpstr>
      <vt:lpstr>CNIT </vt:lpstr>
      <vt:lpstr>CNIT | Enhanced Screening Process</vt:lpstr>
      <vt:lpstr>CNIT | Seized Contraband</vt:lpstr>
      <vt:lpstr>CNIT – SEIZURE HIGHLIGHTS</vt:lpstr>
      <vt:lpstr>CNIT – SEIZURE HIGHLIGHTS</vt:lpstr>
      <vt:lpstr>CNIT – SEIZURE HIGHLIGHTS</vt:lpstr>
      <vt:lpstr>CNIT – SEIZURE HIGHLIGHTS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Meleen, Aaron</dc:creator>
  <cp:lastModifiedBy>Biggs, Amanda B</cp:lastModifiedBy>
  <cp:revision>48</cp:revision>
  <dcterms:created xsi:type="dcterms:W3CDTF">2024-08-08T17:04:54Z</dcterms:created>
  <dcterms:modified xsi:type="dcterms:W3CDTF">2026-04-03T22:17:00Z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0x010100AF322A3A7B98624094F50D57B2BE3CBB</vt:lpwstr>
  </property>
</Properties>
</file>