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8" r:id="rId3"/>
    <p:sldId id="258" r:id="rId4"/>
    <p:sldId id="278" r:id="rId5"/>
    <p:sldId id="280" r:id="rId6"/>
    <p:sldId id="287" r:id="rId7"/>
    <p:sldId id="281" r:id="rId8"/>
    <p:sldId id="288" r:id="rId9"/>
    <p:sldId id="294" r:id="rId10"/>
    <p:sldId id="282" r:id="rId11"/>
    <p:sldId id="318" r:id="rId12"/>
    <p:sldId id="319" r:id="rId13"/>
    <p:sldId id="289" r:id="rId14"/>
    <p:sldId id="290" r:id="rId15"/>
    <p:sldId id="291" r:id="rId16"/>
    <p:sldId id="295" r:id="rId17"/>
    <p:sldId id="293" r:id="rId18"/>
    <p:sldId id="320" r:id="rId19"/>
    <p:sldId id="321" r:id="rId20"/>
    <p:sldId id="296" r:id="rId21"/>
    <p:sldId id="297" r:id="rId22"/>
    <p:sldId id="303" r:id="rId23"/>
    <p:sldId id="299" r:id="rId24"/>
    <p:sldId id="300" r:id="rId25"/>
    <p:sldId id="305" r:id="rId26"/>
    <p:sldId id="304" r:id="rId27"/>
    <p:sldId id="306" r:id="rId28"/>
    <p:sldId id="314" r:id="rId29"/>
    <p:sldId id="308" r:id="rId30"/>
    <p:sldId id="310" r:id="rId31"/>
    <p:sldId id="316" r:id="rId32"/>
    <p:sldId id="317" r:id="rId33"/>
    <p:sldId id="32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03DB95-29B7-D708-C680-707A08D5E386}" name="Keldermans, Jessica" initials="KJ" userId="S::Jessica.Keldermans@Illinois.gov::b323b2a9-ede7-4fac-b832-e56c13ac26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665"/>
    <a:srgbClr val="8E7372"/>
    <a:srgbClr val="EAEEFA"/>
    <a:srgbClr val="A68585"/>
    <a:srgbClr val="D6DCE5"/>
    <a:srgbClr val="D3DFF5"/>
    <a:srgbClr val="BEBEBF"/>
    <a:srgbClr val="E2A544"/>
    <a:srgbClr val="BFBE9F"/>
    <a:srgbClr val="7F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5"/>
    <p:restoredTop sz="94456"/>
  </p:normalViewPr>
  <p:slideViewPr>
    <p:cSldViewPr snapToGrid="0">
      <p:cViewPr varScale="1">
        <p:scale>
          <a:sx n="77" d="100"/>
          <a:sy n="77" d="100"/>
        </p:scale>
        <p:origin x="1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4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43444-0E8F-4C02-908E-8ADBB17C645E}" type="datetimeFigureOut">
              <a:rPr lang="en-US" smtClean="0"/>
              <a:t>5/1/26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28A5-75E7-414B-8402-57C1FB2A1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28A5-75E7-414B-8402-57C1FB2A1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5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28A5-75E7-414B-8402-57C1FB2A11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6BBDF-787D-6AD9-4F06-29B7AE12A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C9BCB3-67DD-FCB3-30AD-58561A140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5E0505-731C-C682-C6D8-5D80E243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448FA-E8B7-CB3C-0203-A4D3060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AF67D-02E3-B562-A9E1-F5CD281D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81B7D-AF7F-35FC-5B20-561E628D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14B76C-4461-1222-464D-04B6C076C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FEBE7-1B01-180B-BB2E-068FEAAB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E75DA-EC6C-BF28-E4CE-2F0D75EB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5CA24B-3546-C686-FEC2-05D4C76D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8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8A0473-A6D3-8A1F-B1B2-C4ACA7F2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730DAE-61C8-CCE0-B6D8-98292AE09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30C8D2-8813-69FB-47CD-CA0C482C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5066DA-A497-1279-2DAC-82658C02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F41BE-73B8-4D07-7B80-5D3A6E61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6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8F390-2B1C-C847-CB64-8EAD4034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B2375-583A-2CF9-C222-BA3B94AE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9D027D-B9D4-FF8B-9C05-7D1AC558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E43A90-E557-D10D-88B3-BF4BBAF3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60161-005C-087E-C116-D71AE36F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5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FAA8E-9039-C814-916F-4F49F334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3ADF9C-82BA-EB5C-7FCF-3641F655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333CB-E5EB-B765-8465-9E1A8FE9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86587E-064C-3032-C0AB-0D9048E6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DE6EF-3E12-BE94-0EB9-2EF7CCD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0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E5931-3601-C817-B9F8-4334A37B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34A764-EF9A-55A5-A5B7-771EBA5F1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104456-0A9E-2C03-E26C-CA3E108DB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1407AB-0B25-CA15-2F41-A5FACEF3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75CD7F-FD27-3D21-5C82-A364B5AD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F3EF0A-6811-ACF4-9360-DCB4A3A3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4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C5D74-9492-5F76-5FAC-D7D71189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CF511D-E711-85C1-F389-7FE14A19E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7B2393-0D5D-0615-0F59-4C08076A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C0067C-1A1C-DA42-7832-52EE00556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A160AA-5D70-0752-35FA-A2F14AA60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5E2A2B-5242-F0FB-378D-3A8010D3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7EEE67-5BB8-4729-47F2-E31CF424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ED3E3C-E5DF-4AE3-1450-D7186C70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A5E5E-B368-FC40-D405-3DEB2801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030111-36EF-3235-240D-378D1FFB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B095DE-FF89-38D2-6F0C-794462AB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568622-67D8-A028-1056-5FFE402F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6CB9EB-1C4A-ADCB-FE24-473E1C80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4AF247-C611-2807-543E-98656228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2CF4DD-2F2B-C5F5-6DCB-7693A136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1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E7018-8C2A-782C-5381-D9A3A19A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FC6255-05BA-C6F1-27FC-647C4894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53AECB-BBE7-79B2-9A21-5A2AE7C6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09276-883E-1776-C1C6-B1A5E1DB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749708-7676-A93C-8AD4-870AAF9E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919915-8AFE-BDFF-4B35-700FFEBA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9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300B9-CD90-59D0-CA97-AEA7B472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FFFDBF-C1DA-A93B-1E9D-C727C130A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1FB125-2CEE-7568-7802-1B15B73BA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A21B78-3E95-9522-5500-DC223873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5165D-E397-7F97-F815-3DD3D694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7B177-45BD-4551-E8DB-EC4E2302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5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322E4F-3612-25D8-25DA-6084CE03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E492FE-D007-9DA6-E0FF-82D374F9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117F19-DED2-A285-A767-A7DC8439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5075D-2281-7F40-B0B5-2F5818D1189E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6C9089-D5F3-3488-68A7-B49A5A3A4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C060D9-813B-C676-D9E9-DB7A730FE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DA37-3BA1-CB46-9000-D2AB1069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hyperlink" Target="http://www.mwlight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2E62931-8EB4-42BB-BAAB-D8757BE66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1D09AC-5DE4-7694-26A5-6D40C2D6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" t="21250" r="4823" b="17142"/>
          <a:stretch>
            <a:fillRect/>
          </a:stretch>
        </p:blipFill>
        <p:spPr>
          <a:xfrm>
            <a:off x="4754301" y="4618009"/>
            <a:ext cx="2683398" cy="1829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631E12-228C-C927-F630-2A3BCB02167E}"/>
              </a:ext>
            </a:extLst>
          </p:cNvPr>
          <p:cNvSpPr txBox="1"/>
          <p:nvPr/>
        </p:nvSpPr>
        <p:spPr>
          <a:xfrm>
            <a:off x="1084469" y="787789"/>
            <a:ext cx="10020011" cy="3424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Study of In-Custody Deaths</a:t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San Diego County Jails</a:t>
            </a:r>
          </a:p>
          <a:p>
            <a:pPr algn="ctr">
              <a:lnSpc>
                <a:spcPct val="200000"/>
              </a:lnSpc>
            </a:pPr>
            <a:endParaRPr lang="en-US" i="0" u="none" strike="noStrike" baseline="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i="0" u="none" strike="noStrike" baseline="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for CLERB</a:t>
            </a:r>
            <a:endParaRPr lang="en-US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i="0" u="none" strike="noStrike" baseline="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i="0" u="none" strike="noStrike" baseline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Mountain-Whisper-Light: Statistics &amp; Data Science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1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E7A75-15AC-C35F-A128-FD2F609E0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8DE9189-95CE-E7D9-E54D-333E3C59F092}"/>
              </a:ext>
            </a:extLst>
          </p:cNvPr>
          <p:cNvSpPr txBox="1">
            <a:spLocks/>
          </p:cNvSpPr>
          <p:nvPr/>
        </p:nvSpPr>
        <p:spPr>
          <a:xfrm>
            <a:off x="1067969" y="1877812"/>
            <a:ext cx="10106860" cy="1459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period: December 27, 2011 – April 2, 2024</a:t>
            </a:r>
          </a:p>
          <a:p>
            <a:pPr marL="0" indent="0">
              <a:lnSpc>
                <a:spcPct val="2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reported deaths in total</a:t>
            </a:r>
          </a:p>
          <a:p>
            <a:pPr marL="0" indent="0">
              <a:lnSpc>
                <a:spcPct val="200000"/>
              </a:lnSpc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90AA9-53F6-ED75-63BF-77E5B2B6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66299D0-C6EB-F590-BE79-2C2FE80C9BB4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698272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Basic Facts</a:t>
            </a:r>
          </a:p>
        </p:txBody>
      </p:sp>
    </p:spTree>
    <p:extLst>
      <p:ext uri="{BB962C8B-B14F-4D97-AF65-F5344CB8AC3E}">
        <p14:creationId xmlns:p14="http://schemas.microsoft.com/office/powerpoint/2010/main" val="24587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2C7A3F-3D36-A06A-AFE3-4429EAEEA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070AAB-50B8-1971-5DAC-02C07373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A8F742-5772-98F5-F41C-2BB8154F1AD6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698272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Basic Facts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E9C86EEF-9FD9-C073-500F-A2B7CCA53A49}"/>
              </a:ext>
            </a:extLst>
          </p:cNvPr>
          <p:cNvSpPr txBox="1">
            <a:spLocks/>
          </p:cNvSpPr>
          <p:nvPr/>
        </p:nvSpPr>
        <p:spPr>
          <a:xfrm>
            <a:off x="1067969" y="1877811"/>
            <a:ext cx="10106860" cy="3175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period: December 27, 2011 – April 2, 2024</a:t>
            </a:r>
          </a:p>
          <a:p>
            <a:pPr marL="0" indent="0">
              <a:lnSpc>
                <a:spcPct val="2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reported deaths in total</a:t>
            </a:r>
          </a:p>
          <a:p>
            <a:pPr marL="0" indent="0">
              <a:lnSpc>
                <a:spcPct val="200000"/>
              </a:lnSpc>
              <a:buSzPct val="77000"/>
              <a:buNone/>
            </a:pPr>
            <a:endParaRPr lang="en-US" sz="10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per facility:</a:t>
            </a:r>
          </a:p>
          <a:p>
            <a:pPr marL="0" indent="0">
              <a:lnSpc>
                <a:spcPct val="200000"/>
              </a:lnSpc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2FAD6FD-488D-FFD7-581D-37A578E21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7" y="3681410"/>
            <a:ext cx="6702838" cy="9686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00F76D-55E9-6B04-87F7-10B717CA39B8}"/>
              </a:ext>
            </a:extLst>
          </p:cNvPr>
          <p:cNvSpPr txBox="1"/>
          <p:nvPr/>
        </p:nvSpPr>
        <p:spPr>
          <a:xfrm>
            <a:off x="6225656" y="3263184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FEMALE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8ED8D92-E527-50E5-F81E-45BADD129663}"/>
              </a:ext>
            </a:extLst>
          </p:cNvPr>
          <p:cNvSpPr/>
          <p:nvPr/>
        </p:nvSpPr>
        <p:spPr>
          <a:xfrm>
            <a:off x="4792876" y="3739986"/>
            <a:ext cx="2152650" cy="8509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72A234-5EE5-BB6F-69D7-BA43E9097C82}"/>
              </a:ext>
            </a:extLst>
          </p:cNvPr>
          <p:cNvSpPr txBox="1"/>
          <p:nvPr/>
        </p:nvSpPr>
        <p:spPr>
          <a:xfrm>
            <a:off x="5503407" y="3261825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C7CB43-9226-02E7-2459-E25E096AA514}"/>
              </a:ext>
            </a:extLst>
          </p:cNvPr>
          <p:cNvSpPr txBox="1"/>
          <p:nvPr/>
        </p:nvSpPr>
        <p:spPr>
          <a:xfrm>
            <a:off x="4793082" y="3263149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</p:spTree>
    <p:extLst>
      <p:ext uri="{BB962C8B-B14F-4D97-AF65-F5344CB8AC3E}">
        <p14:creationId xmlns:p14="http://schemas.microsoft.com/office/powerpoint/2010/main" val="345703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1A7656-0D33-2CA6-DE15-1E64B60B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656B012-417D-B8FD-7712-B7A3A96C3B70}"/>
              </a:ext>
            </a:extLst>
          </p:cNvPr>
          <p:cNvSpPr txBox="1">
            <a:spLocks/>
          </p:cNvSpPr>
          <p:nvPr/>
        </p:nvSpPr>
        <p:spPr>
          <a:xfrm>
            <a:off x="1067969" y="1877811"/>
            <a:ext cx="10106860" cy="4765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period: December 27, 2011 – April 2, 2024</a:t>
            </a:r>
          </a:p>
          <a:p>
            <a:pPr marL="0" indent="0">
              <a:lnSpc>
                <a:spcPct val="2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reported deaths in total</a:t>
            </a:r>
          </a:p>
          <a:p>
            <a:pPr marL="0" indent="0">
              <a:lnSpc>
                <a:spcPct val="200000"/>
              </a:lnSpc>
              <a:buSzPct val="77000"/>
              <a:buNone/>
            </a:pPr>
            <a:endParaRPr lang="en-US" sz="10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per facility:</a:t>
            </a:r>
          </a:p>
          <a:p>
            <a:pPr marL="0" indent="0">
              <a:lnSpc>
                <a:spcPct val="200000"/>
              </a:lnSpc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SzPct val="77000"/>
              <a:buNone/>
            </a:pPr>
            <a:endParaRPr lang="en-US" sz="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Remarkably constant:</a:t>
            </a:r>
          </a:p>
          <a:p>
            <a:pPr marL="0" indent="0">
              <a:lnSpc>
                <a:spcPct val="200000"/>
              </a:lnSpc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AE8A65-72AF-7FA3-9DAC-2B32BBC18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7D80EFB-0E11-C7C5-3479-C40C88260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157" y="5473581"/>
            <a:ext cx="7235510" cy="8023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FE324-3B7B-0AAD-B02F-25A759D35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7" y="3681410"/>
            <a:ext cx="6702838" cy="9686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31FC2F-78CA-A610-1E84-8BFE839E6E76}"/>
              </a:ext>
            </a:extLst>
          </p:cNvPr>
          <p:cNvSpPr txBox="1"/>
          <p:nvPr/>
        </p:nvSpPr>
        <p:spPr>
          <a:xfrm>
            <a:off x="6225656" y="3263184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FEMALE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B26D148-4EF3-6570-6E1B-E4D8F81C97C8}"/>
              </a:ext>
            </a:extLst>
          </p:cNvPr>
          <p:cNvSpPr/>
          <p:nvPr/>
        </p:nvSpPr>
        <p:spPr>
          <a:xfrm>
            <a:off x="4792876" y="3739986"/>
            <a:ext cx="2152650" cy="8509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06154FC-015A-2633-A1FC-79B1E56E49E4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698272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Basic Facts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060C86-E8A4-706F-A287-AC1D942E9F0B}"/>
              </a:ext>
            </a:extLst>
          </p:cNvPr>
          <p:cNvSpPr txBox="1"/>
          <p:nvPr/>
        </p:nvSpPr>
        <p:spPr>
          <a:xfrm>
            <a:off x="5503407" y="3261825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7C52A4-4D19-8B74-FD5A-605E4DF5471E}"/>
              </a:ext>
            </a:extLst>
          </p:cNvPr>
          <p:cNvSpPr txBox="1"/>
          <p:nvPr/>
        </p:nvSpPr>
        <p:spPr>
          <a:xfrm>
            <a:off x="4793082" y="3263149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</p:spTree>
    <p:extLst>
      <p:ext uri="{BB962C8B-B14F-4D97-AF65-F5344CB8AC3E}">
        <p14:creationId xmlns:p14="http://schemas.microsoft.com/office/powerpoint/2010/main" val="399054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647889-491A-DC45-1749-478D9CEE6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E24C53-7291-01FC-2942-05D83057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B5F54-C417-1FB3-7B62-A4281E376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86" y="2966773"/>
            <a:ext cx="7201628" cy="31076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FDB3A1-D2DA-47E9-DB03-0834F8B83D7B}"/>
              </a:ext>
            </a:extLst>
          </p:cNvPr>
          <p:cNvSpPr/>
          <p:nvPr/>
        </p:nvSpPr>
        <p:spPr>
          <a:xfrm>
            <a:off x="2997642" y="1927775"/>
            <a:ext cx="1916264" cy="4695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75DA7C-CB42-9C63-E99C-F9AA9B4EC90F}"/>
              </a:ext>
            </a:extLst>
          </p:cNvPr>
          <p:cNvSpPr txBox="1"/>
          <p:nvPr/>
        </p:nvSpPr>
        <p:spPr>
          <a:xfrm>
            <a:off x="1117077" y="1968047"/>
            <a:ext cx="7859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7700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comes to in-custody deaths, SDCJ is a universe of its 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E072901-6885-B0E7-6A23-A51C286B3E4D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698272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Facility</a:t>
            </a:r>
          </a:p>
        </p:txBody>
      </p:sp>
    </p:spTree>
    <p:extLst>
      <p:ext uri="{BB962C8B-B14F-4D97-AF65-F5344CB8AC3E}">
        <p14:creationId xmlns:p14="http://schemas.microsoft.com/office/powerpoint/2010/main" val="248221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4CB067-CF96-96E3-66AC-047FBDB1A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A291B0-2302-FF40-7750-441363CE2819}"/>
              </a:ext>
            </a:extLst>
          </p:cNvPr>
          <p:cNvSpPr/>
          <p:nvPr/>
        </p:nvSpPr>
        <p:spPr>
          <a:xfrm>
            <a:off x="2997638" y="1927775"/>
            <a:ext cx="3788800" cy="4695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F60B1C-441A-A74C-17B1-AB743F451836}"/>
              </a:ext>
            </a:extLst>
          </p:cNvPr>
          <p:cNvSpPr txBox="1"/>
          <p:nvPr/>
        </p:nvSpPr>
        <p:spPr>
          <a:xfrm>
            <a:off x="1117076" y="1968047"/>
            <a:ext cx="93786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7700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comes to violence against staff and homicides, SDCJ is also a universe of its own</a:t>
            </a: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out of 15 homicides occurred in SDCJ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3C6578-384F-A4D2-5765-88A660EB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F182AE-F2FC-75EE-29F1-66C190E37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05" y="2763695"/>
            <a:ext cx="3140789" cy="30917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B03F9FB-0526-AC78-0D1E-900C20EF7BBD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698272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Facility</a:t>
            </a:r>
          </a:p>
        </p:txBody>
      </p:sp>
    </p:spTree>
    <p:extLst>
      <p:ext uri="{BB962C8B-B14F-4D97-AF65-F5344CB8AC3E}">
        <p14:creationId xmlns:p14="http://schemas.microsoft.com/office/powerpoint/2010/main" val="3319575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D8F2FA-EED9-E9DA-94F6-0DD9BB221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A24C9-21FF-DDBC-5D23-1FCDB530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BC3721-5846-EBFD-5B94-8F654415E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59" y="2047919"/>
            <a:ext cx="6780681" cy="104202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85B4AC5-C2A3-B5C2-0720-D8EB5B3CAE23}"/>
              </a:ext>
            </a:extLst>
          </p:cNvPr>
          <p:cNvSpPr txBox="1">
            <a:spLocks/>
          </p:cNvSpPr>
          <p:nvPr/>
        </p:nvSpPr>
        <p:spPr>
          <a:xfrm>
            <a:off x="1117078" y="3293945"/>
            <a:ext cx="10106860" cy="887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of all deaths were not “Natural” (Accidents + Homicides + Suicides)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of Accidents were Alcohol/Drug Overdoses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95E7D4A-DFFE-F6BD-5860-2B15232FC529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9531117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Descriptive – Manner of Death</a:t>
            </a:r>
          </a:p>
        </p:txBody>
      </p:sp>
    </p:spTree>
    <p:extLst>
      <p:ext uri="{BB962C8B-B14F-4D97-AF65-F5344CB8AC3E}">
        <p14:creationId xmlns:p14="http://schemas.microsoft.com/office/powerpoint/2010/main" val="256014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9A2935-1485-7948-94E3-5E17DEDC1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B043C5-2466-93C8-C40C-5491A2AC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84CFC9-2A5D-4CF3-9A63-2911E062C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1579" r="2084" b="-1566"/>
          <a:stretch>
            <a:fillRect/>
          </a:stretch>
        </p:blipFill>
        <p:spPr bwMode="auto">
          <a:xfrm>
            <a:off x="6351647" y="4115168"/>
            <a:ext cx="3134693" cy="2651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B8A0B1A-03A2-7F31-E12B-EC97FB08A060}"/>
              </a:ext>
            </a:extLst>
          </p:cNvPr>
          <p:cNvSpPr txBox="1">
            <a:spLocks/>
          </p:cNvSpPr>
          <p:nvPr/>
        </p:nvSpPr>
        <p:spPr>
          <a:xfrm>
            <a:off x="2606654" y="4722864"/>
            <a:ext cx="3563854" cy="1502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years: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Overdose counts increased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counts decreased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D61EB12-C7E9-92F0-9BE8-E43D18AE937F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9531117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Descriptive – Manner of Death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2EACA80-B128-C4A2-2B0A-2183023CC9FA}"/>
              </a:ext>
            </a:extLst>
          </p:cNvPr>
          <p:cNvSpPr txBox="1">
            <a:spLocks/>
          </p:cNvSpPr>
          <p:nvPr/>
        </p:nvSpPr>
        <p:spPr>
          <a:xfrm>
            <a:off x="1117078" y="3293945"/>
            <a:ext cx="10106860" cy="887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of all deaths were not “Natural” (Accidents + Homicides + Suicides)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of Accidents were Alcohol/Drug Overdoses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C0AF7F-A5F5-9FC4-D76A-83E71E5D6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659" y="2047919"/>
            <a:ext cx="6780681" cy="10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5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6CA79E-8E7F-50F0-73FA-E14B87A0F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8C93B9D-036E-9FE6-9EFE-ECCE5F754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2A6C7D6-CC28-274C-6D0F-093333738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96" y="2115047"/>
            <a:ext cx="5991499" cy="2799256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56094C58-90A4-B43E-49A4-A2DCB1D6543C}"/>
              </a:ext>
            </a:extLst>
          </p:cNvPr>
          <p:cNvSpPr txBox="1">
            <a:spLocks/>
          </p:cNvSpPr>
          <p:nvPr/>
        </p:nvSpPr>
        <p:spPr>
          <a:xfrm>
            <a:off x="1128105" y="2810014"/>
            <a:ext cx="3572165" cy="122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30: Accidents/Suicides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60: Natural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Homicides: in middle-age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8E69B-EFD2-A1F2-6F65-71717DAED3C5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9531117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Descriptive – Age &amp; Race</a:t>
            </a:r>
          </a:p>
        </p:txBody>
      </p:sp>
    </p:spTree>
    <p:extLst>
      <p:ext uri="{BB962C8B-B14F-4D97-AF65-F5344CB8AC3E}">
        <p14:creationId xmlns:p14="http://schemas.microsoft.com/office/powerpoint/2010/main" val="176062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96B594-DB39-C85F-62FB-5FAAD7F17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45B476-E73F-C56E-2AE1-1802462F6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9353A2A-1269-6F18-1487-B6CF16B71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96" y="2115047"/>
            <a:ext cx="5991499" cy="2799256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7256693-6C33-7ED2-C2AC-6CEBDE912DD7}"/>
              </a:ext>
            </a:extLst>
          </p:cNvPr>
          <p:cNvSpPr txBox="1">
            <a:spLocks/>
          </p:cNvSpPr>
          <p:nvPr/>
        </p:nvSpPr>
        <p:spPr>
          <a:xfrm>
            <a:off x="1128105" y="2810014"/>
            <a:ext cx="3572165" cy="122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30: Accidents/Suicides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60: Natural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Homicides: in middle-age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F6B21-1580-431A-18E2-8F6CDBE33E3F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9531117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Descriptive – Age &amp; Race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CDA11F-1A96-146D-34C2-CA7887ECF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826" y="5267226"/>
            <a:ext cx="5305060" cy="95336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99B71A9-C070-AC05-E242-0D4B6C22C90B}"/>
              </a:ext>
            </a:extLst>
          </p:cNvPr>
          <p:cNvSpPr txBox="1">
            <a:spLocks/>
          </p:cNvSpPr>
          <p:nvPr/>
        </p:nvSpPr>
        <p:spPr>
          <a:xfrm>
            <a:off x="1128105" y="5081593"/>
            <a:ext cx="3272942" cy="122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White: 1/2 of all deaths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Hispanic: 1/4 of all deaths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Black: 1/8 of all deaths</a:t>
            </a:r>
          </a:p>
        </p:txBody>
      </p:sp>
    </p:spTree>
    <p:extLst>
      <p:ext uri="{BB962C8B-B14F-4D97-AF65-F5344CB8AC3E}">
        <p14:creationId xmlns:p14="http://schemas.microsoft.com/office/powerpoint/2010/main" val="414848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28164D-E281-75C1-49D7-028A4107E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2CFDA9E-A6E1-ACAF-D17F-8D740523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3336113-22B9-EF18-4FDA-C91CF187B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96" y="2115047"/>
            <a:ext cx="5991499" cy="2799256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DE3F7112-E2B6-A1E4-80C9-0E5BE7183748}"/>
              </a:ext>
            </a:extLst>
          </p:cNvPr>
          <p:cNvSpPr txBox="1">
            <a:spLocks/>
          </p:cNvSpPr>
          <p:nvPr/>
        </p:nvSpPr>
        <p:spPr>
          <a:xfrm>
            <a:off x="1128105" y="2810014"/>
            <a:ext cx="3572165" cy="122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30: Accidents/Suicides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60: Natural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Homicides: in middle-age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19A04-A5CD-E45C-B15E-FE51DAC8B3BB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9531117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Descriptive – Age &amp; Race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D9E4E6-C724-0509-2EE8-FCBFA5ACD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826" y="5267226"/>
            <a:ext cx="5305060" cy="95336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ED216C2-BF9F-D6A8-F265-F143F798DF15}"/>
              </a:ext>
            </a:extLst>
          </p:cNvPr>
          <p:cNvSpPr txBox="1">
            <a:spLocks/>
          </p:cNvSpPr>
          <p:nvPr/>
        </p:nvSpPr>
        <p:spPr>
          <a:xfrm>
            <a:off x="1128105" y="5081593"/>
            <a:ext cx="3272942" cy="122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White: 1/2 of all deaths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Hispanic: 1/4 of all deaths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Black: 1/8 of all deaths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9602B2-73AB-A976-8C23-9D706D90291C}"/>
              </a:ext>
            </a:extLst>
          </p:cNvPr>
          <p:cNvSpPr txBox="1"/>
          <p:nvPr/>
        </p:nvSpPr>
        <p:spPr>
          <a:xfrm>
            <a:off x="5553391" y="6311589"/>
            <a:ext cx="5744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50.5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9DF582-B5B0-F525-5695-F567EF46A465}"/>
              </a:ext>
            </a:extLst>
          </p:cNvPr>
          <p:cNvSpPr txBox="1"/>
          <p:nvPr/>
        </p:nvSpPr>
        <p:spPr>
          <a:xfrm>
            <a:off x="8051243" y="6271471"/>
            <a:ext cx="39298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Hispanics who died were notably younger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A86B2C-0121-8DF3-0E25-D95DDF6E7882}"/>
              </a:ext>
            </a:extLst>
          </p:cNvPr>
          <p:cNvSpPr/>
          <p:nvPr/>
        </p:nvSpPr>
        <p:spPr>
          <a:xfrm>
            <a:off x="5390026" y="6238062"/>
            <a:ext cx="2635993" cy="4062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EC83E1-6330-F28E-3768-8B1B47AC2E16}"/>
              </a:ext>
            </a:extLst>
          </p:cNvPr>
          <p:cNvSpPr txBox="1"/>
          <p:nvPr/>
        </p:nvSpPr>
        <p:spPr>
          <a:xfrm>
            <a:off x="4401047" y="6307613"/>
            <a:ext cx="1020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MEDIAN 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61B748-950F-B805-6CD5-1495B96FC1FE}"/>
              </a:ext>
            </a:extLst>
          </p:cNvPr>
          <p:cNvSpPr txBox="1"/>
          <p:nvPr/>
        </p:nvSpPr>
        <p:spPr>
          <a:xfrm>
            <a:off x="6418392" y="6312639"/>
            <a:ext cx="5744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A0194C-FC61-1BF8-890E-DAAC7D210953}"/>
              </a:ext>
            </a:extLst>
          </p:cNvPr>
          <p:cNvSpPr txBox="1"/>
          <p:nvPr/>
        </p:nvSpPr>
        <p:spPr>
          <a:xfrm>
            <a:off x="7308617" y="6313693"/>
            <a:ext cx="5744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A14531-955F-F301-451B-81A97D35C1BE}"/>
              </a:ext>
            </a:extLst>
          </p:cNvPr>
          <p:cNvSpPr/>
          <p:nvPr/>
        </p:nvSpPr>
        <p:spPr>
          <a:xfrm>
            <a:off x="6268733" y="6238061"/>
            <a:ext cx="884281" cy="4062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9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8F480B-6734-9B2E-704E-ABA68D2C90EC}"/>
              </a:ext>
            </a:extLst>
          </p:cNvPr>
          <p:cNvSpPr/>
          <p:nvPr/>
        </p:nvSpPr>
        <p:spPr>
          <a:xfrm>
            <a:off x="1117079" y="5009474"/>
            <a:ext cx="6060373" cy="683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4D18E6-A9C1-379A-5464-0EA2B9D76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78" y="2177034"/>
            <a:ext cx="8560322" cy="228846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Nayak L. Polissar, PhD, President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Senior Statistician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Cheryl Brown Hill, J.D., Attorney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Nirnaya Miljacic, MS, PhD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Statistician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Patricia A. Way, Ph.D., Justice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ducator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Michele Deitch, J.D.,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M.Sc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Director of the Prison and Jail Innovation Lab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E5CEF78-08FD-03CB-A945-E19AB8807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69A7D676-F51B-E16C-C8A8-8618910605A7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987070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did this study?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7B8630-3252-D64C-703F-C6AA7B03BEE1}"/>
              </a:ext>
            </a:extLst>
          </p:cNvPr>
          <p:cNvSpPr txBox="1"/>
          <p:nvPr/>
        </p:nvSpPr>
        <p:spPr>
          <a:xfrm>
            <a:off x="1117078" y="5036881"/>
            <a:ext cx="6060374" cy="60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300"/>
              </a:spcAft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opinions and findings in this presentation are those of the TMWL team</a:t>
            </a:r>
          </a:p>
          <a:p>
            <a:pPr marL="0" marR="0">
              <a:lnSpc>
                <a:spcPct val="115000"/>
              </a:lnSpc>
              <a:spcAft>
                <a:spcPts val="300"/>
              </a:spcAft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necessarily reflect the opinion of CLERB or SDSO</a:t>
            </a:r>
            <a:endParaRPr lang="en-US" sz="14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8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911777-6F02-4741-1B23-0030A816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B92A08-94DA-EBB1-D7A6-98BD8D0AD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DA3311C-BA26-E384-BDF2-999BAD5FEBFC}"/>
              </a:ext>
            </a:extLst>
          </p:cNvPr>
          <p:cNvSpPr txBox="1">
            <a:spLocks/>
          </p:cNvSpPr>
          <p:nvPr/>
        </p:nvSpPr>
        <p:spPr>
          <a:xfrm>
            <a:off x="1202267" y="5390192"/>
            <a:ext cx="4499851" cy="9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Females who died were more often Black:</a:t>
            </a:r>
          </a:p>
          <a:p>
            <a:pPr marL="0" indent="0" algn="ctr">
              <a:lnSpc>
                <a:spcPct val="1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 vs 12% (male)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DE2379B-95D4-A454-A9C3-96E2D23FCBAA}"/>
              </a:ext>
            </a:extLst>
          </p:cNvPr>
          <p:cNvSpPr txBox="1">
            <a:spLocks/>
          </p:cNvSpPr>
          <p:nvPr/>
        </p:nvSpPr>
        <p:spPr>
          <a:xfrm>
            <a:off x="6219697" y="5387117"/>
            <a:ext cx="5057903" cy="865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Females died more often from Natural causes:</a:t>
            </a:r>
          </a:p>
          <a:p>
            <a:pPr marL="0" indent="0" algn="ctr">
              <a:lnSpc>
                <a:spcPct val="1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 vs 40% (male)</a:t>
            </a:r>
          </a:p>
          <a:p>
            <a:pPr marL="0" indent="0" algn="ctr">
              <a:lnSpc>
                <a:spcPct val="100000"/>
              </a:lnSpc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254C0A-BFD1-6A9A-8845-2759EA893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79" y="2296512"/>
            <a:ext cx="3241434" cy="2850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054E68-32D9-122A-18DB-8FC9637BD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6" y="2296512"/>
            <a:ext cx="3250692" cy="28597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82C161E-BDB4-A9B4-21C4-A3006CF548DE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9531117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Descriptive – Gender</a:t>
            </a:r>
          </a:p>
        </p:txBody>
      </p:sp>
    </p:spTree>
    <p:extLst>
      <p:ext uri="{BB962C8B-B14F-4D97-AF65-F5344CB8AC3E}">
        <p14:creationId xmlns:p14="http://schemas.microsoft.com/office/powerpoint/2010/main" val="361179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41916CB-79E6-C24C-5C91-0987ECA6F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678256-AD31-A81F-7F33-2A6F9B23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7D182A-4180-0148-30D8-0AE0BAEB3332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11089905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Descriptive – Length of incarceration prior to death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5986350-1ABA-BF34-297D-F8B21BDB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317" y="2545065"/>
            <a:ext cx="4917716" cy="6941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DF87D8-09DD-6322-D163-52B90159D0CB}"/>
              </a:ext>
            </a:extLst>
          </p:cNvPr>
          <p:cNvSpPr txBox="1"/>
          <p:nvPr/>
        </p:nvSpPr>
        <p:spPr>
          <a:xfrm>
            <a:off x="6145362" y="2116292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FEMALE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48D643-53D2-8763-8425-E7180776DC68}"/>
              </a:ext>
            </a:extLst>
          </p:cNvPr>
          <p:cNvSpPr/>
          <p:nvPr/>
        </p:nvSpPr>
        <p:spPr>
          <a:xfrm>
            <a:off x="4052801" y="2557764"/>
            <a:ext cx="2949131" cy="66873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9991D7-D379-08B3-B817-AA7BBA4674CF}"/>
              </a:ext>
            </a:extLst>
          </p:cNvPr>
          <p:cNvSpPr txBox="1"/>
          <p:nvPr/>
        </p:nvSpPr>
        <p:spPr>
          <a:xfrm>
            <a:off x="2884525" y="2908020"/>
            <a:ext cx="1130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MEDIAN 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A636848-0989-AC40-FF29-D05304E12D9C}"/>
              </a:ext>
            </a:extLst>
          </p:cNvPr>
          <p:cNvSpPr txBox="1"/>
          <p:nvPr/>
        </p:nvSpPr>
        <p:spPr>
          <a:xfrm>
            <a:off x="5159007" y="2118365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A2D02F6-3EA3-D36D-D3C7-ACCF3880DB8B}"/>
              </a:ext>
            </a:extLst>
          </p:cNvPr>
          <p:cNvSpPr txBox="1"/>
          <p:nvPr/>
        </p:nvSpPr>
        <p:spPr>
          <a:xfrm>
            <a:off x="4176887" y="2118364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</p:spTree>
    <p:extLst>
      <p:ext uri="{BB962C8B-B14F-4D97-AF65-F5344CB8AC3E}">
        <p14:creationId xmlns:p14="http://schemas.microsoft.com/office/powerpoint/2010/main" val="2927170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EB6A86-1423-0D9D-C1BD-0917556F4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6B61C0-0CAD-2AF5-C502-E59788CDC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752BF1-A686-8ACD-B26B-79DBF4839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51" y="4463519"/>
            <a:ext cx="3973723" cy="710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90C8C4-EE16-A0B3-19DE-3DF49DAB4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47" y="3732723"/>
            <a:ext cx="5997020" cy="279925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4B380E30-C356-AD0E-423C-23515FF9B506}"/>
              </a:ext>
            </a:extLst>
          </p:cNvPr>
          <p:cNvSpPr txBox="1">
            <a:spLocks/>
          </p:cNvSpPr>
          <p:nvPr/>
        </p:nvSpPr>
        <p:spPr>
          <a:xfrm>
            <a:off x="437468" y="5451234"/>
            <a:ext cx="5620432" cy="928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 of Accidents occur on booking day or day 1</a:t>
            </a:r>
          </a:p>
          <a:p>
            <a:pPr>
              <a:lnSpc>
                <a:spcPct val="10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1/2 of Accidents &amp; Suicides occur within 1st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FBE78B-91F1-C1FD-39F8-F43FA427E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317" y="2545065"/>
            <a:ext cx="4917716" cy="6941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71704D-FC02-E831-5F49-54B6E616989B}"/>
              </a:ext>
            </a:extLst>
          </p:cNvPr>
          <p:cNvSpPr txBox="1"/>
          <p:nvPr/>
        </p:nvSpPr>
        <p:spPr>
          <a:xfrm>
            <a:off x="6145362" y="2116292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FEMALE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59CF23C-3F2A-1F98-DBB3-2565CBF3CCCB}"/>
              </a:ext>
            </a:extLst>
          </p:cNvPr>
          <p:cNvSpPr txBox="1"/>
          <p:nvPr/>
        </p:nvSpPr>
        <p:spPr>
          <a:xfrm>
            <a:off x="2884525" y="2908020"/>
            <a:ext cx="1130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MEDIAN DAYS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893DEB1-114F-C152-8035-F99A24EE1470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11089905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Descriptive – Length of incarceration prior to death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D17C44-5046-E323-69BE-CE515C41172D}"/>
              </a:ext>
            </a:extLst>
          </p:cNvPr>
          <p:cNvSpPr txBox="1"/>
          <p:nvPr/>
        </p:nvSpPr>
        <p:spPr>
          <a:xfrm>
            <a:off x="5159007" y="2118365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5DBF88-F4A8-1BC8-395C-14C19CFE981D}"/>
              </a:ext>
            </a:extLst>
          </p:cNvPr>
          <p:cNvSpPr txBox="1"/>
          <p:nvPr/>
        </p:nvSpPr>
        <p:spPr>
          <a:xfrm>
            <a:off x="4176887" y="2118364"/>
            <a:ext cx="75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MALE</a:t>
            </a:r>
          </a:p>
          <a:p>
            <a:pPr algn="ct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BOOKING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CDB4AB-1A2F-8785-2C9F-48A695EC3124}"/>
              </a:ext>
            </a:extLst>
          </p:cNvPr>
          <p:cNvSpPr txBox="1"/>
          <p:nvPr/>
        </p:nvSpPr>
        <p:spPr>
          <a:xfrm>
            <a:off x="284901" y="4818877"/>
            <a:ext cx="1130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MEDIAN DAYS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4CEC93E-966E-ABD6-536D-24A0E5ABAD7A}"/>
              </a:ext>
            </a:extLst>
          </p:cNvPr>
          <p:cNvSpPr/>
          <p:nvPr/>
        </p:nvSpPr>
        <p:spPr>
          <a:xfrm>
            <a:off x="4052801" y="2557764"/>
            <a:ext cx="2949131" cy="66873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2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8A07E0-73B0-5CA3-1E2D-9904CAEE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52AA978-E5BB-B885-DADA-4DB2443CB4F0}"/>
              </a:ext>
            </a:extLst>
          </p:cNvPr>
          <p:cNvSpPr txBox="1">
            <a:spLocks/>
          </p:cNvSpPr>
          <p:nvPr/>
        </p:nvSpPr>
        <p:spPr>
          <a:xfrm>
            <a:off x="1117078" y="2187282"/>
            <a:ext cx="10106860" cy="2697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of all people who died had not been sentenced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among the unsentenced population involved mostly: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Youngest and oldest (under 30, over 60)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SDCJ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Suicides</a:t>
            </a:r>
          </a:p>
          <a:p>
            <a:pPr marL="0" indent="0"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5DF179-B3AC-C83A-DD4A-A5BCE6DF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49914E-F162-182F-1928-EE6D3FB3B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3670300"/>
            <a:ext cx="5520049" cy="28576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19951CDB-9139-73A4-607A-AB6200BF7538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11089905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Descriptive – Custody Status</a:t>
            </a:r>
          </a:p>
        </p:txBody>
      </p:sp>
    </p:spTree>
    <p:extLst>
      <p:ext uri="{BB962C8B-B14F-4D97-AF65-F5344CB8AC3E}">
        <p14:creationId xmlns:p14="http://schemas.microsoft.com/office/powerpoint/2010/main" val="296581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482277-C4CC-B192-595B-3D446BD75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9228C9-AF4B-538B-7159-36512484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499A7EE-17A1-500E-B8EA-2148CD73B688}"/>
              </a:ext>
            </a:extLst>
          </p:cNvPr>
          <p:cNvSpPr txBox="1">
            <a:spLocks/>
          </p:cNvSpPr>
          <p:nvPr/>
        </p:nvSpPr>
        <p:spPr>
          <a:xfrm>
            <a:off x="1108614" y="2187028"/>
            <a:ext cx="7700956" cy="359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situations allowed for more in-depth analysis, as they involved data</a:t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some institutional factors and on people who did not die in jail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examinations of: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Occupancy levels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enforcement staff levels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services budget and staff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visits</a:t>
            </a:r>
          </a:p>
          <a:p>
            <a:pPr marL="0" indent="0">
              <a:spcAft>
                <a:spcPts val="600"/>
              </a:spcAft>
              <a:buSzPct val="770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9D63441-F8D6-BB13-5B2C-717F88B69D7D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11089905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Institutional factors</a:t>
            </a:r>
          </a:p>
        </p:txBody>
      </p:sp>
    </p:spTree>
    <p:extLst>
      <p:ext uri="{BB962C8B-B14F-4D97-AF65-F5344CB8AC3E}">
        <p14:creationId xmlns:p14="http://schemas.microsoft.com/office/powerpoint/2010/main" val="404783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A8574F-8EB4-FBF5-2B52-3FC3CC3A1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143428-9017-129E-1494-E9E8D1CEBDF2}"/>
              </a:ext>
            </a:extLst>
          </p:cNvPr>
          <p:cNvSpPr/>
          <p:nvPr/>
        </p:nvSpPr>
        <p:spPr>
          <a:xfrm>
            <a:off x="1104378" y="1941758"/>
            <a:ext cx="9364655" cy="7252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8D4DA2-BF7D-3720-9731-19BA36C4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7815283-4A72-464E-CDBB-8A19761E0211}"/>
              </a:ext>
            </a:extLst>
          </p:cNvPr>
          <p:cNvSpPr txBox="1">
            <a:spLocks/>
          </p:cNvSpPr>
          <p:nvPr/>
        </p:nvSpPr>
        <p:spPr>
          <a:xfrm>
            <a:off x="1117077" y="1945237"/>
            <a:ext cx="9182623" cy="696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occupancy level of the SDCJ was directly related to the death rate, putting everyone</a:t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greater risk of dying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9AFA82-8358-F7FF-0A67-0780806CB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85" y="2984212"/>
            <a:ext cx="4712030" cy="2278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5AE98C-D8D7-2687-26AC-962E3DD2EB6B}"/>
              </a:ext>
            </a:extLst>
          </p:cNvPr>
          <p:cNvSpPr txBox="1"/>
          <p:nvPr/>
        </p:nvSpPr>
        <p:spPr>
          <a:xfrm>
            <a:off x="1117077" y="5579679"/>
            <a:ext cx="10107970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probability of death of each incarcerated individual increased by 34% (p-value 0.037, 95%CI: 3%-79%)</a:t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time the occupancy increased by 100 individuals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period excluded from calculation; similar relation not found in VDF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129DFC8-ED96-4046-1789-9EA2FCC559A5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11089905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Institutional – Occupancy levels</a:t>
            </a:r>
          </a:p>
        </p:txBody>
      </p:sp>
    </p:spTree>
    <p:extLst>
      <p:ext uri="{BB962C8B-B14F-4D97-AF65-F5344CB8AC3E}">
        <p14:creationId xmlns:p14="http://schemas.microsoft.com/office/powerpoint/2010/main" val="2309626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FC46FA-D700-4138-4ADF-FB73D2C3D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450977-E666-2726-7591-5F51908F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8325BC-15D4-BC36-6CCC-066FB6D85D76}"/>
              </a:ext>
            </a:extLst>
          </p:cNvPr>
          <p:cNvSpPr/>
          <p:nvPr/>
        </p:nvSpPr>
        <p:spPr>
          <a:xfrm>
            <a:off x="1104378" y="1941758"/>
            <a:ext cx="9364655" cy="733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E960352-1571-27D7-341F-47A08CF52884}"/>
              </a:ext>
            </a:extLst>
          </p:cNvPr>
          <p:cNvSpPr txBox="1">
            <a:spLocks/>
          </p:cNvSpPr>
          <p:nvPr/>
        </p:nvSpPr>
        <p:spPr>
          <a:xfrm>
            <a:off x="1117078" y="1945732"/>
            <a:ext cx="9301156" cy="71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levels of Sergeant-Detentions and Deputy Sheriffs for Detentions/Court Services staff</a:t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correlated with the death rate at the SDCJ</a:t>
            </a: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70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2C4537-B8D1-7FF5-6329-AE50C2457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r="1348"/>
          <a:stretch>
            <a:fillRect/>
          </a:stretch>
        </p:blipFill>
        <p:spPr bwMode="auto">
          <a:xfrm>
            <a:off x="1695699" y="3071791"/>
            <a:ext cx="3033175" cy="3462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FC9131-64D3-CB9A-F2A3-94E7423E6A6F}"/>
              </a:ext>
            </a:extLst>
          </p:cNvPr>
          <p:cNvSpPr txBox="1"/>
          <p:nvPr/>
        </p:nvSpPr>
        <p:spPr>
          <a:xfrm>
            <a:off x="5233860" y="4241439"/>
            <a:ext cx="599717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>or every 10% increase in the Sergeant-Detentions rate,</a:t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</a:br>
            <a:r>
              <a:rPr lang="en-US" sz="3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>there was 24% decrease of the Death Rate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relation is possible, but not statistically founded in VDF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55A6E-5400-4CC0-68CD-2144225A0B1B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10569205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Institutional – Security enforcement staff levels</a:t>
            </a:r>
          </a:p>
        </p:txBody>
      </p:sp>
    </p:spTree>
    <p:extLst>
      <p:ext uri="{BB962C8B-B14F-4D97-AF65-F5344CB8AC3E}">
        <p14:creationId xmlns:p14="http://schemas.microsoft.com/office/powerpoint/2010/main" val="3765862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94B6BB-BACA-9DB1-2A1D-4DE2253A4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76FB80-C021-2D52-0F0E-50CF072664AC}"/>
              </a:ext>
            </a:extLst>
          </p:cNvPr>
          <p:cNvSpPr/>
          <p:nvPr/>
        </p:nvSpPr>
        <p:spPr>
          <a:xfrm>
            <a:off x="1104378" y="1941757"/>
            <a:ext cx="9364655" cy="122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78FC23-BD14-6E65-15DE-4E85D704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BEA22A6-D805-16F2-CB99-9E16FE17E10E}"/>
              </a:ext>
            </a:extLst>
          </p:cNvPr>
          <p:cNvSpPr txBox="1">
            <a:spLocks/>
          </p:cNvSpPr>
          <p:nvPr/>
        </p:nvSpPr>
        <p:spPr>
          <a:xfrm>
            <a:off x="1117078" y="1949964"/>
            <a:ext cx="9267290" cy="1110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time, the number of MH job positions and the MH budget levels sharply increased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combined deaths from suicides &amp; overdoses remained constant:</a:t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suicides decreased, overdoses increased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959E1A-9A83-6108-3469-395D15BEF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-2405"/>
          <a:stretch>
            <a:fillRect/>
          </a:stretch>
        </p:blipFill>
        <p:spPr>
          <a:xfrm>
            <a:off x="2243696" y="3471330"/>
            <a:ext cx="3661804" cy="3164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D44F3F-60AC-6E1D-BA1F-D21E393EE9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1579" r="2084" b="-1800"/>
          <a:stretch>
            <a:fillRect/>
          </a:stretch>
        </p:blipFill>
        <p:spPr bwMode="auto">
          <a:xfrm>
            <a:off x="6608947" y="3471330"/>
            <a:ext cx="3235159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BB1F77B0-5CE4-FDC7-9F57-5E70B12FB457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11089905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Institutional – Mental health budget/staff levels</a:t>
            </a:r>
          </a:p>
        </p:txBody>
      </p:sp>
    </p:spTree>
    <p:extLst>
      <p:ext uri="{BB962C8B-B14F-4D97-AF65-F5344CB8AC3E}">
        <p14:creationId xmlns:p14="http://schemas.microsoft.com/office/powerpoint/2010/main" val="105594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3659DD-61B3-B3B9-1CB2-10F62EAA4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0DC593-57B1-AD6E-3F66-A6B993787D07}"/>
              </a:ext>
            </a:extLst>
          </p:cNvPr>
          <p:cNvSpPr/>
          <p:nvPr/>
        </p:nvSpPr>
        <p:spPr>
          <a:xfrm>
            <a:off x="1104378" y="1941757"/>
            <a:ext cx="9847255" cy="4585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59C266-1811-8703-A76D-3F2538AC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EA43D79-80B5-8958-0B66-A1B023168FA5}"/>
              </a:ext>
            </a:extLst>
          </p:cNvPr>
          <p:cNvSpPr txBox="1">
            <a:spLocks/>
          </p:cNvSpPr>
          <p:nvPr/>
        </p:nvSpPr>
        <p:spPr>
          <a:xfrm>
            <a:off x="1125543" y="1988061"/>
            <a:ext cx="10084323" cy="803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three booking facilities, social visits had a protective effect for people at high-risk of dying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60F0033-7F03-8227-A62D-8664133E8E11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6852338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Institutional – Social visits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F1015C-9128-8F2B-AB02-B4F7AE0890CB}"/>
              </a:ext>
            </a:extLst>
          </p:cNvPr>
          <p:cNvSpPr txBox="1"/>
          <p:nvPr/>
        </p:nvSpPr>
        <p:spPr>
          <a:xfrm>
            <a:off x="6644853" y="4590060"/>
            <a:ext cx="291483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>People who </a:t>
            </a:r>
            <a:r>
              <a:rPr lang="en-US" sz="1400" b="1" dirty="0">
                <a:solidFill>
                  <a:srgbClr val="6C0000"/>
                </a:solidFill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>DIED IN JAIL</a:t>
            </a:r>
            <a:endParaRPr lang="en-US" sz="1600" b="1" dirty="0">
              <a:solidFill>
                <a:srgbClr val="6C0000"/>
              </a:solidFill>
              <a:latin typeface="Arial" panose="020B0604020202020204" pitchFamily="34" charset="0"/>
              <a:ea typeface="Merriweather" panose="000005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>are best proxies for people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>at high-risk of </a:t>
            </a:r>
            <a:r>
              <a:rPr lang="en-US" sz="1400" b="1" dirty="0">
                <a:solidFill>
                  <a:srgbClr val="6C0000"/>
                </a:solidFill>
                <a:latin typeface="Arial" panose="020B0604020202020204" pitchFamily="34" charset="0"/>
                <a:ea typeface="Merriweather" panose="00000500000000000000" pitchFamily="2" charset="0"/>
                <a:cs typeface="Arial" panose="020B0604020202020204" pitchFamily="34" charset="0"/>
              </a:rPr>
              <a:t>DYING IN JAIL</a:t>
            </a:r>
            <a:endParaRPr lang="en-US" sz="1600" b="1" u="sng" dirty="0">
              <a:solidFill>
                <a:srgbClr val="6C0000"/>
              </a:solidFill>
              <a:effectLst/>
              <a:latin typeface="Arial" panose="020B0604020202020204" pitchFamily="34" charset="0"/>
              <a:ea typeface="Merriweather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39AEA2-43C1-6802-84C9-4319E243B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6" r="-2312"/>
          <a:stretch>
            <a:fillRect/>
          </a:stretch>
        </p:blipFill>
        <p:spPr>
          <a:xfrm>
            <a:off x="3616936" y="2838140"/>
            <a:ext cx="2991882" cy="3758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EA08D6-EE5B-07EE-58ED-1D7C186AEB96}"/>
              </a:ext>
            </a:extLst>
          </p:cNvPr>
          <p:cNvSpPr txBox="1"/>
          <p:nvPr/>
        </p:nvSpPr>
        <p:spPr>
          <a:xfrm>
            <a:off x="4582319" y="5044031"/>
            <a:ext cx="13237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BASELINE VISITS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3537E7-9A69-5569-561F-A8E6C307D7F5}"/>
              </a:ext>
            </a:extLst>
          </p:cNvPr>
          <p:cNvSpPr/>
          <p:nvPr/>
        </p:nvSpPr>
        <p:spPr>
          <a:xfrm>
            <a:off x="4335164" y="2961182"/>
            <a:ext cx="1684865" cy="19610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370C86-B41D-9E5C-C2B6-BA1B5AFAD982}"/>
              </a:ext>
            </a:extLst>
          </p:cNvPr>
          <p:cNvSpPr txBox="1"/>
          <p:nvPr/>
        </p:nvSpPr>
        <p:spPr>
          <a:xfrm>
            <a:off x="4202287" y="2880290"/>
            <a:ext cx="1950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VISITS RATE RATIO</a:t>
            </a:r>
          </a:p>
        </p:txBody>
      </p:sp>
    </p:spTree>
    <p:extLst>
      <p:ext uri="{BB962C8B-B14F-4D97-AF65-F5344CB8AC3E}">
        <p14:creationId xmlns:p14="http://schemas.microsoft.com/office/powerpoint/2010/main" val="2910377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4ABB37-A6B3-F686-9822-51BC4B3A4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174F1A-DC52-6D26-B0D7-4DFDE608C075}"/>
              </a:ext>
            </a:extLst>
          </p:cNvPr>
          <p:cNvSpPr/>
          <p:nvPr/>
        </p:nvSpPr>
        <p:spPr>
          <a:xfrm>
            <a:off x="1104378" y="1937525"/>
            <a:ext cx="6570657" cy="45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907E02-8788-4703-A72B-F58E32FE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C35935-B302-EEA2-D679-E69729916388}"/>
              </a:ext>
            </a:extLst>
          </p:cNvPr>
          <p:cNvSpPr txBox="1"/>
          <p:nvPr/>
        </p:nvSpPr>
        <p:spPr>
          <a:xfrm>
            <a:off x="1096314" y="2537866"/>
            <a:ext cx="9605553" cy="401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Deployment of drug-sniffing dogs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Implementation of a new drug-screening process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Hiring more medical staff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Contracting with medical services providers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24/7 medical health staffing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Opening Rocky Mountain Detention Facility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Adding a Certified Nurse Assistant position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Providing access to StatCare telemedic provider when a provider is not onsite and a medical consultation is needed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Implementation of Medication-Assisted Treatment Program - medication-based detoxification program for opioid and alcohol withdrawal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Implementation of voluntary urine screenings during the booking process and counseling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Implementation of in-depth mental health screening for every individual during the booking process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Centralization of the mail delivery process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Placement of Naloxone inside all detention facilities and on individual staff members</a:t>
            </a:r>
          </a:p>
          <a:p>
            <a:pPr marL="342900" marR="0" lvl="0" indent="-342900">
              <a:lnSpc>
                <a:spcPct val="150000"/>
              </a:lnSpc>
              <a:buSzPct val="77000"/>
              <a:buFont typeface="Wingdings" panose="05000000000000000000" pitchFamily="2" charset="2"/>
              <a:buChar char="Ø"/>
            </a:pPr>
            <a:r>
              <a:rPr lang="en-US" sz="12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Deployment of body cameras… and other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460C79-A3AB-2848-D914-91CBDC0FF107}"/>
              </a:ext>
            </a:extLst>
          </p:cNvPr>
          <p:cNvSpPr txBox="1"/>
          <p:nvPr/>
        </p:nvSpPr>
        <p:spPr>
          <a:xfrm>
            <a:off x="3428881" y="520563"/>
            <a:ext cx="6096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Numerous measures, but no data to assess their effectiveness.</a:t>
            </a:r>
            <a:endParaRPr lang="en-US" sz="1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B2B3678-9FB5-11AD-0E12-474302CDBE40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9019805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taken by SDSO to prevent jail deaths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6A932BA-9662-87AD-BB8B-00162AB2E15D}"/>
              </a:ext>
            </a:extLst>
          </p:cNvPr>
          <p:cNvSpPr txBox="1">
            <a:spLocks/>
          </p:cNvSpPr>
          <p:nvPr/>
        </p:nvSpPr>
        <p:spPr>
          <a:xfrm>
            <a:off x="1125543" y="1988062"/>
            <a:ext cx="6570657" cy="39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measures, but no data to assess their effectiveness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8B75E0-0646-7682-52EF-BF684731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40" t="10141" r="27134" b="16621"/>
          <a:stretch>
            <a:fillRect/>
          </a:stretch>
        </p:blipFill>
        <p:spPr>
          <a:xfrm>
            <a:off x="5653979" y="2906043"/>
            <a:ext cx="1571856" cy="1323668"/>
          </a:xfrm>
          <a:prstGeom prst="rect">
            <a:avLst/>
          </a:prstGeom>
          <a:ln w="3175">
            <a:solidFill>
              <a:srgbClr val="7F888B"/>
            </a:solidFill>
          </a:ln>
        </p:spPr>
      </p:pic>
      <p:pic>
        <p:nvPicPr>
          <p:cNvPr id="1026" name="Picture 2" descr="LCDRF Body Scanner (7)">
            <a:extLst>
              <a:ext uri="{FF2B5EF4-FFF2-40B4-BE49-F238E27FC236}">
                <a16:creationId xmlns:a16="http://schemas.microsoft.com/office/drawing/2014/main" xmlns="" id="{362F6E3E-53D1-D2CF-D28D-C64352AA5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r="18812"/>
          <a:stretch>
            <a:fillRect/>
          </a:stretch>
        </p:blipFill>
        <p:spPr bwMode="auto">
          <a:xfrm>
            <a:off x="7238312" y="2906932"/>
            <a:ext cx="1571855" cy="1326313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rse Group 2">
            <a:extLst>
              <a:ext uri="{FF2B5EF4-FFF2-40B4-BE49-F238E27FC236}">
                <a16:creationId xmlns:a16="http://schemas.microsoft.com/office/drawing/2014/main" xmlns="" id="{746DD2F6-A4C2-FA8F-26F0-60ED058D5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45131" r="45950" b="15913"/>
          <a:stretch>
            <a:fillRect/>
          </a:stretch>
        </p:blipFill>
        <p:spPr bwMode="auto">
          <a:xfrm>
            <a:off x="8825208" y="2906933"/>
            <a:ext cx="1571856" cy="1326313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79BFF0-04B9-D261-A14B-1092BFEA7DC3}"/>
              </a:ext>
            </a:extLst>
          </p:cNvPr>
          <p:cNvSpPr/>
          <p:nvPr/>
        </p:nvSpPr>
        <p:spPr>
          <a:xfrm>
            <a:off x="1130328" y="4864185"/>
            <a:ext cx="7190712" cy="365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A2D9FF-05F3-0915-27D9-11B049CC5892}"/>
              </a:ext>
            </a:extLst>
          </p:cNvPr>
          <p:cNvSpPr/>
          <p:nvPr/>
        </p:nvSpPr>
        <p:spPr>
          <a:xfrm>
            <a:off x="1117079" y="6011836"/>
            <a:ext cx="6544004" cy="365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70847C7-74A6-8212-CB66-A258795B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78" y="2175090"/>
            <a:ext cx="10384484" cy="462725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2013: 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nvestigative series in the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CityBeat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Davis &amp; Maas, public concern raised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 National Commission on Correctional Health Care Technical Assistance report for SDSO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Report on jail suicides and suicide prevention policies, by Disability Rights California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Report on Suicide Prevention Practices within the San Diego County Jail System, by L. Hayes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6 months of investigative reporting by the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Union-Tribune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California State Audit Report: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be systematic issues related to policies and procedures</a:t>
            </a:r>
          </a:p>
          <a:p>
            <a:pPr marL="0" indent="0">
              <a:spcAft>
                <a:spcPts val="600"/>
              </a:spcAft>
              <a:buNone/>
            </a:pPr>
            <a:endParaRPr lang="en-US" sz="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Union-Tribune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article: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then $75 million in jury awards/settlements since 2019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EB3670-06B6-5958-BF4C-70BB56EE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4BC0E-6A60-CF5E-1102-E9858BD116D7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987070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concern, some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10AFBB-446A-99AC-FCBC-A1B4573C4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636" y="4895973"/>
            <a:ext cx="2590926" cy="14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2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84D2BF-0916-9B7E-C690-525E55353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1A9A15-0F98-A56D-1D92-02FA9D3A3670}"/>
              </a:ext>
            </a:extLst>
          </p:cNvPr>
          <p:cNvSpPr/>
          <p:nvPr/>
        </p:nvSpPr>
        <p:spPr>
          <a:xfrm>
            <a:off x="1140192" y="2331993"/>
            <a:ext cx="5586574" cy="395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A93B0F2-A0E0-8987-3476-98D0A9300BDA}"/>
              </a:ext>
            </a:extLst>
          </p:cNvPr>
          <p:cNvSpPr txBox="1">
            <a:spLocks/>
          </p:cNvSpPr>
          <p:nvPr/>
        </p:nvSpPr>
        <p:spPr>
          <a:xfrm>
            <a:off x="1117077" y="1945730"/>
            <a:ext cx="10801654" cy="4686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Data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CLERB needs the authority to access the SDSO data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SDSO possesses rich, individual level, historical data</a:t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entire jail population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 method is not the way to obtain this data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future study should begin before this data is provided in advance</a:t>
            </a:r>
            <a:endParaRPr lang="en-US" sz="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endParaRPr lang="en-US" sz="3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SDSO should prioritize and concentrate its efforts to prevent death and violence in SDCJ and VDF</a:t>
            </a:r>
            <a:endParaRPr lang="en-US" sz="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endParaRPr lang="en-US" sz="3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Occupancy levels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SDSO, in collaboration with other county stakeholders, should make efforts to decrease SDCJ population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DB2113-89C0-79D3-47AD-17C855870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A69FB76-7F12-2E98-7CC2-8D2E1AACEDA3}"/>
              </a:ext>
            </a:extLst>
          </p:cNvPr>
          <p:cNvSpPr txBox="1">
            <a:spLocks/>
          </p:cNvSpPr>
          <p:nvPr/>
        </p:nvSpPr>
        <p:spPr>
          <a:xfrm>
            <a:off x="1063995" y="1234937"/>
            <a:ext cx="4054105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A3ED5B6-A15A-6145-48CC-F58A3F189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1"/>
          <a:stretch>
            <a:fillRect/>
          </a:stretch>
        </p:blipFill>
        <p:spPr bwMode="auto">
          <a:xfrm>
            <a:off x="7927249" y="1561923"/>
            <a:ext cx="3402249" cy="1935616"/>
          </a:xfrm>
          <a:prstGeom prst="rect">
            <a:avLst/>
          </a:prstGeom>
          <a:noFill/>
          <a:ln w="3175">
            <a:solidFill>
              <a:srgbClr val="7D66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81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2993FF-9223-5341-B9DA-AAABB1D92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C3CF38-25CF-F523-C118-20FA1440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6D6F012-6D9F-DC3F-544A-FE935A966BC0}"/>
              </a:ext>
            </a:extLst>
          </p:cNvPr>
          <p:cNvSpPr txBox="1">
            <a:spLocks/>
          </p:cNvSpPr>
          <p:nvPr/>
        </p:nvSpPr>
        <p:spPr>
          <a:xfrm>
            <a:off x="1122471" y="1267800"/>
            <a:ext cx="9955114" cy="5453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enforcement staffing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SDSO should consider increasing the number of supervisory staff in SDCJ, as their increased presence seems to have a preventive effect on deaths</a:t>
            </a:r>
          </a:p>
          <a:p>
            <a:pPr marL="0" indent="0">
              <a:lnSpc>
                <a:spcPct val="100000"/>
              </a:lnSpc>
              <a:buSzPct val="77000"/>
              <a:buNone/>
            </a:pPr>
            <a:endParaRPr lang="en-US" sz="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staffing and budget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further study should examine why increases in MH staffing and funding are not followed by a reduction of deaths, especially by overdose; the study should assess whether the drop in suicides is attributable to MH services</a:t>
            </a:r>
          </a:p>
          <a:p>
            <a:pPr marL="0" indent="0">
              <a:lnSpc>
                <a:spcPct val="100000"/>
              </a:lnSpc>
              <a:buSzPct val="77000"/>
              <a:buNone/>
            </a:pPr>
            <a:endParaRPr lang="en-US" sz="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visits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encourage SDSO to offer social visits as early and frequently as possible, including during the first few days in jail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endParaRPr lang="en-US" sz="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taken by SDSO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SDSO should provide complete historic data concerning all of the measures it has implemented to prevent deaths, so a follow-up study can assess which were effective and which were not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4C4F69-656B-D262-6D9C-4FC5E229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5F52C8-12A5-6C24-77A1-2616FC89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6D7A9A9-90F8-EDA7-431C-FC0DD36FBB11}"/>
              </a:ext>
            </a:extLst>
          </p:cNvPr>
          <p:cNvSpPr txBox="1">
            <a:spLocks/>
          </p:cNvSpPr>
          <p:nvPr/>
        </p:nvSpPr>
        <p:spPr>
          <a:xfrm>
            <a:off x="1118443" y="1267800"/>
            <a:ext cx="10095657" cy="5213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77000"/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from the descriptive analysis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limited nature of descriptive results, TMWL can only offer suggestions on what needs to be</a:t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investigated further</a:t>
            </a:r>
            <a:endParaRPr lang="en-US" sz="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of the identified Cause of Death for “Natural” deaths; the analysis of sick calls, time between sick calls and treatment, time between diagnosis and treatment, and types of treatment rendered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the specific measures implemented to prevent Suicides, including the timing of implementation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SDSO should consider developing a screening measure during the booking process to identify people with altered mental states and who are potentially at “high risk”; these individuals should be denied clearance to enter the jail, and be brought to a medical/detox facility instead until cleared for admission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we suggest concentrating efforts on the MH and substance use needs, at booking and shortly thereafter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additional data reveals that deaths occurred due to access to controlled substance while in the jail, SDSO should re-assess its security measures for preventing contraband in jail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suggest a comparative study of data related to demographic features of people who died versus those who did not die, to assess the relevance of age, race, and gender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88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A1FE76-6886-9354-E58C-E99B2090B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D72B52B-4DCC-4A57-C047-BF4A03F15ACB}"/>
              </a:ext>
            </a:extLst>
          </p:cNvPr>
          <p:cNvSpPr txBox="1">
            <a:spLocks/>
          </p:cNvSpPr>
          <p:nvPr/>
        </p:nvSpPr>
        <p:spPr>
          <a:xfrm>
            <a:off x="4530992" y="3730773"/>
            <a:ext cx="3130009" cy="2320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Mountain-Whisper-Light:</a:t>
            </a:r>
          </a:p>
          <a:p>
            <a:pPr marL="0" indent="0" algn="ctr">
              <a:lnSpc>
                <a:spcPct val="7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&amp; Data Science</a:t>
            </a:r>
          </a:p>
          <a:p>
            <a:pPr marL="0" indent="0" algn="ctr">
              <a:buNone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mwlight.com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nayak@mwlight.com</a:t>
            </a:r>
          </a:p>
          <a:p>
            <a:pPr marL="0" indent="0" algn="ctr">
              <a:buNone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(206) 329-9325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B744B3-0E61-17A5-CDE5-6DB2CC8B2A63}"/>
              </a:ext>
            </a:extLst>
          </p:cNvPr>
          <p:cNvSpPr txBox="1"/>
          <p:nvPr/>
        </p:nvSpPr>
        <p:spPr>
          <a:xfrm>
            <a:off x="3047997" y="21358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SzPct val="77000"/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6981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93EADD4-7D55-63E5-A10A-C28913CF0F38}"/>
              </a:ext>
            </a:extLst>
          </p:cNvPr>
          <p:cNvSpPr/>
          <p:nvPr/>
        </p:nvSpPr>
        <p:spPr>
          <a:xfrm>
            <a:off x="1088536" y="6250378"/>
            <a:ext cx="3923731" cy="365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F20EA179-3A86-5370-0C33-661A5D93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78" y="2184929"/>
            <a:ext cx="10308946" cy="4620157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“San Diego County In-Custody Death Study”, by Analytica Consulting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County vs other CA counties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n-custody deaths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deaths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all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residents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In-custody racial makeup extrapolated from arrest data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None/>
            </a:pPr>
            <a:endParaRPr lang="en-US" sz="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Findings: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discord between in-custody deaths and all-residents deaths is highest in San Diego County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San Diego, incarcerated White population dies more often than its expected share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nearly all CA counties, suicides are more likely in-custody than among all-residents</a:t>
            </a:r>
          </a:p>
          <a:p>
            <a:pPr marL="0" indent="0">
              <a:spcAft>
                <a:spcPts val="600"/>
              </a:spcAft>
              <a:buSzPct val="77000"/>
              <a:buNone/>
            </a:pPr>
            <a:endParaRPr lang="en-US" sz="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good exploratory findings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90D2E0-95A8-2399-BCE3-54432418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A5F42439-39B1-5408-2257-46F76272F94D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987070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study (2022)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5D9BE9-3B99-7AD0-0FF0-86CD3020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212" y="1498531"/>
            <a:ext cx="2118177" cy="2736315"/>
          </a:xfrm>
          <a:prstGeom prst="rect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18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31EAF8-ED80-6BEE-9D2D-F5FCF8F78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B0C896-CDB1-C88E-6792-8BC3B41D2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B1C7C80-401A-296E-3754-5351B29F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78" y="2160140"/>
            <a:ext cx="10658804" cy="237607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detect risk factors for dying in the San Diego County detention facilities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who died in custody, we sought to understand who they were and how and when they died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any institutional factors may have played a role in the risks/prevention of in-custody deaths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comparison to other counties and jails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actual numbers only, no approximations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6A3F64-E3A8-8AA6-272B-D2D58840B04B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4088449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this study?</a:t>
            </a:r>
          </a:p>
        </p:txBody>
      </p:sp>
    </p:spTree>
    <p:extLst>
      <p:ext uri="{BB962C8B-B14F-4D97-AF65-F5344CB8AC3E}">
        <p14:creationId xmlns:p14="http://schemas.microsoft.com/office/powerpoint/2010/main" val="319262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AE654E-E15D-BC63-F4D5-708E065E5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777B50-BE0C-833C-73AC-B2F865F9664C}"/>
              </a:ext>
            </a:extLst>
          </p:cNvPr>
          <p:cNvSpPr/>
          <p:nvPr/>
        </p:nvSpPr>
        <p:spPr>
          <a:xfrm>
            <a:off x="1112388" y="6139057"/>
            <a:ext cx="7423337" cy="365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2CAC6C-ADDA-48D2-7AB5-DA7DF1D4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3B8ED71-C2E2-5FA5-F4EB-C5763FB72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78" y="2160140"/>
            <a:ext cx="10658804" cy="45615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detect risk factors for dying in the San Diego County detention facilities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who died in custody, we sought to understand who they were and how and when they died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any institutional factors may have played a role in the risks/prevention of in-custody deaths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comparison to other counties and jails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actual numbers only, no approximations</a:t>
            </a:r>
          </a:p>
          <a:p>
            <a:pPr marL="0" indent="0"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be contrasted?</a:t>
            </a:r>
          </a:p>
          <a:p>
            <a:pPr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San Diego detention facilities</a:t>
            </a:r>
          </a:p>
          <a:p>
            <a:pPr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over time</a:t>
            </a:r>
          </a:p>
          <a:p>
            <a:pPr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those who died and those who did not die in jail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1EAAC-C1D6-5A30-185C-291F37AFA9A8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4088449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this study?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1D0A03-971D-F93D-EA63-17FEDA0B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507" y="3870289"/>
            <a:ext cx="2062780" cy="2451322"/>
          </a:xfrm>
          <a:prstGeom prst="rect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377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CF94CB-CCFE-51FA-F343-200D6D122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5EBBDDB-6D9D-685A-6E64-BAECBB1DFE2F}"/>
              </a:ext>
            </a:extLst>
          </p:cNvPr>
          <p:cNvSpPr txBox="1">
            <a:spLocks/>
          </p:cNvSpPr>
          <p:nvPr/>
        </p:nvSpPr>
        <p:spPr>
          <a:xfrm>
            <a:off x="1120826" y="2169043"/>
            <a:ext cx="10106860" cy="4307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Public Records Act (CPRA)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SDSO’s Public Records Center: initial CRPA requests then multiple</a:t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question and requests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questions via CLERB’s liaison to the Sheriff’s Office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 requests via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NextRequest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countywide portal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State and Community Corrections/Corrections Standard Authority database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direct letter to Sheriff Kelly Martinez, asking for cooperation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meeting with SDSO’s data team, CLERB’s Contracting Officer Representative (COR), and TMWL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CPRA counsel drafted a rebuttal letter and helped fine-tune additional CPRA requests</a:t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optimize SDSO cooperation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Font typeface="Arial" panose="020B0604020202020204" pitchFamily="34" charset="0"/>
              <a:buNone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06690F-AF1A-529B-FA33-FA96CED1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7CF3D5C5-20B3-10E5-D9F5-6D9E37232F41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698272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– Obtaining the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BF2054-82F8-AD4F-11A3-8992ED80C6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" t="-526" r="37293" b="57218"/>
          <a:stretch>
            <a:fillRect/>
          </a:stretch>
        </p:blipFill>
        <p:spPr>
          <a:xfrm>
            <a:off x="8211043" y="2169043"/>
            <a:ext cx="3214808" cy="1645920"/>
          </a:xfrm>
          <a:prstGeom prst="rect">
            <a:avLst/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84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C29AC4-8079-D0BF-1F13-258A24EC5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8D14BD-ADB0-926D-09BC-A1C631718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54D0DA7-D048-448B-35D6-E907EA44F2E6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698272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– Obtaining the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16624A-0993-F91D-97D4-B0ED0A3E8405}"/>
              </a:ext>
            </a:extLst>
          </p:cNvPr>
          <p:cNvSpPr/>
          <p:nvPr/>
        </p:nvSpPr>
        <p:spPr>
          <a:xfrm>
            <a:off x="1021144" y="2523690"/>
            <a:ext cx="8965694" cy="382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45D2C10-53C4-CF5E-D712-A148B84490CD}"/>
              </a:ext>
            </a:extLst>
          </p:cNvPr>
          <p:cNvSpPr txBox="1">
            <a:spLocks/>
          </p:cNvSpPr>
          <p:nvPr/>
        </p:nvSpPr>
        <p:spPr>
          <a:xfrm>
            <a:off x="1063996" y="2100509"/>
            <a:ext cx="10106860" cy="2312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end, only limited data was obtained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SDSO provided no necessary individual level information for all incarcerated people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individuals who did not die, we know hardly more than:</a:t>
            </a:r>
          </a:p>
          <a:p>
            <a:pPr lvl="1">
              <a:spcAft>
                <a:spcPts val="600"/>
              </a:spcAft>
              <a:buSzPct val="77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total daily counts, per facility</a:t>
            </a:r>
          </a:p>
          <a:p>
            <a:pPr lvl="1">
              <a:spcAft>
                <a:spcPts val="600"/>
              </a:spcAft>
              <a:buSzPct val="77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dates of their social visits, per facility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6CDFCE-24A0-8FF2-3AE9-59EFAB58BC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9688" r="9229" b="58983"/>
          <a:stretch>
            <a:fillRect/>
          </a:stretch>
        </p:blipFill>
        <p:spPr bwMode="auto">
          <a:xfrm>
            <a:off x="7324454" y="3688620"/>
            <a:ext cx="4020959" cy="1390438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989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80C2B1-9126-CAAD-CA05-9401C8A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1" y="136320"/>
            <a:ext cx="2625661" cy="9590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C1DA4E9-349C-F36A-7FCB-2CE62C35E452}"/>
              </a:ext>
            </a:extLst>
          </p:cNvPr>
          <p:cNvSpPr/>
          <p:nvPr/>
        </p:nvSpPr>
        <p:spPr>
          <a:xfrm>
            <a:off x="1021144" y="2523690"/>
            <a:ext cx="8965694" cy="382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422CC0-D859-358F-B31B-EC457A0DBF24}"/>
              </a:ext>
            </a:extLst>
          </p:cNvPr>
          <p:cNvSpPr txBox="1">
            <a:spLocks/>
          </p:cNvSpPr>
          <p:nvPr/>
        </p:nvSpPr>
        <p:spPr>
          <a:xfrm>
            <a:off x="1063996" y="2100509"/>
            <a:ext cx="10106860" cy="4566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SzPct val="7700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end, only limited data was obtained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SDSO provided no necessary individual level information for all incarcerated people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individuals who did not die, we know hardly more than:</a:t>
            </a:r>
          </a:p>
          <a:p>
            <a:pPr lvl="1">
              <a:spcAft>
                <a:spcPts val="600"/>
              </a:spcAft>
              <a:buSzPct val="77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total daily counts, per facility</a:t>
            </a:r>
          </a:p>
          <a:p>
            <a:pPr lvl="1">
              <a:spcAft>
                <a:spcPts val="600"/>
              </a:spcAft>
              <a:buSzPct val="77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dates of their social visits, per facility</a:t>
            </a:r>
          </a:p>
          <a:p>
            <a:pPr marL="457200" lvl="1" indent="0">
              <a:spcAft>
                <a:spcPts val="600"/>
              </a:spcAft>
              <a:buSzPct val="7700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– Statistical Analysis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Descriptives: comparing death counts and percentages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possible: rates (counts per person)</a:t>
            </a:r>
          </a:p>
          <a:p>
            <a:pPr>
              <a:spcAft>
                <a:spcPts val="6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methods for testing association between institutional factors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SzPct val="770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1E81AAD-3724-094F-0359-342211F9848D}"/>
              </a:ext>
            </a:extLst>
          </p:cNvPr>
          <p:cNvSpPr txBox="1">
            <a:spLocks/>
          </p:cNvSpPr>
          <p:nvPr/>
        </p:nvSpPr>
        <p:spPr>
          <a:xfrm>
            <a:off x="1063996" y="1234937"/>
            <a:ext cx="6982724" cy="52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– Obtaining the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60DDEB-8719-059D-CDB7-B9217AFEAA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9688" r="9229" b="58983"/>
          <a:stretch>
            <a:fillRect/>
          </a:stretch>
        </p:blipFill>
        <p:spPr bwMode="auto">
          <a:xfrm>
            <a:off x="7324454" y="3688620"/>
            <a:ext cx="4020959" cy="1390438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53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8406</TotalTime>
  <Words>1559</Words>
  <Application>Microsoft Macintosh PowerPoint</Application>
  <PresentationFormat>Widescreen</PresentationFormat>
  <Paragraphs>288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Merriweather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CLERB_TMWL</dc:title>
  <dc:creator>Nayak Polissar</dc:creator>
  <cp:lastModifiedBy>Cheryl Hill</cp:lastModifiedBy>
  <cp:revision>220</cp:revision>
  <dcterms:created xsi:type="dcterms:W3CDTF">2023-08-13T18:17:55Z</dcterms:created>
  <dcterms:modified xsi:type="dcterms:W3CDTF">2026-05-01T20:48:12Z</dcterms:modified>
</cp:coreProperties>
</file>