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5EB_2A846698.xml" ContentType="application/vnd.ms-powerpoint.comment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256" r:id="rId5"/>
    <p:sldId id="257" r:id="rId6"/>
    <p:sldId id="1509" r:id="rId7"/>
    <p:sldId id="1511" r:id="rId8"/>
    <p:sldId id="1517" r:id="rId9"/>
    <p:sldId id="263" r:id="rId10"/>
    <p:sldId id="1515" r:id="rId11"/>
    <p:sldId id="265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D18237D-37DA-A959-D37B-3E5498411C04}" name="Knowland, Adam" initials="KA" userId="S::adam.knowland@sdcounty.ca.gov::f5f0887a-aa3d-470a-ac0e-369ec98ac5f1" providerId="AD"/>
  <p188:author id="{303281CD-26A7-9CEA-FEE1-9369C0914F67}" name="Kalina, Brett" initials="BK" userId="S::Brett.Kalina@sdcounty.ca.gov::585d7145-35a3-4238-9281-d0d444e0eaa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658"/>
  </p:normalViewPr>
  <p:slideViewPr>
    <p:cSldViewPr snapToGrid="0">
      <p:cViewPr varScale="1">
        <p:scale>
          <a:sx n="105" d="100"/>
          <a:sy n="105" d="100"/>
        </p:scale>
        <p:origin x="8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2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nowland, Adam" userId="f5f0887a-aa3d-470a-ac0e-369ec98ac5f1" providerId="ADAL" clId="{A6087EE9-AA80-4C55-948C-82868C6ABAEA}"/>
    <pc:docChg chg="undo custSel addSld delSld modSld sldOrd">
      <pc:chgData name="Knowland, Adam" userId="f5f0887a-aa3d-470a-ac0e-369ec98ac5f1" providerId="ADAL" clId="{A6087EE9-AA80-4C55-948C-82868C6ABAEA}" dt="2026-05-07T16:53:00.013" v="59" actId="1038"/>
      <pc:docMkLst>
        <pc:docMk/>
      </pc:docMkLst>
      <pc:sldChg chg="modSp mod">
        <pc:chgData name="Knowland, Adam" userId="f5f0887a-aa3d-470a-ac0e-369ec98ac5f1" providerId="ADAL" clId="{A6087EE9-AA80-4C55-948C-82868C6ABAEA}" dt="2026-05-04T17:50:58.555" v="55" actId="2711"/>
        <pc:sldMkLst>
          <pc:docMk/>
          <pc:sldMk cId="3069965530" sldId="256"/>
        </pc:sldMkLst>
        <pc:spChg chg="mod">
          <ac:chgData name="Knowland, Adam" userId="f5f0887a-aa3d-470a-ac0e-369ec98ac5f1" providerId="ADAL" clId="{A6087EE9-AA80-4C55-948C-82868C6ABAEA}" dt="2026-05-04T17:50:44.807" v="54" actId="2711"/>
          <ac:spMkLst>
            <pc:docMk/>
            <pc:sldMk cId="3069965530" sldId="256"/>
            <ac:spMk id="4" creationId="{86D321A2-65AC-4C18-CA75-0FB5084CA306}"/>
          </ac:spMkLst>
        </pc:spChg>
        <pc:spChg chg="mod">
          <ac:chgData name="Knowland, Adam" userId="f5f0887a-aa3d-470a-ac0e-369ec98ac5f1" providerId="ADAL" clId="{A6087EE9-AA80-4C55-948C-82868C6ABAEA}" dt="2026-05-04T17:50:58.555" v="55" actId="2711"/>
          <ac:spMkLst>
            <pc:docMk/>
            <pc:sldMk cId="3069965530" sldId="256"/>
            <ac:spMk id="5" creationId="{02FA3257-663D-61CE-A5D5-22B53DB71488}"/>
          </ac:spMkLst>
        </pc:spChg>
      </pc:sldChg>
      <pc:sldChg chg="modSp mod">
        <pc:chgData name="Knowland, Adam" userId="f5f0887a-aa3d-470a-ac0e-369ec98ac5f1" providerId="ADAL" clId="{A6087EE9-AA80-4C55-948C-82868C6ABAEA}" dt="2026-05-04T17:51:32.424" v="57" actId="2711"/>
        <pc:sldMkLst>
          <pc:docMk/>
          <pc:sldMk cId="4216523365" sldId="257"/>
        </pc:sldMkLst>
        <pc:spChg chg="mod">
          <ac:chgData name="Knowland, Adam" userId="f5f0887a-aa3d-470a-ac0e-369ec98ac5f1" providerId="ADAL" clId="{A6087EE9-AA80-4C55-948C-82868C6ABAEA}" dt="2026-05-04T17:51:32.424" v="57" actId="2711"/>
          <ac:spMkLst>
            <pc:docMk/>
            <pc:sldMk cId="4216523365" sldId="257"/>
            <ac:spMk id="2" creationId="{93B255C6-1E2E-E4BD-2E9F-B3321C22A292}"/>
          </ac:spMkLst>
        </pc:spChg>
      </pc:sldChg>
      <pc:sldChg chg="addSp delSp modSp mod delAnim modAnim">
        <pc:chgData name="Knowland, Adam" userId="f5f0887a-aa3d-470a-ac0e-369ec98ac5f1" providerId="ADAL" clId="{A6087EE9-AA80-4C55-948C-82868C6ABAEA}" dt="2026-05-04T17:26:56.037" v="50" actId="21"/>
        <pc:sldMkLst>
          <pc:docMk/>
          <pc:sldMk cId="187927555" sldId="1511"/>
        </pc:sldMkLst>
        <pc:spChg chg="mod">
          <ac:chgData name="Knowland, Adam" userId="f5f0887a-aa3d-470a-ac0e-369ec98ac5f1" providerId="ADAL" clId="{A6087EE9-AA80-4C55-948C-82868C6ABAEA}" dt="2026-05-04T17:12:28.458" v="31" actId="14100"/>
          <ac:spMkLst>
            <pc:docMk/>
            <pc:sldMk cId="187927555" sldId="1511"/>
            <ac:spMk id="2" creationId="{9BB750E1-014E-2F32-5FE0-025C27322ADF}"/>
          </ac:spMkLst>
        </pc:spChg>
      </pc:sldChg>
      <pc:sldChg chg="addSp delSp modSp new mod ord modAnim">
        <pc:chgData name="Knowland, Adam" userId="f5f0887a-aa3d-470a-ac0e-369ec98ac5f1" providerId="ADAL" clId="{A6087EE9-AA80-4C55-948C-82868C6ABAEA}" dt="2026-05-07T16:53:00.013" v="59" actId="1038"/>
        <pc:sldMkLst>
          <pc:docMk/>
          <pc:sldMk cId="1261926388" sldId="1517"/>
        </pc:sldMkLst>
        <pc:picChg chg="add mod">
          <ac:chgData name="Knowland, Adam" userId="f5f0887a-aa3d-470a-ac0e-369ec98ac5f1" providerId="ADAL" clId="{A6087EE9-AA80-4C55-948C-82868C6ABAEA}" dt="2026-05-07T16:53:00.013" v="59" actId="1038"/>
          <ac:picMkLst>
            <pc:docMk/>
            <pc:sldMk cId="1261926388" sldId="1517"/>
            <ac:picMk id="5" creationId="{AAE52038-C4FA-2A2A-6378-057AE1BB4C5A}"/>
          </ac:picMkLst>
        </pc:picChg>
      </pc:sldChg>
    </pc:docChg>
  </pc:docChgLst>
  <pc:docChgLst>
    <pc:chgData name="Gans, Kelsey" userId="aedf260f-9d50-4eaa-ba0d-6492403b3211" providerId="ADAL" clId="{7C1EA189-0A8C-4C20-9511-84E60A984CAF}"/>
    <pc:docChg chg="addSld">
      <pc:chgData name="Gans, Kelsey" userId="aedf260f-9d50-4eaa-ba0d-6492403b3211" providerId="ADAL" clId="{7C1EA189-0A8C-4C20-9511-84E60A984CAF}" dt="2026-04-13T22:21:13.754" v="0" actId="680"/>
      <pc:docMkLst>
        <pc:docMk/>
      </pc:docMkLst>
    </pc:docChg>
  </pc:docChgLst>
</pc:chgInfo>
</file>

<file path=ppt/comments/modernComment_5EB_2A84669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8B16AF7-0A2B-4AD4-9169-6718BE3DEF34}" authorId="{303281CD-26A7-9CEA-FEE1-9369C0914F67}" created="2026-03-26T21:50:47.68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713320088" sldId="1515"/>
      <ac:spMk id="6" creationId="{6C00727F-CF29-4F57-63D6-97981AC86635}"/>
      <ac:txMk cp="23" len="76">
        <ac:context len="499" hash="2467050086"/>
      </ac:txMk>
    </ac:txMkLst>
    <p188:pos x="9797445" y="746314"/>
    <p188:replyLst>
      <p188:reply id="{00FE96E5-B628-4306-B35F-D9726CABE528}" authorId="{8D18237D-37DA-A959-D37B-3E5498411C04}" created="2026-03-26T21:57:40.171">
        <p188:txBody>
          <a:bodyPr/>
          <a:lstStyle/>
          <a:p>
            <a:r>
              <a:rPr lang="en-US"/>
              <a:t>I will go over it again, but it looked to me only 10 had direct IP communication. The rest that had policies only referenced it as staff communications</a:t>
            </a:r>
          </a:p>
        </p188:txBody>
      </p188:reply>
    </p188:replyLst>
    <p188:txBody>
      <a:bodyPr/>
      <a:lstStyle/>
      <a:p>
        <a:r>
          <a:rPr lang="en-US"/>
          <a:t>Isn’t it 10 counties that have intercom policy?  I can’t imagine only ten have cell intercoms.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26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548642"/>
            <a:ext cx="7478991" cy="3635797"/>
          </a:xfrm>
        </p:spPr>
        <p:txBody>
          <a:bodyPr anchor="t">
            <a:normAutofit/>
          </a:bodyPr>
          <a:lstStyle>
            <a:lvl1pPr algn="l">
              <a:defRPr sz="7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73553"/>
            <a:ext cx="6655522" cy="1545336"/>
          </a:xfrm>
        </p:spPr>
        <p:txBody>
          <a:bodyPr anchor="b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B902-09B5-4324-8310-59625360F035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96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1161288"/>
            <a:ext cx="4663440" cy="155448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C20259-235D-F9C3-3788-C1457976F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9048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0" y="2825496"/>
            <a:ext cx="4663440" cy="3337560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/>
            </a:lvl1pPr>
            <a:lvl2pPr marL="571500" indent="-342900">
              <a:buFont typeface="+mj-lt"/>
              <a:buAutoNum type="arabicPeriod"/>
              <a:defRPr sz="1800"/>
            </a:lvl2pPr>
            <a:lvl3pPr marL="800100" indent="-342900">
              <a:buFont typeface="+mj-lt"/>
              <a:buAutoNum type="arabicPeriod"/>
              <a:defRPr sz="1600"/>
            </a:lvl3pPr>
            <a:lvl4pPr marL="1028700" indent="-342900">
              <a:buFont typeface="+mj-lt"/>
              <a:buAutoNum type="arabicPeriod"/>
              <a:defRPr sz="1400"/>
            </a:lvl4pPr>
            <a:lvl5pPr>
              <a:buFont typeface="+mj-lt"/>
              <a:buAutoNum type="arabicPeriod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7999" y="6453002"/>
            <a:ext cx="1996689" cy="365125"/>
          </a:xfrm>
        </p:spPr>
        <p:txBody>
          <a:bodyPr/>
          <a:lstStyle/>
          <a:p>
            <a:fld id="{8A60B404-9532-4DA8-8A40-EC339A5BE635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526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A364-A39C-470E-B89A-9BD899585684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126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67091"/>
            <a:ext cx="11924209" cy="61238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69CE-4771-4BFA-AD70-0E51ABA58D6D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51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4242-8CA0-457D-B3B1-7D78B4164321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03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41-6645-4089-A6BB-7B692A44A4CC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741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73AF-3955-4569-8B4F-B329360A9CBD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564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276D-BBED-48BC-B459-1E9A16CF46CD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586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8C57-8E3B-4697-92F8-0ED9B71F7E17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711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548639"/>
            <a:ext cx="3494314" cy="571963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612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937" y="548640"/>
            <a:ext cx="6093225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38937" y="1828800"/>
            <a:ext cx="6071616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538937" y="6453002"/>
            <a:ext cx="3337584" cy="365125"/>
          </a:xfrm>
        </p:spPr>
        <p:txBody>
          <a:bodyPr/>
          <a:lstStyle/>
          <a:p>
            <a:fld id="{8FACD271-2BB0-4C13-9E3A-50B90F57CA5B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9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368" y="4617138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1A11-88E2-4BD0-90A5-503C684B9CC0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954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613562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828800"/>
            <a:ext cx="6135624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791456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4109C0-CC82-467C-B6E8-62D4D3634E2A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404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736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023360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45736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453002"/>
            <a:ext cx="3494314" cy="365125"/>
          </a:xfrm>
        </p:spPr>
        <p:txBody>
          <a:bodyPr/>
          <a:lstStyle/>
          <a:p>
            <a:fld id="{1A5F77D0-C28E-4573-88F0-0A30FF98888E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217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7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0"/>
            <a:ext cx="4100267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1F1191D-5EC4-40DF-9DB6-A6385AB88B55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9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808" y="584339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53745" y="2212975"/>
            <a:ext cx="4362450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453002"/>
            <a:ext cx="162277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468DAA-49F6-4492-82E6-75555EB31418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344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4360863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/>
          <a:p>
            <a:fld id="{41D22668-A3AE-429F-A351-A1583BA90793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5480" y="0"/>
            <a:ext cx="6446520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0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553" y="320040"/>
            <a:ext cx="4522936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04888" y="1380744"/>
            <a:ext cx="4512601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453002"/>
            <a:ext cx="17720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3A2E2B-8F4D-437C-9F55-5E913AFC716A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215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380744"/>
            <a:ext cx="4572000" cy="4983480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/>
          <a:p>
            <a:fld id="{46C70014-48FC-4647-9615-BBD39F98887D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0"/>
            <a:ext cx="6274279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82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3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790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212663" y="6453002"/>
            <a:ext cx="922372" cy="365125"/>
          </a:xfrm>
        </p:spPr>
        <p:txBody>
          <a:bodyPr/>
          <a:lstStyle/>
          <a:p>
            <a:fld id="{C089F4EF-3CDF-46D7-ADF4-3A52C84FD8BE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135035" y="6453002"/>
            <a:ext cx="2546891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82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1067625" cy="365125"/>
          </a:xfrm>
        </p:spPr>
        <p:txBody>
          <a:bodyPr/>
          <a:lstStyle/>
          <a:p>
            <a:fld id="{E635C43F-DBB1-4D83-B442-E1529AA900C2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533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3273552" cy="194277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453002"/>
            <a:ext cx="100365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D13F81E-C5BD-4314-B9B9-AAE2702F29D2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453002"/>
            <a:ext cx="233516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34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9A73-9EF0-435E-951F-A4ACE59FBD85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495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C146-0A20-4029-98D5-9A42EEDF8B24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888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A2F-57DF-45DA-A7E9-678FD33267B9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919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079730"/>
            <a:ext cx="12192000" cy="377827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</p:spPr>
        <p:txBody>
          <a:bodyPr/>
          <a:lstStyle/>
          <a:p>
            <a:fld id="{9128053F-E531-4885-B604-CF1A6DEEE405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810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5" y="1828800"/>
            <a:ext cx="6172200" cy="4425696"/>
          </a:xfrm>
          <a:blipFill dpi="0" rotWithShape="1">
            <a:blip r:embed="rId2" cstate="print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27395" y="1828800"/>
            <a:ext cx="425196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791B-F730-470C-BD5E-FFF8D449589F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679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8" y="2290890"/>
            <a:ext cx="4672584" cy="4041648"/>
          </a:xfrm>
          <a:blipFill dpi="0" rotWithShape="1">
            <a:blip r:embed="rId2" cstate="print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FE0C-303A-49D2-B22C-9FE8AE7D9EF1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01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1" y="2295144"/>
            <a:ext cx="3490176" cy="4041648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59A7-84EB-4384-87AF-59CC16704CF8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8077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496" y="566928"/>
            <a:ext cx="10826496" cy="4334256"/>
          </a:xfrm>
        </p:spPr>
        <p:txBody>
          <a:bodyPr anchor="b">
            <a:normAutofit/>
          </a:bodyPr>
          <a:lstStyle>
            <a:lvl1pPr algn="l">
              <a:defRPr sz="2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944" y="4718304"/>
            <a:ext cx="5897880" cy="1353312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cap="none" baseline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D3D17-73C9-402C-91E7-BA73E6829C50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468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2960" y="603504"/>
            <a:ext cx="10543032" cy="4206240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809744"/>
            <a:ext cx="7525512" cy="154533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7CDD-9512-40CC-9351-FC0DE186CFBD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760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3814EA-F598-EBFD-83D1-6782D7CBB5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2960" y="603504"/>
            <a:ext cx="10543032" cy="4206240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809744"/>
            <a:ext cx="7525512" cy="154533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3EFCC7-B7E8-4ABE-BBCB-C75FD27800CD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096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35E4-737B-43D4-B991-92C3D63DE68F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8313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218032"/>
            <a:ext cx="11460480" cy="78638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5972629"/>
            <a:ext cx="11460480" cy="48037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2BE8CE-6011-4887-8688-8D57691F11AD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68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marL="137160" indent="-137160"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54972" y="5428752"/>
            <a:ext cx="9043508" cy="466344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035D-22A0-4334-A9AE-2457016C8B47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56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E66BBE-3119-84C9-214F-FCCB3DF5A6F1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marL="137160" indent="-137160"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55064" y="5349240"/>
            <a:ext cx="9043416" cy="466344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7CA6-BC1D-429A-A289-4E939E49554A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324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648" y="1234440"/>
            <a:ext cx="8961120" cy="3169920"/>
          </a:xfrm>
        </p:spPr>
        <p:txBody>
          <a:bodyPr anchor="ctr">
            <a:normAutofit/>
          </a:bodyPr>
          <a:lstStyle>
            <a:lvl1pPr marL="137160" indent="-137160" algn="l">
              <a:lnSpc>
                <a:spcPct val="100000"/>
              </a:lnSpc>
              <a:defRPr sz="4400" b="0"/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651" y="5669280"/>
            <a:ext cx="8807117" cy="466344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18BD-2BA9-41CB-AB89-625779A7563D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602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775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65B10-D26A-480A-9509-A9831C5E60D8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0834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2387600"/>
            <a:ext cx="51577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2387600"/>
            <a:ext cx="51831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B42A-67CE-499B-A4FA-7D4E4469B142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258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5040-F7E0-40EC-B8E9-CED28200FAA3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691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F128-BAC7-4E0D-8F77-28A571D93B6F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1745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5"/>
            <a:ext cx="6440258" cy="57551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B3EA1-DD0C-4B8D-8364-52024B4530F1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599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557784"/>
            <a:ext cx="6519080" cy="5779007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7344-9CC7-412D-8C20-072BE86D5A11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0216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6" y="1847088"/>
            <a:ext cx="7342307" cy="1133856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775" y="3594099"/>
            <a:ext cx="10890374" cy="27432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987AA-E4E6-4FC1-BAD8-09A952212C58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62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361688" cy="347523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7" y="4731335"/>
            <a:ext cx="4206240" cy="1184585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453002"/>
            <a:ext cx="170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86426EA-0386-4881-8D6D-3F08C95C4A7F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51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1627318"/>
            <a:ext cx="8430767" cy="1842020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3622674"/>
            <a:ext cx="8430639" cy="1279615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F65F-0E21-48DE-8D75-4BF66A547E8E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53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411480"/>
            <a:ext cx="4654296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0"/>
            <a:ext cx="6595872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7160" y="6453002"/>
            <a:ext cx="1951777" cy="365125"/>
          </a:xfrm>
        </p:spPr>
        <p:txBody>
          <a:bodyPr/>
          <a:lstStyle/>
          <a:p>
            <a:fld id="{1FE1A989-42EF-40B2-87AB-6941C231CD4A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88937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44578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067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>
            <a:lvl1pPr algn="l">
              <a:defRPr sz="7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7A0-B9EE-41A8-8016-28E5803F20B2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809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>
            <a:lvl1pPr algn="l">
              <a:defRPr sz="7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176" y="484632"/>
            <a:ext cx="7772400" cy="59436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7A0-B9EE-41A8-8016-28E5803F20B2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279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64108"/>
            <a:ext cx="8467558" cy="15544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7" y="2333860"/>
            <a:ext cx="8467558" cy="368990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457200">
              <a:buFont typeface="+mj-lt"/>
              <a:buAutoNum type="arabicPeriod"/>
              <a:defRPr sz="2000"/>
            </a:lvl2pPr>
            <a:lvl3pPr marL="800100" indent="-342900">
              <a:buFont typeface="+mj-lt"/>
              <a:buAutoNum type="arabicPeriod"/>
              <a:defRPr sz="18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B404-9532-4DA8-8A40-EC339A5BE635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208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D291CE83-67BA-4B15-B48A-7DC5C0636664}" type="datetime1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28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5" r:id="rId2"/>
    <p:sldLayoutId id="2147483661" r:id="rId3"/>
    <p:sldLayoutId id="2147483712" r:id="rId4"/>
    <p:sldLayoutId id="2147483698" r:id="rId5"/>
    <p:sldLayoutId id="2147483728" r:id="rId6"/>
    <p:sldLayoutId id="2147483735" r:id="rId7"/>
    <p:sldLayoutId id="2147483758" r:id="rId8"/>
    <p:sldLayoutId id="2147483710" r:id="rId9"/>
    <p:sldLayoutId id="2147483755" r:id="rId10"/>
    <p:sldLayoutId id="2147483713" r:id="rId11"/>
    <p:sldLayoutId id="2147483729" r:id="rId12"/>
    <p:sldLayoutId id="2147483662" r:id="rId13"/>
    <p:sldLayoutId id="2147483679" r:id="rId14"/>
    <p:sldLayoutId id="2147483680" r:id="rId15"/>
    <p:sldLayoutId id="2147483681" r:id="rId16"/>
    <p:sldLayoutId id="2147483682" r:id="rId17"/>
    <p:sldLayoutId id="2147483706" r:id="rId18"/>
    <p:sldLayoutId id="2147483689" r:id="rId19"/>
    <p:sldLayoutId id="2147483690" r:id="rId20"/>
    <p:sldLayoutId id="2147483707" r:id="rId21"/>
    <p:sldLayoutId id="2147483708" r:id="rId22"/>
    <p:sldLayoutId id="2147483692" r:id="rId23"/>
    <p:sldLayoutId id="2147483691" r:id="rId24"/>
    <p:sldLayoutId id="2147483732" r:id="rId25"/>
    <p:sldLayoutId id="2147483733" r:id="rId26"/>
    <p:sldLayoutId id="2147483731" r:id="rId27"/>
    <p:sldLayoutId id="2147483730" r:id="rId28"/>
    <p:sldLayoutId id="2147483694" r:id="rId29"/>
    <p:sldLayoutId id="2147483726" r:id="rId30"/>
    <p:sldLayoutId id="2147483693" r:id="rId31"/>
    <p:sldLayoutId id="2147483711" r:id="rId32"/>
    <p:sldLayoutId id="2147483672" r:id="rId33"/>
    <p:sldLayoutId id="2147483673" r:id="rId34"/>
    <p:sldLayoutId id="2147483696" r:id="rId35"/>
    <p:sldLayoutId id="2147483752" r:id="rId36"/>
    <p:sldLayoutId id="2147483754" r:id="rId37"/>
    <p:sldLayoutId id="2147483753" r:id="rId38"/>
    <p:sldLayoutId id="2147483750" r:id="rId39"/>
    <p:sldLayoutId id="2147483742" r:id="rId40"/>
    <p:sldLayoutId id="2147483743" r:id="rId41"/>
    <p:sldLayoutId id="2147483740" r:id="rId42"/>
    <p:sldLayoutId id="2147483664" r:id="rId43"/>
    <p:sldLayoutId id="2147483665" r:id="rId44"/>
    <p:sldLayoutId id="2147483666" r:id="rId45"/>
    <p:sldLayoutId id="2147483667" r:id="rId46"/>
    <p:sldLayoutId id="2147483668" r:id="rId47"/>
    <p:sldLayoutId id="2147483669" r:id="rId48"/>
    <p:sldLayoutId id="2147483685" r:id="rId49"/>
    <p:sldLayoutId id="2147483687" r:id="rId5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1.xml"/><Relationship Id="rId1" Type="http://schemas.openxmlformats.org/officeDocument/2006/relationships/video" Target="https://sdcountycagov.sharepoint.com/sites/FG3-CLERB/_layouts/15/stream.aspx?id=/sites/FG3-CLERB/Shared%20Documents/3.%20Operations/Policy%20Recommendations/Research%20Folder/SDSO%20Communications%20Systems.mp4&amp;referrer=StreamWebApp.Web&amp;referrerScenario=AddressBarCopied.view.d1b94f69-99fa-4f7a-8439-abd294557ef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5EB_2A846698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D321A2-65AC-4C18-CA75-0FB5084CA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411480"/>
            <a:ext cx="4654296" cy="3739896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Intercoms in SDSO Facilities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2FA3257-663D-61CE-A5D5-22B53DB71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4873752"/>
            <a:ext cx="4206240" cy="1380744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Aptos" panose="020B0004020202020204" pitchFamily="34" charset="0"/>
              </a:rPr>
              <a:t>Special Investigator Adam Knowland</a:t>
            </a:r>
          </a:p>
        </p:txBody>
      </p:sp>
      <p:pic>
        <p:nvPicPr>
          <p:cNvPr id="1026" name="Picture 2" descr="257 San Diego County Jail Stock Photos, High-Res Pictures, and Images - Getty Images">
            <a:extLst>
              <a:ext uri="{FF2B5EF4-FFF2-40B4-BE49-F238E27FC236}">
                <a16:creationId xmlns:a16="http://schemas.microsoft.com/office/drawing/2014/main" id="{C844122D-B41F-CB45-829A-2A2D2E0D2325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r="20381"/>
          <a:stretch>
            <a:fillRect/>
          </a:stretch>
        </p:blipFill>
        <p:spPr bwMode="auto">
          <a:xfrm>
            <a:off x="5596128" y="0"/>
            <a:ext cx="65958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965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255C6-1E2E-E4BD-2E9F-B3321C22A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64108"/>
            <a:ext cx="8467558" cy="155448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C04E6-B771-F1FA-85F4-B7984DE55A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7" y="2333860"/>
            <a:ext cx="8467558" cy="3689909"/>
          </a:xfrm>
        </p:spPr>
        <p:txBody>
          <a:bodyPr>
            <a:normAutofit/>
          </a:bodyPr>
          <a:lstStyle/>
          <a:p>
            <a:r>
              <a:rPr lang="en-US" dirty="0"/>
              <a:t>CLERB identified issues and concerns</a:t>
            </a:r>
          </a:p>
          <a:p>
            <a:r>
              <a:rPr lang="en-US" dirty="0"/>
              <a:t>SDSO Policy</a:t>
            </a:r>
          </a:p>
          <a:p>
            <a:r>
              <a:rPr lang="en-US" dirty="0"/>
              <a:t>Policy Research</a:t>
            </a:r>
          </a:p>
          <a:p>
            <a:r>
              <a:rPr lang="en-US" dirty="0"/>
              <a:t>Policy Recommendations</a:t>
            </a:r>
          </a:p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4216523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44A5-0283-F980-85F3-EE51746FC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 &amp;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85359-5FD3-D5C8-1467-F7082543AA4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pPr marL="0" indent="0" algn="l" rtl="0" fontAlgn="base">
              <a:lnSpc>
                <a:spcPts val="3375"/>
              </a:lnSpc>
              <a:buNone/>
            </a:pPr>
            <a:r>
              <a:rPr lang="en-US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-Repeated allegations of deputies failing to respond to intercom activations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0" indent="0" algn="l" rtl="0" fontAlgn="base">
              <a:lnSpc>
                <a:spcPts val="3375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-Repeated allegations of deputies silencing or muting intercoms</a:t>
            </a:r>
            <a:endParaRPr lang="en-US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 fontAlgn="base">
              <a:lnSpc>
                <a:spcPts val="3375"/>
              </a:lnSpc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-Lack of independent verification </a:t>
            </a:r>
            <a:endParaRPr lang="en-US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ts val="3375"/>
              </a:lnSpc>
              <a:buNone/>
            </a:pPr>
            <a:r>
              <a:rPr lang="en-US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-Frequent misuse by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Incarcerated Person(s)</a:t>
            </a:r>
            <a:endParaRPr lang="en-US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E5B50B9-E58D-93E5-6072-B20B89B7A7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50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750E1-014E-2F32-5FE0-025C27322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B70B6-B9DD-8293-E045-C9E0BE21FEB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r>
              <a:rPr lang="en-US" sz="3200" b="1" dirty="0"/>
              <a:t>Locations: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</a:rPr>
              <a:t>-</a:t>
            </a:r>
            <a:r>
              <a:rPr lang="en-US" sz="1800" b="0" i="0" u="none" strike="noStrike" dirty="0">
                <a:solidFill>
                  <a:srgbClr val="0070C0"/>
                </a:solidFill>
                <a:effectLst/>
              </a:rPr>
              <a:t>Day Rooms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0070C0"/>
                </a:solidFill>
              </a:rPr>
              <a:t>Individual Housing Cells</a:t>
            </a:r>
          </a:p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r>
              <a:rPr lang="en-US" sz="3200" b="1" dirty="0"/>
              <a:t>Function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en-US" dirty="0">
                <a:solidFill>
                  <a:srgbClr val="0070C0"/>
                </a:solidFill>
              </a:rPr>
              <a:t>-Two-way communication between IP’s and Control Deputy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en-US" dirty="0">
                <a:solidFill>
                  <a:srgbClr val="0070C0"/>
                </a:solidFill>
              </a:rPr>
              <a:t>-Simple to operate</a:t>
            </a:r>
          </a:p>
          <a:p>
            <a:pPr marL="0" indent="0">
              <a:lnSpc>
                <a:spcPct val="110000"/>
              </a:lnSpc>
              <a:spcBef>
                <a:spcPts val="2500"/>
              </a:spcBef>
              <a:buNone/>
            </a:pPr>
            <a:r>
              <a:rPr lang="en-US" sz="3200" b="1" dirty="0"/>
              <a:t>Purpose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en-US" sz="1800" b="0" i="0" u="none" strike="noStrike" dirty="0">
                <a:solidFill>
                  <a:srgbClr val="0070C0"/>
                </a:solidFill>
                <a:effectLst/>
              </a:rPr>
              <a:t>-Emergency communications 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en-US" dirty="0">
                <a:solidFill>
                  <a:srgbClr val="0070C0"/>
                </a:solidFill>
              </a:rPr>
              <a:t>-Medical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en-US" dirty="0">
                <a:solidFill>
                  <a:srgbClr val="0070C0"/>
                </a:solidFill>
              </a:rPr>
              <a:t>-Safety</a:t>
            </a:r>
          </a:p>
        </p:txBody>
      </p:sp>
    </p:spTree>
    <p:extLst>
      <p:ext uri="{BB962C8B-B14F-4D97-AF65-F5344CB8AC3E}">
        <p14:creationId xmlns:p14="http://schemas.microsoft.com/office/powerpoint/2010/main" val="187927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16987-7275-6371-3657-026C04148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Online Media 4" title="SDSO Communications Systems.mp4">
            <a:hlinkClick r:id="" action="ppaction://media"/>
            <a:extLst>
              <a:ext uri="{FF2B5EF4-FFF2-40B4-BE49-F238E27FC236}">
                <a16:creationId xmlns:a16="http://schemas.microsoft.com/office/drawing/2014/main" id="{AAE52038-C4FA-2A2A-6378-057AE1BB4C5A}"/>
              </a:ext>
            </a:extLst>
          </p:cNvPr>
          <p:cNvPicPr>
            <a:picLocks noGrp="1" noRot="1" noChangeAspect="1"/>
          </p:cNvPicPr>
          <p:nvPr>
            <p:ph sz="quarter" idx="14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44" y="95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2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9F20-7FE0-9464-CC8C-AAB74EE1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SDSO POLICY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072345-EDED-4266-CFF8-650FF0BB1E4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Detention Services Bureau I.2</a:t>
            </a:r>
          </a:p>
          <a:p>
            <a:pPr marL="0" indent="0">
              <a:buNone/>
            </a:pPr>
            <a:r>
              <a:rPr lang="en-US" sz="1800" b="1" dirty="0"/>
              <a:t>-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Primary use is for summoning emergency assistance</a:t>
            </a:r>
          </a:p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-Prohibits routine muting/Must be documented</a:t>
            </a:r>
          </a:p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-Requires sworn staff to ensure intercom is not muted at beginning of shift</a:t>
            </a:r>
          </a:p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-Sworn staff required to answer all intercom calls in an expeditious manner and follow-up</a:t>
            </a:r>
          </a:p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-Sworn staff required to ensure intercoms are kept clear of obstructions during checks/inspections</a:t>
            </a:r>
          </a:p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-Sworn staff required to make notification if intercom is inoperable</a:t>
            </a:r>
          </a:p>
          <a:p>
            <a:pPr marL="0" indent="0"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1BDD87B-436D-1E95-3253-C6DC72637C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8" r="30448"/>
          <a:stretch>
            <a:fillRect/>
          </a:stretch>
        </p:blipFill>
        <p:spPr>
          <a:prstGeom prst="rect">
            <a:avLst/>
          </a:prstGeom>
          <a:blipFill dpi="0" rotWithShape="1">
            <a:blip r:embed="rId3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941379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6CA605E-FD5E-0867-55E4-3161282B5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00727F-CF29-4F57-63D6-97981AC86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58 California Counties</a:t>
            </a:r>
          </a:p>
          <a:p>
            <a:r>
              <a:rPr lang="en-US" dirty="0"/>
              <a:t>10 have systems capable of direct communication between sworn staff and IP’s</a:t>
            </a:r>
          </a:p>
          <a:p>
            <a:r>
              <a:rPr lang="en-US" dirty="0"/>
              <a:t>SDSO has one of the most comprehensive policies</a:t>
            </a:r>
          </a:p>
          <a:p>
            <a:r>
              <a:rPr lang="en-US" dirty="0"/>
              <a:t>San Bernadino County requires sworn staff to look up IP’s medical information and notify medical staff upon intercom activation</a:t>
            </a:r>
          </a:p>
          <a:p>
            <a:r>
              <a:rPr lang="en-US" dirty="0"/>
              <a:t>Sutter County considers non-emergency use of the intercom by IPs as misuse and a rules violation. “</a:t>
            </a:r>
            <a:r>
              <a:rPr lang="en-US" i="1" dirty="0"/>
              <a:t>It is important staff react to intercom misuse by implementing facility discipline rather than just ignoring the intercom</a:t>
            </a:r>
            <a:r>
              <a:rPr lang="en-US" dirty="0"/>
              <a:t>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32008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20F23-1809-2CC4-1A94-F826616D2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51" y="550217"/>
            <a:ext cx="4487593" cy="1453896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AD71A6-1036-A099-9BDF-27C11F75648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CLERB Staff Recommendations</a:t>
            </a:r>
          </a:p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-INTERCOM MISUSE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Adopt policy that prohibits misuse of the intercom system</a:t>
            </a:r>
          </a:p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SWORN STAFF RESPONSIBILITIES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Adopt policy clearly identifying staff’s responsibilities when intercom is activated</a:t>
            </a:r>
          </a:p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DOCUMENT INTERCOM ACTIVATIONS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Adopt a policy and procedure for documenting intercom activations when using systems without the capability</a:t>
            </a:r>
          </a:p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INTERCOM LOGS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Adopt a policy requiring the retrieval of all intercom records for 24 hours preceding the death of an IP in capable facilities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4CA6C011-7B8C-B8AF-A107-3DA4440FEA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" r="3231"/>
          <a:stretch>
            <a:fillRect/>
          </a:stretch>
        </p:blipFill>
        <p:spPr>
          <a:xfrm>
            <a:off x="511123" y="1513967"/>
            <a:ext cx="3765909" cy="4041648"/>
          </a:xfrm>
          <a:prstGeom prst="rect">
            <a:avLst/>
          </a:prstGeom>
          <a:blipFill dpi="0" rotWithShape="1">
            <a:blip r:embed="rId3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599844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2F8EAF-D9DE-9FD3-ED83-7032E7D7F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6" y="1847088"/>
            <a:ext cx="7342307" cy="1133856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651058474"/>
      </p:ext>
    </p:extLst>
  </p:cSld>
  <p:clrMapOvr>
    <a:masterClrMapping/>
  </p:clrMapOvr>
</p:sld>
</file>

<file path=ppt/theme/theme1.xml><?xml version="1.0" encoding="utf-8"?>
<a:theme xmlns:a="http://schemas.openxmlformats.org/drawingml/2006/main" name="Helena">
  <a:themeElements>
    <a:clrScheme name="Helen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ena_win32_DN_V3" id="{9F427321-9060-43C1-8B15-4D38A9FA231C}" vid="{F91C65FD-DCCD-4832-9662-5F5E106155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322A3A7B98624094F50D57B2BE3CBB" ma:contentTypeVersion="16" ma:contentTypeDescription="Create a new document." ma:contentTypeScope="" ma:versionID="b55d21b65d3847ed0bea4b4a68ab2c1d">
  <xsd:schema xmlns:xsd="http://www.w3.org/2001/XMLSchema" xmlns:xs="http://www.w3.org/2001/XMLSchema" xmlns:p="http://schemas.microsoft.com/office/2006/metadata/properties" xmlns:ns2="0cfc0163-daeb-4887-b806-6dca3975eaa2" xmlns:ns3="b6e5d57a-f97f-43fe-ac8d-44455baa238f" targetNamespace="http://schemas.microsoft.com/office/2006/metadata/properties" ma:root="true" ma:fieldsID="da8200556eb05c46fd12a560f78f8615" ns2:_="" ns3:_="">
    <xsd:import namespace="0cfc0163-daeb-4887-b806-6dca3975eaa2"/>
    <xsd:import namespace="b6e5d57a-f97f-43fe-ac8d-44455baa23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fc0163-daeb-4887-b806-6dca3975ea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b8cc222-65fd-42cc-aeaa-058f903907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e5d57a-f97f-43fe-ac8d-44455baa238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06062a9-03e5-4e52-8ff4-60342c9aa976}" ma:internalName="TaxCatchAll" ma:showField="CatchAllData" ma:web="b6e5d57a-f97f-43fe-ac8d-44455baa23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6e5d57a-f97f-43fe-ac8d-44455baa238f" xsi:nil="true"/>
    <lcf76f155ced4ddcb4097134ff3c332f xmlns="0cfc0163-daeb-4887-b806-6dca3975eaa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AC47F6-2B44-4B21-9FD0-40733C73F4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fc0163-daeb-4887-b806-6dca3975eaa2"/>
    <ds:schemaRef ds:uri="b6e5d57a-f97f-43fe-ac8d-44455baa23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815C017-F059-461C-B5CA-F74FA82919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A2E174-8201-44C8-8E86-D532E6482AA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  <ds:schemaRef ds:uri="b6e5d57a-f97f-43fe-ac8d-44455baa238f"/>
    <ds:schemaRef ds:uri="0cfc0163-daeb-4887-b806-6dca3975eaa2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{C7079737-B978-4A43-8CBB-4D9B6B0ABB16}9db5ba7a-f6a8-423e-8130-f3099013613b-TF6f351658-02aa-4255-a406-604a46294ca9_win32</Template>
  <TotalTime>1449</TotalTime>
  <Words>324</Words>
  <Application>Microsoft Office PowerPoint</Application>
  <PresentationFormat>Widescreen</PresentationFormat>
  <Paragraphs>50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Arial</vt:lpstr>
      <vt:lpstr>Neue Haas Grotesk Text Pro</vt:lpstr>
      <vt:lpstr>Helena</vt:lpstr>
      <vt:lpstr>Intercoms in SDSO Facilities</vt:lpstr>
      <vt:lpstr>AGENDA</vt:lpstr>
      <vt:lpstr>ISSUES &amp; CONCERNS</vt:lpstr>
      <vt:lpstr>INTERCOMS</vt:lpstr>
      <vt:lpstr>PowerPoint Presentation</vt:lpstr>
      <vt:lpstr>SDSO POLICY</vt:lpstr>
      <vt:lpstr>RESEARCH</vt:lpstr>
      <vt:lpstr>RECOMMENDATIONS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Knowland, Adam</dc:creator>
  <cp:lastModifiedBy>Knowland, Adam</cp:lastModifiedBy>
  <cp:revision>2</cp:revision>
  <dcterms:created xsi:type="dcterms:W3CDTF">2026-03-25T22:40:15Z</dcterms:created>
  <dcterms:modified xsi:type="dcterms:W3CDTF">2026-05-07T16:53:11Z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0x010100AF322A3A7B98624094F50D57B2BE3CBB</vt:lpwstr>
  </property>
  <property fmtid="{D5CDD505-2E9C-101B-9397-08002B2CF9AE}" pid="3" name="MediaServiceImageTags">
    <vt:lpwstr/>
  </property>
</Properties>
</file>