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8" r:id="rId3"/>
    <p:sldId id="259" r:id="rId4"/>
    <p:sldId id="261" r:id="rId5"/>
    <p:sldId id="262" r:id="rId6"/>
    <p:sldId id="263" r:id="rId7"/>
    <p:sldId id="284" r:id="rId8"/>
    <p:sldId id="286" r:id="rId9"/>
    <p:sldId id="287" r:id="rId10"/>
    <p:sldId id="266" r:id="rId11"/>
    <p:sldId id="268" r:id="rId12"/>
    <p:sldId id="270" r:id="rId13"/>
    <p:sldId id="289" r:id="rId14"/>
    <p:sldId id="273" r:id="rId15"/>
    <p:sldId id="275" r:id="rId16"/>
    <p:sldId id="276" r:id="rId17"/>
    <p:sldId id="277" r:id="rId18"/>
    <p:sldId id="278" r:id="rId19"/>
    <p:sldId id="279" r:id="rId20"/>
    <p:sldId id="288" r:id="rId21"/>
    <p:sldId id="281" r:id="rId22"/>
    <p:sldId id="283" r:id="rId23"/>
  </p:sldIdLst>
  <p:sldSz cx="18288000" cy="10287000"/>
  <p:notesSz cx="7023100" cy="9309100"/>
  <p:embeddedFontLst>
    <p:embeddedFont>
      <p:font typeface="Codec Pro ExtraBold" panose="020B0604020202020204" charset="0"/>
      <p:regular r:id="rId25"/>
    </p:embeddedFont>
    <p:embeddedFont>
      <p:font typeface="Montserrat" panose="00000500000000000000" pitchFamily="2" charset="0"/>
      <p:regular r:id="rId26"/>
      <p:bold r:id="rId27"/>
      <p:italic r:id="rId28"/>
      <p:boldItalic r:id="rId29"/>
    </p:embeddedFont>
    <p:embeddedFont>
      <p:font typeface="Montserrat Bold" panose="00000800000000000000" charset="0"/>
      <p:regular r:id="rId30"/>
      <p:bold r:id="rId31"/>
    </p:embeddedFont>
    <p:embeddedFont>
      <p:font typeface="Montserrat Light" panose="00000400000000000000" pitchFamily="2" charset="0"/>
      <p:regular r:id="rId32"/>
      <p:italic r:id="rId33"/>
    </p:embeddedFont>
    <p:embeddedFont>
      <p:font typeface="Montserrat Light Bold" panose="020B0604020202020204"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8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7255" autoAdjust="0"/>
  </p:normalViewPr>
  <p:slideViewPr>
    <p:cSldViewPr>
      <p:cViewPr>
        <p:scale>
          <a:sx n="40" d="100"/>
          <a:sy n="40" d="100"/>
        </p:scale>
        <p:origin x="2490" y="6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ooks, Quentin" userId="5bdb42ad-326b-4b9b-aa43-d53969a5baa4" providerId="ADAL" clId="{5343DD45-5682-4138-8E04-DEFF32C03AE3}"/>
    <pc:docChg chg="custSel delSld modSld">
      <pc:chgData name="Brooks, Quentin" userId="5bdb42ad-326b-4b9b-aa43-d53969a5baa4" providerId="ADAL" clId="{5343DD45-5682-4138-8E04-DEFF32C03AE3}" dt="2025-10-07T15:46:19.511" v="582" actId="47"/>
      <pc:docMkLst>
        <pc:docMk/>
      </pc:docMkLst>
      <pc:sldChg chg="modSp mod modNotesTx">
        <pc:chgData name="Brooks, Quentin" userId="5bdb42ad-326b-4b9b-aa43-d53969a5baa4" providerId="ADAL" clId="{5343DD45-5682-4138-8E04-DEFF32C03AE3}" dt="2025-10-07T03:04:35.290" v="252" actId="20577"/>
        <pc:sldMkLst>
          <pc:docMk/>
          <pc:sldMk cId="0" sldId="256"/>
        </pc:sldMkLst>
        <pc:spChg chg="mod">
          <ac:chgData name="Brooks, Quentin" userId="5bdb42ad-326b-4b9b-aa43-d53969a5baa4" providerId="ADAL" clId="{5343DD45-5682-4138-8E04-DEFF32C03AE3}" dt="2025-10-06T16:59:52.757" v="102" actId="20577"/>
          <ac:spMkLst>
            <pc:docMk/>
            <pc:sldMk cId="0" sldId="256"/>
            <ac:spMk id="14" creationId="{00000000-0000-0000-0000-000000000000}"/>
          </ac:spMkLst>
        </pc:spChg>
        <pc:spChg chg="mod">
          <ac:chgData name="Brooks, Quentin" userId="5bdb42ad-326b-4b9b-aa43-d53969a5baa4" providerId="ADAL" clId="{5343DD45-5682-4138-8E04-DEFF32C03AE3}" dt="2025-10-06T16:59:31.983" v="46" actId="122"/>
          <ac:spMkLst>
            <pc:docMk/>
            <pc:sldMk cId="0" sldId="256"/>
            <ac:spMk id="18" creationId="{00000000-0000-0000-0000-000000000000}"/>
          </ac:spMkLst>
        </pc:spChg>
      </pc:sldChg>
      <pc:sldChg chg="del">
        <pc:chgData name="Brooks, Quentin" userId="5bdb42ad-326b-4b9b-aa43-d53969a5baa4" providerId="ADAL" clId="{5343DD45-5682-4138-8E04-DEFF32C03AE3}" dt="2025-10-06T17:39:30.155" v="103" actId="47"/>
        <pc:sldMkLst>
          <pc:docMk/>
          <pc:sldMk cId="0" sldId="257"/>
        </pc:sldMkLst>
      </pc:sldChg>
      <pc:sldChg chg="modNotesTx">
        <pc:chgData name="Brooks, Quentin" userId="5bdb42ad-326b-4b9b-aa43-d53969a5baa4" providerId="ADAL" clId="{5343DD45-5682-4138-8E04-DEFF32C03AE3}" dt="2025-10-07T03:10:57.266" v="345" actId="20577"/>
        <pc:sldMkLst>
          <pc:docMk/>
          <pc:sldMk cId="0" sldId="258"/>
        </pc:sldMkLst>
      </pc:sldChg>
      <pc:sldChg chg="modNotesTx">
        <pc:chgData name="Brooks, Quentin" userId="5bdb42ad-326b-4b9b-aa43-d53969a5baa4" providerId="ADAL" clId="{5343DD45-5682-4138-8E04-DEFF32C03AE3}" dt="2025-10-07T03:24:53.629" v="578" actId="20577"/>
        <pc:sldMkLst>
          <pc:docMk/>
          <pc:sldMk cId="0" sldId="259"/>
        </pc:sldMkLst>
      </pc:sldChg>
      <pc:sldChg chg="del">
        <pc:chgData name="Brooks, Quentin" userId="5bdb42ad-326b-4b9b-aa43-d53969a5baa4" providerId="ADAL" clId="{5343DD45-5682-4138-8E04-DEFF32C03AE3}" dt="2025-10-06T17:42:26.406" v="104" actId="47"/>
        <pc:sldMkLst>
          <pc:docMk/>
          <pc:sldMk cId="0" sldId="264"/>
        </pc:sldMkLst>
      </pc:sldChg>
      <pc:sldChg chg="del">
        <pc:chgData name="Brooks, Quentin" userId="5bdb42ad-326b-4b9b-aa43-d53969a5baa4" providerId="ADAL" clId="{5343DD45-5682-4138-8E04-DEFF32C03AE3}" dt="2025-10-06T17:42:34.895" v="105" actId="47"/>
        <pc:sldMkLst>
          <pc:docMk/>
          <pc:sldMk cId="0" sldId="265"/>
        </pc:sldMkLst>
      </pc:sldChg>
      <pc:sldChg chg="del">
        <pc:chgData name="Brooks, Quentin" userId="5bdb42ad-326b-4b9b-aa43-d53969a5baa4" providerId="ADAL" clId="{5343DD45-5682-4138-8E04-DEFF32C03AE3}" dt="2025-10-06T17:44:08.064" v="106" actId="47"/>
        <pc:sldMkLst>
          <pc:docMk/>
          <pc:sldMk cId="0" sldId="272"/>
        </pc:sldMkLst>
      </pc:sldChg>
      <pc:sldChg chg="del">
        <pc:chgData name="Brooks, Quentin" userId="5bdb42ad-326b-4b9b-aa43-d53969a5baa4" providerId="ADAL" clId="{5343DD45-5682-4138-8E04-DEFF32C03AE3}" dt="2025-10-07T15:45:59.077" v="579" actId="47"/>
        <pc:sldMkLst>
          <pc:docMk/>
          <pc:sldMk cId="0" sldId="274"/>
        </pc:sldMkLst>
      </pc:sldChg>
      <pc:sldChg chg="delSp del mod">
        <pc:chgData name="Brooks, Quentin" userId="5bdb42ad-326b-4b9b-aa43-d53969a5baa4" providerId="ADAL" clId="{5343DD45-5682-4138-8E04-DEFF32C03AE3}" dt="2025-10-07T15:46:19.511" v="582" actId="47"/>
        <pc:sldMkLst>
          <pc:docMk/>
          <pc:sldMk cId="0" sldId="282"/>
        </pc:sldMkLst>
        <pc:spChg chg="del">
          <ac:chgData name="Brooks, Quentin" userId="5bdb42ad-326b-4b9b-aa43-d53969a5baa4" providerId="ADAL" clId="{5343DD45-5682-4138-8E04-DEFF32C03AE3}" dt="2025-10-07T15:46:18.198" v="581" actId="478"/>
          <ac:spMkLst>
            <pc:docMk/>
            <pc:sldMk cId="0" sldId="282"/>
            <ac:spMk id="2" creationId="{00000000-0000-0000-0000-000000000000}"/>
          </ac:spMkLst>
        </pc:spChg>
        <pc:graphicFrameChg chg="del">
          <ac:chgData name="Brooks, Quentin" userId="5bdb42ad-326b-4b9b-aa43-d53969a5baa4" providerId="ADAL" clId="{5343DD45-5682-4138-8E04-DEFF32C03AE3}" dt="2025-10-07T15:46:12.302" v="580" actId="478"/>
          <ac:graphicFrameMkLst>
            <pc:docMk/>
            <pc:sldMk cId="0" sldId="282"/>
            <ac:graphicFrameMk id="19" creationId="{96D3BBDA-98A1-5B63-C03A-FF7822CC71CB}"/>
          </ac:graphicFrameMkLst>
        </pc:graphicFrameChg>
      </pc:sldChg>
      <pc:sldChg chg="delSp modSp mod">
        <pc:chgData name="Brooks, Quentin" userId="5bdb42ad-326b-4b9b-aa43-d53969a5baa4" providerId="ADAL" clId="{5343DD45-5682-4138-8E04-DEFF32C03AE3}" dt="2025-10-06T17:45:16.114" v="116"/>
        <pc:sldMkLst>
          <pc:docMk/>
          <pc:sldMk cId="0" sldId="283"/>
        </pc:sldMkLst>
        <pc:spChg chg="del">
          <ac:chgData name="Brooks, Quentin" userId="5bdb42ad-326b-4b9b-aa43-d53969a5baa4" providerId="ADAL" clId="{5343DD45-5682-4138-8E04-DEFF32C03AE3}" dt="2025-10-06T17:45:01.680" v="110" actId="478"/>
          <ac:spMkLst>
            <pc:docMk/>
            <pc:sldMk cId="0" sldId="283"/>
            <ac:spMk id="9" creationId="{00000000-0000-0000-0000-000000000000}"/>
          </ac:spMkLst>
        </pc:spChg>
        <pc:spChg chg="del mod">
          <ac:chgData name="Brooks, Quentin" userId="5bdb42ad-326b-4b9b-aa43-d53969a5baa4" providerId="ADAL" clId="{5343DD45-5682-4138-8E04-DEFF32C03AE3}" dt="2025-10-06T17:45:16.114" v="116"/>
          <ac:spMkLst>
            <pc:docMk/>
            <pc:sldMk cId="0" sldId="283"/>
            <ac:spMk id="12" creationId="{00000000-0000-0000-0000-000000000000}"/>
          </ac:spMkLst>
        </pc:spChg>
        <pc:spChg chg="del mod">
          <ac:chgData name="Brooks, Quentin" userId="5bdb42ad-326b-4b9b-aa43-d53969a5baa4" providerId="ADAL" clId="{5343DD45-5682-4138-8E04-DEFF32C03AE3}" dt="2025-10-06T17:45:00.430" v="109" actId="478"/>
          <ac:spMkLst>
            <pc:docMk/>
            <pc:sldMk cId="0" sldId="283"/>
            <ac:spMk id="13" creationId="{00000000-0000-0000-0000-000000000000}"/>
          </ac:spMkLst>
        </pc:spChg>
        <pc:spChg chg="mod">
          <ac:chgData name="Brooks, Quentin" userId="5bdb42ad-326b-4b9b-aa43-d53969a5baa4" providerId="ADAL" clId="{5343DD45-5682-4138-8E04-DEFF32C03AE3}" dt="2025-10-06T17:45:13.539" v="114" actId="20577"/>
          <ac:spMkLst>
            <pc:docMk/>
            <pc:sldMk cId="0" sldId="283"/>
            <ac:spMk id="1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0797CC8-8941-4802-BE94-88E622C48731}" type="datetimeFigureOut">
              <a:rPr lang="en-US" smtClean="0"/>
              <a:t>10/6/2025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8A40B510-4FA3-47E3-9532-BEB9D33408F2}" type="slidenum">
              <a:rPr lang="en-US" smtClean="0"/>
              <a:t>‹#›</a:t>
            </a:fld>
            <a:endParaRPr lang="en-US"/>
          </a:p>
        </p:txBody>
      </p:sp>
    </p:spTree>
    <p:extLst>
      <p:ext uri="{BB962C8B-B14F-4D97-AF65-F5344CB8AC3E}">
        <p14:creationId xmlns:p14="http://schemas.microsoft.com/office/powerpoint/2010/main" val="2988278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morning/afternoon</a:t>
            </a:r>
          </a:p>
          <a:p>
            <a:r>
              <a:rPr lang="en-US" dirty="0"/>
              <a:t>My name is: </a:t>
            </a:r>
          </a:p>
          <a:p>
            <a:endParaRPr lang="en-US" dirty="0"/>
          </a:p>
          <a:p>
            <a:r>
              <a:rPr lang="en-US" dirty="0"/>
              <a:t>Today I will be presenting on County Structure including the General Management System and the Strategic Plan. </a:t>
            </a:r>
          </a:p>
          <a:p>
            <a:endParaRPr lang="en-US" dirty="0"/>
          </a:p>
        </p:txBody>
      </p:sp>
      <p:sp>
        <p:nvSpPr>
          <p:cNvPr id="4" name="Slide Number Placeholder 3"/>
          <p:cNvSpPr>
            <a:spLocks noGrp="1"/>
          </p:cNvSpPr>
          <p:nvPr>
            <p:ph type="sldNum" sz="quarter" idx="5"/>
          </p:nvPr>
        </p:nvSpPr>
        <p:spPr/>
        <p:txBody>
          <a:bodyPr/>
          <a:lstStyle/>
          <a:p>
            <a:fld id="{8A40B510-4FA3-47E3-9532-BEB9D33408F2}" type="slidenum">
              <a:rPr lang="en-US" smtClean="0"/>
              <a:t>1</a:t>
            </a:fld>
            <a:endParaRPr lang="en-US"/>
          </a:p>
        </p:txBody>
      </p:sp>
    </p:spTree>
    <p:extLst>
      <p:ext uri="{BB962C8B-B14F-4D97-AF65-F5344CB8AC3E}">
        <p14:creationId xmlns:p14="http://schemas.microsoft.com/office/powerpoint/2010/main" val="3826683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county is growing rapidly we have added departments at a record-pace. In order to best manage our departments, we have a structure that divides them into 4 business Groups.  Hopefully you are all familiar with your GM but if not, here they are.</a:t>
            </a:r>
          </a:p>
          <a:p>
            <a:endParaRPr lang="en-US" dirty="0"/>
          </a:p>
          <a:p>
            <a:r>
              <a:rPr lang="en-US" dirty="0"/>
              <a:t>Name GM and Group</a:t>
            </a:r>
          </a:p>
          <a:p>
            <a:endParaRPr lang="en-US" dirty="0"/>
          </a:p>
          <a:p>
            <a:r>
              <a:rPr lang="en-US" dirty="0" err="1"/>
              <a:t>Gms</a:t>
            </a:r>
            <a:r>
              <a:rPr lang="en-US" dirty="0"/>
              <a:t> oversee the 40+ departments and FGG has particularly been busy, they are the fastest growing Group. </a:t>
            </a:r>
          </a:p>
          <a:p>
            <a:endParaRPr lang="en-US" dirty="0"/>
          </a:p>
        </p:txBody>
      </p:sp>
      <p:sp>
        <p:nvSpPr>
          <p:cNvPr id="4" name="Slide Number Placeholder 3"/>
          <p:cNvSpPr>
            <a:spLocks noGrp="1"/>
          </p:cNvSpPr>
          <p:nvPr>
            <p:ph type="sldNum" sz="quarter" idx="5"/>
          </p:nvPr>
        </p:nvSpPr>
        <p:spPr/>
        <p:txBody>
          <a:bodyPr/>
          <a:lstStyle/>
          <a:p>
            <a:fld id="{8A40B510-4FA3-47E3-9532-BEB9D33408F2}" type="slidenum">
              <a:rPr lang="en-US" smtClean="0"/>
              <a:t>12</a:t>
            </a:fld>
            <a:endParaRPr lang="en-US"/>
          </a:p>
        </p:txBody>
      </p:sp>
    </p:spTree>
    <p:extLst>
      <p:ext uri="{BB962C8B-B14F-4D97-AF65-F5344CB8AC3E}">
        <p14:creationId xmlns:p14="http://schemas.microsoft.com/office/powerpoint/2010/main" val="2498343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55F7E-B0D3-B795-841E-0914FFAFD8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DB024C-8114-2943-7A7F-C98929F459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17BE3A-61F5-7290-3744-0AC081A742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0DC577-9126-5215-DC93-910AB247E6EA}"/>
              </a:ext>
            </a:extLst>
          </p:cNvPr>
          <p:cNvSpPr>
            <a:spLocks noGrp="1"/>
          </p:cNvSpPr>
          <p:nvPr>
            <p:ph type="sldNum" sz="quarter" idx="5"/>
          </p:nvPr>
        </p:nvSpPr>
        <p:spPr/>
        <p:txBody>
          <a:bodyPr/>
          <a:lstStyle/>
          <a:p>
            <a:fld id="{8A40B510-4FA3-47E3-9532-BEB9D33408F2}" type="slidenum">
              <a:rPr lang="en-US" smtClean="0"/>
              <a:t>13</a:t>
            </a:fld>
            <a:endParaRPr lang="en-US"/>
          </a:p>
        </p:txBody>
      </p:sp>
    </p:spTree>
    <p:extLst>
      <p:ext uri="{BB962C8B-B14F-4D97-AF65-F5344CB8AC3E}">
        <p14:creationId xmlns:p14="http://schemas.microsoft.com/office/powerpoint/2010/main" val="3692647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saw before the Strategic Plan is the first step in the GMS. It helps define the County culture by embracing certain values that set the stage for the Strategic Initiatives under which all goals in the operational plan are developed.</a:t>
            </a:r>
          </a:p>
          <a:p>
            <a:endParaRPr lang="en-US" dirty="0"/>
          </a:p>
          <a:p>
            <a:r>
              <a:rPr lang="en-US" dirty="0"/>
              <a:t>When the alignment work began last year we knew we also needed to look at the Strategic Initiatives.  Previously we had 4:</a:t>
            </a:r>
          </a:p>
          <a:p>
            <a:r>
              <a:rPr lang="en-US" dirty="0"/>
              <a:t>Building Better Health</a:t>
            </a:r>
          </a:p>
          <a:p>
            <a:r>
              <a:rPr lang="en-US" dirty="0"/>
              <a:t>Sustainable Environments &amp; Thriving</a:t>
            </a:r>
          </a:p>
          <a:p>
            <a:r>
              <a:rPr lang="en-US" dirty="0"/>
              <a:t>Living Safely</a:t>
            </a:r>
          </a:p>
          <a:p>
            <a:r>
              <a:rPr lang="en-US" dirty="0"/>
              <a:t>Operational Excellence</a:t>
            </a:r>
          </a:p>
          <a:p>
            <a:endParaRPr lang="en-US" dirty="0"/>
          </a:p>
          <a:p>
            <a:r>
              <a:rPr lang="en-US" dirty="0"/>
              <a:t>While these were great they really forced us into boxes, if you were in PSG you mostly saw yourself in Living Safely, HHSA in Building Better Health, and so forth, but the reality is all our work touches so many different areas of the enterprise so when crafting the new strategic initiatives we wanted to make sure that people could see there work where it really is….enterprise wide. </a:t>
            </a:r>
          </a:p>
          <a:p>
            <a:endParaRPr lang="en-US" dirty="0"/>
          </a:p>
        </p:txBody>
      </p:sp>
      <p:sp>
        <p:nvSpPr>
          <p:cNvPr id="4" name="Slide Number Placeholder 3"/>
          <p:cNvSpPr>
            <a:spLocks noGrp="1"/>
          </p:cNvSpPr>
          <p:nvPr>
            <p:ph type="sldNum" sz="quarter" idx="5"/>
          </p:nvPr>
        </p:nvSpPr>
        <p:spPr/>
        <p:txBody>
          <a:bodyPr/>
          <a:lstStyle/>
          <a:p>
            <a:fld id="{8A40B510-4FA3-47E3-9532-BEB9D33408F2}" type="slidenum">
              <a:rPr lang="en-US" smtClean="0"/>
              <a:t>15</a:t>
            </a:fld>
            <a:endParaRPr lang="en-US"/>
          </a:p>
        </p:txBody>
      </p:sp>
    </p:spTree>
    <p:extLst>
      <p:ext uri="{BB962C8B-B14F-4D97-AF65-F5344CB8AC3E}">
        <p14:creationId xmlns:p14="http://schemas.microsoft.com/office/powerpoint/2010/main" val="2130679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These are the new Strategic Initiatives, and before we dive into them I would like to get your first impressions.  In the chat, please tell me if it is easier to see yourself in more of them…it’s ok if you don’t, that just means I still have a few slides to convince you </a:t>
            </a:r>
            <a:r>
              <a:rPr lang="en-US" dirty="0">
                <a:sym typeface="Wingdings" panose="05000000000000000000" pitchFamily="2" charset="2"/>
              </a:rPr>
              <a:t></a:t>
            </a:r>
            <a:endParaRPr lang="en-US" dirty="0"/>
          </a:p>
          <a:p>
            <a:endParaRPr lang="en-US" dirty="0"/>
          </a:p>
        </p:txBody>
      </p:sp>
      <p:sp>
        <p:nvSpPr>
          <p:cNvPr id="4" name="Slide Number Placeholder 3"/>
          <p:cNvSpPr>
            <a:spLocks noGrp="1"/>
          </p:cNvSpPr>
          <p:nvPr>
            <p:ph type="sldNum" sz="quarter" idx="5"/>
          </p:nvPr>
        </p:nvSpPr>
        <p:spPr/>
        <p:txBody>
          <a:bodyPr/>
          <a:lstStyle/>
          <a:p>
            <a:fld id="{8A40B510-4FA3-47E3-9532-BEB9D33408F2}" type="slidenum">
              <a:rPr lang="en-US" smtClean="0"/>
              <a:t>16</a:t>
            </a:fld>
            <a:endParaRPr lang="en-US"/>
          </a:p>
        </p:txBody>
      </p:sp>
    </p:spTree>
    <p:extLst>
      <p:ext uri="{BB962C8B-B14F-4D97-AF65-F5344CB8AC3E}">
        <p14:creationId xmlns:p14="http://schemas.microsoft.com/office/powerpoint/2010/main" val="2604438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40B510-4FA3-47E3-9532-BEB9D33408F2}" type="slidenum">
              <a:rPr lang="en-US" smtClean="0"/>
              <a:t>22</a:t>
            </a:fld>
            <a:endParaRPr lang="en-US"/>
          </a:p>
        </p:txBody>
      </p:sp>
    </p:spTree>
    <p:extLst>
      <p:ext uri="{BB962C8B-B14F-4D97-AF65-F5344CB8AC3E}">
        <p14:creationId xmlns:p14="http://schemas.microsoft.com/office/powerpoint/2010/main" val="2569716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cover:</a:t>
            </a:r>
          </a:p>
          <a:p>
            <a:endParaRPr lang="en-US" dirty="0"/>
          </a:p>
          <a:p>
            <a:r>
              <a:rPr lang="en-US" dirty="0"/>
              <a:t>Learning the History of the General Management System – because it is important to know where we come from so we appreciate where we are and where we are going.</a:t>
            </a:r>
          </a:p>
          <a:p>
            <a:endParaRPr lang="en-US" dirty="0"/>
          </a:p>
          <a:p>
            <a:r>
              <a:rPr lang="en-US" dirty="0"/>
              <a:t>See how the GMS impacts our daily County culture and operations. </a:t>
            </a:r>
          </a:p>
          <a:p>
            <a:br>
              <a:rPr lang="en-US" dirty="0"/>
            </a:br>
            <a:r>
              <a:rPr lang="en-US" dirty="0"/>
              <a:t>And, lastly, but most importantly leave today with a more concrete understanding of how the County is structured and operates.</a:t>
            </a:r>
          </a:p>
          <a:p>
            <a:endParaRPr lang="en-US" dirty="0"/>
          </a:p>
          <a:p>
            <a:r>
              <a:rPr lang="en-US" dirty="0"/>
              <a:t>Also, I would be remiss to not say that things are quickly changing</a:t>
            </a:r>
          </a:p>
          <a:p>
            <a:r>
              <a:rPr lang="en-US" dirty="0"/>
              <a:t>New Board, New Priorities, new initiatives…. We will explore that too - a little bit</a:t>
            </a:r>
          </a:p>
          <a:p>
            <a:endParaRPr lang="en-US" dirty="0"/>
          </a:p>
        </p:txBody>
      </p:sp>
      <p:sp>
        <p:nvSpPr>
          <p:cNvPr id="4" name="Slide Number Placeholder 3"/>
          <p:cNvSpPr>
            <a:spLocks noGrp="1"/>
          </p:cNvSpPr>
          <p:nvPr>
            <p:ph type="sldNum" sz="quarter" idx="5"/>
          </p:nvPr>
        </p:nvSpPr>
        <p:spPr/>
        <p:txBody>
          <a:bodyPr/>
          <a:lstStyle/>
          <a:p>
            <a:fld id="{8A40B510-4FA3-47E3-9532-BEB9D33408F2}" type="slidenum">
              <a:rPr lang="en-US" smtClean="0"/>
              <a:t>2</a:t>
            </a:fld>
            <a:endParaRPr lang="en-US"/>
          </a:p>
        </p:txBody>
      </p:sp>
    </p:spTree>
    <p:extLst>
      <p:ext uri="{BB962C8B-B14F-4D97-AF65-F5344CB8AC3E}">
        <p14:creationId xmlns:p14="http://schemas.microsoft.com/office/powerpoint/2010/main" val="4051722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County employees we serve the public, our taxpayers and residents of San Diego.</a:t>
            </a:r>
          </a:p>
          <a:p>
            <a:endParaRPr lang="en-US" dirty="0"/>
          </a:p>
          <a:p>
            <a:r>
              <a:rPr lang="en-US" dirty="0"/>
              <a:t>We have a Board of Supervisors for the five different districts. This is a BOS that has been together now for about 2 years. Prior to this BOS we had a BOS that had been working together for 25+ years. </a:t>
            </a:r>
          </a:p>
          <a:p>
            <a:endParaRPr lang="en-US" dirty="0"/>
          </a:p>
          <a:p>
            <a:r>
              <a:rPr lang="en-US" dirty="0"/>
              <a:t>Staring from Left to right we have….</a:t>
            </a:r>
          </a:p>
          <a:p>
            <a:endParaRPr lang="en-US" dirty="0"/>
          </a:p>
          <a:p>
            <a:r>
              <a:rPr lang="en-US" dirty="0"/>
              <a:t>From there we have our Chief Administrative Officer Ebony Shelton and the Assistant Chief Administrative officer Caroline Smith </a:t>
            </a:r>
          </a:p>
          <a:p>
            <a:endParaRPr lang="en-US" dirty="0"/>
          </a:p>
          <a:p>
            <a:r>
              <a:rPr lang="en-US" dirty="0"/>
              <a:t>What are the benefits of having a group together for 25 years? (have them respond in chat) (possible answers: continuity, harmony, stagnation, group think…</a:t>
            </a:r>
            <a:r>
              <a:rPr lang="en-US" dirty="0" err="1"/>
              <a:t>etc</a:t>
            </a:r>
            <a:r>
              <a:rPr lang="en-US" dirty="0"/>
              <a:t>)</a:t>
            </a:r>
          </a:p>
          <a:p>
            <a:r>
              <a:rPr lang="en-US" dirty="0"/>
              <a:t>So, on the flip side, what are some things that we might see with a group that has been together for only 2 years? (have them respond in chat)</a:t>
            </a:r>
          </a:p>
          <a:p>
            <a:endParaRPr lang="en-US" dirty="0"/>
          </a:p>
          <a:p>
            <a:r>
              <a:rPr lang="en-US" dirty="0"/>
              <a:t>It is important to know that both things have good/bad/neutral, but both affect the organization in different ways, and that sets the stage for some of what we will discuss today.  But before we go there, it is also important to explain that our Charter establishes that the BOS sets policy but do not set how we operationalize that…that is left to the CAO. </a:t>
            </a:r>
          </a:p>
          <a:p>
            <a:endParaRPr lang="en-US" dirty="0"/>
          </a:p>
          <a:p>
            <a:r>
              <a:rPr lang="en-US" dirty="0"/>
              <a:t>Our previous vision, mission and values had been in place for years and as we saw the shift in policy priorities we identified the need to refresh our GMS and Strat Plan and within those, our Mission, Vision and Values statement which we will cover shortly.</a:t>
            </a:r>
          </a:p>
          <a:p>
            <a:endParaRPr lang="en-US" dirty="0"/>
          </a:p>
        </p:txBody>
      </p:sp>
      <p:sp>
        <p:nvSpPr>
          <p:cNvPr id="4" name="Slide Number Placeholder 3"/>
          <p:cNvSpPr>
            <a:spLocks noGrp="1"/>
          </p:cNvSpPr>
          <p:nvPr>
            <p:ph type="sldNum" sz="quarter" idx="5"/>
          </p:nvPr>
        </p:nvSpPr>
        <p:spPr/>
        <p:txBody>
          <a:bodyPr/>
          <a:lstStyle/>
          <a:p>
            <a:fld id="{8A40B510-4FA3-47E3-9532-BEB9D33408F2}" type="slidenum">
              <a:rPr lang="en-US" smtClean="0"/>
              <a:t>3</a:t>
            </a:fld>
            <a:endParaRPr lang="en-US"/>
          </a:p>
        </p:txBody>
      </p:sp>
    </p:spTree>
    <p:extLst>
      <p:ext uri="{BB962C8B-B14F-4D97-AF65-F5344CB8AC3E}">
        <p14:creationId xmlns:p14="http://schemas.microsoft.com/office/powerpoint/2010/main" val="2010151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vision, what does this mean to you? (respond in chat)</a:t>
            </a:r>
          </a:p>
          <a:p>
            <a:endParaRPr lang="en-US" dirty="0"/>
          </a:p>
          <a:p>
            <a:r>
              <a:rPr lang="en-US" dirty="0"/>
              <a:t>Mission, what do you think about this? (respond in chat)</a:t>
            </a:r>
          </a:p>
          <a:p>
            <a:endParaRPr lang="en-US" dirty="0"/>
          </a:p>
        </p:txBody>
      </p:sp>
      <p:sp>
        <p:nvSpPr>
          <p:cNvPr id="4" name="Slide Number Placeholder 3"/>
          <p:cNvSpPr>
            <a:spLocks noGrp="1"/>
          </p:cNvSpPr>
          <p:nvPr>
            <p:ph type="sldNum" sz="quarter" idx="5"/>
          </p:nvPr>
        </p:nvSpPr>
        <p:spPr/>
        <p:txBody>
          <a:bodyPr/>
          <a:lstStyle/>
          <a:p>
            <a:fld id="{8A40B510-4FA3-47E3-9532-BEB9D33408F2}" type="slidenum">
              <a:rPr lang="en-US" smtClean="0"/>
              <a:t>5</a:t>
            </a:fld>
            <a:endParaRPr lang="en-US"/>
          </a:p>
        </p:txBody>
      </p:sp>
    </p:spTree>
    <p:extLst>
      <p:ext uri="{BB962C8B-B14F-4D97-AF65-F5344CB8AC3E}">
        <p14:creationId xmlns:p14="http://schemas.microsoft.com/office/powerpoint/2010/main" val="2180912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First read just the title of the Values, (in chat have participants share initial thoughts on these) – what resonates……</a:t>
            </a:r>
          </a:p>
          <a:p>
            <a:endParaRPr lang="en-US" sz="1100" dirty="0"/>
          </a:p>
          <a:p>
            <a:r>
              <a:rPr lang="en-US" sz="1100" dirty="0"/>
              <a:t>Then, go over each one individually.  </a:t>
            </a:r>
          </a:p>
          <a:p>
            <a:endParaRPr lang="en-US" sz="1100" dirty="0"/>
          </a:p>
          <a:p>
            <a:r>
              <a:rPr lang="en-US" sz="1100" dirty="0"/>
              <a:t>Integrity </a:t>
            </a:r>
          </a:p>
          <a:p>
            <a:pPr lvl="1"/>
            <a:r>
              <a:rPr lang="en-US" sz="1100" dirty="0"/>
              <a:t>Earn the public’s trust through honest and fair behavior, exhibiting the courage to do the right thing for the right reason, and dedicating ourselves to the highest standards of ethical conduct.</a:t>
            </a:r>
          </a:p>
          <a:p>
            <a:r>
              <a:rPr lang="en-US" sz="1100" dirty="0"/>
              <a:t>Equity </a:t>
            </a:r>
          </a:p>
          <a:p>
            <a:pPr lvl="1"/>
            <a:r>
              <a:rPr lang="en-US" sz="1100" dirty="0"/>
              <a:t>Apply an equity lens to appropriately design programs and services so that underserved communities have equitable opportunities.  Using data driven metrics, lived experiences and the voices of our community we weave equity through all policies and programs.</a:t>
            </a:r>
          </a:p>
          <a:p>
            <a:r>
              <a:rPr lang="en-US" sz="1100" dirty="0"/>
              <a:t>Access </a:t>
            </a:r>
          </a:p>
          <a:p>
            <a:pPr lvl="1"/>
            <a:r>
              <a:rPr lang="en-US" sz="1100" dirty="0"/>
              <a:t>Build trust with the residents we serve through transparent communication and neighborhood engagement that is accessible in the languages, facilities and methods that meet their needs</a:t>
            </a:r>
          </a:p>
          <a:p>
            <a:r>
              <a:rPr lang="en-US" sz="1100" dirty="0"/>
              <a:t>Belonging </a:t>
            </a:r>
          </a:p>
          <a:p>
            <a:pPr lvl="1"/>
            <a:r>
              <a:rPr lang="en-US" sz="1100" dirty="0"/>
              <a:t>Foster a sense of belonging, not just inclusion, for the people we serve and for the employees of the County who provide those services on a daily basis.</a:t>
            </a:r>
          </a:p>
          <a:p>
            <a:r>
              <a:rPr lang="en-US" sz="1100" dirty="0"/>
              <a:t>Excellence </a:t>
            </a:r>
          </a:p>
          <a:p>
            <a:pPr lvl="1"/>
            <a:r>
              <a:rPr lang="en-US" sz="1100" dirty="0"/>
              <a:t>Ensure exceptional service delivery to our customers by practicing fiscal prudence, encouraging innovation and leveraging best practices that promote continuous improvement to build strong, vibrant communities.</a:t>
            </a:r>
          </a:p>
          <a:p>
            <a:r>
              <a:rPr lang="en-US" sz="1100" dirty="0"/>
              <a:t>Sustainability </a:t>
            </a:r>
          </a:p>
          <a:p>
            <a:pPr lvl="1"/>
            <a:r>
              <a:rPr lang="en-US" sz="1100" dirty="0"/>
              <a:t>Secure the future of our region, by placing sustainability at the forefront of our operations deeply embedded into our culture.  Dedicate ourselves to meeting our residents’ current resource needs without compromising our ability to meet the needs of generations to come.</a:t>
            </a:r>
          </a:p>
          <a:p>
            <a:endParaRPr lang="en-US" dirty="0"/>
          </a:p>
          <a:p>
            <a:r>
              <a:rPr lang="en-US" dirty="0"/>
              <a:t>Ask again if anything resonates now more than it did initially……</a:t>
            </a:r>
          </a:p>
          <a:p>
            <a:endParaRPr lang="en-US" dirty="0"/>
          </a:p>
        </p:txBody>
      </p:sp>
      <p:sp>
        <p:nvSpPr>
          <p:cNvPr id="4" name="Slide Number Placeholder 3"/>
          <p:cNvSpPr>
            <a:spLocks noGrp="1"/>
          </p:cNvSpPr>
          <p:nvPr>
            <p:ph type="sldNum" sz="quarter" idx="5"/>
          </p:nvPr>
        </p:nvSpPr>
        <p:spPr/>
        <p:txBody>
          <a:bodyPr/>
          <a:lstStyle/>
          <a:p>
            <a:fld id="{8A40B510-4FA3-47E3-9532-BEB9D33408F2}" type="slidenum">
              <a:rPr lang="en-US" smtClean="0"/>
              <a:t>6</a:t>
            </a:fld>
            <a:endParaRPr lang="en-US"/>
          </a:p>
        </p:txBody>
      </p:sp>
    </p:spTree>
    <p:extLst>
      <p:ext uri="{BB962C8B-B14F-4D97-AF65-F5344CB8AC3E}">
        <p14:creationId xmlns:p14="http://schemas.microsoft.com/office/powerpoint/2010/main" val="577237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2D289-2C4E-D5EE-E488-FB3A21A91A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838874-69D1-E3CC-C85C-48B951102E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10ECC-B8D5-A86D-D1DF-6960A0425B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0D351A-91D7-EEA4-9301-0FB47D617909}"/>
              </a:ext>
            </a:extLst>
          </p:cNvPr>
          <p:cNvSpPr>
            <a:spLocks noGrp="1"/>
          </p:cNvSpPr>
          <p:nvPr>
            <p:ph type="sldNum" sz="quarter" idx="5"/>
          </p:nvPr>
        </p:nvSpPr>
        <p:spPr/>
        <p:txBody>
          <a:bodyPr/>
          <a:lstStyle/>
          <a:p>
            <a:fld id="{8A40B510-4FA3-47E3-9532-BEB9D33408F2}" type="slidenum">
              <a:rPr lang="en-US" smtClean="0"/>
              <a:t>7</a:t>
            </a:fld>
            <a:endParaRPr lang="en-US"/>
          </a:p>
        </p:txBody>
      </p:sp>
    </p:spTree>
    <p:extLst>
      <p:ext uri="{BB962C8B-B14F-4D97-AF65-F5344CB8AC3E}">
        <p14:creationId xmlns:p14="http://schemas.microsoft.com/office/powerpoint/2010/main" val="4248608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F6AFCE-D3BD-E49A-6E03-B4A4D01766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1535B-DED0-22FE-52AD-E4CADC063A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3D56F-8FBA-C501-9764-548773A246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329474-32D4-DA94-9F35-498D7DA81171}"/>
              </a:ext>
            </a:extLst>
          </p:cNvPr>
          <p:cNvSpPr>
            <a:spLocks noGrp="1"/>
          </p:cNvSpPr>
          <p:nvPr>
            <p:ph type="sldNum" sz="quarter" idx="5"/>
          </p:nvPr>
        </p:nvSpPr>
        <p:spPr/>
        <p:txBody>
          <a:bodyPr/>
          <a:lstStyle/>
          <a:p>
            <a:fld id="{8A40B510-4FA3-47E3-9532-BEB9D33408F2}" type="slidenum">
              <a:rPr lang="en-US" smtClean="0"/>
              <a:t>8</a:t>
            </a:fld>
            <a:endParaRPr lang="en-US"/>
          </a:p>
        </p:txBody>
      </p:sp>
    </p:spTree>
    <p:extLst>
      <p:ext uri="{BB962C8B-B14F-4D97-AF65-F5344CB8AC3E}">
        <p14:creationId xmlns:p14="http://schemas.microsoft.com/office/powerpoint/2010/main" val="3632164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9C555-4E4E-6962-B4C1-BA0D62FB32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7B1418-B447-1D93-BDB5-27DECC2CE5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38AEA0-AD06-D387-A698-38CC095EF609}"/>
              </a:ext>
            </a:extLst>
          </p:cNvPr>
          <p:cNvSpPr>
            <a:spLocks noGrp="1"/>
          </p:cNvSpPr>
          <p:nvPr>
            <p:ph type="body" idx="1"/>
          </p:nvPr>
        </p:nvSpPr>
        <p:spPr/>
        <p:txBody>
          <a:bodyPr/>
          <a:lstStyle/>
          <a:p>
            <a:pPr marL="171450" indent="-171450">
              <a:buFont typeface="Arial" panose="020B0604020202020204" pitchFamily="34" charset="0"/>
              <a:buChar char="•"/>
            </a:pPr>
            <a:r>
              <a:rPr lang="en-US" u="sng" dirty="0"/>
              <a:t>Change in leadership/ Term limits implemented</a:t>
            </a:r>
          </a:p>
          <a:p>
            <a:pPr marL="171450" indent="-171450">
              <a:buFont typeface="Arial" panose="020B0604020202020204" pitchFamily="34" charset="0"/>
              <a:buChar char="•"/>
            </a:pPr>
            <a:endParaRPr lang="en-US" u="sng" dirty="0"/>
          </a:p>
          <a:p>
            <a:pPr marL="171450" indent="-171450">
              <a:buFont typeface="Arial" panose="020B0604020202020204" pitchFamily="34" charset="0"/>
              <a:buChar char="•"/>
            </a:pPr>
            <a:r>
              <a:rPr lang="en-US" u="sng" dirty="0"/>
              <a:t>Framework for the future</a:t>
            </a:r>
          </a:p>
          <a:p>
            <a:pPr marL="171450" indent="-171450">
              <a:buFont typeface="Arial" panose="020B0604020202020204" pitchFamily="34" charset="0"/>
              <a:buChar char="•"/>
            </a:pPr>
            <a:endParaRPr lang="en-US" u="sng" dirty="0"/>
          </a:p>
          <a:p>
            <a:pPr marL="171450" indent="-171450">
              <a:buFont typeface="Arial" panose="020B0604020202020204" pitchFamily="34" charset="0"/>
              <a:buChar char="•"/>
            </a:pPr>
            <a:r>
              <a:rPr lang="en-US" u="sng" dirty="0"/>
              <a:t>New GMS</a:t>
            </a:r>
          </a:p>
        </p:txBody>
      </p:sp>
      <p:sp>
        <p:nvSpPr>
          <p:cNvPr id="4" name="Slide Number Placeholder 3">
            <a:extLst>
              <a:ext uri="{FF2B5EF4-FFF2-40B4-BE49-F238E27FC236}">
                <a16:creationId xmlns:a16="http://schemas.microsoft.com/office/drawing/2014/main" id="{E2072833-70AA-2153-CB51-A37DEFE0A922}"/>
              </a:ext>
            </a:extLst>
          </p:cNvPr>
          <p:cNvSpPr>
            <a:spLocks noGrp="1"/>
          </p:cNvSpPr>
          <p:nvPr>
            <p:ph type="sldNum" sz="quarter" idx="5"/>
          </p:nvPr>
        </p:nvSpPr>
        <p:spPr/>
        <p:txBody>
          <a:bodyPr/>
          <a:lstStyle/>
          <a:p>
            <a:fld id="{8A40B510-4FA3-47E3-9532-BEB9D33408F2}" type="slidenum">
              <a:rPr lang="en-US" smtClean="0"/>
              <a:t>9</a:t>
            </a:fld>
            <a:endParaRPr lang="en-US"/>
          </a:p>
        </p:txBody>
      </p:sp>
    </p:spTree>
    <p:extLst>
      <p:ext uri="{BB962C8B-B14F-4D97-AF65-F5344CB8AC3E}">
        <p14:creationId xmlns:p14="http://schemas.microsoft.com/office/powerpoint/2010/main" val="266442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MAIN DIFFERENCES DO YOU SEE???? (put your answers in chat)</a:t>
            </a:r>
          </a:p>
          <a:p>
            <a:endParaRPr lang="en-US" dirty="0"/>
          </a:p>
          <a:p>
            <a:endParaRPr lang="en-US" dirty="0"/>
          </a:p>
          <a:p>
            <a:r>
              <a:rPr lang="en-US" dirty="0"/>
              <a:t>Well, other than colorful there have been many changes. </a:t>
            </a:r>
          </a:p>
          <a:p>
            <a:endParaRPr lang="en-US" dirty="0"/>
          </a:p>
          <a:p>
            <a:r>
              <a:rPr lang="en-US" dirty="0"/>
              <a:t>Starting with the central circle, we added Community Engagement – because it is at the heart of everything we do, we are centered on community engagement and it is ongoing as indicated by the arrows, it is not stagnant</a:t>
            </a:r>
          </a:p>
          <a:p>
            <a:endParaRPr lang="en-US" dirty="0"/>
          </a:p>
          <a:p>
            <a:r>
              <a:rPr lang="en-US" dirty="0"/>
              <a:t>Then the middle layer, Strategic Planning and Operational Planning stayed the same, because they are the first and crucial steps. </a:t>
            </a:r>
          </a:p>
          <a:p>
            <a:r>
              <a:rPr lang="en-US" dirty="0"/>
              <a:t>Strategic Planning – happens on a 5-year cycle, can find it on Insite</a:t>
            </a:r>
          </a:p>
          <a:p>
            <a:r>
              <a:rPr lang="en-US" dirty="0"/>
              <a:t>Operational Planning – 2-year document, also known as our ‘budget’ .  The document is over 700 pages, but don’t feel overwhelmed, while you could certainly read it all, what is super important is that you read your department’s section, which is probably only 6-7 pages but really delineates your departments goals, resources and staffing, it really gives you a great idea of where your department is going and how it fits into the overall strategic plan of the enterprise.  Side note: It is also good to read if you are interviewing or interested in another department as it gives you an inside look into what they are doing. </a:t>
            </a:r>
          </a:p>
          <a:p>
            <a:endParaRPr lang="en-US" dirty="0"/>
          </a:p>
          <a:p>
            <a:r>
              <a:rPr lang="en-US" dirty="0"/>
              <a:t>Then we shifted from Monitoring and Control to Evaluation and Accountability – this is huge. We are no longer just one-dimensionally looking at things by monitoring and controlling them, but really looking at how we evaluate and hold our programs/services accountable, it is exciting and much more dynamic. </a:t>
            </a:r>
          </a:p>
          <a:p>
            <a:endParaRPr lang="en-US" dirty="0"/>
          </a:p>
          <a:p>
            <a:r>
              <a:rPr lang="en-US" dirty="0"/>
              <a:t>We changed from Functional Threading to Continuous Collaboration – Nowadays there is nothing we do in silos, everything requires collaboration, whether internal or external it is important that we are hearing many voices and working together.</a:t>
            </a:r>
          </a:p>
          <a:p>
            <a:endParaRPr lang="en-US" dirty="0"/>
          </a:p>
          <a:p>
            <a:r>
              <a:rPr lang="en-US" dirty="0"/>
              <a:t>Then we now have Employee Investment &amp; Satisfaction where Motivation, Rewards and Recognition once stood, and this is very important because it is our workforce that makes everything possible so we need to be continuously investing in them, in gaining and RETAINING our incredible staff. </a:t>
            </a:r>
          </a:p>
          <a:p>
            <a:endParaRPr lang="en-US" dirty="0"/>
          </a:p>
          <a:p>
            <a:r>
              <a:rPr lang="en-US" dirty="0"/>
              <a:t>The outer layer are our values, they hold it all together, because everything we do is through the values we hold as an organization</a:t>
            </a:r>
          </a:p>
          <a:p>
            <a:endParaRPr lang="en-US" dirty="0"/>
          </a:p>
        </p:txBody>
      </p:sp>
      <p:sp>
        <p:nvSpPr>
          <p:cNvPr id="4" name="Slide Number Placeholder 3"/>
          <p:cNvSpPr>
            <a:spLocks noGrp="1"/>
          </p:cNvSpPr>
          <p:nvPr>
            <p:ph type="sldNum" sz="quarter" idx="5"/>
          </p:nvPr>
        </p:nvSpPr>
        <p:spPr/>
        <p:txBody>
          <a:bodyPr/>
          <a:lstStyle/>
          <a:p>
            <a:fld id="{8A40B510-4FA3-47E3-9532-BEB9D33408F2}" type="slidenum">
              <a:rPr lang="en-US" smtClean="0"/>
              <a:t>11</a:t>
            </a:fld>
            <a:endParaRPr lang="en-US"/>
          </a:p>
        </p:txBody>
      </p:sp>
    </p:spTree>
    <p:extLst>
      <p:ext uri="{BB962C8B-B14F-4D97-AF65-F5344CB8AC3E}">
        <p14:creationId xmlns:p14="http://schemas.microsoft.com/office/powerpoint/2010/main" val="1675312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png"/><Relationship Id="rId4" Type="http://schemas.openxmlformats.org/officeDocument/2006/relationships/image" Target="../media/image4.sv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43.png"/><Relationship Id="rId3" Type="http://schemas.openxmlformats.org/officeDocument/2006/relationships/image" Target="../media/image23.png"/><Relationship Id="rId7" Type="http://schemas.openxmlformats.org/officeDocument/2006/relationships/image" Target="../media/image8.svg"/><Relationship Id="rId12"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41.png"/><Relationship Id="rId5" Type="http://schemas.openxmlformats.org/officeDocument/2006/relationships/image" Target="../media/image25.svg"/><Relationship Id="rId10" Type="http://schemas.openxmlformats.org/officeDocument/2006/relationships/image" Target="../media/image40.png"/><Relationship Id="rId4" Type="http://schemas.openxmlformats.org/officeDocument/2006/relationships/image" Target="../media/image24.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svg"/><Relationship Id="rId7"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svg"/><Relationship Id="rId7"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6.png"/><Relationship Id="rId5" Type="http://schemas.openxmlformats.org/officeDocument/2006/relationships/image" Target="../media/image9.png"/><Relationship Id="rId15" Type="http://schemas.openxmlformats.org/officeDocument/2006/relationships/image" Target="../media/image18.sv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svg"/><Relationship Id="rId7"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23.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2.png"/><Relationship Id="rId5" Type="http://schemas.openxmlformats.org/officeDocument/2006/relationships/image" Target="../media/image8.svg"/><Relationship Id="rId10" Type="http://schemas.openxmlformats.org/officeDocument/2006/relationships/image" Target="../media/image21.png"/><Relationship Id="rId4" Type="http://schemas.openxmlformats.org/officeDocument/2006/relationships/image" Target="../media/image7.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3.png"/><Relationship Id="rId7" Type="http://schemas.openxmlformats.org/officeDocument/2006/relationships/image" Target="../media/image8.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5.sv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6.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10.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10.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5" name="Freeform 5"/>
          <p:cNvSpPr/>
          <p:nvPr/>
        </p:nvSpPr>
        <p:spPr>
          <a:xfrm>
            <a:off x="16384715" y="9009597"/>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543050" y="-558218"/>
            <a:ext cx="3086100" cy="11299900"/>
            <a:chOff x="0" y="0"/>
            <a:chExt cx="812800" cy="2976105"/>
          </a:xfrm>
        </p:grpSpPr>
        <p:sp>
          <p:nvSpPr>
            <p:cNvPr id="7" name="Freeform 7"/>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6DBD63"/>
            </a:solidFill>
          </p:spPr>
          <p:txBody>
            <a:bodyPr/>
            <a:lstStyle/>
            <a:p>
              <a:endParaRPr lang="en-US"/>
            </a:p>
          </p:txBody>
        </p:sp>
        <p:sp>
          <p:nvSpPr>
            <p:cNvPr id="8" name="TextBox 8"/>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9" name="Group 9"/>
          <p:cNvGrpSpPr/>
          <p:nvPr/>
        </p:nvGrpSpPr>
        <p:grpSpPr>
          <a:xfrm>
            <a:off x="1227773" y="4163622"/>
            <a:ext cx="110236" cy="2818996"/>
            <a:chOff x="0" y="0"/>
            <a:chExt cx="26312" cy="672855"/>
          </a:xfrm>
        </p:grpSpPr>
        <p:sp>
          <p:nvSpPr>
            <p:cNvPr id="10" name="Freeform 10"/>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en-US"/>
            </a:p>
          </p:txBody>
        </p:sp>
        <p:sp>
          <p:nvSpPr>
            <p:cNvPr id="11" name="TextBox 11"/>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grpSp>
        <p:nvGrpSpPr>
          <p:cNvPr id="12" name="Group 12"/>
          <p:cNvGrpSpPr/>
          <p:nvPr/>
        </p:nvGrpSpPr>
        <p:grpSpPr>
          <a:xfrm>
            <a:off x="1752928" y="6560000"/>
            <a:ext cx="5856221" cy="950172"/>
            <a:chOff x="0" y="0"/>
            <a:chExt cx="1397798" cy="226793"/>
          </a:xfrm>
        </p:grpSpPr>
        <p:sp>
          <p:nvSpPr>
            <p:cNvPr id="13" name="Freeform 13"/>
            <p:cNvSpPr/>
            <p:nvPr/>
          </p:nvSpPr>
          <p:spPr>
            <a:xfrm>
              <a:off x="0" y="0"/>
              <a:ext cx="1397798" cy="226793"/>
            </a:xfrm>
            <a:custGeom>
              <a:avLst/>
              <a:gdLst/>
              <a:ahLst/>
              <a:cxnLst/>
              <a:rect l="l" t="t" r="r" b="b"/>
              <a:pathLst>
                <a:path w="1397798" h="226793">
                  <a:moveTo>
                    <a:pt x="23796" y="0"/>
                  </a:moveTo>
                  <a:lnTo>
                    <a:pt x="1374002" y="0"/>
                  </a:lnTo>
                  <a:cubicBezTo>
                    <a:pt x="1387144" y="0"/>
                    <a:pt x="1397798" y="10654"/>
                    <a:pt x="1397798" y="23796"/>
                  </a:cubicBezTo>
                  <a:lnTo>
                    <a:pt x="1397798" y="202997"/>
                  </a:lnTo>
                  <a:cubicBezTo>
                    <a:pt x="1397798" y="216139"/>
                    <a:pt x="1387144" y="226793"/>
                    <a:pt x="1374002" y="226793"/>
                  </a:cubicBezTo>
                  <a:lnTo>
                    <a:pt x="23796" y="226793"/>
                  </a:lnTo>
                  <a:cubicBezTo>
                    <a:pt x="10654" y="226793"/>
                    <a:pt x="0" y="216139"/>
                    <a:pt x="0" y="202997"/>
                  </a:cubicBezTo>
                  <a:lnTo>
                    <a:pt x="0" y="23796"/>
                  </a:lnTo>
                  <a:cubicBezTo>
                    <a:pt x="0" y="10654"/>
                    <a:pt x="10654" y="0"/>
                    <a:pt x="23796" y="0"/>
                  </a:cubicBezTo>
                  <a:close/>
                </a:path>
              </a:pathLst>
            </a:custGeom>
            <a:solidFill>
              <a:srgbClr val="1E9DC7"/>
            </a:solidFill>
          </p:spPr>
          <p:txBody>
            <a:bodyPr/>
            <a:lstStyle/>
            <a:p>
              <a:endParaRPr lang="en-US"/>
            </a:p>
          </p:txBody>
        </p:sp>
        <p:sp>
          <p:nvSpPr>
            <p:cNvPr id="14" name="TextBox 14"/>
            <p:cNvSpPr txBox="1"/>
            <p:nvPr/>
          </p:nvSpPr>
          <p:spPr>
            <a:xfrm>
              <a:off x="0" y="-28575"/>
              <a:ext cx="1397798" cy="255368"/>
            </a:xfrm>
            <a:prstGeom prst="rect">
              <a:avLst/>
            </a:prstGeom>
          </p:spPr>
          <p:txBody>
            <a:bodyPr lIns="56055" tIns="56055" rIns="56055" bIns="56055" rtlCol="0" anchor="ctr"/>
            <a:lstStyle/>
            <a:p>
              <a:pPr algn="ctr">
                <a:lnSpc>
                  <a:spcPts val="3120"/>
                </a:lnSpc>
              </a:pPr>
              <a:r>
                <a:rPr lang="en-US" sz="2400" dirty="0">
                  <a:solidFill>
                    <a:srgbClr val="FFFFFF"/>
                  </a:solidFill>
                  <a:latin typeface="Montserrat Light"/>
                  <a:ea typeface="Montserrat Light"/>
                  <a:cs typeface="Montserrat Light"/>
                  <a:sym typeface="Montserrat Light"/>
                </a:rPr>
                <a:t>Quentin Brooks</a:t>
              </a:r>
            </a:p>
            <a:p>
              <a:pPr algn="ctr">
                <a:lnSpc>
                  <a:spcPts val="3120"/>
                </a:lnSpc>
              </a:pPr>
              <a:r>
                <a:rPr lang="en-US" sz="2400" dirty="0">
                  <a:solidFill>
                    <a:srgbClr val="FFFFFF"/>
                  </a:solidFill>
                  <a:latin typeface="Montserrat Light"/>
                  <a:ea typeface="Montserrat Light"/>
                  <a:cs typeface="Montserrat Light"/>
                  <a:sym typeface="Montserrat Light"/>
                </a:rPr>
                <a:t>Group Program Manager</a:t>
              </a:r>
            </a:p>
          </p:txBody>
        </p:sp>
      </p:grpSp>
      <p:sp>
        <p:nvSpPr>
          <p:cNvPr id="15" name="Freeform 15"/>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11195591" y="1788054"/>
            <a:ext cx="6644448" cy="6710892"/>
          </a:xfrm>
          <a:custGeom>
            <a:avLst/>
            <a:gdLst/>
            <a:ahLst/>
            <a:cxnLst/>
            <a:rect l="l" t="t" r="r" b="b"/>
            <a:pathLst>
              <a:path w="6644448" h="6710892">
                <a:moveTo>
                  <a:pt x="0" y="0"/>
                </a:moveTo>
                <a:lnTo>
                  <a:pt x="6644447" y="0"/>
                </a:lnTo>
                <a:lnTo>
                  <a:pt x="6644447" y="6710892"/>
                </a:lnTo>
                <a:lnTo>
                  <a:pt x="0" y="6710892"/>
                </a:lnTo>
                <a:lnTo>
                  <a:pt x="0" y="0"/>
                </a:lnTo>
                <a:close/>
              </a:path>
            </a:pathLst>
          </a:custGeom>
          <a:blipFill>
            <a:blip r:embed="rId7"/>
            <a:stretch>
              <a:fillRect/>
            </a:stretch>
          </a:blipFill>
        </p:spPr>
        <p:txBody>
          <a:bodyPr/>
          <a:lstStyle/>
          <a:p>
            <a:endParaRPr lang="en-US"/>
          </a:p>
        </p:txBody>
      </p:sp>
      <p:sp>
        <p:nvSpPr>
          <p:cNvPr id="17" name="Freeform 17"/>
          <p:cNvSpPr/>
          <p:nvPr/>
        </p:nvSpPr>
        <p:spPr>
          <a:xfrm>
            <a:off x="1752928" y="1541215"/>
            <a:ext cx="2433105" cy="2433105"/>
          </a:xfrm>
          <a:custGeom>
            <a:avLst/>
            <a:gdLst/>
            <a:ahLst/>
            <a:cxnLst/>
            <a:rect l="l" t="t" r="r" b="b"/>
            <a:pathLst>
              <a:path w="2433105" h="2433105">
                <a:moveTo>
                  <a:pt x="0" y="0"/>
                </a:moveTo>
                <a:lnTo>
                  <a:pt x="2433104" y="0"/>
                </a:lnTo>
                <a:lnTo>
                  <a:pt x="2433104" y="2433105"/>
                </a:lnTo>
                <a:lnTo>
                  <a:pt x="0" y="2433105"/>
                </a:lnTo>
                <a:lnTo>
                  <a:pt x="0" y="0"/>
                </a:lnTo>
                <a:close/>
              </a:path>
            </a:pathLst>
          </a:custGeom>
          <a:blipFill>
            <a:blip r:embed="rId8"/>
            <a:stretch>
              <a:fillRect/>
            </a:stretch>
          </a:blipFill>
        </p:spPr>
        <p:txBody>
          <a:bodyPr/>
          <a:lstStyle/>
          <a:p>
            <a:endParaRPr lang="en-US"/>
          </a:p>
        </p:txBody>
      </p:sp>
      <p:sp>
        <p:nvSpPr>
          <p:cNvPr id="18" name="TextBox 18"/>
          <p:cNvSpPr txBox="1"/>
          <p:nvPr/>
        </p:nvSpPr>
        <p:spPr>
          <a:xfrm>
            <a:off x="1752928" y="4012420"/>
            <a:ext cx="9600872" cy="2284984"/>
          </a:xfrm>
          <a:prstGeom prst="rect">
            <a:avLst/>
          </a:prstGeom>
        </p:spPr>
        <p:txBody>
          <a:bodyPr wrap="square" lIns="0" tIns="0" rIns="0" bIns="0" rtlCol="0" anchor="t">
            <a:spAutoFit/>
          </a:bodyPr>
          <a:lstStyle/>
          <a:p>
            <a:pPr algn="ctr">
              <a:lnSpc>
                <a:spcPts val="5862"/>
              </a:lnSpc>
            </a:pPr>
            <a:r>
              <a:rPr lang="en-US" sz="6107" dirty="0">
                <a:solidFill>
                  <a:srgbClr val="1E9DC7"/>
                </a:solidFill>
                <a:latin typeface="Codec Pro ExtraBold"/>
                <a:ea typeface="Codec Pro ExtraBold"/>
                <a:cs typeface="Codec Pro ExtraBold"/>
                <a:sym typeface="Codec Pro ExtraBold"/>
              </a:rPr>
              <a:t>COUNTY STRUCTURE AND </a:t>
            </a:r>
          </a:p>
          <a:p>
            <a:pPr algn="ctr">
              <a:lnSpc>
                <a:spcPts val="5862"/>
              </a:lnSpc>
            </a:pPr>
            <a:r>
              <a:rPr lang="en-US" sz="6107" dirty="0">
                <a:solidFill>
                  <a:srgbClr val="1E9DC7"/>
                </a:solidFill>
                <a:latin typeface="Codec Pro ExtraBold"/>
                <a:ea typeface="Codec Pro ExtraBold"/>
                <a:cs typeface="Codec Pro ExtraBold"/>
                <a:sym typeface="Codec Pro ExtraBold"/>
              </a:rPr>
              <a:t>STRATEGIC PLAN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109794" y="3345546"/>
            <a:ext cx="12068412" cy="4139615"/>
          </a:xfrm>
          <a:prstGeom prst="rect">
            <a:avLst/>
          </a:prstGeom>
        </p:spPr>
        <p:txBody>
          <a:bodyPr lIns="0" tIns="0" rIns="0" bIns="0" rtlCol="0" anchor="t">
            <a:spAutoFit/>
          </a:bodyPr>
          <a:lstStyle/>
          <a:p>
            <a:pPr marL="0" lvl="0" indent="0" algn="ctr">
              <a:lnSpc>
                <a:spcPts val="10231"/>
              </a:lnSpc>
            </a:pPr>
            <a:r>
              <a:rPr lang="en-US" sz="11001" spc="1188">
                <a:solidFill>
                  <a:srgbClr val="4A9BB4"/>
                </a:solidFill>
                <a:latin typeface="Codec Pro ExtraBold"/>
                <a:ea typeface="Codec Pro ExtraBold"/>
                <a:cs typeface="Codec Pro ExtraBold"/>
                <a:sym typeface="Codec Pro ExtraBold"/>
              </a:rPr>
              <a:t>GENERAL MANAGEMENT SYSTEM</a:t>
            </a:r>
          </a:p>
        </p:txBody>
      </p:sp>
      <p:grpSp>
        <p:nvGrpSpPr>
          <p:cNvPr id="3" name="Group 3"/>
          <p:cNvGrpSpPr/>
          <p:nvPr/>
        </p:nvGrpSpPr>
        <p:grpSpPr>
          <a:xfrm rot="826432">
            <a:off x="-18353104" y="-3567159"/>
            <a:ext cx="21026341" cy="12831921"/>
            <a:chOff x="0" y="0"/>
            <a:chExt cx="5537802" cy="3379601"/>
          </a:xfrm>
        </p:grpSpPr>
        <p:sp>
          <p:nvSpPr>
            <p:cNvPr id="4" name="Freeform 4"/>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8CDAE8"/>
            </a:solidFill>
          </p:spPr>
          <p:txBody>
            <a:bodyPr/>
            <a:lstStyle/>
            <a:p>
              <a:endParaRPr lang="en-US"/>
            </a:p>
          </p:txBody>
        </p:sp>
        <p:sp>
          <p:nvSpPr>
            <p:cNvPr id="5" name="TextBox 5"/>
            <p:cNvSpPr txBox="1"/>
            <p:nvPr/>
          </p:nvSpPr>
          <p:spPr>
            <a:xfrm>
              <a:off x="0" y="-19050"/>
              <a:ext cx="5537802" cy="3398651"/>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rot="773821">
            <a:off x="3741572" y="-4834013"/>
            <a:ext cx="313833" cy="8482349"/>
            <a:chOff x="0" y="0"/>
            <a:chExt cx="82656" cy="2234034"/>
          </a:xfrm>
        </p:grpSpPr>
        <p:sp>
          <p:nvSpPr>
            <p:cNvPr id="7" name="Freeform 7"/>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0097B2"/>
            </a:solidFill>
          </p:spPr>
          <p:txBody>
            <a:bodyPr/>
            <a:lstStyle/>
            <a:p>
              <a:endParaRPr lang="en-US"/>
            </a:p>
          </p:txBody>
        </p:sp>
        <p:sp>
          <p:nvSpPr>
            <p:cNvPr id="8" name="TextBox 8"/>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sp>
        <p:nvSpPr>
          <p:cNvPr id="9" name="Freeform 9"/>
          <p:cNvSpPr/>
          <p:nvPr/>
        </p:nvSpPr>
        <p:spPr>
          <a:xfrm>
            <a:off x="15854895" y="7853895"/>
            <a:ext cx="2433105" cy="2433105"/>
          </a:xfrm>
          <a:custGeom>
            <a:avLst/>
            <a:gdLst/>
            <a:ahLst/>
            <a:cxnLst/>
            <a:rect l="l" t="t" r="r" b="b"/>
            <a:pathLst>
              <a:path w="2433105" h="2433105">
                <a:moveTo>
                  <a:pt x="0" y="0"/>
                </a:moveTo>
                <a:lnTo>
                  <a:pt x="2433105" y="0"/>
                </a:lnTo>
                <a:lnTo>
                  <a:pt x="2433105" y="2433105"/>
                </a:lnTo>
                <a:lnTo>
                  <a:pt x="0" y="2433105"/>
                </a:lnTo>
                <a:lnTo>
                  <a:pt x="0" y="0"/>
                </a:lnTo>
                <a:close/>
              </a:path>
            </a:pathLst>
          </a:custGeom>
          <a:blipFill>
            <a:blip r:embed="rId2"/>
            <a:stretch>
              <a:fillRect/>
            </a:stretch>
          </a:blipFill>
        </p:spPr>
        <p:txBody>
          <a:bodyPr/>
          <a:lstStyle/>
          <a:p>
            <a:endParaRPr lang="en-US"/>
          </a:p>
        </p:txBody>
      </p:sp>
      <p:grpSp>
        <p:nvGrpSpPr>
          <p:cNvPr id="10" name="Group 10"/>
          <p:cNvGrpSpPr/>
          <p:nvPr/>
        </p:nvGrpSpPr>
        <p:grpSpPr>
          <a:xfrm rot="3493644">
            <a:off x="10533046" y="-8859884"/>
            <a:ext cx="21026341" cy="12831921"/>
            <a:chOff x="0" y="0"/>
            <a:chExt cx="5537802" cy="3379601"/>
          </a:xfrm>
        </p:grpSpPr>
        <p:sp>
          <p:nvSpPr>
            <p:cNvPr id="11" name="Freeform 11"/>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0097B2"/>
            </a:solidFill>
          </p:spPr>
          <p:txBody>
            <a:bodyPr/>
            <a:lstStyle/>
            <a:p>
              <a:endParaRPr lang="en-US"/>
            </a:p>
          </p:txBody>
        </p:sp>
        <p:sp>
          <p:nvSpPr>
            <p:cNvPr id="12" name="TextBox 12"/>
            <p:cNvSpPr txBox="1"/>
            <p:nvPr/>
          </p:nvSpPr>
          <p:spPr>
            <a:xfrm>
              <a:off x="0" y="-19050"/>
              <a:ext cx="5537802" cy="3398651"/>
            </a:xfrm>
            <a:prstGeom prst="rect">
              <a:avLst/>
            </a:prstGeom>
          </p:spPr>
          <p:txBody>
            <a:bodyPr lIns="50800" tIns="50800" rIns="50800" bIns="50800" rtlCol="0" anchor="ctr"/>
            <a:lstStyle/>
            <a:p>
              <a:pPr algn="ctr">
                <a:lnSpc>
                  <a:spcPts val="2859"/>
                </a:lnSpc>
              </a:pPr>
              <a:endParaRPr/>
            </a:p>
          </p:txBody>
        </p:sp>
      </p:grpSp>
      <p:grpSp>
        <p:nvGrpSpPr>
          <p:cNvPr id="13" name="Group 13"/>
          <p:cNvGrpSpPr/>
          <p:nvPr/>
        </p:nvGrpSpPr>
        <p:grpSpPr>
          <a:xfrm rot="-1936740">
            <a:off x="18660577" y="1915520"/>
            <a:ext cx="279374" cy="8482349"/>
            <a:chOff x="0" y="0"/>
            <a:chExt cx="73580" cy="2234034"/>
          </a:xfrm>
        </p:grpSpPr>
        <p:sp>
          <p:nvSpPr>
            <p:cNvPr id="14" name="Freeform 14"/>
            <p:cNvSpPr/>
            <p:nvPr/>
          </p:nvSpPr>
          <p:spPr>
            <a:xfrm>
              <a:off x="0" y="0"/>
              <a:ext cx="73580" cy="2234034"/>
            </a:xfrm>
            <a:custGeom>
              <a:avLst/>
              <a:gdLst/>
              <a:ahLst/>
              <a:cxnLst/>
              <a:rect l="l" t="t" r="r" b="b"/>
              <a:pathLst>
                <a:path w="73580" h="2234034">
                  <a:moveTo>
                    <a:pt x="0" y="0"/>
                  </a:moveTo>
                  <a:lnTo>
                    <a:pt x="73580" y="0"/>
                  </a:lnTo>
                  <a:lnTo>
                    <a:pt x="73580" y="2234034"/>
                  </a:lnTo>
                  <a:lnTo>
                    <a:pt x="0" y="2234034"/>
                  </a:lnTo>
                  <a:close/>
                </a:path>
              </a:pathLst>
            </a:custGeom>
            <a:solidFill>
              <a:srgbClr val="8CDAE8"/>
            </a:solidFill>
          </p:spPr>
          <p:txBody>
            <a:bodyPr/>
            <a:lstStyle/>
            <a:p>
              <a:endParaRPr lang="en-US"/>
            </a:p>
          </p:txBody>
        </p:sp>
        <p:sp>
          <p:nvSpPr>
            <p:cNvPr id="15" name="TextBox 15"/>
            <p:cNvSpPr txBox="1"/>
            <p:nvPr/>
          </p:nvSpPr>
          <p:spPr>
            <a:xfrm>
              <a:off x="0" y="-19050"/>
              <a:ext cx="73580" cy="2253084"/>
            </a:xfrm>
            <a:prstGeom prst="rect">
              <a:avLst/>
            </a:prstGeom>
          </p:spPr>
          <p:txBody>
            <a:bodyPr lIns="50800" tIns="50800" rIns="50800" bIns="50800" rtlCol="0" anchor="ctr"/>
            <a:lstStyle/>
            <a:p>
              <a:pPr algn="ctr">
                <a:lnSpc>
                  <a:spcPts val="2859"/>
                </a:lnSpc>
              </a:pPr>
              <a:endParaRPr/>
            </a:p>
          </p:txBody>
        </p:sp>
      </p:grpSp>
      <p:grpSp>
        <p:nvGrpSpPr>
          <p:cNvPr id="16" name="Group 16"/>
          <p:cNvGrpSpPr/>
          <p:nvPr/>
        </p:nvGrpSpPr>
        <p:grpSpPr>
          <a:xfrm>
            <a:off x="15136358" y="6715809"/>
            <a:ext cx="8637895" cy="863789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BD63"/>
            </a:solidFill>
            <a:ln cap="sq">
              <a:noFill/>
              <a:prstDash val="solid"/>
              <a:miter/>
            </a:ln>
          </p:spPr>
          <p:txBody>
            <a:bodyPr/>
            <a:lstStyle/>
            <a:p>
              <a:endParaRPr lang="en-US"/>
            </a:p>
          </p:txBody>
        </p:sp>
        <p:sp>
          <p:nvSpPr>
            <p:cNvPr id="18" name="TextBox 18"/>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9" name="Freeform 19"/>
          <p:cNvSpPr/>
          <p:nvPr/>
        </p:nvSpPr>
        <p:spPr>
          <a:xfrm>
            <a:off x="16042748" y="7853895"/>
            <a:ext cx="2433105" cy="2433105"/>
          </a:xfrm>
          <a:custGeom>
            <a:avLst/>
            <a:gdLst/>
            <a:ahLst/>
            <a:cxnLst/>
            <a:rect l="l" t="t" r="r" b="b"/>
            <a:pathLst>
              <a:path w="2433105" h="2433105">
                <a:moveTo>
                  <a:pt x="0" y="0"/>
                </a:moveTo>
                <a:lnTo>
                  <a:pt x="2433104" y="0"/>
                </a:lnTo>
                <a:lnTo>
                  <a:pt x="2433104" y="2433105"/>
                </a:lnTo>
                <a:lnTo>
                  <a:pt x="0" y="2433105"/>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0" y="-993935"/>
            <a:ext cx="18288000" cy="3086100"/>
            <a:chOff x="0" y="0"/>
            <a:chExt cx="4816593" cy="812800"/>
          </a:xfrm>
        </p:grpSpPr>
        <p:sp>
          <p:nvSpPr>
            <p:cNvPr id="4" name="Freeform 4"/>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solidFill>
              <a:srgbClr val="6DBD63"/>
            </a:solidFill>
          </p:spPr>
          <p:txBody>
            <a:bodyPr/>
            <a:lstStyle/>
            <a:p>
              <a:endParaRPr lang="en-US"/>
            </a:p>
          </p:txBody>
        </p:sp>
        <p:sp>
          <p:nvSpPr>
            <p:cNvPr id="5" name="TextBox 5"/>
            <p:cNvSpPr txBox="1"/>
            <p:nvPr/>
          </p:nvSpPr>
          <p:spPr>
            <a:xfrm>
              <a:off x="0" y="-19050"/>
              <a:ext cx="4816593" cy="831850"/>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0" y="-187852"/>
            <a:ext cx="2433105" cy="2433105"/>
          </a:xfrm>
          <a:custGeom>
            <a:avLst/>
            <a:gdLst/>
            <a:ahLst/>
            <a:cxnLst/>
            <a:rect l="l" t="t" r="r" b="b"/>
            <a:pathLst>
              <a:path w="2433105" h="2433105">
                <a:moveTo>
                  <a:pt x="0" y="0"/>
                </a:moveTo>
                <a:lnTo>
                  <a:pt x="2433105" y="0"/>
                </a:lnTo>
                <a:lnTo>
                  <a:pt x="2433105" y="2433104"/>
                </a:lnTo>
                <a:lnTo>
                  <a:pt x="0" y="2433104"/>
                </a:lnTo>
                <a:lnTo>
                  <a:pt x="0" y="0"/>
                </a:lnTo>
                <a:close/>
              </a:path>
            </a:pathLst>
          </a:custGeom>
          <a:blipFill>
            <a:blip r:embed="rId4"/>
            <a:stretch>
              <a:fillRect/>
            </a:stretch>
          </a:blipFill>
        </p:spPr>
        <p:txBody>
          <a:bodyPr/>
          <a:lstStyle/>
          <a:p>
            <a:endParaRPr lang="en-US"/>
          </a:p>
        </p:txBody>
      </p:sp>
      <p:sp>
        <p:nvSpPr>
          <p:cNvPr id="7" name="Freeform 7"/>
          <p:cNvSpPr/>
          <p:nvPr/>
        </p:nvSpPr>
        <p:spPr>
          <a:xfrm>
            <a:off x="1531260" y="3764597"/>
            <a:ext cx="6017980" cy="6037084"/>
          </a:xfrm>
          <a:custGeom>
            <a:avLst/>
            <a:gdLst/>
            <a:ahLst/>
            <a:cxnLst/>
            <a:rect l="l" t="t" r="r" b="b"/>
            <a:pathLst>
              <a:path w="6017980" h="6037084">
                <a:moveTo>
                  <a:pt x="0" y="0"/>
                </a:moveTo>
                <a:lnTo>
                  <a:pt x="6017980" y="0"/>
                </a:lnTo>
                <a:lnTo>
                  <a:pt x="6017980" y="6037084"/>
                </a:lnTo>
                <a:lnTo>
                  <a:pt x="0" y="6037084"/>
                </a:lnTo>
                <a:lnTo>
                  <a:pt x="0" y="0"/>
                </a:lnTo>
                <a:close/>
              </a:path>
            </a:pathLst>
          </a:custGeom>
          <a:blipFill>
            <a:blip r:embed="rId5"/>
            <a:stretch>
              <a:fillRect/>
            </a:stretch>
          </a:blipFill>
        </p:spPr>
        <p:txBody>
          <a:bodyPr/>
          <a:lstStyle/>
          <a:p>
            <a:endParaRPr lang="en-US"/>
          </a:p>
        </p:txBody>
      </p:sp>
      <p:sp>
        <p:nvSpPr>
          <p:cNvPr id="8" name="Freeform 8"/>
          <p:cNvSpPr/>
          <p:nvPr/>
        </p:nvSpPr>
        <p:spPr>
          <a:xfrm>
            <a:off x="10789763" y="3692069"/>
            <a:ext cx="5725475" cy="6109612"/>
          </a:xfrm>
          <a:custGeom>
            <a:avLst/>
            <a:gdLst/>
            <a:ahLst/>
            <a:cxnLst/>
            <a:rect l="l" t="t" r="r" b="b"/>
            <a:pathLst>
              <a:path w="5725475" h="6109612">
                <a:moveTo>
                  <a:pt x="0" y="0"/>
                </a:moveTo>
                <a:lnTo>
                  <a:pt x="5725474" y="0"/>
                </a:lnTo>
                <a:lnTo>
                  <a:pt x="5725474" y="6109612"/>
                </a:lnTo>
                <a:lnTo>
                  <a:pt x="0" y="6109612"/>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3792450" y="577690"/>
            <a:ext cx="10703100" cy="930596"/>
          </a:xfrm>
          <a:prstGeom prst="rect">
            <a:avLst/>
          </a:prstGeom>
        </p:spPr>
        <p:txBody>
          <a:bodyPr lIns="0" tIns="0" rIns="0" bIns="0" rtlCol="0" anchor="t">
            <a:spAutoFit/>
          </a:bodyPr>
          <a:lstStyle/>
          <a:p>
            <a:pPr marL="0" lvl="0" indent="0" algn="ctr">
              <a:lnSpc>
                <a:spcPts val="6258"/>
              </a:lnSpc>
              <a:spcBef>
                <a:spcPct val="0"/>
              </a:spcBef>
            </a:pPr>
            <a:r>
              <a:rPr lang="en-US" sz="6321" spc="221">
                <a:solidFill>
                  <a:srgbClr val="FFFFFF"/>
                </a:solidFill>
                <a:latin typeface="Codec Pro ExtraBold"/>
                <a:ea typeface="Codec Pro ExtraBold"/>
                <a:cs typeface="Codec Pro ExtraBold"/>
                <a:sym typeface="Codec Pro ExtraBold"/>
              </a:rPr>
              <a:t>REIMAGINING THE GMS</a:t>
            </a:r>
          </a:p>
        </p:txBody>
      </p:sp>
      <p:sp>
        <p:nvSpPr>
          <p:cNvPr id="10" name="TextBox 10"/>
          <p:cNvSpPr txBox="1"/>
          <p:nvPr/>
        </p:nvSpPr>
        <p:spPr>
          <a:xfrm>
            <a:off x="382637" y="3402012"/>
            <a:ext cx="2854226" cy="467995"/>
          </a:xfrm>
          <a:prstGeom prst="rect">
            <a:avLst/>
          </a:prstGeom>
        </p:spPr>
        <p:txBody>
          <a:bodyPr lIns="0" tIns="0" rIns="0" bIns="0" rtlCol="0" anchor="t">
            <a:spAutoFit/>
          </a:bodyPr>
          <a:lstStyle/>
          <a:p>
            <a:pPr algn="ctr">
              <a:lnSpc>
                <a:spcPts val="3769"/>
              </a:lnSpc>
              <a:spcBef>
                <a:spcPct val="0"/>
              </a:spcBef>
            </a:pPr>
            <a:r>
              <a:rPr lang="en-US" sz="2899">
                <a:solidFill>
                  <a:srgbClr val="000000"/>
                </a:solidFill>
                <a:latin typeface="Montserrat Light"/>
                <a:ea typeface="Montserrat Light"/>
                <a:cs typeface="Montserrat Light"/>
                <a:sym typeface="Montserrat Light"/>
              </a:rPr>
              <a:t>PREVIOUS GMS</a:t>
            </a:r>
          </a:p>
        </p:txBody>
      </p:sp>
      <p:sp>
        <p:nvSpPr>
          <p:cNvPr id="11" name="TextBox 11"/>
          <p:cNvSpPr txBox="1"/>
          <p:nvPr/>
        </p:nvSpPr>
        <p:spPr>
          <a:xfrm>
            <a:off x="9792990" y="3402012"/>
            <a:ext cx="2753320" cy="467995"/>
          </a:xfrm>
          <a:prstGeom prst="rect">
            <a:avLst/>
          </a:prstGeom>
        </p:spPr>
        <p:txBody>
          <a:bodyPr lIns="0" tIns="0" rIns="0" bIns="0" rtlCol="0" anchor="t">
            <a:spAutoFit/>
          </a:bodyPr>
          <a:lstStyle/>
          <a:p>
            <a:pPr algn="ctr">
              <a:lnSpc>
                <a:spcPts val="3769"/>
              </a:lnSpc>
              <a:spcBef>
                <a:spcPct val="0"/>
              </a:spcBef>
            </a:pPr>
            <a:r>
              <a:rPr lang="en-US" sz="2899">
                <a:solidFill>
                  <a:srgbClr val="000000"/>
                </a:solidFill>
                <a:latin typeface="Montserrat Light"/>
                <a:ea typeface="Montserrat Light"/>
                <a:cs typeface="Montserrat Light"/>
                <a:sym typeface="Montserrat Light"/>
              </a:rPr>
              <a:t>CURRENT GMS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90417" y="8395912"/>
            <a:ext cx="2042699" cy="2042699"/>
          </a:xfrm>
          <a:custGeom>
            <a:avLst/>
            <a:gdLst/>
            <a:ahLst/>
            <a:cxnLst/>
            <a:rect l="l" t="t" r="r" b="b"/>
            <a:pathLst>
              <a:path w="2042699" h="2042699">
                <a:moveTo>
                  <a:pt x="0" y="0"/>
                </a:moveTo>
                <a:lnTo>
                  <a:pt x="2042699" y="0"/>
                </a:lnTo>
                <a:lnTo>
                  <a:pt x="2042699" y="2042699"/>
                </a:lnTo>
                <a:lnTo>
                  <a:pt x="0" y="2042699"/>
                </a:lnTo>
                <a:lnTo>
                  <a:pt x="0" y="0"/>
                </a:lnTo>
                <a:close/>
              </a:path>
            </a:pathLst>
          </a:custGeom>
          <a:blipFill>
            <a:blip r:embed="rId3"/>
            <a:stretch>
              <a:fillRect/>
            </a:stretch>
          </a:blipFill>
        </p:spPr>
        <p:txBody>
          <a:bodyPr/>
          <a:lstStyle/>
          <a:p>
            <a:endParaRPr lang="en-US"/>
          </a:p>
        </p:txBody>
      </p:sp>
      <p:sp>
        <p:nvSpPr>
          <p:cNvPr id="3" name="Freeform 3"/>
          <p:cNvSpPr/>
          <p:nvPr/>
        </p:nvSpPr>
        <p:spPr>
          <a:xfrm>
            <a:off x="-1659705" y="7943340"/>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667585" y="7519902"/>
            <a:ext cx="2085109" cy="208510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a:ln cap="sq">
              <a:noFill/>
              <a:prstDash val="solid"/>
              <a:miter/>
            </a:ln>
          </p:spPr>
          <p:txBody>
            <a:bodyPr/>
            <a:lstStyle/>
            <a:p>
              <a:endParaRPr lang="en-US"/>
            </a:p>
          </p:txBody>
        </p:sp>
        <p:sp>
          <p:nvSpPr>
            <p:cNvPr id="6" name="TextBox 6"/>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7" name="Freeform 7"/>
          <p:cNvSpPr/>
          <p:nvPr/>
        </p:nvSpPr>
        <p:spPr>
          <a:xfrm>
            <a:off x="15536251" y="-2545594"/>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8"/>
          <p:cNvGrpSpPr/>
          <p:nvPr/>
        </p:nvGrpSpPr>
        <p:grpSpPr>
          <a:xfrm>
            <a:off x="16837356" y="616394"/>
            <a:ext cx="2085109" cy="208510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BD63"/>
            </a:solidFill>
            <a:ln cap="sq">
              <a:noFill/>
              <a:prstDash val="solid"/>
              <a:miter/>
            </a:ln>
          </p:spPr>
          <p:txBody>
            <a:bodyPr/>
            <a:lstStyle/>
            <a:p>
              <a:endParaRPr lang="en-US"/>
            </a:p>
          </p:txBody>
        </p:sp>
        <p:sp>
          <p:nvSpPr>
            <p:cNvPr id="10" name="TextBox 10"/>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1" name="TextBox 11"/>
          <p:cNvSpPr txBox="1"/>
          <p:nvPr/>
        </p:nvSpPr>
        <p:spPr>
          <a:xfrm>
            <a:off x="1295314" y="116487"/>
            <a:ext cx="14559945" cy="648896"/>
          </a:xfrm>
          <a:prstGeom prst="rect">
            <a:avLst/>
          </a:prstGeom>
        </p:spPr>
        <p:txBody>
          <a:bodyPr lIns="0" tIns="0" rIns="0" bIns="0" rtlCol="0" anchor="t">
            <a:spAutoFit/>
          </a:bodyPr>
          <a:lstStyle/>
          <a:p>
            <a:pPr marL="0" lvl="0" indent="0" algn="ctr">
              <a:lnSpc>
                <a:spcPts val="4971"/>
              </a:lnSpc>
              <a:spcBef>
                <a:spcPct val="0"/>
              </a:spcBef>
            </a:pPr>
            <a:r>
              <a:rPr lang="en-US" sz="5021" b="1" spc="175" dirty="0">
                <a:solidFill>
                  <a:srgbClr val="00B0F0"/>
                </a:solidFill>
                <a:latin typeface="Codec Pro ExtraBold"/>
                <a:ea typeface="Codec Pro ExtraBold"/>
                <a:cs typeface="Codec Pro ExtraBold"/>
                <a:sym typeface="Codec Pro ExtraBold"/>
              </a:rPr>
              <a:t>The County’s General Managers</a:t>
            </a:r>
          </a:p>
        </p:txBody>
      </p:sp>
      <p:sp>
        <p:nvSpPr>
          <p:cNvPr id="12" name="TextBox 12"/>
          <p:cNvSpPr txBox="1"/>
          <p:nvPr/>
        </p:nvSpPr>
        <p:spPr>
          <a:xfrm>
            <a:off x="520960" y="2672928"/>
            <a:ext cx="3063064" cy="297974"/>
          </a:xfrm>
          <a:prstGeom prst="rect">
            <a:avLst/>
          </a:prstGeom>
        </p:spPr>
        <p:txBody>
          <a:bodyPr lIns="0" tIns="0" rIns="0" bIns="0" rtlCol="0" anchor="t">
            <a:spAutoFit/>
          </a:bodyPr>
          <a:lstStyle/>
          <a:p>
            <a:pPr algn="ctr">
              <a:lnSpc>
                <a:spcPts val="2476"/>
              </a:lnSpc>
              <a:spcBef>
                <a:spcPct val="0"/>
              </a:spcBef>
            </a:pPr>
            <a:r>
              <a:rPr lang="en-US" sz="1768">
                <a:solidFill>
                  <a:srgbClr val="000000"/>
                </a:solidFill>
                <a:latin typeface="Montserrat"/>
                <a:ea typeface="Montserrat"/>
                <a:cs typeface="Montserrat"/>
                <a:sym typeface="Montserrat"/>
              </a:rPr>
              <a:t>Andrew Strong, DCAO</a:t>
            </a:r>
          </a:p>
        </p:txBody>
      </p:sp>
      <p:sp>
        <p:nvSpPr>
          <p:cNvPr id="13" name="Freeform 13"/>
          <p:cNvSpPr/>
          <p:nvPr/>
        </p:nvSpPr>
        <p:spPr>
          <a:xfrm>
            <a:off x="1295314" y="1028700"/>
            <a:ext cx="1223863" cy="1589422"/>
          </a:xfrm>
          <a:custGeom>
            <a:avLst/>
            <a:gdLst/>
            <a:ahLst/>
            <a:cxnLst/>
            <a:rect l="l" t="t" r="r" b="b"/>
            <a:pathLst>
              <a:path w="1223863" h="1589422">
                <a:moveTo>
                  <a:pt x="0" y="0"/>
                </a:moveTo>
                <a:lnTo>
                  <a:pt x="1223864" y="0"/>
                </a:lnTo>
                <a:lnTo>
                  <a:pt x="1223864" y="1589422"/>
                </a:lnTo>
                <a:lnTo>
                  <a:pt x="0" y="1589422"/>
                </a:lnTo>
                <a:lnTo>
                  <a:pt x="0" y="0"/>
                </a:lnTo>
                <a:close/>
              </a:path>
            </a:pathLst>
          </a:custGeom>
          <a:blipFill>
            <a:blip r:embed="rId8"/>
            <a:stretch>
              <a:fillRect l="-513080" t="-45490" r="-45443" b="-69853"/>
            </a:stretch>
          </a:blipFill>
        </p:spPr>
        <p:txBody>
          <a:bodyPr/>
          <a:lstStyle/>
          <a:p>
            <a:endParaRPr lang="en-US"/>
          </a:p>
        </p:txBody>
      </p:sp>
      <p:grpSp>
        <p:nvGrpSpPr>
          <p:cNvPr id="14" name="Group 14"/>
          <p:cNvGrpSpPr/>
          <p:nvPr/>
        </p:nvGrpSpPr>
        <p:grpSpPr>
          <a:xfrm>
            <a:off x="543996" y="3068400"/>
            <a:ext cx="3086100" cy="692362"/>
            <a:chOff x="0" y="0"/>
            <a:chExt cx="812800" cy="182350"/>
          </a:xfrm>
        </p:grpSpPr>
        <p:sp>
          <p:nvSpPr>
            <p:cNvPr id="15" name="Freeform 15"/>
            <p:cNvSpPr/>
            <p:nvPr/>
          </p:nvSpPr>
          <p:spPr>
            <a:xfrm>
              <a:off x="0" y="0"/>
              <a:ext cx="812800" cy="182350"/>
            </a:xfrm>
            <a:custGeom>
              <a:avLst/>
              <a:gdLst/>
              <a:ahLst/>
              <a:cxnLst/>
              <a:rect l="l" t="t" r="r" b="b"/>
              <a:pathLst>
                <a:path w="812800" h="182350">
                  <a:moveTo>
                    <a:pt x="91175" y="0"/>
                  </a:moveTo>
                  <a:lnTo>
                    <a:pt x="721625" y="0"/>
                  </a:lnTo>
                  <a:cubicBezTo>
                    <a:pt x="771979" y="0"/>
                    <a:pt x="812800" y="40821"/>
                    <a:pt x="812800" y="91175"/>
                  </a:cubicBezTo>
                  <a:lnTo>
                    <a:pt x="812800" y="91175"/>
                  </a:lnTo>
                  <a:cubicBezTo>
                    <a:pt x="812800" y="115356"/>
                    <a:pt x="803194" y="138547"/>
                    <a:pt x="786095" y="155646"/>
                  </a:cubicBezTo>
                  <a:cubicBezTo>
                    <a:pt x="768997" y="172744"/>
                    <a:pt x="745806" y="182350"/>
                    <a:pt x="721625" y="182350"/>
                  </a:cubicBezTo>
                  <a:lnTo>
                    <a:pt x="91175" y="182350"/>
                  </a:lnTo>
                  <a:cubicBezTo>
                    <a:pt x="40821" y="182350"/>
                    <a:pt x="0" y="141530"/>
                    <a:pt x="0" y="91175"/>
                  </a:cubicBezTo>
                  <a:lnTo>
                    <a:pt x="0" y="91175"/>
                  </a:lnTo>
                  <a:cubicBezTo>
                    <a:pt x="0" y="40821"/>
                    <a:pt x="40821" y="0"/>
                    <a:pt x="91175" y="0"/>
                  </a:cubicBezTo>
                  <a:close/>
                </a:path>
              </a:pathLst>
            </a:custGeom>
            <a:solidFill>
              <a:srgbClr val="FF914D"/>
            </a:solidFill>
          </p:spPr>
          <p:txBody>
            <a:bodyPr/>
            <a:lstStyle/>
            <a:p>
              <a:endParaRPr lang="en-US"/>
            </a:p>
          </p:txBody>
        </p:sp>
        <p:sp>
          <p:nvSpPr>
            <p:cNvPr id="16" name="TextBox 16"/>
            <p:cNvSpPr txBox="1"/>
            <p:nvPr/>
          </p:nvSpPr>
          <p:spPr>
            <a:xfrm>
              <a:off x="0" y="-38100"/>
              <a:ext cx="812800" cy="220450"/>
            </a:xfrm>
            <a:prstGeom prst="rect">
              <a:avLst/>
            </a:prstGeom>
          </p:spPr>
          <p:txBody>
            <a:bodyPr lIns="50800" tIns="50800" rIns="50800" bIns="50800" rtlCol="0" anchor="ctr"/>
            <a:lstStyle/>
            <a:p>
              <a:pPr algn="ctr">
                <a:lnSpc>
                  <a:spcPts val="2756"/>
                </a:lnSpc>
              </a:pPr>
              <a:endParaRPr/>
            </a:p>
          </p:txBody>
        </p:sp>
      </p:grpSp>
      <p:sp>
        <p:nvSpPr>
          <p:cNvPr id="17" name="TextBox 17"/>
          <p:cNvSpPr txBox="1"/>
          <p:nvPr/>
        </p:nvSpPr>
        <p:spPr>
          <a:xfrm>
            <a:off x="543996" y="4273336"/>
            <a:ext cx="3063064" cy="330994"/>
          </a:xfrm>
          <a:prstGeom prst="rect">
            <a:avLst/>
          </a:prstGeom>
        </p:spPr>
        <p:txBody>
          <a:bodyPr lIns="0" tIns="0" rIns="0" bIns="0" rtlCol="0" anchor="t">
            <a:spAutoFit/>
          </a:bodyPr>
          <a:lstStyle/>
          <a:p>
            <a:pPr algn="ctr">
              <a:lnSpc>
                <a:spcPts val="2756"/>
              </a:lnSpc>
              <a:spcBef>
                <a:spcPct val="0"/>
              </a:spcBef>
            </a:pPr>
            <a:r>
              <a:rPr lang="en-US" sz="1968" b="1">
                <a:solidFill>
                  <a:srgbClr val="FFFFFF"/>
                </a:solidFill>
                <a:latin typeface="Montserrat Bold"/>
                <a:ea typeface="Montserrat Bold"/>
                <a:cs typeface="Montserrat Bold"/>
                <a:sym typeface="Montserrat Bold"/>
              </a:rPr>
              <a:t>Public Safety Group</a:t>
            </a:r>
          </a:p>
        </p:txBody>
      </p:sp>
      <p:sp>
        <p:nvSpPr>
          <p:cNvPr id="18" name="AutoShape 18"/>
          <p:cNvSpPr/>
          <p:nvPr/>
        </p:nvSpPr>
        <p:spPr>
          <a:xfrm>
            <a:off x="703004" y="3603400"/>
            <a:ext cx="19043" cy="3284002"/>
          </a:xfrm>
          <a:prstGeom prst="line">
            <a:avLst/>
          </a:prstGeom>
          <a:ln w="38100" cap="flat">
            <a:solidFill>
              <a:srgbClr val="FF914D"/>
            </a:solidFill>
            <a:prstDash val="solid"/>
            <a:headEnd type="none" w="sm" len="sm"/>
            <a:tailEnd type="none" w="sm" len="sm"/>
          </a:ln>
        </p:spPr>
        <p:txBody>
          <a:bodyPr/>
          <a:lstStyle/>
          <a:p>
            <a:endParaRPr lang="en-US"/>
          </a:p>
        </p:txBody>
      </p:sp>
      <p:sp>
        <p:nvSpPr>
          <p:cNvPr id="19" name="TextBox 19"/>
          <p:cNvSpPr txBox="1"/>
          <p:nvPr/>
        </p:nvSpPr>
        <p:spPr>
          <a:xfrm>
            <a:off x="683955" y="3727131"/>
            <a:ext cx="3274717" cy="3310137"/>
          </a:xfrm>
          <a:prstGeom prst="rect">
            <a:avLst/>
          </a:prstGeom>
        </p:spPr>
        <p:txBody>
          <a:bodyPr wrap="square" lIns="0" tIns="0" rIns="0" bIns="0" rtlCol="0" anchor="t">
            <a:spAutoFit/>
          </a:bodyPr>
          <a:lstStyle/>
          <a:p>
            <a:pPr marL="381874" lvl="1" indent="-190937" algn="just">
              <a:lnSpc>
                <a:spcPts val="2883"/>
              </a:lnSpc>
              <a:buFont typeface="Arial"/>
              <a:buChar char="•"/>
            </a:pPr>
            <a:r>
              <a:rPr lang="en-US" sz="1768" b="1" dirty="0">
                <a:solidFill>
                  <a:srgbClr val="000000"/>
                </a:solidFill>
                <a:latin typeface="Montserrat Bold"/>
                <a:ea typeface="Montserrat Bold"/>
                <a:cs typeface="Montserrat Bold"/>
                <a:sym typeface="Montserrat Bold"/>
              </a:rPr>
              <a:t>Animal Services</a:t>
            </a:r>
          </a:p>
          <a:p>
            <a:pPr marL="381874" lvl="1" indent="-190937" algn="just">
              <a:lnSpc>
                <a:spcPts val="2883"/>
              </a:lnSpc>
              <a:buFont typeface="Arial"/>
              <a:buChar char="•"/>
            </a:pPr>
            <a:r>
              <a:rPr lang="en-US" sz="1768" b="1" dirty="0">
                <a:solidFill>
                  <a:srgbClr val="000000"/>
                </a:solidFill>
                <a:latin typeface="Montserrat Bold"/>
                <a:ea typeface="Montserrat Bold"/>
                <a:cs typeface="Montserrat Bold"/>
                <a:sym typeface="Montserrat Bold"/>
              </a:rPr>
              <a:t>Child Support Services</a:t>
            </a:r>
          </a:p>
          <a:p>
            <a:pPr marL="381874" lvl="1" indent="-190937" algn="just">
              <a:lnSpc>
                <a:spcPts val="2883"/>
              </a:lnSpc>
              <a:buFont typeface="Arial"/>
              <a:buChar char="•"/>
            </a:pPr>
            <a:r>
              <a:rPr lang="en-US" sz="1768" b="1" dirty="0">
                <a:solidFill>
                  <a:srgbClr val="000000"/>
                </a:solidFill>
                <a:latin typeface="Montserrat Bold"/>
                <a:ea typeface="Montserrat Bold"/>
                <a:cs typeface="Montserrat Bold"/>
                <a:sym typeface="Montserrat Bold"/>
              </a:rPr>
              <a:t>District Attorney*</a:t>
            </a:r>
          </a:p>
          <a:p>
            <a:pPr marL="381874" lvl="1" indent="-190937" algn="just">
              <a:lnSpc>
                <a:spcPts val="2883"/>
              </a:lnSpc>
              <a:buFont typeface="Arial"/>
              <a:buChar char="•"/>
            </a:pPr>
            <a:r>
              <a:rPr lang="en-US" sz="1768" b="1" dirty="0">
                <a:solidFill>
                  <a:srgbClr val="000000"/>
                </a:solidFill>
                <a:latin typeface="Montserrat Bold"/>
                <a:ea typeface="Montserrat Bold"/>
                <a:cs typeface="Montserrat Bold"/>
                <a:sym typeface="Montserrat Bold"/>
              </a:rPr>
              <a:t>Emergency Services</a:t>
            </a:r>
          </a:p>
          <a:p>
            <a:pPr marL="381874" lvl="1" indent="-190937" algn="just">
              <a:lnSpc>
                <a:spcPts val="2883"/>
              </a:lnSpc>
              <a:buFont typeface="Arial"/>
              <a:buChar char="•"/>
            </a:pPr>
            <a:r>
              <a:rPr lang="en-US" sz="1768" b="1" dirty="0">
                <a:solidFill>
                  <a:srgbClr val="000000"/>
                </a:solidFill>
                <a:latin typeface="Montserrat Bold"/>
                <a:ea typeface="Montserrat Bold"/>
                <a:cs typeface="Montserrat Bold"/>
                <a:sym typeface="Montserrat Bold"/>
              </a:rPr>
              <a:t>Medical Examiner</a:t>
            </a:r>
          </a:p>
          <a:p>
            <a:pPr marL="381874" lvl="1" indent="-190937" algn="just">
              <a:lnSpc>
                <a:spcPts val="2883"/>
              </a:lnSpc>
              <a:buFont typeface="Arial"/>
              <a:buChar char="•"/>
            </a:pPr>
            <a:r>
              <a:rPr lang="en-US" sz="1768" b="1" dirty="0">
                <a:solidFill>
                  <a:srgbClr val="000000"/>
                </a:solidFill>
                <a:latin typeface="Montserrat Bold"/>
                <a:ea typeface="Montserrat Bold"/>
                <a:cs typeface="Montserrat Bold"/>
                <a:sym typeface="Montserrat Bold"/>
              </a:rPr>
              <a:t>Probation**</a:t>
            </a:r>
          </a:p>
          <a:p>
            <a:pPr marL="381874" lvl="1" indent="-190937" algn="just">
              <a:lnSpc>
                <a:spcPts val="2883"/>
              </a:lnSpc>
              <a:buFont typeface="Arial"/>
              <a:buChar char="•"/>
            </a:pPr>
            <a:r>
              <a:rPr lang="en-US" sz="1768" b="1" dirty="0">
                <a:solidFill>
                  <a:srgbClr val="000000"/>
                </a:solidFill>
                <a:latin typeface="Montserrat Bold"/>
                <a:ea typeface="Montserrat Bold"/>
                <a:cs typeface="Montserrat Bold"/>
                <a:sym typeface="Montserrat Bold"/>
              </a:rPr>
              <a:t>Public Defender</a:t>
            </a:r>
          </a:p>
          <a:p>
            <a:pPr marL="381874" lvl="1" indent="-190937" algn="just">
              <a:lnSpc>
                <a:spcPts val="2883"/>
              </a:lnSpc>
              <a:buFont typeface="Arial"/>
              <a:buChar char="•"/>
            </a:pPr>
            <a:r>
              <a:rPr lang="en-US" sz="1768" b="1" dirty="0">
                <a:solidFill>
                  <a:srgbClr val="000000"/>
                </a:solidFill>
                <a:latin typeface="Montserrat Bold"/>
                <a:ea typeface="Montserrat Bold"/>
                <a:cs typeface="Montserrat Bold"/>
                <a:sym typeface="Montserrat Bold"/>
              </a:rPr>
              <a:t>County Fire</a:t>
            </a:r>
          </a:p>
          <a:p>
            <a:pPr marL="381874" lvl="1" indent="-190937" algn="just">
              <a:lnSpc>
                <a:spcPts val="2883"/>
              </a:lnSpc>
              <a:buFont typeface="Arial"/>
              <a:buChar char="•"/>
            </a:pPr>
            <a:r>
              <a:rPr lang="en-US" sz="1768" b="1" dirty="0">
                <a:solidFill>
                  <a:srgbClr val="000000"/>
                </a:solidFill>
                <a:latin typeface="Montserrat Bold"/>
                <a:ea typeface="Montserrat Bold"/>
                <a:cs typeface="Montserrat Bold"/>
                <a:sym typeface="Montserrat Bold"/>
              </a:rPr>
              <a:t>Sheriff**</a:t>
            </a:r>
          </a:p>
        </p:txBody>
      </p:sp>
      <p:sp>
        <p:nvSpPr>
          <p:cNvPr id="20" name="Freeform 20"/>
          <p:cNvSpPr/>
          <p:nvPr/>
        </p:nvSpPr>
        <p:spPr>
          <a:xfrm>
            <a:off x="5305688" y="1042889"/>
            <a:ext cx="1206255" cy="1589422"/>
          </a:xfrm>
          <a:custGeom>
            <a:avLst/>
            <a:gdLst/>
            <a:ahLst/>
            <a:cxnLst/>
            <a:rect l="l" t="t" r="r" b="b"/>
            <a:pathLst>
              <a:path w="1206255" h="1589422">
                <a:moveTo>
                  <a:pt x="0" y="0"/>
                </a:moveTo>
                <a:lnTo>
                  <a:pt x="1206255" y="0"/>
                </a:lnTo>
                <a:lnTo>
                  <a:pt x="1206255" y="1589422"/>
                </a:lnTo>
                <a:lnTo>
                  <a:pt x="0" y="1589422"/>
                </a:lnTo>
                <a:lnTo>
                  <a:pt x="0" y="0"/>
                </a:lnTo>
                <a:close/>
              </a:path>
            </a:pathLst>
          </a:custGeom>
          <a:blipFill>
            <a:blip r:embed="rId8"/>
            <a:stretch>
              <a:fillRect l="-349075" t="-44750" r="-190916" b="-61522"/>
            </a:stretch>
          </a:blipFill>
        </p:spPr>
        <p:txBody>
          <a:bodyPr/>
          <a:lstStyle/>
          <a:p>
            <a:endParaRPr lang="en-US"/>
          </a:p>
        </p:txBody>
      </p:sp>
      <p:sp>
        <p:nvSpPr>
          <p:cNvPr id="21" name="TextBox 21"/>
          <p:cNvSpPr txBox="1"/>
          <p:nvPr/>
        </p:nvSpPr>
        <p:spPr>
          <a:xfrm>
            <a:off x="4377283" y="2672928"/>
            <a:ext cx="3063064" cy="297974"/>
          </a:xfrm>
          <a:prstGeom prst="rect">
            <a:avLst/>
          </a:prstGeom>
        </p:spPr>
        <p:txBody>
          <a:bodyPr lIns="0" tIns="0" rIns="0" bIns="0" rtlCol="0" anchor="t">
            <a:spAutoFit/>
          </a:bodyPr>
          <a:lstStyle/>
          <a:p>
            <a:pPr algn="ctr">
              <a:lnSpc>
                <a:spcPts val="2476"/>
              </a:lnSpc>
              <a:spcBef>
                <a:spcPct val="0"/>
              </a:spcBef>
            </a:pPr>
            <a:r>
              <a:rPr lang="en-US" sz="1768">
                <a:solidFill>
                  <a:srgbClr val="000000"/>
                </a:solidFill>
                <a:latin typeface="Montserrat"/>
                <a:ea typeface="Montserrat"/>
                <a:cs typeface="Montserrat"/>
                <a:sym typeface="Montserrat"/>
              </a:rPr>
              <a:t>Dahvia Lynch, DCAO</a:t>
            </a:r>
          </a:p>
        </p:txBody>
      </p:sp>
      <p:sp>
        <p:nvSpPr>
          <p:cNvPr id="22" name="AutoShape 22"/>
          <p:cNvSpPr/>
          <p:nvPr/>
        </p:nvSpPr>
        <p:spPr>
          <a:xfrm>
            <a:off x="4535629" y="3231384"/>
            <a:ext cx="0" cy="5118314"/>
          </a:xfrm>
          <a:prstGeom prst="line">
            <a:avLst/>
          </a:prstGeom>
          <a:ln w="38100" cap="flat">
            <a:solidFill>
              <a:srgbClr val="4FBB21"/>
            </a:solidFill>
            <a:prstDash val="solid"/>
            <a:headEnd type="none" w="sm" len="sm"/>
            <a:tailEnd type="none" w="sm" len="sm"/>
          </a:ln>
        </p:spPr>
        <p:txBody>
          <a:bodyPr/>
          <a:lstStyle/>
          <a:p>
            <a:endParaRPr lang="en-US"/>
          </a:p>
        </p:txBody>
      </p:sp>
      <p:grpSp>
        <p:nvGrpSpPr>
          <p:cNvPr id="23" name="Group 23"/>
          <p:cNvGrpSpPr/>
          <p:nvPr/>
        </p:nvGrpSpPr>
        <p:grpSpPr>
          <a:xfrm>
            <a:off x="4439847" y="3054283"/>
            <a:ext cx="3086100" cy="692362"/>
            <a:chOff x="0" y="0"/>
            <a:chExt cx="812800" cy="182350"/>
          </a:xfrm>
        </p:grpSpPr>
        <p:sp>
          <p:nvSpPr>
            <p:cNvPr id="24" name="Freeform 24"/>
            <p:cNvSpPr/>
            <p:nvPr/>
          </p:nvSpPr>
          <p:spPr>
            <a:xfrm>
              <a:off x="0" y="0"/>
              <a:ext cx="812800" cy="182350"/>
            </a:xfrm>
            <a:custGeom>
              <a:avLst/>
              <a:gdLst/>
              <a:ahLst/>
              <a:cxnLst/>
              <a:rect l="l" t="t" r="r" b="b"/>
              <a:pathLst>
                <a:path w="812800" h="182350">
                  <a:moveTo>
                    <a:pt x="91175" y="0"/>
                  </a:moveTo>
                  <a:lnTo>
                    <a:pt x="721625" y="0"/>
                  </a:lnTo>
                  <a:cubicBezTo>
                    <a:pt x="771979" y="0"/>
                    <a:pt x="812800" y="40821"/>
                    <a:pt x="812800" y="91175"/>
                  </a:cubicBezTo>
                  <a:lnTo>
                    <a:pt x="812800" y="91175"/>
                  </a:lnTo>
                  <a:cubicBezTo>
                    <a:pt x="812800" y="115356"/>
                    <a:pt x="803194" y="138547"/>
                    <a:pt x="786095" y="155646"/>
                  </a:cubicBezTo>
                  <a:cubicBezTo>
                    <a:pt x="768997" y="172744"/>
                    <a:pt x="745806" y="182350"/>
                    <a:pt x="721625" y="182350"/>
                  </a:cubicBezTo>
                  <a:lnTo>
                    <a:pt x="91175" y="182350"/>
                  </a:lnTo>
                  <a:cubicBezTo>
                    <a:pt x="40821" y="182350"/>
                    <a:pt x="0" y="141530"/>
                    <a:pt x="0" y="91175"/>
                  </a:cubicBezTo>
                  <a:lnTo>
                    <a:pt x="0" y="91175"/>
                  </a:lnTo>
                  <a:cubicBezTo>
                    <a:pt x="0" y="40821"/>
                    <a:pt x="40821" y="0"/>
                    <a:pt x="91175" y="0"/>
                  </a:cubicBezTo>
                  <a:close/>
                </a:path>
              </a:pathLst>
            </a:custGeom>
            <a:solidFill>
              <a:srgbClr val="4FBB21"/>
            </a:solidFill>
          </p:spPr>
          <p:txBody>
            <a:bodyPr/>
            <a:lstStyle/>
            <a:p>
              <a:endParaRPr lang="en-US"/>
            </a:p>
          </p:txBody>
        </p:sp>
        <p:sp>
          <p:nvSpPr>
            <p:cNvPr id="25" name="TextBox 25"/>
            <p:cNvSpPr txBox="1"/>
            <p:nvPr/>
          </p:nvSpPr>
          <p:spPr>
            <a:xfrm>
              <a:off x="0" y="-38100"/>
              <a:ext cx="812800" cy="220450"/>
            </a:xfrm>
            <a:prstGeom prst="rect">
              <a:avLst/>
            </a:prstGeom>
          </p:spPr>
          <p:txBody>
            <a:bodyPr lIns="50800" tIns="50800" rIns="50800" bIns="50800" rtlCol="0" anchor="ctr"/>
            <a:lstStyle/>
            <a:p>
              <a:pPr algn="ctr">
                <a:lnSpc>
                  <a:spcPts val="2756"/>
                </a:lnSpc>
              </a:pPr>
              <a:endParaRPr/>
            </a:p>
          </p:txBody>
        </p:sp>
      </p:grpSp>
      <p:sp>
        <p:nvSpPr>
          <p:cNvPr id="26" name="TextBox 26"/>
          <p:cNvSpPr txBox="1"/>
          <p:nvPr/>
        </p:nvSpPr>
        <p:spPr>
          <a:xfrm>
            <a:off x="4484317" y="3746181"/>
            <a:ext cx="2898889" cy="4649732"/>
          </a:xfrm>
          <a:prstGeom prst="rect">
            <a:avLst/>
          </a:prstGeom>
        </p:spPr>
        <p:txBody>
          <a:bodyPr lIns="0" tIns="0" rIns="0" bIns="0" rtlCol="0" anchor="t">
            <a:spAutoFit/>
          </a:bodyPr>
          <a:lstStyle/>
          <a:p>
            <a:pPr marL="381874" lvl="1" indent="-190937" algn="l">
              <a:lnSpc>
                <a:spcPts val="2635"/>
              </a:lnSpc>
              <a:buFont typeface="Arial"/>
              <a:buChar char="•"/>
            </a:pPr>
            <a:r>
              <a:rPr lang="en-US" sz="1768" b="1">
                <a:solidFill>
                  <a:srgbClr val="000000"/>
                </a:solidFill>
                <a:latin typeface="Montserrat Bold"/>
                <a:ea typeface="Montserrat Bold"/>
                <a:cs typeface="Montserrat Bold"/>
                <a:sym typeface="Montserrat Bold"/>
              </a:rPr>
              <a:t>Agriculture, Weights &amp; Measures</a:t>
            </a:r>
          </a:p>
          <a:p>
            <a:pPr marL="381874" lvl="1" indent="-190937" algn="l">
              <a:lnSpc>
                <a:spcPts val="2635"/>
              </a:lnSpc>
              <a:buFont typeface="Arial"/>
              <a:buChar char="•"/>
            </a:pPr>
            <a:r>
              <a:rPr lang="en-US" sz="1768" b="1">
                <a:solidFill>
                  <a:srgbClr val="000000"/>
                </a:solidFill>
                <a:latin typeface="Montserrat Bold"/>
                <a:ea typeface="Montserrat Bold"/>
                <a:cs typeface="Montserrat Bold"/>
                <a:sym typeface="Montserrat Bold"/>
              </a:rPr>
              <a:t>Library</a:t>
            </a:r>
          </a:p>
          <a:p>
            <a:pPr marL="381874" lvl="1" indent="-190937" algn="l">
              <a:lnSpc>
                <a:spcPts val="2635"/>
              </a:lnSpc>
              <a:buFont typeface="Arial"/>
              <a:buChar char="•"/>
            </a:pPr>
            <a:r>
              <a:rPr lang="en-US" sz="1768" b="1">
                <a:solidFill>
                  <a:srgbClr val="000000"/>
                </a:solidFill>
                <a:latin typeface="Montserrat Bold"/>
                <a:ea typeface="Montserrat Bold"/>
                <a:cs typeface="Montserrat Bold"/>
                <a:sym typeface="Montserrat Bold"/>
              </a:rPr>
              <a:t>Environmental Health &amp; Quality</a:t>
            </a:r>
          </a:p>
          <a:p>
            <a:pPr marL="381874" lvl="1" indent="-190937" algn="l">
              <a:lnSpc>
                <a:spcPts val="2635"/>
              </a:lnSpc>
              <a:buFont typeface="Arial"/>
              <a:buChar char="•"/>
            </a:pPr>
            <a:r>
              <a:rPr lang="en-US" sz="1768" b="1">
                <a:solidFill>
                  <a:srgbClr val="000000"/>
                </a:solidFill>
                <a:latin typeface="Montserrat Bold"/>
                <a:ea typeface="Montserrat Bold"/>
                <a:cs typeface="Montserrat Bold"/>
                <a:sym typeface="Montserrat Bold"/>
              </a:rPr>
              <a:t>Office of Sustainability &amp; Environmental Justice</a:t>
            </a:r>
          </a:p>
          <a:p>
            <a:pPr marL="381874" lvl="1" indent="-190937" algn="l">
              <a:lnSpc>
                <a:spcPts val="2635"/>
              </a:lnSpc>
              <a:buFont typeface="Arial"/>
              <a:buChar char="•"/>
            </a:pPr>
            <a:r>
              <a:rPr lang="en-US" sz="1768" b="1">
                <a:solidFill>
                  <a:srgbClr val="000000"/>
                </a:solidFill>
                <a:latin typeface="Montserrat Bold"/>
                <a:ea typeface="Montserrat Bold"/>
                <a:cs typeface="Montserrat Bold"/>
                <a:sym typeface="Montserrat Bold"/>
              </a:rPr>
              <a:t>Parks &amp; Recreation</a:t>
            </a:r>
          </a:p>
          <a:p>
            <a:pPr marL="381874" lvl="1" indent="-190937" algn="l">
              <a:lnSpc>
                <a:spcPts val="2635"/>
              </a:lnSpc>
              <a:buFont typeface="Arial"/>
              <a:buChar char="•"/>
            </a:pPr>
            <a:r>
              <a:rPr lang="en-US" sz="1768" b="1">
                <a:solidFill>
                  <a:srgbClr val="000000"/>
                </a:solidFill>
                <a:latin typeface="Montserrat Bold"/>
                <a:ea typeface="Montserrat Bold"/>
                <a:cs typeface="Montserrat Bold"/>
                <a:sym typeface="Montserrat Bold"/>
              </a:rPr>
              <a:t>Planning &amp; Development Services</a:t>
            </a:r>
          </a:p>
          <a:p>
            <a:pPr marL="381874" lvl="1" indent="-190937" algn="l">
              <a:lnSpc>
                <a:spcPts val="2635"/>
              </a:lnSpc>
              <a:buFont typeface="Arial"/>
              <a:buChar char="•"/>
            </a:pPr>
            <a:r>
              <a:rPr lang="en-US" sz="1768" b="1">
                <a:solidFill>
                  <a:srgbClr val="000000"/>
                </a:solidFill>
                <a:latin typeface="Montserrat Bold"/>
                <a:ea typeface="Montserrat Bold"/>
                <a:cs typeface="Montserrat Bold"/>
                <a:sym typeface="Montserrat Bold"/>
              </a:rPr>
              <a:t>Public Works</a:t>
            </a:r>
          </a:p>
        </p:txBody>
      </p:sp>
      <p:sp>
        <p:nvSpPr>
          <p:cNvPr id="27" name="TextBox 27"/>
          <p:cNvSpPr txBox="1"/>
          <p:nvPr/>
        </p:nvSpPr>
        <p:spPr>
          <a:xfrm>
            <a:off x="4451365" y="3044467"/>
            <a:ext cx="3063064" cy="673894"/>
          </a:xfrm>
          <a:prstGeom prst="rect">
            <a:avLst/>
          </a:prstGeom>
        </p:spPr>
        <p:txBody>
          <a:bodyPr lIns="0" tIns="0" rIns="0" bIns="0" rtlCol="0" anchor="t">
            <a:spAutoFit/>
          </a:bodyPr>
          <a:lstStyle/>
          <a:p>
            <a:pPr algn="ctr">
              <a:lnSpc>
                <a:spcPts val="2756"/>
              </a:lnSpc>
              <a:spcBef>
                <a:spcPct val="0"/>
              </a:spcBef>
            </a:pPr>
            <a:r>
              <a:rPr lang="en-US" sz="1968" b="1">
                <a:solidFill>
                  <a:srgbClr val="FFFFFF"/>
                </a:solidFill>
                <a:latin typeface="Montserrat Bold"/>
                <a:ea typeface="Montserrat Bold"/>
                <a:cs typeface="Montserrat Bold"/>
                <a:sym typeface="Montserrat Bold"/>
              </a:rPr>
              <a:t>Land Use &amp; Environment Group</a:t>
            </a:r>
          </a:p>
        </p:txBody>
      </p:sp>
      <p:grpSp>
        <p:nvGrpSpPr>
          <p:cNvPr id="28" name="Group 28"/>
          <p:cNvGrpSpPr/>
          <p:nvPr/>
        </p:nvGrpSpPr>
        <p:grpSpPr>
          <a:xfrm>
            <a:off x="8358733" y="3073160"/>
            <a:ext cx="4025415" cy="692362"/>
            <a:chOff x="0" y="0"/>
            <a:chExt cx="1060192" cy="182350"/>
          </a:xfrm>
        </p:grpSpPr>
        <p:sp>
          <p:nvSpPr>
            <p:cNvPr id="29" name="Freeform 29"/>
            <p:cNvSpPr/>
            <p:nvPr/>
          </p:nvSpPr>
          <p:spPr>
            <a:xfrm>
              <a:off x="0" y="0"/>
              <a:ext cx="1060192" cy="182350"/>
            </a:xfrm>
            <a:custGeom>
              <a:avLst/>
              <a:gdLst/>
              <a:ahLst/>
              <a:cxnLst/>
              <a:rect l="l" t="t" r="r" b="b"/>
              <a:pathLst>
                <a:path w="1060192" h="182350">
                  <a:moveTo>
                    <a:pt x="91175" y="0"/>
                  </a:moveTo>
                  <a:lnTo>
                    <a:pt x="969016" y="0"/>
                  </a:lnTo>
                  <a:cubicBezTo>
                    <a:pt x="1019371" y="0"/>
                    <a:pt x="1060192" y="40821"/>
                    <a:pt x="1060192" y="91175"/>
                  </a:cubicBezTo>
                  <a:lnTo>
                    <a:pt x="1060192" y="91175"/>
                  </a:lnTo>
                  <a:cubicBezTo>
                    <a:pt x="1060192" y="141530"/>
                    <a:pt x="1019371" y="182350"/>
                    <a:pt x="969016" y="182350"/>
                  </a:cubicBezTo>
                  <a:lnTo>
                    <a:pt x="91175" y="182350"/>
                  </a:lnTo>
                  <a:cubicBezTo>
                    <a:pt x="40821" y="182350"/>
                    <a:pt x="0" y="141530"/>
                    <a:pt x="0" y="91175"/>
                  </a:cubicBezTo>
                  <a:lnTo>
                    <a:pt x="0" y="91175"/>
                  </a:lnTo>
                  <a:cubicBezTo>
                    <a:pt x="0" y="40821"/>
                    <a:pt x="40821" y="0"/>
                    <a:pt x="91175" y="0"/>
                  </a:cubicBezTo>
                  <a:close/>
                </a:path>
              </a:pathLst>
            </a:custGeom>
            <a:solidFill>
              <a:srgbClr val="0097B2"/>
            </a:solidFill>
          </p:spPr>
          <p:txBody>
            <a:bodyPr/>
            <a:lstStyle/>
            <a:p>
              <a:endParaRPr lang="en-US"/>
            </a:p>
          </p:txBody>
        </p:sp>
        <p:sp>
          <p:nvSpPr>
            <p:cNvPr id="30" name="TextBox 30"/>
            <p:cNvSpPr txBox="1"/>
            <p:nvPr/>
          </p:nvSpPr>
          <p:spPr>
            <a:xfrm>
              <a:off x="0" y="-38100"/>
              <a:ext cx="1060192" cy="220450"/>
            </a:xfrm>
            <a:prstGeom prst="rect">
              <a:avLst/>
            </a:prstGeom>
          </p:spPr>
          <p:txBody>
            <a:bodyPr lIns="50800" tIns="50800" rIns="50800" bIns="50800" rtlCol="0" anchor="ctr"/>
            <a:lstStyle/>
            <a:p>
              <a:pPr algn="ctr">
                <a:lnSpc>
                  <a:spcPts val="2756"/>
                </a:lnSpc>
              </a:pPr>
              <a:endParaRPr/>
            </a:p>
          </p:txBody>
        </p:sp>
      </p:grpSp>
      <p:sp>
        <p:nvSpPr>
          <p:cNvPr id="31" name="TextBox 31"/>
          <p:cNvSpPr txBox="1"/>
          <p:nvPr/>
        </p:nvSpPr>
        <p:spPr>
          <a:xfrm>
            <a:off x="8839909" y="3058584"/>
            <a:ext cx="3063064" cy="673894"/>
          </a:xfrm>
          <a:prstGeom prst="rect">
            <a:avLst/>
          </a:prstGeom>
        </p:spPr>
        <p:txBody>
          <a:bodyPr lIns="0" tIns="0" rIns="0" bIns="0" rtlCol="0" anchor="t">
            <a:spAutoFit/>
          </a:bodyPr>
          <a:lstStyle/>
          <a:p>
            <a:pPr algn="ctr">
              <a:lnSpc>
                <a:spcPts val="2756"/>
              </a:lnSpc>
              <a:spcBef>
                <a:spcPct val="0"/>
              </a:spcBef>
            </a:pPr>
            <a:r>
              <a:rPr lang="en-US" sz="1968" b="1">
                <a:solidFill>
                  <a:srgbClr val="FFFFFF"/>
                </a:solidFill>
                <a:latin typeface="Montserrat Bold"/>
                <a:ea typeface="Montserrat Bold"/>
                <a:cs typeface="Montserrat Bold"/>
                <a:sym typeface="Montserrat Bold"/>
              </a:rPr>
              <a:t>Finance &amp; General Government Group</a:t>
            </a:r>
          </a:p>
        </p:txBody>
      </p:sp>
      <p:sp>
        <p:nvSpPr>
          <p:cNvPr id="32" name="AutoShape 32"/>
          <p:cNvSpPr/>
          <p:nvPr/>
        </p:nvSpPr>
        <p:spPr>
          <a:xfrm flipH="1">
            <a:off x="8556237" y="3366083"/>
            <a:ext cx="0" cy="1396417"/>
          </a:xfrm>
          <a:prstGeom prst="line">
            <a:avLst/>
          </a:prstGeom>
          <a:ln w="38100" cap="flat">
            <a:solidFill>
              <a:srgbClr val="0097B2"/>
            </a:solidFill>
            <a:prstDash val="solid"/>
            <a:headEnd type="none" w="sm" len="sm"/>
            <a:tailEnd type="none" w="sm" len="sm"/>
          </a:ln>
        </p:spPr>
        <p:txBody>
          <a:bodyPr/>
          <a:lstStyle/>
          <a:p>
            <a:endParaRPr lang="en-US"/>
          </a:p>
        </p:txBody>
      </p:sp>
      <p:sp>
        <p:nvSpPr>
          <p:cNvPr id="33" name="TextBox 33"/>
          <p:cNvSpPr txBox="1"/>
          <p:nvPr/>
        </p:nvSpPr>
        <p:spPr>
          <a:xfrm>
            <a:off x="8575286" y="3775220"/>
            <a:ext cx="4960191" cy="860813"/>
          </a:xfrm>
          <a:prstGeom prst="rect">
            <a:avLst/>
          </a:prstGeom>
        </p:spPr>
        <p:txBody>
          <a:bodyPr wrap="square" lIns="0" tIns="0" rIns="0" bIns="0" rtlCol="0" anchor="t">
            <a:spAutoFit/>
          </a:bodyPr>
          <a:lstStyle/>
          <a:p>
            <a:pPr marL="338695" lvl="1" indent="-169348" algn="l">
              <a:lnSpc>
                <a:spcPts val="2290"/>
              </a:lnSpc>
              <a:buFont typeface="Arial"/>
              <a:buChar char="•"/>
            </a:pPr>
            <a:r>
              <a:rPr lang="en-US" sz="1568" b="1" dirty="0">
                <a:solidFill>
                  <a:srgbClr val="000000"/>
                </a:solidFill>
                <a:latin typeface="Montserrat Bold"/>
                <a:ea typeface="Montserrat Bold"/>
                <a:cs typeface="Montserrat Bold"/>
                <a:sym typeface="Montserrat Bold"/>
              </a:rPr>
              <a:t>General Services</a:t>
            </a:r>
          </a:p>
          <a:p>
            <a:pPr marL="338695" lvl="1" indent="-169348" algn="l">
              <a:lnSpc>
                <a:spcPts val="2290"/>
              </a:lnSpc>
              <a:buFont typeface="Arial"/>
              <a:buChar char="•"/>
            </a:pPr>
            <a:r>
              <a:rPr lang="en-US" sz="1568" b="1" dirty="0">
                <a:solidFill>
                  <a:srgbClr val="000000"/>
                </a:solidFill>
                <a:latin typeface="Montserrat Bold"/>
                <a:ea typeface="Montserrat Bold"/>
                <a:cs typeface="Montserrat Bold"/>
                <a:sym typeface="Montserrat Bold"/>
              </a:rPr>
              <a:t>Purchasing &amp; Contracting</a:t>
            </a:r>
          </a:p>
          <a:p>
            <a:pPr marL="338695" lvl="1" indent="-169348" algn="l">
              <a:lnSpc>
                <a:spcPts val="2290"/>
              </a:lnSpc>
              <a:buFont typeface="Arial"/>
              <a:buChar char="•"/>
            </a:pPr>
            <a:r>
              <a:rPr lang="en-US" sz="1568" b="1" dirty="0">
                <a:solidFill>
                  <a:srgbClr val="000000"/>
                </a:solidFill>
                <a:latin typeface="Montserrat Bold"/>
                <a:ea typeface="Montserrat Bold"/>
                <a:cs typeface="Montserrat Bold"/>
                <a:sym typeface="Montserrat Bold"/>
              </a:rPr>
              <a:t>Registrar of Voters</a:t>
            </a:r>
          </a:p>
        </p:txBody>
      </p:sp>
      <p:sp>
        <p:nvSpPr>
          <p:cNvPr id="35" name="TextBox 35"/>
          <p:cNvSpPr txBox="1"/>
          <p:nvPr/>
        </p:nvSpPr>
        <p:spPr>
          <a:xfrm>
            <a:off x="8839909" y="2672928"/>
            <a:ext cx="3063064" cy="297974"/>
          </a:xfrm>
          <a:prstGeom prst="rect">
            <a:avLst/>
          </a:prstGeom>
        </p:spPr>
        <p:txBody>
          <a:bodyPr lIns="0" tIns="0" rIns="0" bIns="0" rtlCol="0" anchor="t">
            <a:spAutoFit/>
          </a:bodyPr>
          <a:lstStyle/>
          <a:p>
            <a:pPr algn="ctr">
              <a:lnSpc>
                <a:spcPts val="2476"/>
              </a:lnSpc>
              <a:spcBef>
                <a:spcPct val="0"/>
              </a:spcBef>
            </a:pPr>
            <a:r>
              <a:rPr lang="en-US" sz="1768">
                <a:solidFill>
                  <a:srgbClr val="000000"/>
                </a:solidFill>
                <a:latin typeface="Montserrat"/>
                <a:ea typeface="Montserrat"/>
                <a:cs typeface="Montserrat"/>
                <a:sym typeface="Montserrat"/>
              </a:rPr>
              <a:t>Brian Albright, DCAO</a:t>
            </a:r>
          </a:p>
        </p:txBody>
      </p:sp>
      <p:sp>
        <p:nvSpPr>
          <p:cNvPr id="36" name="Freeform 36"/>
          <p:cNvSpPr/>
          <p:nvPr/>
        </p:nvSpPr>
        <p:spPr>
          <a:xfrm>
            <a:off x="9747510" y="1028700"/>
            <a:ext cx="1247861" cy="1551322"/>
          </a:xfrm>
          <a:custGeom>
            <a:avLst/>
            <a:gdLst/>
            <a:ahLst/>
            <a:cxnLst/>
            <a:rect l="l" t="t" r="r" b="b"/>
            <a:pathLst>
              <a:path w="1247861" h="1551322">
                <a:moveTo>
                  <a:pt x="0" y="0"/>
                </a:moveTo>
                <a:lnTo>
                  <a:pt x="1247861" y="0"/>
                </a:lnTo>
                <a:lnTo>
                  <a:pt x="1247861" y="1551322"/>
                </a:lnTo>
                <a:lnTo>
                  <a:pt x="0" y="1551322"/>
                </a:lnTo>
                <a:lnTo>
                  <a:pt x="0" y="0"/>
                </a:lnTo>
                <a:close/>
              </a:path>
            </a:pathLst>
          </a:custGeom>
          <a:blipFill>
            <a:blip r:embed="rId8"/>
            <a:stretch>
              <a:fillRect l="-63863" t="-53589" r="-497104" b="-72204"/>
            </a:stretch>
          </a:blipFill>
        </p:spPr>
        <p:txBody>
          <a:bodyPr/>
          <a:lstStyle/>
          <a:p>
            <a:endParaRPr lang="en-US"/>
          </a:p>
        </p:txBody>
      </p:sp>
      <p:sp>
        <p:nvSpPr>
          <p:cNvPr id="37" name="TextBox 37"/>
          <p:cNvSpPr txBox="1"/>
          <p:nvPr/>
        </p:nvSpPr>
        <p:spPr>
          <a:xfrm>
            <a:off x="543996" y="3230034"/>
            <a:ext cx="3063064" cy="330994"/>
          </a:xfrm>
          <a:prstGeom prst="rect">
            <a:avLst/>
          </a:prstGeom>
        </p:spPr>
        <p:txBody>
          <a:bodyPr lIns="0" tIns="0" rIns="0" bIns="0" rtlCol="0" anchor="t">
            <a:spAutoFit/>
          </a:bodyPr>
          <a:lstStyle/>
          <a:p>
            <a:pPr algn="ctr">
              <a:lnSpc>
                <a:spcPts val="2756"/>
              </a:lnSpc>
              <a:spcBef>
                <a:spcPct val="0"/>
              </a:spcBef>
            </a:pPr>
            <a:r>
              <a:rPr lang="en-US" sz="1968" b="1">
                <a:solidFill>
                  <a:srgbClr val="FFFFFF"/>
                </a:solidFill>
                <a:latin typeface="Montserrat Bold"/>
                <a:ea typeface="Montserrat Bold"/>
                <a:cs typeface="Montserrat Bold"/>
                <a:sym typeface="Montserrat Bold"/>
              </a:rPr>
              <a:t>Public Safety Group</a:t>
            </a:r>
          </a:p>
        </p:txBody>
      </p:sp>
      <p:sp>
        <p:nvSpPr>
          <p:cNvPr id="38" name="Freeform 38"/>
          <p:cNvSpPr/>
          <p:nvPr/>
        </p:nvSpPr>
        <p:spPr>
          <a:xfrm>
            <a:off x="14958338" y="1055754"/>
            <a:ext cx="1277623" cy="1535315"/>
          </a:xfrm>
          <a:custGeom>
            <a:avLst/>
            <a:gdLst/>
            <a:ahLst/>
            <a:cxnLst/>
            <a:rect l="l" t="t" r="r" b="b"/>
            <a:pathLst>
              <a:path w="1277623" h="1535315">
                <a:moveTo>
                  <a:pt x="0" y="0"/>
                </a:moveTo>
                <a:lnTo>
                  <a:pt x="1277623" y="0"/>
                </a:lnTo>
                <a:lnTo>
                  <a:pt x="1277623" y="1535314"/>
                </a:lnTo>
                <a:lnTo>
                  <a:pt x="0" y="1535314"/>
                </a:lnTo>
                <a:lnTo>
                  <a:pt x="0" y="0"/>
                </a:lnTo>
                <a:close/>
              </a:path>
            </a:pathLst>
          </a:custGeom>
          <a:blipFill>
            <a:blip r:embed="rId8"/>
            <a:stretch>
              <a:fillRect l="-207504" t="-55260" r="-339656" b="-73450"/>
            </a:stretch>
          </a:blipFill>
        </p:spPr>
        <p:txBody>
          <a:bodyPr/>
          <a:lstStyle/>
          <a:p>
            <a:endParaRPr lang="en-US"/>
          </a:p>
        </p:txBody>
      </p:sp>
      <p:grpSp>
        <p:nvGrpSpPr>
          <p:cNvPr id="39" name="Group 39"/>
          <p:cNvGrpSpPr/>
          <p:nvPr/>
        </p:nvGrpSpPr>
        <p:grpSpPr>
          <a:xfrm>
            <a:off x="13698598" y="3068400"/>
            <a:ext cx="3797102" cy="692362"/>
            <a:chOff x="0" y="0"/>
            <a:chExt cx="1000060" cy="182350"/>
          </a:xfrm>
        </p:grpSpPr>
        <p:sp>
          <p:nvSpPr>
            <p:cNvPr id="40" name="Freeform 40"/>
            <p:cNvSpPr/>
            <p:nvPr/>
          </p:nvSpPr>
          <p:spPr>
            <a:xfrm>
              <a:off x="0" y="0"/>
              <a:ext cx="1000060" cy="182350"/>
            </a:xfrm>
            <a:custGeom>
              <a:avLst/>
              <a:gdLst/>
              <a:ahLst/>
              <a:cxnLst/>
              <a:rect l="l" t="t" r="r" b="b"/>
              <a:pathLst>
                <a:path w="1000060" h="182350">
                  <a:moveTo>
                    <a:pt x="91175" y="0"/>
                  </a:moveTo>
                  <a:lnTo>
                    <a:pt x="908885" y="0"/>
                  </a:lnTo>
                  <a:cubicBezTo>
                    <a:pt x="933066" y="0"/>
                    <a:pt x="956257" y="9606"/>
                    <a:pt x="973355" y="26705"/>
                  </a:cubicBezTo>
                  <a:cubicBezTo>
                    <a:pt x="990454" y="43803"/>
                    <a:pt x="1000060" y="66994"/>
                    <a:pt x="1000060" y="91175"/>
                  </a:cubicBezTo>
                  <a:lnTo>
                    <a:pt x="1000060" y="91175"/>
                  </a:lnTo>
                  <a:cubicBezTo>
                    <a:pt x="1000060" y="141530"/>
                    <a:pt x="959239" y="182350"/>
                    <a:pt x="908885" y="182350"/>
                  </a:cubicBezTo>
                  <a:lnTo>
                    <a:pt x="91175" y="182350"/>
                  </a:lnTo>
                  <a:cubicBezTo>
                    <a:pt x="40821" y="182350"/>
                    <a:pt x="0" y="141530"/>
                    <a:pt x="0" y="91175"/>
                  </a:cubicBezTo>
                  <a:lnTo>
                    <a:pt x="0" y="91175"/>
                  </a:lnTo>
                  <a:cubicBezTo>
                    <a:pt x="0" y="40821"/>
                    <a:pt x="40821" y="0"/>
                    <a:pt x="91175" y="0"/>
                  </a:cubicBezTo>
                  <a:close/>
                </a:path>
              </a:pathLst>
            </a:custGeom>
            <a:solidFill>
              <a:srgbClr val="004AAD"/>
            </a:solidFill>
          </p:spPr>
          <p:txBody>
            <a:bodyPr/>
            <a:lstStyle/>
            <a:p>
              <a:endParaRPr lang="en-US"/>
            </a:p>
          </p:txBody>
        </p:sp>
        <p:sp>
          <p:nvSpPr>
            <p:cNvPr id="41" name="TextBox 41"/>
            <p:cNvSpPr txBox="1"/>
            <p:nvPr/>
          </p:nvSpPr>
          <p:spPr>
            <a:xfrm>
              <a:off x="0" y="-38100"/>
              <a:ext cx="1000060" cy="220450"/>
            </a:xfrm>
            <a:prstGeom prst="rect">
              <a:avLst/>
            </a:prstGeom>
          </p:spPr>
          <p:txBody>
            <a:bodyPr lIns="50800" tIns="50800" rIns="50800" bIns="50800" rtlCol="0" anchor="ctr"/>
            <a:lstStyle/>
            <a:p>
              <a:pPr algn="ctr">
                <a:lnSpc>
                  <a:spcPts val="2756"/>
                </a:lnSpc>
              </a:pPr>
              <a:endParaRPr/>
            </a:p>
          </p:txBody>
        </p:sp>
      </p:grpSp>
      <p:sp>
        <p:nvSpPr>
          <p:cNvPr id="42" name="TextBox 42"/>
          <p:cNvSpPr txBox="1"/>
          <p:nvPr/>
        </p:nvSpPr>
        <p:spPr>
          <a:xfrm>
            <a:off x="14065617" y="2672928"/>
            <a:ext cx="3063064" cy="297974"/>
          </a:xfrm>
          <a:prstGeom prst="rect">
            <a:avLst/>
          </a:prstGeom>
        </p:spPr>
        <p:txBody>
          <a:bodyPr lIns="0" tIns="0" rIns="0" bIns="0" rtlCol="0" anchor="t">
            <a:spAutoFit/>
          </a:bodyPr>
          <a:lstStyle/>
          <a:p>
            <a:pPr algn="ctr">
              <a:lnSpc>
                <a:spcPts val="2476"/>
              </a:lnSpc>
              <a:spcBef>
                <a:spcPct val="0"/>
              </a:spcBef>
            </a:pPr>
            <a:r>
              <a:rPr lang="en-US" sz="1768">
                <a:solidFill>
                  <a:srgbClr val="000000"/>
                </a:solidFill>
                <a:latin typeface="Montserrat"/>
                <a:ea typeface="Montserrat"/>
                <a:cs typeface="Montserrat"/>
                <a:sym typeface="Montserrat"/>
              </a:rPr>
              <a:t>Kimberly Giardina, DCAO</a:t>
            </a:r>
          </a:p>
        </p:txBody>
      </p:sp>
      <p:sp>
        <p:nvSpPr>
          <p:cNvPr id="43" name="TextBox 43"/>
          <p:cNvSpPr txBox="1"/>
          <p:nvPr/>
        </p:nvSpPr>
        <p:spPr>
          <a:xfrm>
            <a:off x="13785338" y="3215917"/>
            <a:ext cx="3623623" cy="330994"/>
          </a:xfrm>
          <a:prstGeom prst="rect">
            <a:avLst/>
          </a:prstGeom>
        </p:spPr>
        <p:txBody>
          <a:bodyPr lIns="0" tIns="0" rIns="0" bIns="0" rtlCol="0" anchor="t">
            <a:spAutoFit/>
          </a:bodyPr>
          <a:lstStyle/>
          <a:p>
            <a:pPr algn="ctr">
              <a:lnSpc>
                <a:spcPts val="2756"/>
              </a:lnSpc>
              <a:spcBef>
                <a:spcPct val="0"/>
              </a:spcBef>
            </a:pPr>
            <a:r>
              <a:rPr lang="en-US" sz="1968" b="1">
                <a:solidFill>
                  <a:srgbClr val="FFFFFF"/>
                </a:solidFill>
                <a:latin typeface="Montserrat Bold"/>
                <a:ea typeface="Montserrat Bold"/>
                <a:cs typeface="Montserrat Bold"/>
                <a:sym typeface="Montserrat Bold"/>
              </a:rPr>
              <a:t>Health &amp; Human Services</a:t>
            </a:r>
          </a:p>
        </p:txBody>
      </p:sp>
      <p:sp>
        <p:nvSpPr>
          <p:cNvPr id="44" name="AutoShape 44"/>
          <p:cNvSpPr/>
          <p:nvPr/>
        </p:nvSpPr>
        <p:spPr>
          <a:xfrm>
            <a:off x="13838202" y="3603400"/>
            <a:ext cx="0" cy="4976022"/>
          </a:xfrm>
          <a:prstGeom prst="line">
            <a:avLst/>
          </a:prstGeom>
          <a:ln w="38100" cap="flat">
            <a:solidFill>
              <a:srgbClr val="004AAD"/>
            </a:solidFill>
            <a:prstDash val="solid"/>
            <a:headEnd type="none" w="sm" len="sm"/>
            <a:tailEnd type="none" w="sm" len="sm"/>
          </a:ln>
        </p:spPr>
        <p:txBody>
          <a:bodyPr/>
          <a:lstStyle/>
          <a:p>
            <a:endParaRPr lang="en-US"/>
          </a:p>
        </p:txBody>
      </p:sp>
      <p:sp>
        <p:nvSpPr>
          <p:cNvPr id="45" name="TextBox 45"/>
          <p:cNvSpPr txBox="1"/>
          <p:nvPr/>
        </p:nvSpPr>
        <p:spPr>
          <a:xfrm>
            <a:off x="13838202" y="3737120"/>
            <a:ext cx="3701852" cy="4842303"/>
          </a:xfrm>
          <a:prstGeom prst="rect">
            <a:avLst/>
          </a:prstGeom>
        </p:spPr>
        <p:txBody>
          <a:bodyPr lIns="0" tIns="0" rIns="0" bIns="0" rtlCol="0" anchor="t">
            <a:spAutoFit/>
          </a:bodyPr>
          <a:lstStyle/>
          <a:p>
            <a:pPr marL="338695" lvl="1" indent="-169348" algn="l">
              <a:lnSpc>
                <a:spcPts val="2604"/>
              </a:lnSpc>
              <a:buFont typeface="Arial"/>
              <a:buChar char="•"/>
            </a:pPr>
            <a:r>
              <a:rPr lang="en-US" sz="1568" b="1">
                <a:solidFill>
                  <a:srgbClr val="000000"/>
                </a:solidFill>
                <a:latin typeface="Montserrat Bold"/>
                <a:ea typeface="Montserrat Bold"/>
                <a:cs typeface="Montserrat Bold"/>
                <a:sym typeface="Montserrat Bold"/>
              </a:rPr>
              <a:t>Aging &amp; Independence Services</a:t>
            </a:r>
          </a:p>
          <a:p>
            <a:pPr marL="338695" lvl="1" indent="-169348" algn="l">
              <a:lnSpc>
                <a:spcPts val="2604"/>
              </a:lnSpc>
              <a:buFont typeface="Arial"/>
              <a:buChar char="•"/>
            </a:pPr>
            <a:r>
              <a:rPr lang="en-US" sz="1568" b="1">
                <a:solidFill>
                  <a:srgbClr val="000000"/>
                </a:solidFill>
                <a:latin typeface="Montserrat Bold"/>
                <a:ea typeface="Montserrat Bold"/>
                <a:cs typeface="Montserrat Bold"/>
                <a:sym typeface="Montserrat Bold"/>
              </a:rPr>
              <a:t>Behavioral Health Services</a:t>
            </a:r>
          </a:p>
          <a:p>
            <a:pPr marL="338695" lvl="1" indent="-169348" algn="l">
              <a:lnSpc>
                <a:spcPts val="2604"/>
              </a:lnSpc>
              <a:buFont typeface="Arial"/>
              <a:buChar char="•"/>
            </a:pPr>
            <a:r>
              <a:rPr lang="en-US" sz="1568" b="1">
                <a:solidFill>
                  <a:srgbClr val="000000"/>
                </a:solidFill>
                <a:latin typeface="Montserrat Bold"/>
                <a:ea typeface="Montserrat Bold"/>
                <a:cs typeface="Montserrat Bold"/>
                <a:sym typeface="Montserrat Bold"/>
              </a:rPr>
              <a:t>Child &amp; Family Wellbeing</a:t>
            </a:r>
          </a:p>
          <a:p>
            <a:pPr marL="338695" lvl="1" indent="-169348" algn="l">
              <a:lnSpc>
                <a:spcPts val="2604"/>
              </a:lnSpc>
              <a:buFont typeface="Arial"/>
              <a:buChar char="•"/>
            </a:pPr>
            <a:r>
              <a:rPr lang="en-US" sz="1568" b="1">
                <a:solidFill>
                  <a:srgbClr val="000000"/>
                </a:solidFill>
                <a:latin typeface="Montserrat Bold"/>
                <a:ea typeface="Montserrat Bold"/>
                <a:cs typeface="Montserrat Bold"/>
                <a:sym typeface="Montserrat Bold"/>
              </a:rPr>
              <a:t>Self-Sufficiency Services</a:t>
            </a:r>
          </a:p>
          <a:p>
            <a:pPr marL="338695" lvl="1" indent="-169348" algn="l">
              <a:lnSpc>
                <a:spcPts val="2604"/>
              </a:lnSpc>
              <a:buFont typeface="Arial"/>
              <a:buChar char="•"/>
            </a:pPr>
            <a:r>
              <a:rPr lang="en-US" sz="1568" b="1">
                <a:solidFill>
                  <a:srgbClr val="000000"/>
                </a:solidFill>
                <a:latin typeface="Montserrat Bold"/>
                <a:ea typeface="Montserrat Bold"/>
                <a:cs typeface="Montserrat Bold"/>
                <a:sym typeface="Montserrat Bold"/>
              </a:rPr>
              <a:t>Homeless Solutions &amp; Equitable Communities</a:t>
            </a:r>
          </a:p>
          <a:p>
            <a:pPr marL="677391" lvl="2" indent="-225797" algn="l">
              <a:lnSpc>
                <a:spcPts val="2604"/>
              </a:lnSpc>
              <a:buFont typeface="Arial"/>
              <a:buChar char="⚬"/>
            </a:pPr>
            <a:r>
              <a:rPr lang="en-US" sz="1568" b="1">
                <a:solidFill>
                  <a:srgbClr val="000000"/>
                </a:solidFill>
                <a:latin typeface="Montserrat Bold"/>
                <a:ea typeface="Montserrat Bold"/>
                <a:cs typeface="Montserrat Bold"/>
                <a:sym typeface="Montserrat Bold"/>
              </a:rPr>
              <a:t>Office of Equitable Communities</a:t>
            </a:r>
          </a:p>
          <a:p>
            <a:pPr marL="677391" lvl="2" indent="-225797" algn="l">
              <a:lnSpc>
                <a:spcPts val="2604"/>
              </a:lnSpc>
              <a:buFont typeface="Arial"/>
              <a:buChar char="⚬"/>
            </a:pPr>
            <a:r>
              <a:rPr lang="en-US" sz="1568" b="1">
                <a:solidFill>
                  <a:srgbClr val="000000"/>
                </a:solidFill>
                <a:latin typeface="Montserrat Bold"/>
                <a:ea typeface="Montserrat Bold"/>
                <a:cs typeface="Montserrat Bold"/>
                <a:sym typeface="Montserrat Bold"/>
              </a:rPr>
              <a:t>Office of Homeless Solutions</a:t>
            </a:r>
          </a:p>
          <a:p>
            <a:pPr marL="677391" lvl="2" indent="-225797" algn="l">
              <a:lnSpc>
                <a:spcPts val="2604"/>
              </a:lnSpc>
              <a:buFont typeface="Arial"/>
              <a:buChar char="⚬"/>
            </a:pPr>
            <a:r>
              <a:rPr lang="en-US" sz="1568" b="1">
                <a:solidFill>
                  <a:srgbClr val="000000"/>
                </a:solidFill>
                <a:latin typeface="Montserrat Bold"/>
                <a:ea typeface="Montserrat Bold"/>
                <a:cs typeface="Montserrat Bold"/>
                <a:sym typeface="Montserrat Bold"/>
              </a:rPr>
              <a:t>Office of Immigrant &amp; Refugee Affairs</a:t>
            </a:r>
          </a:p>
          <a:p>
            <a:pPr marL="338695" lvl="1" indent="-169348" algn="l">
              <a:lnSpc>
                <a:spcPts val="2604"/>
              </a:lnSpc>
              <a:buFont typeface="Arial"/>
              <a:buChar char="•"/>
            </a:pPr>
            <a:r>
              <a:rPr lang="en-US" sz="1568" b="1">
                <a:solidFill>
                  <a:srgbClr val="000000"/>
                </a:solidFill>
                <a:latin typeface="Montserrat Bold"/>
                <a:ea typeface="Montserrat Bold"/>
                <a:cs typeface="Montserrat Bold"/>
                <a:sym typeface="Montserrat Bold"/>
              </a:rPr>
              <a:t>Housing &amp; Community Development Services</a:t>
            </a:r>
          </a:p>
          <a:p>
            <a:pPr marL="338695" lvl="1" indent="-169348" algn="l">
              <a:lnSpc>
                <a:spcPts val="2604"/>
              </a:lnSpc>
              <a:buFont typeface="Arial"/>
              <a:buChar char="•"/>
            </a:pPr>
            <a:r>
              <a:rPr lang="en-US" sz="1568" b="1">
                <a:solidFill>
                  <a:srgbClr val="000000"/>
                </a:solidFill>
                <a:latin typeface="Montserrat Bold"/>
                <a:ea typeface="Montserrat Bold"/>
                <a:cs typeface="Montserrat Bold"/>
                <a:sym typeface="Montserrat Bold"/>
              </a:rPr>
              <a:t>Medical Care Services</a:t>
            </a:r>
          </a:p>
          <a:p>
            <a:pPr marL="338695" lvl="1" indent="-169348" algn="l">
              <a:lnSpc>
                <a:spcPts val="2604"/>
              </a:lnSpc>
              <a:buFont typeface="Arial"/>
              <a:buChar char="•"/>
            </a:pPr>
            <a:r>
              <a:rPr lang="en-US" sz="1568" b="1">
                <a:solidFill>
                  <a:srgbClr val="000000"/>
                </a:solidFill>
                <a:latin typeface="Montserrat Bold"/>
                <a:ea typeface="Montserrat Bold"/>
                <a:cs typeface="Montserrat Bold"/>
                <a:sym typeface="Montserrat Bold"/>
              </a:rPr>
              <a:t>Public Health Services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F2649-7E56-4A7B-9D58-8E79188D71D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EA80565-59C8-F488-9D52-D386E032CDC9}"/>
              </a:ext>
            </a:extLst>
          </p:cNvPr>
          <p:cNvSpPr/>
          <p:nvPr/>
        </p:nvSpPr>
        <p:spPr>
          <a:xfrm>
            <a:off x="16290417" y="8395912"/>
            <a:ext cx="2042699" cy="2042699"/>
          </a:xfrm>
          <a:custGeom>
            <a:avLst/>
            <a:gdLst/>
            <a:ahLst/>
            <a:cxnLst/>
            <a:rect l="l" t="t" r="r" b="b"/>
            <a:pathLst>
              <a:path w="2042699" h="2042699">
                <a:moveTo>
                  <a:pt x="0" y="0"/>
                </a:moveTo>
                <a:lnTo>
                  <a:pt x="2042699" y="0"/>
                </a:lnTo>
                <a:lnTo>
                  <a:pt x="2042699" y="2042699"/>
                </a:lnTo>
                <a:lnTo>
                  <a:pt x="0" y="2042699"/>
                </a:lnTo>
                <a:lnTo>
                  <a:pt x="0" y="0"/>
                </a:lnTo>
                <a:close/>
              </a:path>
            </a:pathLst>
          </a:custGeom>
          <a:blipFill>
            <a:blip r:embed="rId3"/>
            <a:stretch>
              <a:fillRect/>
            </a:stretch>
          </a:blipFill>
        </p:spPr>
        <p:txBody>
          <a:bodyPr/>
          <a:lstStyle/>
          <a:p>
            <a:endParaRPr lang="en-US"/>
          </a:p>
        </p:txBody>
      </p:sp>
      <p:grpSp>
        <p:nvGrpSpPr>
          <p:cNvPr id="4" name="Group 4">
            <a:extLst>
              <a:ext uri="{FF2B5EF4-FFF2-40B4-BE49-F238E27FC236}">
                <a16:creationId xmlns:a16="http://schemas.microsoft.com/office/drawing/2014/main" id="{3D59AF39-F133-6ADE-303B-DD48A138FF1C}"/>
              </a:ext>
            </a:extLst>
          </p:cNvPr>
          <p:cNvGrpSpPr/>
          <p:nvPr/>
        </p:nvGrpSpPr>
        <p:grpSpPr>
          <a:xfrm>
            <a:off x="-667585" y="7519902"/>
            <a:ext cx="2085109" cy="2085109"/>
            <a:chOff x="0" y="0"/>
            <a:chExt cx="812800" cy="812800"/>
          </a:xfrm>
        </p:grpSpPr>
        <p:sp>
          <p:nvSpPr>
            <p:cNvPr id="5" name="Freeform 5">
              <a:extLst>
                <a:ext uri="{FF2B5EF4-FFF2-40B4-BE49-F238E27FC236}">
                  <a16:creationId xmlns:a16="http://schemas.microsoft.com/office/drawing/2014/main" id="{73BE91BA-723F-12C7-29B7-C491DFE7C01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a:ln cap="sq">
              <a:noFill/>
              <a:prstDash val="solid"/>
              <a:miter/>
            </a:ln>
          </p:spPr>
          <p:txBody>
            <a:bodyPr/>
            <a:lstStyle/>
            <a:p>
              <a:endParaRPr lang="en-US"/>
            </a:p>
          </p:txBody>
        </p:sp>
        <p:sp>
          <p:nvSpPr>
            <p:cNvPr id="6" name="TextBox 6">
              <a:extLst>
                <a:ext uri="{FF2B5EF4-FFF2-40B4-BE49-F238E27FC236}">
                  <a16:creationId xmlns:a16="http://schemas.microsoft.com/office/drawing/2014/main" id="{F6718F72-70B7-A1F0-F8EF-579FB57AEA78}"/>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8" name="Group 8">
            <a:extLst>
              <a:ext uri="{FF2B5EF4-FFF2-40B4-BE49-F238E27FC236}">
                <a16:creationId xmlns:a16="http://schemas.microsoft.com/office/drawing/2014/main" id="{E5341AF6-C5F7-FA14-C497-700E64474FA0}"/>
              </a:ext>
            </a:extLst>
          </p:cNvPr>
          <p:cNvGrpSpPr/>
          <p:nvPr/>
        </p:nvGrpSpPr>
        <p:grpSpPr>
          <a:xfrm>
            <a:off x="16837356" y="616394"/>
            <a:ext cx="2085109" cy="2085109"/>
            <a:chOff x="0" y="0"/>
            <a:chExt cx="812800" cy="812800"/>
          </a:xfrm>
        </p:grpSpPr>
        <p:sp>
          <p:nvSpPr>
            <p:cNvPr id="9" name="Freeform 9">
              <a:extLst>
                <a:ext uri="{FF2B5EF4-FFF2-40B4-BE49-F238E27FC236}">
                  <a16:creationId xmlns:a16="http://schemas.microsoft.com/office/drawing/2014/main" id="{7D9F3F1A-3B21-E2AB-0048-C15B5E25EB8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BD63"/>
            </a:solidFill>
            <a:ln cap="sq">
              <a:noFill/>
              <a:prstDash val="solid"/>
              <a:miter/>
            </a:ln>
          </p:spPr>
          <p:txBody>
            <a:bodyPr/>
            <a:lstStyle/>
            <a:p>
              <a:endParaRPr lang="en-US"/>
            </a:p>
          </p:txBody>
        </p:sp>
        <p:sp>
          <p:nvSpPr>
            <p:cNvPr id="10" name="TextBox 10">
              <a:extLst>
                <a:ext uri="{FF2B5EF4-FFF2-40B4-BE49-F238E27FC236}">
                  <a16:creationId xmlns:a16="http://schemas.microsoft.com/office/drawing/2014/main" id="{024B8966-69DB-45C6-E6CD-C9670A10F484}"/>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1" name="TextBox 11">
            <a:extLst>
              <a:ext uri="{FF2B5EF4-FFF2-40B4-BE49-F238E27FC236}">
                <a16:creationId xmlns:a16="http://schemas.microsoft.com/office/drawing/2014/main" id="{A3689B98-0908-2301-B0AD-15FA18F3DDB3}"/>
              </a:ext>
            </a:extLst>
          </p:cNvPr>
          <p:cNvSpPr txBox="1"/>
          <p:nvPr/>
        </p:nvSpPr>
        <p:spPr>
          <a:xfrm>
            <a:off x="1295314" y="116487"/>
            <a:ext cx="14559945" cy="648896"/>
          </a:xfrm>
          <a:prstGeom prst="rect">
            <a:avLst/>
          </a:prstGeom>
        </p:spPr>
        <p:txBody>
          <a:bodyPr lIns="0" tIns="0" rIns="0" bIns="0" rtlCol="0" anchor="t">
            <a:spAutoFit/>
          </a:bodyPr>
          <a:lstStyle/>
          <a:p>
            <a:pPr marL="0" lvl="0" indent="0" algn="ctr">
              <a:lnSpc>
                <a:spcPts val="4971"/>
              </a:lnSpc>
              <a:spcBef>
                <a:spcPct val="0"/>
              </a:spcBef>
            </a:pPr>
            <a:r>
              <a:rPr lang="en-US" sz="5021" b="1" spc="175" dirty="0">
                <a:solidFill>
                  <a:srgbClr val="00B0F0"/>
                </a:solidFill>
                <a:latin typeface="Codec Pro ExtraBold"/>
                <a:ea typeface="Codec Pro ExtraBold"/>
                <a:cs typeface="Codec Pro ExtraBold"/>
                <a:sym typeface="Codec Pro ExtraBold"/>
              </a:rPr>
              <a:t>CAO’s Direct Reports</a:t>
            </a:r>
          </a:p>
        </p:txBody>
      </p:sp>
      <p:pic>
        <p:nvPicPr>
          <p:cNvPr id="46" name="Picture 45">
            <a:extLst>
              <a:ext uri="{FF2B5EF4-FFF2-40B4-BE49-F238E27FC236}">
                <a16:creationId xmlns:a16="http://schemas.microsoft.com/office/drawing/2014/main" id="{22C64274-56F1-A536-CA44-37E14E758376}"/>
              </a:ext>
            </a:extLst>
          </p:cNvPr>
          <p:cNvPicPr>
            <a:picLocks noChangeAspect="1"/>
          </p:cNvPicPr>
          <p:nvPr/>
        </p:nvPicPr>
        <p:blipFill>
          <a:blip r:embed="rId4"/>
          <a:stretch>
            <a:fillRect/>
          </a:stretch>
        </p:blipFill>
        <p:spPr>
          <a:xfrm>
            <a:off x="2892770" y="720477"/>
            <a:ext cx="12502459" cy="9442416"/>
          </a:xfrm>
          <a:prstGeom prst="rect">
            <a:avLst/>
          </a:prstGeom>
        </p:spPr>
      </p:pic>
    </p:spTree>
    <p:extLst>
      <p:ext uri="{BB962C8B-B14F-4D97-AF65-F5344CB8AC3E}">
        <p14:creationId xmlns:p14="http://schemas.microsoft.com/office/powerpoint/2010/main" val="439358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38419" y="3507471"/>
            <a:ext cx="12068412" cy="3414934"/>
          </a:xfrm>
          <a:prstGeom prst="rect">
            <a:avLst/>
          </a:prstGeom>
        </p:spPr>
        <p:txBody>
          <a:bodyPr lIns="0" tIns="0" rIns="0" bIns="0" rtlCol="0" anchor="t">
            <a:spAutoFit/>
          </a:bodyPr>
          <a:lstStyle/>
          <a:p>
            <a:pPr marL="0" lvl="0" indent="0" algn="ctr">
              <a:lnSpc>
                <a:spcPts val="12276"/>
              </a:lnSpc>
            </a:pPr>
            <a:r>
              <a:rPr lang="en-US" sz="13200" spc="1425">
                <a:solidFill>
                  <a:srgbClr val="4A9BB4"/>
                </a:solidFill>
                <a:latin typeface="Codec Pro ExtraBold"/>
                <a:ea typeface="Codec Pro ExtraBold"/>
                <a:cs typeface="Codec Pro ExtraBold"/>
                <a:sym typeface="Codec Pro ExtraBold"/>
              </a:rPr>
              <a:t>STRATEGIC PLAN</a:t>
            </a:r>
          </a:p>
        </p:txBody>
      </p:sp>
      <p:grpSp>
        <p:nvGrpSpPr>
          <p:cNvPr id="3" name="Group 3"/>
          <p:cNvGrpSpPr/>
          <p:nvPr/>
        </p:nvGrpSpPr>
        <p:grpSpPr>
          <a:xfrm rot="826432">
            <a:off x="-18353104" y="-3567159"/>
            <a:ext cx="21026341" cy="12831921"/>
            <a:chOff x="0" y="0"/>
            <a:chExt cx="5537802" cy="3379601"/>
          </a:xfrm>
        </p:grpSpPr>
        <p:sp>
          <p:nvSpPr>
            <p:cNvPr id="4" name="Freeform 4"/>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8CDAE8"/>
            </a:solidFill>
          </p:spPr>
          <p:txBody>
            <a:bodyPr/>
            <a:lstStyle/>
            <a:p>
              <a:endParaRPr lang="en-US"/>
            </a:p>
          </p:txBody>
        </p:sp>
        <p:sp>
          <p:nvSpPr>
            <p:cNvPr id="5" name="TextBox 5"/>
            <p:cNvSpPr txBox="1"/>
            <p:nvPr/>
          </p:nvSpPr>
          <p:spPr>
            <a:xfrm>
              <a:off x="0" y="-19050"/>
              <a:ext cx="5537802" cy="3398651"/>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rot="773821">
            <a:off x="3741572" y="-4834013"/>
            <a:ext cx="313833" cy="8482349"/>
            <a:chOff x="0" y="0"/>
            <a:chExt cx="82656" cy="2234034"/>
          </a:xfrm>
        </p:grpSpPr>
        <p:sp>
          <p:nvSpPr>
            <p:cNvPr id="7" name="Freeform 7"/>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0097B2"/>
            </a:solidFill>
          </p:spPr>
          <p:txBody>
            <a:bodyPr/>
            <a:lstStyle/>
            <a:p>
              <a:endParaRPr lang="en-US"/>
            </a:p>
          </p:txBody>
        </p:sp>
        <p:sp>
          <p:nvSpPr>
            <p:cNvPr id="8" name="TextBox 8"/>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sp>
        <p:nvSpPr>
          <p:cNvPr id="9" name="Freeform 9"/>
          <p:cNvSpPr/>
          <p:nvPr/>
        </p:nvSpPr>
        <p:spPr>
          <a:xfrm>
            <a:off x="15854895" y="7853895"/>
            <a:ext cx="2433105" cy="2433105"/>
          </a:xfrm>
          <a:custGeom>
            <a:avLst/>
            <a:gdLst/>
            <a:ahLst/>
            <a:cxnLst/>
            <a:rect l="l" t="t" r="r" b="b"/>
            <a:pathLst>
              <a:path w="2433105" h="2433105">
                <a:moveTo>
                  <a:pt x="0" y="0"/>
                </a:moveTo>
                <a:lnTo>
                  <a:pt x="2433105" y="0"/>
                </a:lnTo>
                <a:lnTo>
                  <a:pt x="2433105" y="2433105"/>
                </a:lnTo>
                <a:lnTo>
                  <a:pt x="0" y="2433105"/>
                </a:lnTo>
                <a:lnTo>
                  <a:pt x="0" y="0"/>
                </a:lnTo>
                <a:close/>
              </a:path>
            </a:pathLst>
          </a:custGeom>
          <a:blipFill>
            <a:blip r:embed="rId2"/>
            <a:stretch>
              <a:fillRect/>
            </a:stretch>
          </a:blipFill>
        </p:spPr>
        <p:txBody>
          <a:bodyPr/>
          <a:lstStyle/>
          <a:p>
            <a:endParaRPr lang="en-US"/>
          </a:p>
        </p:txBody>
      </p:sp>
      <p:grpSp>
        <p:nvGrpSpPr>
          <p:cNvPr id="10" name="Group 10"/>
          <p:cNvGrpSpPr/>
          <p:nvPr/>
        </p:nvGrpSpPr>
        <p:grpSpPr>
          <a:xfrm rot="3493644">
            <a:off x="10533046" y="-8859884"/>
            <a:ext cx="21026341" cy="12831921"/>
            <a:chOff x="0" y="0"/>
            <a:chExt cx="5537802" cy="3379601"/>
          </a:xfrm>
        </p:grpSpPr>
        <p:sp>
          <p:nvSpPr>
            <p:cNvPr id="11" name="Freeform 11"/>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0097B2"/>
            </a:solidFill>
          </p:spPr>
          <p:txBody>
            <a:bodyPr/>
            <a:lstStyle/>
            <a:p>
              <a:endParaRPr lang="en-US"/>
            </a:p>
          </p:txBody>
        </p:sp>
        <p:sp>
          <p:nvSpPr>
            <p:cNvPr id="12" name="TextBox 12"/>
            <p:cNvSpPr txBox="1"/>
            <p:nvPr/>
          </p:nvSpPr>
          <p:spPr>
            <a:xfrm>
              <a:off x="0" y="-19050"/>
              <a:ext cx="5537802" cy="3398651"/>
            </a:xfrm>
            <a:prstGeom prst="rect">
              <a:avLst/>
            </a:prstGeom>
          </p:spPr>
          <p:txBody>
            <a:bodyPr lIns="50800" tIns="50800" rIns="50800" bIns="50800" rtlCol="0" anchor="ctr"/>
            <a:lstStyle/>
            <a:p>
              <a:pPr algn="ctr">
                <a:lnSpc>
                  <a:spcPts val="2859"/>
                </a:lnSpc>
              </a:pPr>
              <a:endParaRPr/>
            </a:p>
          </p:txBody>
        </p:sp>
      </p:grpSp>
      <p:grpSp>
        <p:nvGrpSpPr>
          <p:cNvPr id="13" name="Group 13"/>
          <p:cNvGrpSpPr/>
          <p:nvPr/>
        </p:nvGrpSpPr>
        <p:grpSpPr>
          <a:xfrm rot="-1936740">
            <a:off x="18660577" y="1915520"/>
            <a:ext cx="279374" cy="8482349"/>
            <a:chOff x="0" y="0"/>
            <a:chExt cx="73580" cy="2234034"/>
          </a:xfrm>
        </p:grpSpPr>
        <p:sp>
          <p:nvSpPr>
            <p:cNvPr id="14" name="Freeform 14"/>
            <p:cNvSpPr/>
            <p:nvPr/>
          </p:nvSpPr>
          <p:spPr>
            <a:xfrm>
              <a:off x="0" y="0"/>
              <a:ext cx="73580" cy="2234034"/>
            </a:xfrm>
            <a:custGeom>
              <a:avLst/>
              <a:gdLst/>
              <a:ahLst/>
              <a:cxnLst/>
              <a:rect l="l" t="t" r="r" b="b"/>
              <a:pathLst>
                <a:path w="73580" h="2234034">
                  <a:moveTo>
                    <a:pt x="0" y="0"/>
                  </a:moveTo>
                  <a:lnTo>
                    <a:pt x="73580" y="0"/>
                  </a:lnTo>
                  <a:lnTo>
                    <a:pt x="73580" y="2234034"/>
                  </a:lnTo>
                  <a:lnTo>
                    <a:pt x="0" y="2234034"/>
                  </a:lnTo>
                  <a:close/>
                </a:path>
              </a:pathLst>
            </a:custGeom>
            <a:solidFill>
              <a:srgbClr val="8CDAE8"/>
            </a:solidFill>
          </p:spPr>
          <p:txBody>
            <a:bodyPr/>
            <a:lstStyle/>
            <a:p>
              <a:endParaRPr lang="en-US"/>
            </a:p>
          </p:txBody>
        </p:sp>
        <p:sp>
          <p:nvSpPr>
            <p:cNvPr id="15" name="TextBox 15"/>
            <p:cNvSpPr txBox="1"/>
            <p:nvPr/>
          </p:nvSpPr>
          <p:spPr>
            <a:xfrm>
              <a:off x="0" y="-19050"/>
              <a:ext cx="73580" cy="2253084"/>
            </a:xfrm>
            <a:prstGeom prst="rect">
              <a:avLst/>
            </a:prstGeom>
          </p:spPr>
          <p:txBody>
            <a:bodyPr lIns="50800" tIns="50800" rIns="50800" bIns="50800" rtlCol="0" anchor="ctr"/>
            <a:lstStyle/>
            <a:p>
              <a:pPr algn="ctr">
                <a:lnSpc>
                  <a:spcPts val="2859"/>
                </a:lnSpc>
              </a:pPr>
              <a:endParaRPr/>
            </a:p>
          </p:txBody>
        </p:sp>
      </p:grpSp>
      <p:grpSp>
        <p:nvGrpSpPr>
          <p:cNvPr id="16" name="Group 16"/>
          <p:cNvGrpSpPr/>
          <p:nvPr/>
        </p:nvGrpSpPr>
        <p:grpSpPr>
          <a:xfrm>
            <a:off x="15136358" y="6715809"/>
            <a:ext cx="8637895" cy="863789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BD63"/>
            </a:solidFill>
            <a:ln cap="sq">
              <a:noFill/>
              <a:prstDash val="solid"/>
              <a:miter/>
            </a:ln>
          </p:spPr>
          <p:txBody>
            <a:bodyPr/>
            <a:lstStyle/>
            <a:p>
              <a:endParaRPr lang="en-US"/>
            </a:p>
          </p:txBody>
        </p:sp>
        <p:sp>
          <p:nvSpPr>
            <p:cNvPr id="18" name="TextBox 18"/>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9" name="Freeform 19"/>
          <p:cNvSpPr/>
          <p:nvPr/>
        </p:nvSpPr>
        <p:spPr>
          <a:xfrm>
            <a:off x="16042748" y="7853895"/>
            <a:ext cx="2433105" cy="2433105"/>
          </a:xfrm>
          <a:custGeom>
            <a:avLst/>
            <a:gdLst/>
            <a:ahLst/>
            <a:cxnLst/>
            <a:rect l="l" t="t" r="r" b="b"/>
            <a:pathLst>
              <a:path w="2433105" h="2433105">
                <a:moveTo>
                  <a:pt x="0" y="0"/>
                </a:moveTo>
                <a:lnTo>
                  <a:pt x="2433104" y="0"/>
                </a:lnTo>
                <a:lnTo>
                  <a:pt x="2433104" y="2433105"/>
                </a:lnTo>
                <a:lnTo>
                  <a:pt x="0" y="2433105"/>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543050" y="-558218"/>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6DBD63"/>
            </a:solidFill>
          </p:spPr>
          <p:txBody>
            <a:bodyPr/>
            <a:lstStyle/>
            <a:p>
              <a:endParaRPr lang="en-US"/>
            </a:p>
          </p:txBody>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227773" y="4163622"/>
            <a:ext cx="110236" cy="2818996"/>
            <a:chOff x="0" y="0"/>
            <a:chExt cx="26312" cy="672855"/>
          </a:xfrm>
        </p:grpSpPr>
        <p:sp>
          <p:nvSpPr>
            <p:cNvPr id="6" name="Freeform 6"/>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en-US"/>
            </a:p>
          </p:txBody>
        </p:sp>
        <p:sp>
          <p:nvSpPr>
            <p:cNvPr id="7" name="TextBox 7"/>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1657678" y="2539855"/>
            <a:ext cx="7919971" cy="1383632"/>
            <a:chOff x="0" y="0"/>
            <a:chExt cx="1890386" cy="330254"/>
          </a:xfrm>
        </p:grpSpPr>
        <p:sp>
          <p:nvSpPr>
            <p:cNvPr id="9" name="Freeform 9"/>
            <p:cNvSpPr/>
            <p:nvPr/>
          </p:nvSpPr>
          <p:spPr>
            <a:xfrm>
              <a:off x="0" y="0"/>
              <a:ext cx="1890386" cy="330254"/>
            </a:xfrm>
            <a:custGeom>
              <a:avLst/>
              <a:gdLst/>
              <a:ahLst/>
              <a:cxnLst/>
              <a:rect l="l" t="t" r="r" b="b"/>
              <a:pathLst>
                <a:path w="1890386" h="330254">
                  <a:moveTo>
                    <a:pt x="17595" y="0"/>
                  </a:moveTo>
                  <a:lnTo>
                    <a:pt x="1872791" y="0"/>
                  </a:lnTo>
                  <a:cubicBezTo>
                    <a:pt x="1877457" y="0"/>
                    <a:pt x="1881933" y="1854"/>
                    <a:pt x="1885232" y="5154"/>
                  </a:cubicBezTo>
                  <a:cubicBezTo>
                    <a:pt x="1888532" y="8453"/>
                    <a:pt x="1890386" y="12929"/>
                    <a:pt x="1890386" y="17595"/>
                  </a:cubicBezTo>
                  <a:lnTo>
                    <a:pt x="1890386" y="312658"/>
                  </a:lnTo>
                  <a:cubicBezTo>
                    <a:pt x="1890386" y="317325"/>
                    <a:pt x="1888532" y="321800"/>
                    <a:pt x="1885232" y="325100"/>
                  </a:cubicBezTo>
                  <a:cubicBezTo>
                    <a:pt x="1881933" y="328400"/>
                    <a:pt x="1877457" y="330254"/>
                    <a:pt x="1872791" y="330254"/>
                  </a:cubicBezTo>
                  <a:lnTo>
                    <a:pt x="17595" y="330254"/>
                  </a:lnTo>
                  <a:cubicBezTo>
                    <a:pt x="12929" y="330254"/>
                    <a:pt x="8453" y="328400"/>
                    <a:pt x="5154" y="325100"/>
                  </a:cubicBezTo>
                  <a:cubicBezTo>
                    <a:pt x="1854" y="321800"/>
                    <a:pt x="0" y="317325"/>
                    <a:pt x="0" y="312658"/>
                  </a:cubicBezTo>
                  <a:lnTo>
                    <a:pt x="0" y="17595"/>
                  </a:lnTo>
                  <a:cubicBezTo>
                    <a:pt x="0" y="12929"/>
                    <a:pt x="1854" y="8453"/>
                    <a:pt x="5154" y="5154"/>
                  </a:cubicBezTo>
                  <a:cubicBezTo>
                    <a:pt x="8453" y="1854"/>
                    <a:pt x="12929" y="0"/>
                    <a:pt x="17595" y="0"/>
                  </a:cubicBezTo>
                  <a:close/>
                </a:path>
              </a:pathLst>
            </a:custGeom>
            <a:solidFill>
              <a:srgbClr val="4A9BB4"/>
            </a:solidFill>
          </p:spPr>
          <p:txBody>
            <a:bodyPr/>
            <a:lstStyle/>
            <a:p>
              <a:endParaRPr lang="en-US"/>
            </a:p>
          </p:txBody>
        </p:sp>
        <p:sp>
          <p:nvSpPr>
            <p:cNvPr id="10" name="TextBox 10"/>
            <p:cNvSpPr txBox="1"/>
            <p:nvPr/>
          </p:nvSpPr>
          <p:spPr>
            <a:xfrm>
              <a:off x="0" y="-57150"/>
              <a:ext cx="1890386" cy="387404"/>
            </a:xfrm>
            <a:prstGeom prst="rect">
              <a:avLst/>
            </a:prstGeom>
          </p:spPr>
          <p:txBody>
            <a:bodyPr lIns="56055" tIns="56055" rIns="56055" bIns="56055" rtlCol="0" anchor="ctr"/>
            <a:lstStyle/>
            <a:p>
              <a:pPr algn="ctr">
                <a:lnSpc>
                  <a:spcPts val="8189"/>
                </a:lnSpc>
              </a:pPr>
              <a:r>
                <a:rPr lang="en-US" sz="6299" b="1" dirty="0">
                  <a:solidFill>
                    <a:srgbClr val="FFFFFF"/>
                  </a:solidFill>
                  <a:latin typeface="Montserrat Light Bold"/>
                  <a:ea typeface="Montserrat Light Bold"/>
                  <a:cs typeface="Montserrat Light Bold"/>
                  <a:sym typeface="Montserrat Light Bold"/>
                </a:rPr>
                <a:t>STRATEGIC PLAN</a:t>
              </a:r>
            </a:p>
          </p:txBody>
        </p:sp>
      </p:grpSp>
      <p:sp>
        <p:nvSpPr>
          <p:cNvPr id="11" name="Freeform 11"/>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0" y="8041748"/>
            <a:ext cx="2433105" cy="2433105"/>
          </a:xfrm>
          <a:custGeom>
            <a:avLst/>
            <a:gdLst/>
            <a:ahLst/>
            <a:cxnLst/>
            <a:rect l="l" t="t" r="r" b="b"/>
            <a:pathLst>
              <a:path w="2433105" h="2433105">
                <a:moveTo>
                  <a:pt x="0" y="0"/>
                </a:moveTo>
                <a:lnTo>
                  <a:pt x="2433105" y="0"/>
                </a:lnTo>
                <a:lnTo>
                  <a:pt x="2433105" y="2433104"/>
                </a:lnTo>
                <a:lnTo>
                  <a:pt x="0" y="2433104"/>
                </a:lnTo>
                <a:lnTo>
                  <a:pt x="0" y="0"/>
                </a:lnTo>
                <a:close/>
              </a:path>
            </a:pathLst>
          </a:custGeom>
          <a:blipFill>
            <a:blip r:embed="rId5"/>
            <a:stretch>
              <a:fillRect/>
            </a:stretch>
          </a:blipFill>
        </p:spPr>
        <p:txBody>
          <a:bodyPr/>
          <a:lstStyle/>
          <a:p>
            <a:endParaRPr lang="en-US"/>
          </a:p>
        </p:txBody>
      </p:sp>
      <p:sp>
        <p:nvSpPr>
          <p:cNvPr id="13" name="Freeform 13"/>
          <p:cNvSpPr/>
          <p:nvPr/>
        </p:nvSpPr>
        <p:spPr>
          <a:xfrm>
            <a:off x="10342856" y="0"/>
            <a:ext cx="7945144" cy="10287000"/>
          </a:xfrm>
          <a:custGeom>
            <a:avLst/>
            <a:gdLst/>
            <a:ahLst/>
            <a:cxnLst/>
            <a:rect l="l" t="t" r="r" b="b"/>
            <a:pathLst>
              <a:path w="7945144" h="10287000">
                <a:moveTo>
                  <a:pt x="0" y="0"/>
                </a:moveTo>
                <a:lnTo>
                  <a:pt x="7945144" y="0"/>
                </a:lnTo>
                <a:lnTo>
                  <a:pt x="7945144" y="10287000"/>
                </a:lnTo>
                <a:lnTo>
                  <a:pt x="0" y="10287000"/>
                </a:lnTo>
                <a:lnTo>
                  <a:pt x="0" y="0"/>
                </a:lnTo>
                <a:close/>
              </a:path>
            </a:pathLst>
          </a:custGeom>
          <a:blipFill>
            <a:blip r:embed="rId6"/>
            <a:stretch>
              <a:fillRect/>
            </a:stretch>
          </a:blipFill>
        </p:spPr>
        <p:txBody>
          <a:bodyPr/>
          <a:lstStyle/>
          <a:p>
            <a:endParaRPr lang="en-US"/>
          </a:p>
        </p:txBody>
      </p:sp>
      <p:sp>
        <p:nvSpPr>
          <p:cNvPr id="14" name="TextBox 14"/>
          <p:cNvSpPr txBox="1"/>
          <p:nvPr/>
        </p:nvSpPr>
        <p:spPr>
          <a:xfrm>
            <a:off x="1543050" y="4002950"/>
            <a:ext cx="7712480" cy="3073664"/>
          </a:xfrm>
          <a:prstGeom prst="rect">
            <a:avLst/>
          </a:prstGeom>
        </p:spPr>
        <p:txBody>
          <a:bodyPr lIns="0" tIns="0" rIns="0" bIns="0" rtlCol="0" anchor="t">
            <a:spAutoFit/>
          </a:bodyPr>
          <a:lstStyle/>
          <a:p>
            <a:pPr marL="753406" lvl="1" indent="-376703" algn="l">
              <a:lnSpc>
                <a:spcPts val="4885"/>
              </a:lnSpc>
              <a:buFont typeface="Arial"/>
              <a:buChar char="•"/>
            </a:pPr>
            <a:r>
              <a:rPr lang="en-US" sz="3489" spc="174" dirty="0">
                <a:solidFill>
                  <a:srgbClr val="000000"/>
                </a:solidFill>
                <a:latin typeface="Montserrat Light"/>
                <a:ea typeface="Montserrat Light"/>
                <a:cs typeface="Montserrat Light"/>
                <a:sym typeface="Montserrat Light"/>
              </a:rPr>
              <a:t>First Step of the GMS</a:t>
            </a:r>
          </a:p>
          <a:p>
            <a:pPr marL="753406" lvl="1" indent="-376703" algn="l">
              <a:lnSpc>
                <a:spcPts val="4885"/>
              </a:lnSpc>
              <a:buFont typeface="Arial"/>
              <a:buChar char="•"/>
            </a:pPr>
            <a:r>
              <a:rPr lang="en-US" sz="3489" spc="174" dirty="0">
                <a:solidFill>
                  <a:srgbClr val="000000"/>
                </a:solidFill>
                <a:latin typeface="Montserrat Light"/>
                <a:ea typeface="Montserrat Light"/>
                <a:cs typeface="Montserrat Light"/>
                <a:sym typeface="Montserrat Light"/>
              </a:rPr>
              <a:t>Defines County culture by embracing specific values that lead into Strategic Initiatives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35761"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528002" y="0"/>
            <a:ext cx="19048322" cy="3086100"/>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8CDAE8"/>
            </a:solidFill>
          </p:spPr>
          <p:txBody>
            <a:bodyPr/>
            <a:lstStyle/>
            <a:p>
              <a:endParaRPr lang="en-US"/>
            </a:p>
          </p:txBody>
        </p:sp>
        <p:sp>
          <p:nvSpPr>
            <p:cNvPr id="5" name="TextBox 5"/>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8"/>
          <p:cNvGrpSpPr/>
          <p:nvPr/>
        </p:nvGrpSpPr>
        <p:grpSpPr>
          <a:xfrm>
            <a:off x="1087234" y="3738510"/>
            <a:ext cx="15817850" cy="5063430"/>
            <a:chOff x="0" y="-19050"/>
            <a:chExt cx="4166018" cy="1333578"/>
          </a:xfrm>
        </p:grpSpPr>
        <p:sp>
          <p:nvSpPr>
            <p:cNvPr id="9" name="Freeform 9"/>
            <p:cNvSpPr/>
            <p:nvPr/>
          </p:nvSpPr>
          <p:spPr>
            <a:xfrm>
              <a:off x="0" y="0"/>
              <a:ext cx="4166018" cy="1314528"/>
            </a:xfrm>
            <a:custGeom>
              <a:avLst/>
              <a:gdLst/>
              <a:ahLst/>
              <a:cxnLst/>
              <a:rect l="l" t="t" r="r" b="b"/>
              <a:pathLst>
                <a:path w="4166018" h="1314528">
                  <a:moveTo>
                    <a:pt x="24962" y="0"/>
                  </a:moveTo>
                  <a:lnTo>
                    <a:pt x="4141057" y="0"/>
                  </a:lnTo>
                  <a:cubicBezTo>
                    <a:pt x="4147677" y="0"/>
                    <a:pt x="4154026" y="2630"/>
                    <a:pt x="4158707" y="7311"/>
                  </a:cubicBezTo>
                  <a:cubicBezTo>
                    <a:pt x="4163389" y="11992"/>
                    <a:pt x="4166018" y="18341"/>
                    <a:pt x="4166018" y="24962"/>
                  </a:cubicBezTo>
                  <a:lnTo>
                    <a:pt x="4166018" y="1289567"/>
                  </a:lnTo>
                  <a:cubicBezTo>
                    <a:pt x="4166018" y="1296187"/>
                    <a:pt x="4163389" y="1302536"/>
                    <a:pt x="4158707" y="1307217"/>
                  </a:cubicBezTo>
                  <a:cubicBezTo>
                    <a:pt x="4154026" y="1311899"/>
                    <a:pt x="4147677" y="1314528"/>
                    <a:pt x="4141057" y="1314528"/>
                  </a:cubicBezTo>
                  <a:lnTo>
                    <a:pt x="24962" y="1314528"/>
                  </a:lnTo>
                  <a:cubicBezTo>
                    <a:pt x="18341" y="1314528"/>
                    <a:pt x="11992" y="1311899"/>
                    <a:pt x="7311" y="1307217"/>
                  </a:cubicBezTo>
                  <a:cubicBezTo>
                    <a:pt x="2630" y="1302536"/>
                    <a:pt x="0" y="1296187"/>
                    <a:pt x="0" y="1289567"/>
                  </a:cubicBezTo>
                  <a:lnTo>
                    <a:pt x="0" y="24962"/>
                  </a:lnTo>
                  <a:cubicBezTo>
                    <a:pt x="0" y="18341"/>
                    <a:pt x="2630" y="11992"/>
                    <a:pt x="7311" y="7311"/>
                  </a:cubicBezTo>
                  <a:cubicBezTo>
                    <a:pt x="11992" y="2630"/>
                    <a:pt x="18341" y="0"/>
                    <a:pt x="24962" y="0"/>
                  </a:cubicBezTo>
                  <a:close/>
                </a:path>
              </a:pathLst>
            </a:custGeom>
            <a:solidFill>
              <a:srgbClr val="FFFFFF"/>
            </a:solidFill>
            <a:ln w="76200" cap="rnd">
              <a:solidFill>
                <a:srgbClr val="6DBD63"/>
              </a:solidFill>
              <a:prstDash val="solid"/>
              <a:round/>
            </a:ln>
          </p:spPr>
          <p:txBody>
            <a:bodyPr/>
            <a:lstStyle/>
            <a:p>
              <a:endParaRPr lang="en-US" dirty="0"/>
            </a:p>
          </p:txBody>
        </p:sp>
        <p:sp>
          <p:nvSpPr>
            <p:cNvPr id="10" name="TextBox 10"/>
            <p:cNvSpPr txBox="1"/>
            <p:nvPr/>
          </p:nvSpPr>
          <p:spPr>
            <a:xfrm>
              <a:off x="0" y="-19050"/>
              <a:ext cx="4166018" cy="1333578"/>
            </a:xfrm>
            <a:prstGeom prst="rect">
              <a:avLst/>
            </a:prstGeom>
          </p:spPr>
          <p:txBody>
            <a:bodyPr lIns="50800" tIns="50800" rIns="50800" bIns="50800" rtlCol="0" anchor="ctr"/>
            <a:lstStyle/>
            <a:p>
              <a:pPr algn="ctr">
                <a:lnSpc>
                  <a:spcPts val="2859"/>
                </a:lnSpc>
              </a:pPr>
              <a:endParaRPr/>
            </a:p>
          </p:txBody>
        </p:sp>
      </p:grpSp>
      <p:sp>
        <p:nvSpPr>
          <p:cNvPr id="11" name="Freeform 11"/>
          <p:cNvSpPr/>
          <p:nvPr/>
        </p:nvSpPr>
        <p:spPr>
          <a:xfrm>
            <a:off x="-71155" y="-187852"/>
            <a:ext cx="2433105" cy="2433105"/>
          </a:xfrm>
          <a:custGeom>
            <a:avLst/>
            <a:gdLst/>
            <a:ahLst/>
            <a:cxnLst/>
            <a:rect l="l" t="t" r="r" b="b"/>
            <a:pathLst>
              <a:path w="2433105" h="2433105">
                <a:moveTo>
                  <a:pt x="0" y="0"/>
                </a:moveTo>
                <a:lnTo>
                  <a:pt x="2433105" y="0"/>
                </a:lnTo>
                <a:lnTo>
                  <a:pt x="2433105" y="2433104"/>
                </a:lnTo>
                <a:lnTo>
                  <a:pt x="0" y="2433104"/>
                </a:lnTo>
                <a:lnTo>
                  <a:pt x="0" y="0"/>
                </a:lnTo>
                <a:close/>
              </a:path>
            </a:pathLst>
          </a:custGeom>
          <a:blipFill>
            <a:blip r:embed="rId8"/>
            <a:stretch>
              <a:fillRect/>
            </a:stretch>
          </a:blipFill>
        </p:spPr>
        <p:txBody>
          <a:bodyPr/>
          <a:lstStyle/>
          <a:p>
            <a:endParaRPr lang="en-US"/>
          </a:p>
        </p:txBody>
      </p:sp>
      <p:sp>
        <p:nvSpPr>
          <p:cNvPr id="13" name="TextBox 13"/>
          <p:cNvSpPr txBox="1"/>
          <p:nvPr/>
        </p:nvSpPr>
        <p:spPr>
          <a:xfrm>
            <a:off x="2901151" y="896016"/>
            <a:ext cx="12190017" cy="1244979"/>
          </a:xfrm>
          <a:prstGeom prst="rect">
            <a:avLst/>
          </a:prstGeom>
        </p:spPr>
        <p:txBody>
          <a:bodyPr lIns="0" tIns="0" rIns="0" bIns="0" rtlCol="0" anchor="t">
            <a:spAutoFit/>
          </a:bodyPr>
          <a:lstStyle/>
          <a:p>
            <a:pPr algn="ctr">
              <a:lnSpc>
                <a:spcPts val="9368"/>
              </a:lnSpc>
            </a:pPr>
            <a:r>
              <a:rPr lang="en-US" sz="6788" spc="665">
                <a:solidFill>
                  <a:srgbClr val="FFFFFF"/>
                </a:solidFill>
                <a:latin typeface="Codec Pro ExtraBold"/>
                <a:ea typeface="Codec Pro ExtraBold"/>
                <a:cs typeface="Codec Pro ExtraBold"/>
                <a:sym typeface="Codec Pro ExtraBold"/>
              </a:rPr>
              <a:t>STRATEGIC INITIATIVES</a:t>
            </a:r>
          </a:p>
        </p:txBody>
      </p:sp>
      <p:sp>
        <p:nvSpPr>
          <p:cNvPr id="17" name="Rectangle: Rounded Corners 16">
            <a:extLst>
              <a:ext uri="{FF2B5EF4-FFF2-40B4-BE49-F238E27FC236}">
                <a16:creationId xmlns:a16="http://schemas.microsoft.com/office/drawing/2014/main" id="{5C2B3431-C62F-45B8-8572-C20B411261C2}"/>
              </a:ext>
            </a:extLst>
          </p:cNvPr>
          <p:cNvSpPr/>
          <p:nvPr/>
        </p:nvSpPr>
        <p:spPr>
          <a:xfrm>
            <a:off x="1351127" y="5205828"/>
            <a:ext cx="2590800" cy="685800"/>
          </a:xfrm>
          <a:prstGeom prst="roundRect">
            <a:avLst/>
          </a:prstGeom>
          <a:solidFill>
            <a:srgbClr val="00B050"/>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000" dirty="0">
                <a:latin typeface="Montserrat Bold" panose="00000800000000000000" charset="0"/>
              </a:rPr>
              <a:t>Sustainability</a:t>
            </a:r>
          </a:p>
        </p:txBody>
      </p:sp>
      <p:sp>
        <p:nvSpPr>
          <p:cNvPr id="19" name="Rectangle: Rounded Corners 18">
            <a:extLst>
              <a:ext uri="{FF2B5EF4-FFF2-40B4-BE49-F238E27FC236}">
                <a16:creationId xmlns:a16="http://schemas.microsoft.com/office/drawing/2014/main" id="{892012A4-C366-A323-60BD-5799A7EF4275}"/>
              </a:ext>
            </a:extLst>
          </p:cNvPr>
          <p:cNvSpPr/>
          <p:nvPr/>
        </p:nvSpPr>
        <p:spPr>
          <a:xfrm>
            <a:off x="4586591" y="5191816"/>
            <a:ext cx="2590800" cy="685800"/>
          </a:xfrm>
          <a:prstGeom prst="round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000" dirty="0">
                <a:latin typeface="Montserrat Bold" panose="00000800000000000000" charset="0"/>
              </a:rPr>
              <a:t>Equity</a:t>
            </a:r>
          </a:p>
        </p:txBody>
      </p:sp>
      <p:sp>
        <p:nvSpPr>
          <p:cNvPr id="23" name="Rectangle: Rounded Corners 22">
            <a:extLst>
              <a:ext uri="{FF2B5EF4-FFF2-40B4-BE49-F238E27FC236}">
                <a16:creationId xmlns:a16="http://schemas.microsoft.com/office/drawing/2014/main" id="{2C69036A-9066-1110-440D-3C023495E545}"/>
              </a:ext>
            </a:extLst>
          </p:cNvPr>
          <p:cNvSpPr/>
          <p:nvPr/>
        </p:nvSpPr>
        <p:spPr>
          <a:xfrm>
            <a:off x="7822056" y="5199116"/>
            <a:ext cx="2590800" cy="685800"/>
          </a:xfrm>
          <a:prstGeom prst="roundRect">
            <a:avLst/>
          </a:prstGeom>
          <a:solidFill>
            <a:srgbClr val="7030A0"/>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000" dirty="0">
                <a:latin typeface="Montserrat Bold" panose="00000800000000000000" charset="0"/>
              </a:rPr>
              <a:t>Empower</a:t>
            </a:r>
          </a:p>
        </p:txBody>
      </p:sp>
      <p:sp>
        <p:nvSpPr>
          <p:cNvPr id="25" name="Rectangle: Rounded Corners 24">
            <a:extLst>
              <a:ext uri="{FF2B5EF4-FFF2-40B4-BE49-F238E27FC236}">
                <a16:creationId xmlns:a16="http://schemas.microsoft.com/office/drawing/2014/main" id="{9BE5AEAB-41FB-9325-E331-B97C3B756DD0}"/>
              </a:ext>
            </a:extLst>
          </p:cNvPr>
          <p:cNvSpPr/>
          <p:nvPr/>
        </p:nvSpPr>
        <p:spPr>
          <a:xfrm>
            <a:off x="10940858" y="5179409"/>
            <a:ext cx="2590800" cy="685800"/>
          </a:xfrm>
          <a:prstGeom prst="roundRect">
            <a:avLst/>
          </a:prstGeom>
          <a:solidFill>
            <a:schemeClr val="accent6">
              <a:lumMod val="75000"/>
            </a:schemeClr>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000" dirty="0">
                <a:latin typeface="Montserrat Bold" panose="00000800000000000000" charset="0"/>
              </a:rPr>
              <a:t>Community</a:t>
            </a:r>
          </a:p>
        </p:txBody>
      </p:sp>
      <p:sp>
        <p:nvSpPr>
          <p:cNvPr id="26" name="Rectangle: Rounded Corners 25">
            <a:extLst>
              <a:ext uri="{FF2B5EF4-FFF2-40B4-BE49-F238E27FC236}">
                <a16:creationId xmlns:a16="http://schemas.microsoft.com/office/drawing/2014/main" id="{350DBDB0-EF52-B406-E0FD-0BC633DBECF8}"/>
              </a:ext>
            </a:extLst>
          </p:cNvPr>
          <p:cNvSpPr/>
          <p:nvPr/>
        </p:nvSpPr>
        <p:spPr>
          <a:xfrm>
            <a:off x="14025223" y="5195351"/>
            <a:ext cx="2590800" cy="685800"/>
          </a:xfrm>
          <a:prstGeom prst="roundRect">
            <a:avLst/>
          </a:prstGeom>
          <a:solidFill>
            <a:schemeClr val="tx2"/>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000" dirty="0">
                <a:latin typeface="Montserrat Bold" panose="00000800000000000000" charset="0"/>
              </a:rPr>
              <a:t>Justice</a:t>
            </a:r>
          </a:p>
        </p:txBody>
      </p:sp>
      <p:sp>
        <p:nvSpPr>
          <p:cNvPr id="31" name="TextBox 30">
            <a:extLst>
              <a:ext uri="{FF2B5EF4-FFF2-40B4-BE49-F238E27FC236}">
                <a16:creationId xmlns:a16="http://schemas.microsoft.com/office/drawing/2014/main" id="{3DB68AB5-A00F-6852-C3BB-986097CBCBB8}"/>
              </a:ext>
            </a:extLst>
          </p:cNvPr>
          <p:cNvSpPr txBox="1"/>
          <p:nvPr/>
        </p:nvSpPr>
        <p:spPr>
          <a:xfrm>
            <a:off x="1439657" y="6003411"/>
            <a:ext cx="2269950" cy="1707519"/>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Montserrat Light" panose="00000400000000000000" pitchFamily="2" charset="0"/>
              </a:rPr>
              <a:t>Economy</a:t>
            </a:r>
          </a:p>
          <a:p>
            <a:pPr marL="285750" indent="-285750">
              <a:lnSpc>
                <a:spcPct val="150000"/>
              </a:lnSpc>
              <a:buFont typeface="Arial" panose="020B0604020202020204" pitchFamily="34" charset="0"/>
              <a:buChar char="•"/>
            </a:pPr>
            <a:r>
              <a:rPr lang="en-US" dirty="0">
                <a:latin typeface="Montserrat Light" panose="00000400000000000000" pitchFamily="2" charset="0"/>
              </a:rPr>
              <a:t>Climate</a:t>
            </a:r>
          </a:p>
          <a:p>
            <a:pPr marL="285750" indent="-285750">
              <a:lnSpc>
                <a:spcPct val="150000"/>
              </a:lnSpc>
              <a:buFont typeface="Arial" panose="020B0604020202020204" pitchFamily="34" charset="0"/>
              <a:buChar char="•"/>
            </a:pPr>
            <a:r>
              <a:rPr lang="en-US" dirty="0">
                <a:latin typeface="Montserrat Light" panose="00000400000000000000" pitchFamily="2" charset="0"/>
              </a:rPr>
              <a:t>Environment</a:t>
            </a:r>
          </a:p>
          <a:p>
            <a:pPr marL="285750" indent="-285750">
              <a:lnSpc>
                <a:spcPct val="150000"/>
              </a:lnSpc>
              <a:buFont typeface="Arial" panose="020B0604020202020204" pitchFamily="34" charset="0"/>
              <a:buChar char="•"/>
            </a:pPr>
            <a:r>
              <a:rPr lang="en-US" dirty="0">
                <a:latin typeface="Montserrat Light" panose="00000400000000000000" pitchFamily="2" charset="0"/>
              </a:rPr>
              <a:t>Resiliency</a:t>
            </a:r>
          </a:p>
        </p:txBody>
      </p:sp>
      <p:sp>
        <p:nvSpPr>
          <p:cNvPr id="35" name="TextBox 34">
            <a:extLst>
              <a:ext uri="{FF2B5EF4-FFF2-40B4-BE49-F238E27FC236}">
                <a16:creationId xmlns:a16="http://schemas.microsoft.com/office/drawing/2014/main" id="{2D8FB3BA-7D3C-20C6-841D-8E7F21125847}"/>
              </a:ext>
            </a:extLst>
          </p:cNvPr>
          <p:cNvSpPr txBox="1"/>
          <p:nvPr/>
        </p:nvSpPr>
        <p:spPr>
          <a:xfrm>
            <a:off x="4680064" y="6000158"/>
            <a:ext cx="2739119" cy="170751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dirty="0">
                <a:latin typeface="Montserrat Light" panose="00000400000000000000" pitchFamily="2" charset="0"/>
              </a:rPr>
              <a:t>Health</a:t>
            </a:r>
          </a:p>
          <a:p>
            <a:pPr marL="285750" indent="-285750">
              <a:lnSpc>
                <a:spcPct val="150000"/>
              </a:lnSpc>
              <a:buFont typeface="Arial" panose="020B0604020202020204" pitchFamily="34" charset="0"/>
              <a:buChar char="•"/>
            </a:pPr>
            <a:r>
              <a:rPr lang="en-US" dirty="0">
                <a:latin typeface="Montserrat Light" panose="00000400000000000000" pitchFamily="2" charset="0"/>
              </a:rPr>
              <a:t>Housing</a:t>
            </a:r>
          </a:p>
          <a:p>
            <a:pPr marL="285750" indent="-285750">
              <a:lnSpc>
                <a:spcPct val="150000"/>
              </a:lnSpc>
              <a:buFont typeface="Arial" panose="020B0604020202020204" pitchFamily="34" charset="0"/>
              <a:buChar char="•"/>
            </a:pPr>
            <a:r>
              <a:rPr lang="en-US" dirty="0">
                <a:latin typeface="Montserrat Light" panose="00000400000000000000" pitchFamily="2" charset="0"/>
              </a:rPr>
              <a:t>Economic Opportunity</a:t>
            </a:r>
          </a:p>
        </p:txBody>
      </p:sp>
      <p:sp>
        <p:nvSpPr>
          <p:cNvPr id="38" name="TextBox 37">
            <a:extLst>
              <a:ext uri="{FF2B5EF4-FFF2-40B4-BE49-F238E27FC236}">
                <a16:creationId xmlns:a16="http://schemas.microsoft.com/office/drawing/2014/main" id="{E8A77843-1D8C-19A1-349E-A031DD9A949D}"/>
              </a:ext>
            </a:extLst>
          </p:cNvPr>
          <p:cNvSpPr txBox="1"/>
          <p:nvPr/>
        </p:nvSpPr>
        <p:spPr>
          <a:xfrm>
            <a:off x="7890088" y="6003410"/>
            <a:ext cx="3050770" cy="1707519"/>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Workforce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solidFill>
                  <a:prstClr val="black"/>
                </a:solidFill>
                <a:latin typeface="Montserrat Light" panose="00000400000000000000" pitchFamily="2" charset="0"/>
              </a:rPr>
              <a:t>Transparency &amp; Accountability</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Innovation</a:t>
            </a:r>
          </a:p>
        </p:txBody>
      </p:sp>
      <p:sp>
        <p:nvSpPr>
          <p:cNvPr id="40" name="TextBox 39">
            <a:extLst>
              <a:ext uri="{FF2B5EF4-FFF2-40B4-BE49-F238E27FC236}">
                <a16:creationId xmlns:a16="http://schemas.microsoft.com/office/drawing/2014/main" id="{08A7916A-0530-8BCB-1C12-BC1120045DCC}"/>
              </a:ext>
            </a:extLst>
          </p:cNvPr>
          <p:cNvSpPr txBox="1"/>
          <p:nvPr/>
        </p:nvSpPr>
        <p:spPr>
          <a:xfrm>
            <a:off x="11012013" y="5955425"/>
            <a:ext cx="3044447" cy="2123017"/>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Engagement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solidFill>
                  <a:prstClr val="black"/>
                </a:solidFill>
                <a:latin typeface="Montserrat Light" panose="00000400000000000000" pitchFamily="2" charset="0"/>
              </a:rPr>
              <a:t>Safety</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Quality of Life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solidFill>
                  <a:prstClr val="black"/>
                </a:solidFill>
                <a:latin typeface="Montserrat Light" panose="00000400000000000000" pitchFamily="2" charset="0"/>
              </a:rPr>
              <a:t>Communications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Partnership</a:t>
            </a:r>
          </a:p>
        </p:txBody>
      </p:sp>
      <p:sp>
        <p:nvSpPr>
          <p:cNvPr id="42" name="TextBox 41">
            <a:extLst>
              <a:ext uri="{FF2B5EF4-FFF2-40B4-BE49-F238E27FC236}">
                <a16:creationId xmlns:a16="http://schemas.microsoft.com/office/drawing/2014/main" id="{7C5A2CEB-7D31-DD0A-CB90-0D900141C112}"/>
              </a:ext>
            </a:extLst>
          </p:cNvPr>
          <p:cNvSpPr txBox="1"/>
          <p:nvPr/>
        </p:nvSpPr>
        <p:spPr>
          <a:xfrm>
            <a:off x="14054031" y="5932725"/>
            <a:ext cx="2590800" cy="1292020"/>
          </a:xfrm>
          <a:prstGeom prst="rect">
            <a:avLst/>
          </a:prstGeom>
          <a:noFill/>
        </p:spPr>
        <p:txBody>
          <a:bodyPr wrap="square">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Safety</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dirty="0">
                <a:solidFill>
                  <a:prstClr val="black"/>
                </a:solidFill>
                <a:latin typeface="Montserrat Light" panose="00000400000000000000" pitchFamily="2" charset="0"/>
              </a:rPr>
              <a:t>Restorative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Environmental</a:t>
            </a:r>
          </a:p>
        </p:txBody>
      </p:sp>
      <p:pic>
        <p:nvPicPr>
          <p:cNvPr id="12" name="Picture 11">
            <a:extLst>
              <a:ext uri="{FF2B5EF4-FFF2-40B4-BE49-F238E27FC236}">
                <a16:creationId xmlns:a16="http://schemas.microsoft.com/office/drawing/2014/main" id="{42AA8473-CCD6-78DA-2D0A-55BD39978CBE}"/>
              </a:ext>
            </a:extLst>
          </p:cNvPr>
          <p:cNvPicPr>
            <a:picLocks noChangeAspect="1"/>
          </p:cNvPicPr>
          <p:nvPr/>
        </p:nvPicPr>
        <p:blipFill>
          <a:blip r:embed="rId9"/>
          <a:stretch>
            <a:fillRect/>
          </a:stretch>
        </p:blipFill>
        <p:spPr>
          <a:xfrm>
            <a:off x="14712123" y="3949923"/>
            <a:ext cx="1217000" cy="1217000"/>
          </a:xfrm>
          <a:prstGeom prst="rect">
            <a:avLst/>
          </a:prstGeom>
        </p:spPr>
      </p:pic>
      <p:pic>
        <p:nvPicPr>
          <p:cNvPr id="14" name="Picture 13">
            <a:extLst>
              <a:ext uri="{FF2B5EF4-FFF2-40B4-BE49-F238E27FC236}">
                <a16:creationId xmlns:a16="http://schemas.microsoft.com/office/drawing/2014/main" id="{4F5AB2ED-C4E1-1459-29D8-AE9928299960}"/>
              </a:ext>
            </a:extLst>
          </p:cNvPr>
          <p:cNvPicPr>
            <a:picLocks noChangeAspect="1"/>
          </p:cNvPicPr>
          <p:nvPr/>
        </p:nvPicPr>
        <p:blipFill>
          <a:blip r:embed="rId10"/>
          <a:stretch>
            <a:fillRect/>
          </a:stretch>
        </p:blipFill>
        <p:spPr>
          <a:xfrm>
            <a:off x="11658600" y="3945029"/>
            <a:ext cx="1217000" cy="1217000"/>
          </a:xfrm>
          <a:prstGeom prst="rect">
            <a:avLst/>
          </a:prstGeom>
        </p:spPr>
      </p:pic>
      <p:pic>
        <p:nvPicPr>
          <p:cNvPr id="15" name="Picture 14">
            <a:extLst>
              <a:ext uri="{FF2B5EF4-FFF2-40B4-BE49-F238E27FC236}">
                <a16:creationId xmlns:a16="http://schemas.microsoft.com/office/drawing/2014/main" id="{AA421439-AE98-DC57-1ECF-08F52C449C00}"/>
              </a:ext>
            </a:extLst>
          </p:cNvPr>
          <p:cNvPicPr>
            <a:picLocks noChangeAspect="1"/>
          </p:cNvPicPr>
          <p:nvPr/>
        </p:nvPicPr>
        <p:blipFill>
          <a:blip r:embed="rId11"/>
          <a:stretch>
            <a:fillRect/>
          </a:stretch>
        </p:blipFill>
        <p:spPr>
          <a:xfrm>
            <a:off x="8531909" y="3966366"/>
            <a:ext cx="1217001" cy="1217001"/>
          </a:xfrm>
          <a:prstGeom prst="rect">
            <a:avLst/>
          </a:prstGeom>
        </p:spPr>
      </p:pic>
      <p:pic>
        <p:nvPicPr>
          <p:cNvPr id="18" name="Picture 17">
            <a:extLst>
              <a:ext uri="{FF2B5EF4-FFF2-40B4-BE49-F238E27FC236}">
                <a16:creationId xmlns:a16="http://schemas.microsoft.com/office/drawing/2014/main" id="{951ED09F-8221-8D36-6FE3-591EAB3E0A5D}"/>
              </a:ext>
            </a:extLst>
          </p:cNvPr>
          <p:cNvPicPr>
            <a:picLocks noChangeAspect="1"/>
          </p:cNvPicPr>
          <p:nvPr/>
        </p:nvPicPr>
        <p:blipFill>
          <a:blip r:embed="rId12"/>
          <a:stretch>
            <a:fillRect/>
          </a:stretch>
        </p:blipFill>
        <p:spPr>
          <a:xfrm>
            <a:off x="5169423" y="3953200"/>
            <a:ext cx="1269717" cy="1269717"/>
          </a:xfrm>
          <a:prstGeom prst="rect">
            <a:avLst/>
          </a:prstGeom>
        </p:spPr>
      </p:pic>
      <p:pic>
        <p:nvPicPr>
          <p:cNvPr id="20" name="Picture 19">
            <a:extLst>
              <a:ext uri="{FF2B5EF4-FFF2-40B4-BE49-F238E27FC236}">
                <a16:creationId xmlns:a16="http://schemas.microsoft.com/office/drawing/2014/main" id="{86A36569-34F7-DA2F-22E7-0AB9AA82711D}"/>
              </a:ext>
            </a:extLst>
          </p:cNvPr>
          <p:cNvPicPr>
            <a:picLocks noChangeAspect="1"/>
          </p:cNvPicPr>
          <p:nvPr/>
        </p:nvPicPr>
        <p:blipFill>
          <a:blip r:embed="rId13"/>
          <a:stretch>
            <a:fillRect/>
          </a:stretch>
        </p:blipFill>
        <p:spPr>
          <a:xfrm>
            <a:off x="1956999" y="3966863"/>
            <a:ext cx="1269717" cy="126971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3050" y="-558218"/>
            <a:ext cx="3086100" cy="11299900"/>
            <a:chOff x="0" y="0"/>
            <a:chExt cx="812800" cy="2976105"/>
          </a:xfrm>
          <a:solidFill>
            <a:schemeClr val="accent5">
              <a:lumMod val="75000"/>
            </a:schemeClr>
          </a:solidFill>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grpFill/>
          </p:spPr>
          <p:txBody>
            <a:bodyPr/>
            <a:lstStyle/>
            <a:p>
              <a:endParaRPr lang="en-US"/>
            </a:p>
          </p:txBody>
        </p:sp>
        <p:sp>
          <p:nvSpPr>
            <p:cNvPr id="4" name="TextBox 4"/>
            <p:cNvSpPr txBox="1"/>
            <p:nvPr/>
          </p:nvSpPr>
          <p:spPr>
            <a:xfrm>
              <a:off x="0" y="-19050"/>
              <a:ext cx="812800" cy="2995155"/>
            </a:xfrm>
            <a:prstGeom prst="rect">
              <a:avLst/>
            </a:prstGeom>
            <a:grpFill/>
          </p:spPr>
          <p:txBody>
            <a:bodyPr lIns="50800" tIns="50800" rIns="50800" bIns="50800" rtlCol="0" anchor="ctr"/>
            <a:lstStyle/>
            <a:p>
              <a:pPr algn="ctr">
                <a:lnSpc>
                  <a:spcPts val="2859"/>
                </a:lnSpc>
              </a:pPr>
              <a:endParaRPr/>
            </a:p>
          </p:txBody>
        </p:sp>
      </p:grpSp>
      <p:grpSp>
        <p:nvGrpSpPr>
          <p:cNvPr id="5" name="Group 5"/>
          <p:cNvGrpSpPr/>
          <p:nvPr/>
        </p:nvGrpSpPr>
        <p:grpSpPr>
          <a:xfrm>
            <a:off x="1227773" y="4163622"/>
            <a:ext cx="110236" cy="2818996"/>
            <a:chOff x="0" y="0"/>
            <a:chExt cx="26312" cy="672855"/>
          </a:xfrm>
        </p:grpSpPr>
        <p:sp>
          <p:nvSpPr>
            <p:cNvPr id="6" name="Freeform 6"/>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en-US"/>
            </a:p>
          </p:txBody>
        </p:sp>
        <p:sp>
          <p:nvSpPr>
            <p:cNvPr id="7" name="TextBox 7"/>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2006928" y="492530"/>
            <a:ext cx="7369102" cy="1383632"/>
            <a:chOff x="0" y="0"/>
            <a:chExt cx="1758901" cy="330254"/>
          </a:xfrm>
          <a:solidFill>
            <a:srgbClr val="00B050"/>
          </a:solidFill>
        </p:grpSpPr>
        <p:sp>
          <p:nvSpPr>
            <p:cNvPr id="9" name="Freeform 9"/>
            <p:cNvSpPr/>
            <p:nvPr/>
          </p:nvSpPr>
          <p:spPr>
            <a:xfrm>
              <a:off x="0" y="0"/>
              <a:ext cx="1758901" cy="330254"/>
            </a:xfrm>
            <a:custGeom>
              <a:avLst/>
              <a:gdLst/>
              <a:ahLst/>
              <a:cxnLst/>
              <a:rect l="l" t="t" r="r" b="b"/>
              <a:pathLst>
                <a:path w="1758901" h="330254">
                  <a:moveTo>
                    <a:pt x="18911" y="0"/>
                  </a:moveTo>
                  <a:lnTo>
                    <a:pt x="1739990" y="0"/>
                  </a:lnTo>
                  <a:cubicBezTo>
                    <a:pt x="1745006" y="0"/>
                    <a:pt x="1749816" y="1992"/>
                    <a:pt x="1753362" y="5539"/>
                  </a:cubicBezTo>
                  <a:cubicBezTo>
                    <a:pt x="1756909" y="9085"/>
                    <a:pt x="1758901" y="13895"/>
                    <a:pt x="1758901" y="18911"/>
                  </a:cubicBezTo>
                  <a:lnTo>
                    <a:pt x="1758901" y="311343"/>
                  </a:lnTo>
                  <a:cubicBezTo>
                    <a:pt x="1758901" y="321787"/>
                    <a:pt x="1750435" y="330254"/>
                    <a:pt x="1739990" y="330254"/>
                  </a:cubicBezTo>
                  <a:lnTo>
                    <a:pt x="18911" y="330254"/>
                  </a:lnTo>
                  <a:cubicBezTo>
                    <a:pt x="8467" y="330254"/>
                    <a:pt x="0" y="321787"/>
                    <a:pt x="0" y="311343"/>
                  </a:cubicBezTo>
                  <a:lnTo>
                    <a:pt x="0" y="18911"/>
                  </a:lnTo>
                  <a:cubicBezTo>
                    <a:pt x="0" y="8467"/>
                    <a:pt x="8467" y="0"/>
                    <a:pt x="18911" y="0"/>
                  </a:cubicBezTo>
                  <a:close/>
                </a:path>
              </a:pathLst>
            </a:custGeom>
            <a:grpFill/>
          </p:spPr>
          <p:txBody>
            <a:bodyPr/>
            <a:lstStyle/>
            <a:p>
              <a:endParaRPr lang="en-US"/>
            </a:p>
          </p:txBody>
        </p:sp>
        <p:sp>
          <p:nvSpPr>
            <p:cNvPr id="10" name="TextBox 10"/>
            <p:cNvSpPr txBox="1"/>
            <p:nvPr/>
          </p:nvSpPr>
          <p:spPr>
            <a:xfrm>
              <a:off x="0" y="-57150"/>
              <a:ext cx="1758901" cy="387404"/>
            </a:xfrm>
            <a:prstGeom prst="rect">
              <a:avLst/>
            </a:prstGeom>
            <a:grpFill/>
          </p:spPr>
          <p:txBody>
            <a:bodyPr lIns="56055" tIns="56055" rIns="56055" bIns="56055" rtlCol="0" anchor="ctr"/>
            <a:lstStyle/>
            <a:p>
              <a:pPr algn="ctr">
                <a:lnSpc>
                  <a:spcPts val="8189"/>
                </a:lnSpc>
              </a:pPr>
              <a:r>
                <a:rPr lang="en-US" sz="6299" b="1">
                  <a:solidFill>
                    <a:srgbClr val="FFFFFF"/>
                  </a:solidFill>
                  <a:latin typeface="Montserrat Light Bold"/>
                  <a:ea typeface="Montserrat Light Bold"/>
                  <a:cs typeface="Montserrat Light Bold"/>
                  <a:sym typeface="Montserrat Light Bold"/>
                </a:rPr>
                <a:t>SUSTAINABILITY</a:t>
              </a:r>
            </a:p>
          </p:txBody>
        </p:sp>
      </p:grpSp>
      <p:sp>
        <p:nvSpPr>
          <p:cNvPr id="11" name="Freeform 11"/>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0" y="8041748"/>
            <a:ext cx="2433105" cy="2433105"/>
          </a:xfrm>
          <a:custGeom>
            <a:avLst/>
            <a:gdLst/>
            <a:ahLst/>
            <a:cxnLst/>
            <a:rect l="l" t="t" r="r" b="b"/>
            <a:pathLst>
              <a:path w="2433105" h="2433105">
                <a:moveTo>
                  <a:pt x="0" y="0"/>
                </a:moveTo>
                <a:lnTo>
                  <a:pt x="2433105" y="0"/>
                </a:lnTo>
                <a:lnTo>
                  <a:pt x="2433105" y="2433104"/>
                </a:lnTo>
                <a:lnTo>
                  <a:pt x="0" y="2433104"/>
                </a:lnTo>
                <a:lnTo>
                  <a:pt x="0" y="0"/>
                </a:lnTo>
                <a:close/>
              </a:path>
            </a:pathLst>
          </a:custGeom>
          <a:blipFill>
            <a:blip r:embed="rId4"/>
            <a:stretch>
              <a:fillRect/>
            </a:stretch>
          </a:blipFill>
        </p:spPr>
        <p:txBody>
          <a:bodyPr/>
          <a:lstStyle/>
          <a:p>
            <a:endParaRPr lang="en-US"/>
          </a:p>
        </p:txBody>
      </p:sp>
      <p:sp>
        <p:nvSpPr>
          <p:cNvPr id="14" name="Freeform 14"/>
          <p:cNvSpPr/>
          <p:nvPr/>
        </p:nvSpPr>
        <p:spPr>
          <a:xfrm>
            <a:off x="2006928" y="2241936"/>
            <a:ext cx="15395500" cy="6524066"/>
          </a:xfrm>
          <a:custGeom>
            <a:avLst/>
            <a:gdLst/>
            <a:ahLst/>
            <a:cxnLst/>
            <a:rect l="l" t="t" r="r" b="b"/>
            <a:pathLst>
              <a:path w="15395500" h="6524066">
                <a:moveTo>
                  <a:pt x="0" y="0"/>
                </a:moveTo>
                <a:lnTo>
                  <a:pt x="15395500" y="0"/>
                </a:lnTo>
                <a:lnTo>
                  <a:pt x="15395500" y="6524066"/>
                </a:lnTo>
                <a:lnTo>
                  <a:pt x="0" y="6524066"/>
                </a:lnTo>
                <a:lnTo>
                  <a:pt x="0" y="0"/>
                </a:lnTo>
                <a:close/>
              </a:path>
            </a:pathLst>
          </a:custGeom>
          <a:blipFill>
            <a:blip r:embed="rId5"/>
            <a:stretch>
              <a:fillRect/>
            </a:stretch>
          </a:blipFill>
        </p:spPr>
        <p:txBody>
          <a:bodyPr/>
          <a:lstStyle/>
          <a:p>
            <a:endParaRPr lang="en-US"/>
          </a:p>
        </p:txBody>
      </p:sp>
      <p:pic>
        <p:nvPicPr>
          <p:cNvPr id="16" name="Picture 15" descr="Logo, icon&#10;&#10;AI-generated content may be incorrect.">
            <a:extLst>
              <a:ext uri="{FF2B5EF4-FFF2-40B4-BE49-F238E27FC236}">
                <a16:creationId xmlns:a16="http://schemas.microsoft.com/office/drawing/2014/main" id="{3F46F0F1-72DB-14AF-5CE6-03AA8C144F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44800" y="253094"/>
            <a:ext cx="2092541" cy="2092541"/>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3050" y="-558218"/>
            <a:ext cx="3086100" cy="11299900"/>
            <a:chOff x="0" y="0"/>
            <a:chExt cx="812800" cy="2976105"/>
          </a:xfrm>
          <a:solidFill>
            <a:srgbClr val="92D050"/>
          </a:solidFill>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grpFill/>
          </p:spPr>
          <p:txBody>
            <a:bodyPr/>
            <a:lstStyle/>
            <a:p>
              <a:endParaRPr lang="en-US"/>
            </a:p>
          </p:txBody>
        </p:sp>
        <p:sp>
          <p:nvSpPr>
            <p:cNvPr id="4" name="TextBox 4"/>
            <p:cNvSpPr txBox="1"/>
            <p:nvPr/>
          </p:nvSpPr>
          <p:spPr>
            <a:xfrm>
              <a:off x="0" y="-19050"/>
              <a:ext cx="812800" cy="2995155"/>
            </a:xfrm>
            <a:prstGeom prst="rect">
              <a:avLst/>
            </a:prstGeom>
            <a:grpFill/>
          </p:spPr>
          <p:txBody>
            <a:bodyPr lIns="50800" tIns="50800" rIns="50800" bIns="50800" rtlCol="0" anchor="ctr"/>
            <a:lstStyle/>
            <a:p>
              <a:pPr algn="ctr">
                <a:lnSpc>
                  <a:spcPts val="2859"/>
                </a:lnSpc>
              </a:pPr>
              <a:endParaRPr/>
            </a:p>
          </p:txBody>
        </p:sp>
      </p:grpSp>
      <p:grpSp>
        <p:nvGrpSpPr>
          <p:cNvPr id="5" name="Group 5"/>
          <p:cNvGrpSpPr/>
          <p:nvPr/>
        </p:nvGrpSpPr>
        <p:grpSpPr>
          <a:xfrm>
            <a:off x="1227773" y="4163622"/>
            <a:ext cx="110236" cy="2818996"/>
            <a:chOff x="0" y="0"/>
            <a:chExt cx="26312" cy="672855"/>
          </a:xfrm>
        </p:grpSpPr>
        <p:sp>
          <p:nvSpPr>
            <p:cNvPr id="6" name="Freeform 6"/>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en-US"/>
            </a:p>
          </p:txBody>
        </p:sp>
        <p:sp>
          <p:nvSpPr>
            <p:cNvPr id="7" name="TextBox 7"/>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2006928" y="492530"/>
            <a:ext cx="7369102" cy="1383632"/>
            <a:chOff x="0" y="0"/>
            <a:chExt cx="1758901" cy="330254"/>
          </a:xfrm>
          <a:solidFill>
            <a:schemeClr val="accent5"/>
          </a:solidFill>
        </p:grpSpPr>
        <p:sp>
          <p:nvSpPr>
            <p:cNvPr id="9" name="Freeform 9"/>
            <p:cNvSpPr/>
            <p:nvPr/>
          </p:nvSpPr>
          <p:spPr>
            <a:xfrm>
              <a:off x="0" y="0"/>
              <a:ext cx="1758901" cy="330254"/>
            </a:xfrm>
            <a:custGeom>
              <a:avLst/>
              <a:gdLst/>
              <a:ahLst/>
              <a:cxnLst/>
              <a:rect l="l" t="t" r="r" b="b"/>
              <a:pathLst>
                <a:path w="1758901" h="330254">
                  <a:moveTo>
                    <a:pt x="18911" y="0"/>
                  </a:moveTo>
                  <a:lnTo>
                    <a:pt x="1739990" y="0"/>
                  </a:lnTo>
                  <a:cubicBezTo>
                    <a:pt x="1745006" y="0"/>
                    <a:pt x="1749816" y="1992"/>
                    <a:pt x="1753362" y="5539"/>
                  </a:cubicBezTo>
                  <a:cubicBezTo>
                    <a:pt x="1756909" y="9085"/>
                    <a:pt x="1758901" y="13895"/>
                    <a:pt x="1758901" y="18911"/>
                  </a:cubicBezTo>
                  <a:lnTo>
                    <a:pt x="1758901" y="311343"/>
                  </a:lnTo>
                  <a:cubicBezTo>
                    <a:pt x="1758901" y="321787"/>
                    <a:pt x="1750435" y="330254"/>
                    <a:pt x="1739990" y="330254"/>
                  </a:cubicBezTo>
                  <a:lnTo>
                    <a:pt x="18911" y="330254"/>
                  </a:lnTo>
                  <a:cubicBezTo>
                    <a:pt x="8467" y="330254"/>
                    <a:pt x="0" y="321787"/>
                    <a:pt x="0" y="311343"/>
                  </a:cubicBezTo>
                  <a:lnTo>
                    <a:pt x="0" y="18911"/>
                  </a:lnTo>
                  <a:cubicBezTo>
                    <a:pt x="0" y="8467"/>
                    <a:pt x="8467" y="0"/>
                    <a:pt x="18911" y="0"/>
                  </a:cubicBezTo>
                  <a:close/>
                </a:path>
              </a:pathLst>
            </a:custGeom>
            <a:grpFill/>
          </p:spPr>
          <p:txBody>
            <a:bodyPr/>
            <a:lstStyle/>
            <a:p>
              <a:endParaRPr lang="en-US"/>
            </a:p>
          </p:txBody>
        </p:sp>
        <p:sp>
          <p:nvSpPr>
            <p:cNvPr id="10" name="TextBox 10"/>
            <p:cNvSpPr txBox="1"/>
            <p:nvPr/>
          </p:nvSpPr>
          <p:spPr>
            <a:xfrm>
              <a:off x="0" y="-57150"/>
              <a:ext cx="1758901" cy="387404"/>
            </a:xfrm>
            <a:prstGeom prst="rect">
              <a:avLst/>
            </a:prstGeom>
            <a:grpFill/>
          </p:spPr>
          <p:txBody>
            <a:bodyPr lIns="56055" tIns="56055" rIns="56055" bIns="56055" rtlCol="0" anchor="ctr"/>
            <a:lstStyle/>
            <a:p>
              <a:pPr algn="ctr">
                <a:lnSpc>
                  <a:spcPts val="8189"/>
                </a:lnSpc>
              </a:pPr>
              <a:r>
                <a:rPr lang="en-US" sz="6299" b="1">
                  <a:solidFill>
                    <a:srgbClr val="FFFFFF"/>
                  </a:solidFill>
                  <a:latin typeface="Montserrat Light Bold"/>
                  <a:ea typeface="Montserrat Light Bold"/>
                  <a:cs typeface="Montserrat Light Bold"/>
                  <a:sym typeface="Montserrat Light Bold"/>
                </a:rPr>
                <a:t>EQUITY</a:t>
              </a:r>
            </a:p>
          </p:txBody>
        </p:sp>
      </p:grpSp>
      <p:sp>
        <p:nvSpPr>
          <p:cNvPr id="11" name="Freeform 11"/>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0" y="8041748"/>
            <a:ext cx="2433105" cy="2433105"/>
          </a:xfrm>
          <a:custGeom>
            <a:avLst/>
            <a:gdLst/>
            <a:ahLst/>
            <a:cxnLst/>
            <a:rect l="l" t="t" r="r" b="b"/>
            <a:pathLst>
              <a:path w="2433105" h="2433105">
                <a:moveTo>
                  <a:pt x="0" y="0"/>
                </a:moveTo>
                <a:lnTo>
                  <a:pt x="2433105" y="0"/>
                </a:lnTo>
                <a:lnTo>
                  <a:pt x="2433105" y="2433104"/>
                </a:lnTo>
                <a:lnTo>
                  <a:pt x="0" y="2433104"/>
                </a:lnTo>
                <a:lnTo>
                  <a:pt x="0" y="0"/>
                </a:lnTo>
                <a:close/>
              </a:path>
            </a:pathLst>
          </a:custGeom>
          <a:blipFill>
            <a:blip r:embed="rId4"/>
            <a:stretch>
              <a:fillRect/>
            </a:stretch>
          </a:blipFill>
        </p:spPr>
        <p:txBody>
          <a:bodyPr/>
          <a:lstStyle/>
          <a:p>
            <a:endParaRPr lang="en-US"/>
          </a:p>
        </p:txBody>
      </p:sp>
      <p:sp>
        <p:nvSpPr>
          <p:cNvPr id="13" name="Freeform 13"/>
          <p:cNvSpPr/>
          <p:nvPr/>
        </p:nvSpPr>
        <p:spPr>
          <a:xfrm>
            <a:off x="15805404" y="8756745"/>
            <a:ext cx="3806571" cy="2083232"/>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2006928" y="2087485"/>
            <a:ext cx="15252372" cy="6460545"/>
          </a:xfrm>
          <a:custGeom>
            <a:avLst/>
            <a:gdLst/>
            <a:ahLst/>
            <a:cxnLst/>
            <a:rect l="l" t="t" r="r" b="b"/>
            <a:pathLst>
              <a:path w="15252372" h="6460545">
                <a:moveTo>
                  <a:pt x="0" y="0"/>
                </a:moveTo>
                <a:lnTo>
                  <a:pt x="15252372" y="0"/>
                </a:lnTo>
                <a:lnTo>
                  <a:pt x="15252372" y="6460546"/>
                </a:lnTo>
                <a:lnTo>
                  <a:pt x="0" y="6460546"/>
                </a:lnTo>
                <a:lnTo>
                  <a:pt x="0" y="0"/>
                </a:lnTo>
                <a:close/>
              </a:path>
            </a:pathLst>
          </a:custGeom>
          <a:blipFill>
            <a:blip r:embed="rId7"/>
            <a:stretch>
              <a:fillRect/>
            </a:stretch>
          </a:blipFill>
        </p:spPr>
        <p:txBody>
          <a:bodyPr/>
          <a:lstStyle/>
          <a:p>
            <a:endParaRPr lang="en-US"/>
          </a:p>
        </p:txBody>
      </p:sp>
      <p:pic>
        <p:nvPicPr>
          <p:cNvPr id="16" name="Picture 15" descr="Icon&#10;&#10;AI-generated content may be incorrect.">
            <a:extLst>
              <a:ext uri="{FF2B5EF4-FFF2-40B4-BE49-F238E27FC236}">
                <a16:creationId xmlns:a16="http://schemas.microsoft.com/office/drawing/2014/main" id="{7F655AAF-713C-0902-3A3E-AE7C77812F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33791" y="337764"/>
            <a:ext cx="1951785" cy="195178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3050" y="-558218"/>
            <a:ext cx="3086100" cy="11299900"/>
            <a:chOff x="0" y="0"/>
            <a:chExt cx="812800" cy="2976105"/>
          </a:xfrm>
          <a:solidFill>
            <a:schemeClr val="accent5">
              <a:lumMod val="40000"/>
              <a:lumOff val="60000"/>
            </a:schemeClr>
          </a:solidFill>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grpFill/>
          </p:spPr>
          <p:txBody>
            <a:bodyPr/>
            <a:lstStyle/>
            <a:p>
              <a:endParaRPr lang="en-US"/>
            </a:p>
          </p:txBody>
        </p:sp>
        <p:sp>
          <p:nvSpPr>
            <p:cNvPr id="4" name="TextBox 4"/>
            <p:cNvSpPr txBox="1"/>
            <p:nvPr/>
          </p:nvSpPr>
          <p:spPr>
            <a:xfrm>
              <a:off x="0" y="-19050"/>
              <a:ext cx="812800" cy="2995155"/>
            </a:xfrm>
            <a:prstGeom prst="rect">
              <a:avLst/>
            </a:prstGeom>
            <a:grpFill/>
          </p:spPr>
          <p:txBody>
            <a:bodyPr lIns="50800" tIns="50800" rIns="50800" bIns="50800" rtlCol="0" anchor="ctr"/>
            <a:lstStyle/>
            <a:p>
              <a:pPr algn="ctr">
                <a:lnSpc>
                  <a:spcPts val="2859"/>
                </a:lnSpc>
              </a:pPr>
              <a:endParaRPr/>
            </a:p>
          </p:txBody>
        </p:sp>
      </p:grpSp>
      <p:grpSp>
        <p:nvGrpSpPr>
          <p:cNvPr id="5" name="Group 5"/>
          <p:cNvGrpSpPr/>
          <p:nvPr/>
        </p:nvGrpSpPr>
        <p:grpSpPr>
          <a:xfrm>
            <a:off x="1227773" y="4163622"/>
            <a:ext cx="110236" cy="2818996"/>
            <a:chOff x="0" y="0"/>
            <a:chExt cx="26312" cy="672855"/>
          </a:xfrm>
        </p:grpSpPr>
        <p:sp>
          <p:nvSpPr>
            <p:cNvPr id="6" name="Freeform 6"/>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en-US"/>
            </a:p>
          </p:txBody>
        </p:sp>
        <p:sp>
          <p:nvSpPr>
            <p:cNvPr id="7" name="TextBox 7"/>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2006928" y="492530"/>
            <a:ext cx="7369102" cy="1383632"/>
            <a:chOff x="0" y="0"/>
            <a:chExt cx="1758901" cy="330254"/>
          </a:xfrm>
          <a:solidFill>
            <a:schemeClr val="accent4"/>
          </a:solidFill>
        </p:grpSpPr>
        <p:sp>
          <p:nvSpPr>
            <p:cNvPr id="9" name="Freeform 9"/>
            <p:cNvSpPr/>
            <p:nvPr/>
          </p:nvSpPr>
          <p:spPr>
            <a:xfrm>
              <a:off x="0" y="0"/>
              <a:ext cx="1758901" cy="330254"/>
            </a:xfrm>
            <a:custGeom>
              <a:avLst/>
              <a:gdLst/>
              <a:ahLst/>
              <a:cxnLst/>
              <a:rect l="l" t="t" r="r" b="b"/>
              <a:pathLst>
                <a:path w="1758901" h="330254">
                  <a:moveTo>
                    <a:pt x="18911" y="0"/>
                  </a:moveTo>
                  <a:lnTo>
                    <a:pt x="1739990" y="0"/>
                  </a:lnTo>
                  <a:cubicBezTo>
                    <a:pt x="1745006" y="0"/>
                    <a:pt x="1749816" y="1992"/>
                    <a:pt x="1753362" y="5539"/>
                  </a:cubicBezTo>
                  <a:cubicBezTo>
                    <a:pt x="1756909" y="9085"/>
                    <a:pt x="1758901" y="13895"/>
                    <a:pt x="1758901" y="18911"/>
                  </a:cubicBezTo>
                  <a:lnTo>
                    <a:pt x="1758901" y="311343"/>
                  </a:lnTo>
                  <a:cubicBezTo>
                    <a:pt x="1758901" y="321787"/>
                    <a:pt x="1750435" y="330254"/>
                    <a:pt x="1739990" y="330254"/>
                  </a:cubicBezTo>
                  <a:lnTo>
                    <a:pt x="18911" y="330254"/>
                  </a:lnTo>
                  <a:cubicBezTo>
                    <a:pt x="8467" y="330254"/>
                    <a:pt x="0" y="321787"/>
                    <a:pt x="0" y="311343"/>
                  </a:cubicBezTo>
                  <a:lnTo>
                    <a:pt x="0" y="18911"/>
                  </a:lnTo>
                  <a:cubicBezTo>
                    <a:pt x="0" y="8467"/>
                    <a:pt x="8467" y="0"/>
                    <a:pt x="18911" y="0"/>
                  </a:cubicBezTo>
                  <a:close/>
                </a:path>
              </a:pathLst>
            </a:custGeom>
            <a:grpFill/>
          </p:spPr>
          <p:txBody>
            <a:bodyPr/>
            <a:lstStyle/>
            <a:p>
              <a:endParaRPr lang="en-US"/>
            </a:p>
          </p:txBody>
        </p:sp>
        <p:sp>
          <p:nvSpPr>
            <p:cNvPr id="10" name="TextBox 10"/>
            <p:cNvSpPr txBox="1"/>
            <p:nvPr/>
          </p:nvSpPr>
          <p:spPr>
            <a:xfrm>
              <a:off x="0" y="-57150"/>
              <a:ext cx="1758901" cy="387404"/>
            </a:xfrm>
            <a:prstGeom prst="rect">
              <a:avLst/>
            </a:prstGeom>
            <a:grpFill/>
          </p:spPr>
          <p:txBody>
            <a:bodyPr lIns="56055" tIns="56055" rIns="56055" bIns="56055" rtlCol="0" anchor="ctr"/>
            <a:lstStyle/>
            <a:p>
              <a:pPr algn="ctr">
                <a:lnSpc>
                  <a:spcPts val="8189"/>
                </a:lnSpc>
              </a:pPr>
              <a:r>
                <a:rPr lang="en-US" sz="6299" b="1">
                  <a:solidFill>
                    <a:srgbClr val="FFFFFF"/>
                  </a:solidFill>
                  <a:latin typeface="Montserrat Light Bold"/>
                  <a:ea typeface="Montserrat Light Bold"/>
                  <a:cs typeface="Montserrat Light Bold"/>
                  <a:sym typeface="Montserrat Light Bold"/>
                </a:rPr>
                <a:t>EMPOWER</a:t>
              </a:r>
            </a:p>
          </p:txBody>
        </p:sp>
      </p:grpSp>
      <p:sp>
        <p:nvSpPr>
          <p:cNvPr id="11" name="Freeform 11"/>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0" y="8041748"/>
            <a:ext cx="2433105" cy="2433105"/>
          </a:xfrm>
          <a:custGeom>
            <a:avLst/>
            <a:gdLst/>
            <a:ahLst/>
            <a:cxnLst/>
            <a:rect l="l" t="t" r="r" b="b"/>
            <a:pathLst>
              <a:path w="2433105" h="2433105">
                <a:moveTo>
                  <a:pt x="0" y="0"/>
                </a:moveTo>
                <a:lnTo>
                  <a:pt x="2433105" y="0"/>
                </a:lnTo>
                <a:lnTo>
                  <a:pt x="2433105" y="2433104"/>
                </a:lnTo>
                <a:lnTo>
                  <a:pt x="0" y="2433104"/>
                </a:lnTo>
                <a:lnTo>
                  <a:pt x="0" y="0"/>
                </a:lnTo>
                <a:close/>
              </a:path>
            </a:pathLst>
          </a:custGeom>
          <a:blipFill>
            <a:blip r:embed="rId4"/>
            <a:stretch>
              <a:fillRect/>
            </a:stretch>
          </a:blipFill>
        </p:spPr>
        <p:txBody>
          <a:bodyPr/>
          <a:lstStyle/>
          <a:p>
            <a:endParaRPr lang="en-US"/>
          </a:p>
        </p:txBody>
      </p:sp>
      <p:sp>
        <p:nvSpPr>
          <p:cNvPr id="13" name="Freeform 13"/>
          <p:cNvSpPr/>
          <p:nvPr/>
        </p:nvSpPr>
        <p:spPr>
          <a:xfrm>
            <a:off x="15805404" y="8756745"/>
            <a:ext cx="3806571" cy="2083232"/>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1845535" y="2181599"/>
            <a:ext cx="16181219" cy="5362381"/>
          </a:xfrm>
          <a:custGeom>
            <a:avLst/>
            <a:gdLst/>
            <a:ahLst/>
            <a:cxnLst/>
            <a:rect l="l" t="t" r="r" b="b"/>
            <a:pathLst>
              <a:path w="16181219" h="5362381">
                <a:moveTo>
                  <a:pt x="0" y="0"/>
                </a:moveTo>
                <a:lnTo>
                  <a:pt x="16181219" y="0"/>
                </a:lnTo>
                <a:lnTo>
                  <a:pt x="16181219" y="5362381"/>
                </a:lnTo>
                <a:lnTo>
                  <a:pt x="0" y="5362381"/>
                </a:lnTo>
                <a:lnTo>
                  <a:pt x="0" y="0"/>
                </a:lnTo>
                <a:close/>
              </a:path>
            </a:pathLst>
          </a:custGeom>
          <a:blipFill>
            <a:blip r:embed="rId7"/>
            <a:stretch>
              <a:fillRect/>
            </a:stretch>
          </a:blipFill>
        </p:spPr>
        <p:txBody>
          <a:bodyPr/>
          <a:lstStyle/>
          <a:p>
            <a:endParaRPr lang="en-US"/>
          </a:p>
        </p:txBody>
      </p:sp>
      <p:pic>
        <p:nvPicPr>
          <p:cNvPr id="16" name="Picture 15" descr="Icon&#10;&#10;AI-generated content may be incorrect.">
            <a:extLst>
              <a:ext uri="{FF2B5EF4-FFF2-40B4-BE49-F238E27FC236}">
                <a16:creationId xmlns:a16="http://schemas.microsoft.com/office/drawing/2014/main" id="{8652F26D-B448-B908-787D-1E747667091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58071" y="270173"/>
            <a:ext cx="1968788" cy="196878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sp>
        <p:nvSpPr>
          <p:cNvPr id="2" name="Freeform 2"/>
          <p:cNvSpPr/>
          <p:nvPr/>
        </p:nvSpPr>
        <p:spPr>
          <a:xfrm>
            <a:off x="-1560220" y="7434475"/>
            <a:ext cx="4687320" cy="4687320"/>
          </a:xfrm>
          <a:custGeom>
            <a:avLst/>
            <a:gdLst/>
            <a:ahLst/>
            <a:cxnLst/>
            <a:rect l="l" t="t" r="r" b="b"/>
            <a:pathLst>
              <a:path w="4687320" h="4687320">
                <a:moveTo>
                  <a:pt x="0" y="0"/>
                </a:moveTo>
                <a:lnTo>
                  <a:pt x="4687320" y="0"/>
                </a:lnTo>
                <a:lnTo>
                  <a:pt x="4687320" y="4687320"/>
                </a:lnTo>
                <a:lnTo>
                  <a:pt x="0" y="46873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837420" y="6769908"/>
            <a:ext cx="2085109" cy="208510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9DC7"/>
            </a:solidFill>
            <a:ln cap="sq">
              <a:noFill/>
              <a:prstDash val="solid"/>
              <a:miter/>
            </a:ln>
          </p:spPr>
          <p:txBody>
            <a:bodyPr/>
            <a:lstStyle/>
            <a:p>
              <a:endParaRPr lang="en-US"/>
            </a:p>
          </p:txBody>
        </p:sp>
        <p:sp>
          <p:nvSpPr>
            <p:cNvPr id="5" name="TextBox 5"/>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6" name="Freeform 6"/>
          <p:cNvSpPr/>
          <p:nvPr/>
        </p:nvSpPr>
        <p:spPr>
          <a:xfrm>
            <a:off x="16290417" y="-2363791"/>
            <a:ext cx="4687320" cy="4687320"/>
          </a:xfrm>
          <a:custGeom>
            <a:avLst/>
            <a:gdLst/>
            <a:ahLst/>
            <a:cxnLst/>
            <a:rect l="l" t="t" r="r" b="b"/>
            <a:pathLst>
              <a:path w="4687320" h="4687320">
                <a:moveTo>
                  <a:pt x="0" y="0"/>
                </a:moveTo>
                <a:lnTo>
                  <a:pt x="4687319" y="0"/>
                </a:lnTo>
                <a:lnTo>
                  <a:pt x="4687319" y="4687319"/>
                </a:lnTo>
                <a:lnTo>
                  <a:pt x="0" y="46873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7"/>
          <p:cNvGrpSpPr/>
          <p:nvPr/>
        </p:nvGrpSpPr>
        <p:grpSpPr>
          <a:xfrm>
            <a:off x="-2262642" y="-3904566"/>
            <a:ext cx="8637895" cy="863789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BD63"/>
            </a:solidFill>
            <a:ln cap="sq">
              <a:noFill/>
              <a:prstDash val="solid"/>
              <a:miter/>
            </a:ln>
          </p:spPr>
          <p:txBody>
            <a:bodyPr/>
            <a:lstStyle/>
            <a:p>
              <a:endParaRPr lang="en-US"/>
            </a:p>
          </p:txBody>
        </p:sp>
        <p:sp>
          <p:nvSpPr>
            <p:cNvPr id="9" name="TextBox 9"/>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0" name="Group 10"/>
          <p:cNvGrpSpPr/>
          <p:nvPr/>
        </p:nvGrpSpPr>
        <p:grpSpPr>
          <a:xfrm>
            <a:off x="8248691" y="774847"/>
            <a:ext cx="1531533" cy="2512291"/>
            <a:chOff x="0" y="0"/>
            <a:chExt cx="1451520" cy="2381040"/>
          </a:xfrm>
        </p:grpSpPr>
        <p:sp>
          <p:nvSpPr>
            <p:cNvPr id="11" name="Freeform 11"/>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6CCFF1"/>
            </a:solidFill>
          </p:spPr>
          <p:txBody>
            <a:bodyPr/>
            <a:lstStyle/>
            <a:p>
              <a:endParaRPr lang="en-US"/>
            </a:p>
          </p:txBody>
        </p:sp>
      </p:grpSp>
      <p:grpSp>
        <p:nvGrpSpPr>
          <p:cNvPr id="12" name="Group 12"/>
          <p:cNvGrpSpPr/>
          <p:nvPr/>
        </p:nvGrpSpPr>
        <p:grpSpPr>
          <a:xfrm>
            <a:off x="8616429" y="1740180"/>
            <a:ext cx="325815" cy="605415"/>
            <a:chOff x="0" y="0"/>
            <a:chExt cx="406080" cy="754560"/>
          </a:xfrm>
        </p:grpSpPr>
        <p:sp>
          <p:nvSpPr>
            <p:cNvPr id="13" name="Freeform 13"/>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6CCFF1"/>
            </a:solidFill>
          </p:spPr>
          <p:txBody>
            <a:bodyPr/>
            <a:lstStyle/>
            <a:p>
              <a:endParaRPr lang="en-US"/>
            </a:p>
          </p:txBody>
        </p:sp>
      </p:grpSp>
      <p:grpSp>
        <p:nvGrpSpPr>
          <p:cNvPr id="14" name="Group 14"/>
          <p:cNvGrpSpPr/>
          <p:nvPr/>
        </p:nvGrpSpPr>
        <p:grpSpPr>
          <a:xfrm>
            <a:off x="8703647" y="938417"/>
            <a:ext cx="8407336" cy="2185152"/>
            <a:chOff x="0" y="0"/>
            <a:chExt cx="7374240" cy="1916640"/>
          </a:xfrm>
        </p:grpSpPr>
        <p:sp>
          <p:nvSpPr>
            <p:cNvPr id="15" name="Freeform 15"/>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0097B2"/>
            </a:solidFill>
          </p:spPr>
          <p:txBody>
            <a:bodyPr/>
            <a:lstStyle/>
            <a:p>
              <a:endParaRPr lang="en-US"/>
            </a:p>
          </p:txBody>
        </p:sp>
      </p:grpSp>
      <p:sp>
        <p:nvSpPr>
          <p:cNvPr id="16" name="Freeform 16"/>
          <p:cNvSpPr/>
          <p:nvPr/>
        </p:nvSpPr>
        <p:spPr>
          <a:xfrm>
            <a:off x="8477841" y="5957903"/>
            <a:ext cx="928806" cy="896720"/>
          </a:xfrm>
          <a:custGeom>
            <a:avLst/>
            <a:gdLst/>
            <a:ahLst/>
            <a:cxnLst/>
            <a:rect l="l" t="t" r="r" b="b"/>
            <a:pathLst>
              <a:path w="928806" h="896720">
                <a:moveTo>
                  <a:pt x="0" y="0"/>
                </a:moveTo>
                <a:lnTo>
                  <a:pt x="928806" y="0"/>
                </a:lnTo>
                <a:lnTo>
                  <a:pt x="928806" y="896719"/>
                </a:lnTo>
                <a:lnTo>
                  <a:pt x="0" y="8967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7"/>
          <p:cNvSpPr/>
          <p:nvPr/>
        </p:nvSpPr>
        <p:spPr>
          <a:xfrm>
            <a:off x="9835982" y="7870488"/>
            <a:ext cx="877197" cy="877197"/>
          </a:xfrm>
          <a:custGeom>
            <a:avLst/>
            <a:gdLst/>
            <a:ahLst/>
            <a:cxnLst/>
            <a:rect l="l" t="t" r="r" b="b"/>
            <a:pathLst>
              <a:path w="877197" h="877197">
                <a:moveTo>
                  <a:pt x="0" y="0"/>
                </a:moveTo>
                <a:lnTo>
                  <a:pt x="877197" y="0"/>
                </a:lnTo>
                <a:lnTo>
                  <a:pt x="877197" y="877197"/>
                </a:lnTo>
                <a:lnTo>
                  <a:pt x="0" y="87719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Freeform 18"/>
          <p:cNvSpPr/>
          <p:nvPr/>
        </p:nvSpPr>
        <p:spPr>
          <a:xfrm>
            <a:off x="510667" y="8309087"/>
            <a:ext cx="2037119" cy="2037119"/>
          </a:xfrm>
          <a:custGeom>
            <a:avLst/>
            <a:gdLst/>
            <a:ahLst/>
            <a:cxnLst/>
            <a:rect l="l" t="t" r="r" b="b"/>
            <a:pathLst>
              <a:path w="2037119" h="2037119">
                <a:moveTo>
                  <a:pt x="0" y="0"/>
                </a:moveTo>
                <a:lnTo>
                  <a:pt x="2037119" y="0"/>
                </a:lnTo>
                <a:lnTo>
                  <a:pt x="2037119" y="2037118"/>
                </a:lnTo>
                <a:lnTo>
                  <a:pt x="0" y="2037118"/>
                </a:lnTo>
                <a:lnTo>
                  <a:pt x="0" y="0"/>
                </a:lnTo>
                <a:close/>
              </a:path>
            </a:pathLst>
          </a:custGeom>
          <a:blipFill>
            <a:blip r:embed="rId11"/>
            <a:stretch>
              <a:fillRect/>
            </a:stretch>
          </a:blipFill>
        </p:spPr>
        <p:txBody>
          <a:bodyPr/>
          <a:lstStyle/>
          <a:p>
            <a:endParaRPr lang="en-US"/>
          </a:p>
        </p:txBody>
      </p:sp>
      <p:sp>
        <p:nvSpPr>
          <p:cNvPr id="19" name="Freeform 19"/>
          <p:cNvSpPr/>
          <p:nvPr/>
        </p:nvSpPr>
        <p:spPr>
          <a:xfrm>
            <a:off x="6917019" y="1393153"/>
            <a:ext cx="1275915" cy="1255335"/>
          </a:xfrm>
          <a:custGeom>
            <a:avLst/>
            <a:gdLst/>
            <a:ahLst/>
            <a:cxnLst/>
            <a:rect l="l" t="t" r="r" b="b"/>
            <a:pathLst>
              <a:path w="1275915" h="1255335">
                <a:moveTo>
                  <a:pt x="0" y="0"/>
                </a:moveTo>
                <a:lnTo>
                  <a:pt x="1275915" y="0"/>
                </a:lnTo>
                <a:lnTo>
                  <a:pt x="1275915" y="1255335"/>
                </a:lnTo>
                <a:lnTo>
                  <a:pt x="0" y="1255335"/>
                </a:lnTo>
                <a:lnTo>
                  <a:pt x="0" y="0"/>
                </a:lnTo>
                <a:close/>
              </a:path>
            </a:pathLst>
          </a:custGeom>
          <a:blipFill>
            <a:blip r:embed="rId12"/>
            <a:stretch>
              <a:fillRect/>
            </a:stretch>
          </a:blipFill>
        </p:spPr>
        <p:txBody>
          <a:bodyPr/>
          <a:lstStyle/>
          <a:p>
            <a:endParaRPr lang="en-US"/>
          </a:p>
        </p:txBody>
      </p:sp>
      <p:grpSp>
        <p:nvGrpSpPr>
          <p:cNvPr id="20" name="Group 20"/>
          <p:cNvGrpSpPr/>
          <p:nvPr/>
        </p:nvGrpSpPr>
        <p:grpSpPr>
          <a:xfrm rot="-10800000">
            <a:off x="8192934" y="3640752"/>
            <a:ext cx="8407336" cy="2185152"/>
            <a:chOff x="0" y="0"/>
            <a:chExt cx="7374240" cy="1916640"/>
          </a:xfrm>
        </p:grpSpPr>
        <p:sp>
          <p:nvSpPr>
            <p:cNvPr id="21" name="Freeform 21"/>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6CCFF1"/>
            </a:solidFill>
          </p:spPr>
          <p:txBody>
            <a:bodyPr/>
            <a:lstStyle/>
            <a:p>
              <a:endParaRPr lang="en-US"/>
            </a:p>
          </p:txBody>
        </p:sp>
      </p:grpSp>
      <p:grpSp>
        <p:nvGrpSpPr>
          <p:cNvPr id="22" name="Group 22"/>
          <p:cNvGrpSpPr/>
          <p:nvPr/>
        </p:nvGrpSpPr>
        <p:grpSpPr>
          <a:xfrm>
            <a:off x="8453522" y="7207047"/>
            <a:ext cx="325815" cy="605415"/>
            <a:chOff x="0" y="0"/>
            <a:chExt cx="406080" cy="754560"/>
          </a:xfrm>
        </p:grpSpPr>
        <p:sp>
          <p:nvSpPr>
            <p:cNvPr id="23" name="Freeform 23"/>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6CCFF1"/>
            </a:solidFill>
          </p:spPr>
          <p:txBody>
            <a:bodyPr/>
            <a:lstStyle/>
            <a:p>
              <a:endParaRPr lang="en-US"/>
            </a:p>
          </p:txBody>
        </p:sp>
      </p:grpSp>
      <p:grpSp>
        <p:nvGrpSpPr>
          <p:cNvPr id="24" name="Group 24"/>
          <p:cNvGrpSpPr/>
          <p:nvPr/>
        </p:nvGrpSpPr>
        <p:grpSpPr>
          <a:xfrm>
            <a:off x="8248691" y="6178329"/>
            <a:ext cx="1531533" cy="2512291"/>
            <a:chOff x="0" y="0"/>
            <a:chExt cx="1451520" cy="2381040"/>
          </a:xfrm>
        </p:grpSpPr>
        <p:sp>
          <p:nvSpPr>
            <p:cNvPr id="25" name="Freeform 25"/>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6CCFF1"/>
            </a:solidFill>
          </p:spPr>
          <p:txBody>
            <a:bodyPr/>
            <a:lstStyle/>
            <a:p>
              <a:endParaRPr lang="en-US"/>
            </a:p>
          </p:txBody>
        </p:sp>
      </p:grpSp>
      <p:grpSp>
        <p:nvGrpSpPr>
          <p:cNvPr id="26" name="Group 26"/>
          <p:cNvGrpSpPr/>
          <p:nvPr/>
        </p:nvGrpSpPr>
        <p:grpSpPr>
          <a:xfrm rot="-10800000">
            <a:off x="15524650" y="3477183"/>
            <a:ext cx="1531533" cy="2512291"/>
            <a:chOff x="0" y="0"/>
            <a:chExt cx="1451520" cy="2381040"/>
          </a:xfrm>
        </p:grpSpPr>
        <p:sp>
          <p:nvSpPr>
            <p:cNvPr id="27" name="Freeform 27"/>
            <p:cNvSpPr/>
            <p:nvPr/>
          </p:nvSpPr>
          <p:spPr>
            <a:xfrm>
              <a:off x="0" y="-19812"/>
              <a:ext cx="1474216" cy="2444877"/>
            </a:xfrm>
            <a:custGeom>
              <a:avLst/>
              <a:gdLst/>
              <a:ahLst/>
              <a:cxnLst/>
              <a:rect l="l" t="t" r="r" b="b"/>
              <a:pathLst>
                <a:path w="1474216" h="2444877">
                  <a:moveTo>
                    <a:pt x="1394587" y="1366393"/>
                  </a:moveTo>
                  <a:lnTo>
                    <a:pt x="395351" y="2365883"/>
                  </a:lnTo>
                  <a:cubicBezTo>
                    <a:pt x="315849" y="2444877"/>
                    <a:pt x="186944" y="2444877"/>
                    <a:pt x="107315" y="2365883"/>
                  </a:cubicBezTo>
                  <a:lnTo>
                    <a:pt x="0" y="2258441"/>
                  </a:lnTo>
                  <a:lnTo>
                    <a:pt x="891286" y="1366393"/>
                  </a:lnTo>
                  <a:cubicBezTo>
                    <a:pt x="970788" y="1286891"/>
                    <a:pt x="970788" y="1157859"/>
                    <a:pt x="891286" y="1078357"/>
                  </a:cubicBezTo>
                  <a:lnTo>
                    <a:pt x="0" y="186944"/>
                  </a:lnTo>
                  <a:lnTo>
                    <a:pt x="107442" y="79502"/>
                  </a:lnTo>
                  <a:cubicBezTo>
                    <a:pt x="186944" y="0"/>
                    <a:pt x="315849" y="0"/>
                    <a:pt x="395478" y="79502"/>
                  </a:cubicBezTo>
                  <a:lnTo>
                    <a:pt x="1394714" y="1078357"/>
                  </a:lnTo>
                  <a:cubicBezTo>
                    <a:pt x="1474216" y="1157859"/>
                    <a:pt x="1474216" y="1286891"/>
                    <a:pt x="1394714" y="1366393"/>
                  </a:cubicBezTo>
                  <a:close/>
                </a:path>
              </a:pathLst>
            </a:custGeom>
            <a:solidFill>
              <a:srgbClr val="0097B2"/>
            </a:solidFill>
          </p:spPr>
          <p:txBody>
            <a:bodyPr/>
            <a:lstStyle/>
            <a:p>
              <a:endParaRPr lang="en-US"/>
            </a:p>
          </p:txBody>
        </p:sp>
      </p:grpSp>
      <p:grpSp>
        <p:nvGrpSpPr>
          <p:cNvPr id="28" name="Group 28"/>
          <p:cNvGrpSpPr/>
          <p:nvPr/>
        </p:nvGrpSpPr>
        <p:grpSpPr>
          <a:xfrm rot="-10800000">
            <a:off x="16290417" y="4430621"/>
            <a:ext cx="325815" cy="605415"/>
            <a:chOff x="0" y="0"/>
            <a:chExt cx="406080" cy="754560"/>
          </a:xfrm>
        </p:grpSpPr>
        <p:sp>
          <p:nvSpPr>
            <p:cNvPr id="29" name="Freeform 29"/>
            <p:cNvSpPr/>
            <p:nvPr/>
          </p:nvSpPr>
          <p:spPr>
            <a:xfrm>
              <a:off x="0" y="-32385"/>
              <a:ext cx="446659" cy="842137"/>
            </a:xfrm>
            <a:custGeom>
              <a:avLst/>
              <a:gdLst/>
              <a:ahLst/>
              <a:cxnLst/>
              <a:rect l="l" t="t" r="r" b="b"/>
              <a:pathLst>
                <a:path w="446659" h="842137">
                  <a:moveTo>
                    <a:pt x="350393" y="246126"/>
                  </a:moveTo>
                  <a:lnTo>
                    <a:pt x="165354" y="60960"/>
                  </a:lnTo>
                  <a:cubicBezTo>
                    <a:pt x="104394" y="0"/>
                    <a:pt x="0" y="42926"/>
                    <a:pt x="0" y="129413"/>
                  </a:cubicBezTo>
                  <a:lnTo>
                    <a:pt x="0" y="712724"/>
                  </a:lnTo>
                  <a:cubicBezTo>
                    <a:pt x="0" y="799211"/>
                    <a:pt x="104394" y="842137"/>
                    <a:pt x="165354" y="781177"/>
                  </a:cubicBezTo>
                  <a:lnTo>
                    <a:pt x="350393" y="596138"/>
                  </a:lnTo>
                  <a:cubicBezTo>
                    <a:pt x="446659" y="499237"/>
                    <a:pt x="446659" y="342519"/>
                    <a:pt x="350393" y="246126"/>
                  </a:cubicBezTo>
                  <a:close/>
                </a:path>
              </a:pathLst>
            </a:custGeom>
            <a:solidFill>
              <a:srgbClr val="0097B2"/>
            </a:solidFill>
          </p:spPr>
          <p:txBody>
            <a:bodyPr/>
            <a:lstStyle/>
            <a:p>
              <a:endParaRPr lang="en-US"/>
            </a:p>
          </p:txBody>
        </p:sp>
      </p:grpSp>
      <p:sp>
        <p:nvSpPr>
          <p:cNvPr id="30" name="Freeform 30"/>
          <p:cNvSpPr/>
          <p:nvPr/>
        </p:nvSpPr>
        <p:spPr>
          <a:xfrm>
            <a:off x="16600270" y="3895613"/>
            <a:ext cx="1672644" cy="1675431"/>
          </a:xfrm>
          <a:custGeom>
            <a:avLst/>
            <a:gdLst/>
            <a:ahLst/>
            <a:cxnLst/>
            <a:rect l="l" t="t" r="r" b="b"/>
            <a:pathLst>
              <a:path w="1672644" h="1675431">
                <a:moveTo>
                  <a:pt x="0" y="0"/>
                </a:moveTo>
                <a:lnTo>
                  <a:pt x="1672644" y="0"/>
                </a:lnTo>
                <a:lnTo>
                  <a:pt x="1672644" y="1675431"/>
                </a:lnTo>
                <a:lnTo>
                  <a:pt x="0" y="1675431"/>
                </a:lnTo>
                <a:lnTo>
                  <a:pt x="0" y="0"/>
                </a:lnTo>
                <a:close/>
              </a:path>
            </a:pathLst>
          </a:custGeom>
          <a:blipFill>
            <a:blip r:embed="rId13"/>
            <a:stretch>
              <a:fillRect/>
            </a:stretch>
          </a:blipFill>
        </p:spPr>
        <p:txBody>
          <a:bodyPr/>
          <a:lstStyle/>
          <a:p>
            <a:endParaRPr lang="en-US"/>
          </a:p>
        </p:txBody>
      </p:sp>
      <p:grpSp>
        <p:nvGrpSpPr>
          <p:cNvPr id="31" name="Group 31"/>
          <p:cNvGrpSpPr/>
          <p:nvPr/>
        </p:nvGrpSpPr>
        <p:grpSpPr>
          <a:xfrm>
            <a:off x="8703647" y="6341899"/>
            <a:ext cx="8407336" cy="2185152"/>
            <a:chOff x="0" y="0"/>
            <a:chExt cx="7374240" cy="1916640"/>
          </a:xfrm>
        </p:grpSpPr>
        <p:sp>
          <p:nvSpPr>
            <p:cNvPr id="32" name="Freeform 32"/>
            <p:cNvSpPr/>
            <p:nvPr/>
          </p:nvSpPr>
          <p:spPr>
            <a:xfrm>
              <a:off x="0" y="0"/>
              <a:ext cx="7431151" cy="1963166"/>
            </a:xfrm>
            <a:custGeom>
              <a:avLst/>
              <a:gdLst/>
              <a:ahLst/>
              <a:cxnLst/>
              <a:rect l="l" t="t" r="r" b="b"/>
              <a:pathLst>
                <a:path w="7431151" h="1963166">
                  <a:moveTo>
                    <a:pt x="6464935" y="0"/>
                  </a:moveTo>
                  <a:lnTo>
                    <a:pt x="0" y="0"/>
                  </a:lnTo>
                  <a:lnTo>
                    <a:pt x="837819" y="837565"/>
                  </a:lnTo>
                  <a:cubicBezTo>
                    <a:pt x="877316" y="877062"/>
                    <a:pt x="897636" y="929386"/>
                    <a:pt x="897636" y="981583"/>
                  </a:cubicBezTo>
                  <a:cubicBezTo>
                    <a:pt x="897636" y="1033780"/>
                    <a:pt x="877951" y="1085596"/>
                    <a:pt x="837819" y="1125601"/>
                  </a:cubicBezTo>
                  <a:lnTo>
                    <a:pt x="635" y="1963166"/>
                  </a:lnTo>
                  <a:lnTo>
                    <a:pt x="6464427" y="1963166"/>
                  </a:lnTo>
                  <a:lnTo>
                    <a:pt x="7431151" y="981583"/>
                  </a:lnTo>
                  <a:lnTo>
                    <a:pt x="6464935" y="0"/>
                  </a:lnTo>
                  <a:close/>
                </a:path>
              </a:pathLst>
            </a:custGeom>
            <a:solidFill>
              <a:srgbClr val="0097B2"/>
            </a:solidFill>
          </p:spPr>
          <p:txBody>
            <a:bodyPr/>
            <a:lstStyle/>
            <a:p>
              <a:endParaRPr lang="en-US"/>
            </a:p>
          </p:txBody>
        </p:sp>
      </p:grpSp>
      <p:sp>
        <p:nvSpPr>
          <p:cNvPr id="33" name="Freeform 33"/>
          <p:cNvSpPr/>
          <p:nvPr/>
        </p:nvSpPr>
        <p:spPr>
          <a:xfrm>
            <a:off x="6924274" y="6939318"/>
            <a:ext cx="1261405" cy="1261405"/>
          </a:xfrm>
          <a:custGeom>
            <a:avLst/>
            <a:gdLst/>
            <a:ahLst/>
            <a:cxnLst/>
            <a:rect l="l" t="t" r="r" b="b"/>
            <a:pathLst>
              <a:path w="1261405" h="1261405">
                <a:moveTo>
                  <a:pt x="0" y="0"/>
                </a:moveTo>
                <a:lnTo>
                  <a:pt x="1261405" y="0"/>
                </a:lnTo>
                <a:lnTo>
                  <a:pt x="1261405" y="1261405"/>
                </a:lnTo>
                <a:lnTo>
                  <a:pt x="0" y="12614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4" name="TextBox 34"/>
          <p:cNvSpPr txBox="1"/>
          <p:nvPr/>
        </p:nvSpPr>
        <p:spPr>
          <a:xfrm>
            <a:off x="1028700" y="1331365"/>
            <a:ext cx="5605439" cy="1169361"/>
          </a:xfrm>
          <a:prstGeom prst="rect">
            <a:avLst/>
          </a:prstGeom>
        </p:spPr>
        <p:txBody>
          <a:bodyPr lIns="0" tIns="0" rIns="0" bIns="0" rtlCol="0" anchor="t">
            <a:spAutoFit/>
          </a:bodyPr>
          <a:lstStyle/>
          <a:p>
            <a:pPr marL="0" lvl="0" indent="0" algn="l">
              <a:lnSpc>
                <a:spcPts val="8758"/>
              </a:lnSpc>
              <a:spcBef>
                <a:spcPct val="0"/>
              </a:spcBef>
            </a:pPr>
            <a:r>
              <a:rPr lang="en-US" sz="6346" spc="621" dirty="0">
                <a:solidFill>
                  <a:srgbClr val="FFFFFF"/>
                </a:solidFill>
                <a:latin typeface="Codec Pro ExtraBold"/>
                <a:ea typeface="Codec Pro ExtraBold"/>
                <a:cs typeface="Codec Pro ExtraBold"/>
                <a:sym typeface="Codec Pro ExtraBold"/>
              </a:rPr>
              <a:t>INTENT</a:t>
            </a:r>
          </a:p>
        </p:txBody>
      </p:sp>
      <p:sp>
        <p:nvSpPr>
          <p:cNvPr id="35" name="TextBox 35"/>
          <p:cNvSpPr txBox="1"/>
          <p:nvPr/>
        </p:nvSpPr>
        <p:spPr>
          <a:xfrm>
            <a:off x="9835982" y="1523535"/>
            <a:ext cx="7220201" cy="991079"/>
          </a:xfrm>
          <a:prstGeom prst="rect">
            <a:avLst/>
          </a:prstGeom>
        </p:spPr>
        <p:txBody>
          <a:bodyPr lIns="0" tIns="0" rIns="0" bIns="0" rtlCol="0" anchor="t">
            <a:spAutoFit/>
          </a:bodyPr>
          <a:lstStyle/>
          <a:p>
            <a:pPr marL="0" lvl="0" indent="0" algn="l">
              <a:lnSpc>
                <a:spcPts val="3996"/>
              </a:lnSpc>
              <a:spcBef>
                <a:spcPct val="0"/>
              </a:spcBef>
            </a:pPr>
            <a:r>
              <a:rPr lang="en-US" sz="2895" spc="283">
                <a:solidFill>
                  <a:srgbClr val="FFFFFF"/>
                </a:solidFill>
                <a:latin typeface="Montserrat Light"/>
                <a:ea typeface="Montserrat Light"/>
                <a:cs typeface="Montserrat Light"/>
                <a:sym typeface="Montserrat Light"/>
              </a:rPr>
              <a:t>Learn the history of the General Management System (GMS)</a:t>
            </a:r>
          </a:p>
        </p:txBody>
      </p:sp>
      <p:sp>
        <p:nvSpPr>
          <p:cNvPr id="36" name="TextBox 36"/>
          <p:cNvSpPr txBox="1"/>
          <p:nvPr/>
        </p:nvSpPr>
        <p:spPr>
          <a:xfrm>
            <a:off x="8942244" y="4213976"/>
            <a:ext cx="7220201" cy="991079"/>
          </a:xfrm>
          <a:prstGeom prst="rect">
            <a:avLst/>
          </a:prstGeom>
        </p:spPr>
        <p:txBody>
          <a:bodyPr lIns="0" tIns="0" rIns="0" bIns="0" rtlCol="0" anchor="t">
            <a:spAutoFit/>
          </a:bodyPr>
          <a:lstStyle/>
          <a:p>
            <a:pPr marL="0" lvl="0" indent="0" algn="l">
              <a:lnSpc>
                <a:spcPts val="3996"/>
              </a:lnSpc>
              <a:spcBef>
                <a:spcPct val="0"/>
              </a:spcBef>
            </a:pPr>
            <a:r>
              <a:rPr lang="en-US" sz="2895" spc="283">
                <a:solidFill>
                  <a:srgbClr val="FFFFFF"/>
                </a:solidFill>
                <a:latin typeface="Montserrat Light"/>
                <a:ea typeface="Montserrat Light"/>
                <a:cs typeface="Montserrat Light"/>
                <a:sym typeface="Montserrat Light"/>
              </a:rPr>
              <a:t>See how the GMS impacts County culture and operations</a:t>
            </a:r>
          </a:p>
        </p:txBody>
      </p:sp>
      <p:sp>
        <p:nvSpPr>
          <p:cNvPr id="37" name="TextBox 37"/>
          <p:cNvSpPr txBox="1"/>
          <p:nvPr/>
        </p:nvSpPr>
        <p:spPr>
          <a:xfrm>
            <a:off x="9835982" y="7050668"/>
            <a:ext cx="7220201" cy="991079"/>
          </a:xfrm>
          <a:prstGeom prst="rect">
            <a:avLst/>
          </a:prstGeom>
        </p:spPr>
        <p:txBody>
          <a:bodyPr lIns="0" tIns="0" rIns="0" bIns="0" rtlCol="0" anchor="t">
            <a:spAutoFit/>
          </a:bodyPr>
          <a:lstStyle/>
          <a:p>
            <a:pPr marL="0" lvl="0" indent="0" algn="l">
              <a:lnSpc>
                <a:spcPts val="3996"/>
              </a:lnSpc>
              <a:spcBef>
                <a:spcPct val="0"/>
              </a:spcBef>
            </a:pPr>
            <a:r>
              <a:rPr lang="en-US" sz="2895" spc="283" dirty="0">
                <a:solidFill>
                  <a:srgbClr val="FFFFFF"/>
                </a:solidFill>
                <a:latin typeface="Montserrat Light"/>
                <a:ea typeface="Montserrat Light"/>
                <a:cs typeface="Montserrat Light"/>
                <a:sym typeface="Montserrat Light"/>
              </a:rPr>
              <a:t>Make your work contribute to the end goal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98239-BF54-389F-5AEA-0A4E56A6283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B399E28-F947-F1B4-E634-4A7423781F92}"/>
              </a:ext>
            </a:extLst>
          </p:cNvPr>
          <p:cNvGrpSpPr/>
          <p:nvPr/>
        </p:nvGrpSpPr>
        <p:grpSpPr>
          <a:xfrm>
            <a:off x="-1543050" y="-558218"/>
            <a:ext cx="3086100" cy="11299900"/>
            <a:chOff x="0" y="0"/>
            <a:chExt cx="812800" cy="2976105"/>
          </a:xfrm>
          <a:solidFill>
            <a:schemeClr val="accent5">
              <a:lumMod val="50000"/>
            </a:schemeClr>
          </a:solidFill>
        </p:grpSpPr>
        <p:sp>
          <p:nvSpPr>
            <p:cNvPr id="3" name="Freeform 3">
              <a:extLst>
                <a:ext uri="{FF2B5EF4-FFF2-40B4-BE49-F238E27FC236}">
                  <a16:creationId xmlns:a16="http://schemas.microsoft.com/office/drawing/2014/main" id="{A7CE247C-1450-7A61-AF84-7F71B941552E}"/>
                </a:ext>
              </a:extLst>
            </p:cNvPr>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grpFill/>
          </p:spPr>
          <p:txBody>
            <a:bodyPr/>
            <a:lstStyle/>
            <a:p>
              <a:endParaRPr lang="en-US"/>
            </a:p>
          </p:txBody>
        </p:sp>
        <p:sp>
          <p:nvSpPr>
            <p:cNvPr id="4" name="TextBox 4">
              <a:extLst>
                <a:ext uri="{FF2B5EF4-FFF2-40B4-BE49-F238E27FC236}">
                  <a16:creationId xmlns:a16="http://schemas.microsoft.com/office/drawing/2014/main" id="{86CEADB4-F74F-D1C2-55D1-F60886519EEF}"/>
                </a:ext>
              </a:extLst>
            </p:cNvPr>
            <p:cNvSpPr txBox="1"/>
            <p:nvPr/>
          </p:nvSpPr>
          <p:spPr>
            <a:xfrm>
              <a:off x="0" y="-19050"/>
              <a:ext cx="812800" cy="2995155"/>
            </a:xfrm>
            <a:prstGeom prst="rect">
              <a:avLst/>
            </a:prstGeom>
            <a:grpFill/>
          </p:spPr>
          <p:txBody>
            <a:bodyPr lIns="50800" tIns="50800" rIns="50800" bIns="50800" rtlCol="0" anchor="ctr"/>
            <a:lstStyle/>
            <a:p>
              <a:pPr algn="ctr">
                <a:lnSpc>
                  <a:spcPts val="2859"/>
                </a:lnSpc>
              </a:pPr>
              <a:endParaRPr/>
            </a:p>
          </p:txBody>
        </p:sp>
      </p:grpSp>
      <p:grpSp>
        <p:nvGrpSpPr>
          <p:cNvPr id="5" name="Group 5">
            <a:extLst>
              <a:ext uri="{FF2B5EF4-FFF2-40B4-BE49-F238E27FC236}">
                <a16:creationId xmlns:a16="http://schemas.microsoft.com/office/drawing/2014/main" id="{563C6ADE-0A9E-5463-154F-AF9A0B503E0B}"/>
              </a:ext>
            </a:extLst>
          </p:cNvPr>
          <p:cNvGrpSpPr/>
          <p:nvPr/>
        </p:nvGrpSpPr>
        <p:grpSpPr>
          <a:xfrm>
            <a:off x="1227773" y="4163622"/>
            <a:ext cx="110236" cy="2818996"/>
            <a:chOff x="0" y="0"/>
            <a:chExt cx="26312" cy="672855"/>
          </a:xfrm>
        </p:grpSpPr>
        <p:sp>
          <p:nvSpPr>
            <p:cNvPr id="6" name="Freeform 6">
              <a:extLst>
                <a:ext uri="{FF2B5EF4-FFF2-40B4-BE49-F238E27FC236}">
                  <a16:creationId xmlns:a16="http://schemas.microsoft.com/office/drawing/2014/main" id="{DE32006D-4B27-5504-C56A-C1976DB9BA60}"/>
                </a:ext>
              </a:extLst>
            </p:cNvPr>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en-US"/>
            </a:p>
          </p:txBody>
        </p:sp>
        <p:sp>
          <p:nvSpPr>
            <p:cNvPr id="7" name="TextBox 7">
              <a:extLst>
                <a:ext uri="{FF2B5EF4-FFF2-40B4-BE49-F238E27FC236}">
                  <a16:creationId xmlns:a16="http://schemas.microsoft.com/office/drawing/2014/main" id="{FD235EEA-7189-8929-77F5-0E1BF89AEBB7}"/>
                </a:ext>
              </a:extLst>
            </p:cNvPr>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grpSp>
        <p:nvGrpSpPr>
          <p:cNvPr id="8" name="Group 8">
            <a:extLst>
              <a:ext uri="{FF2B5EF4-FFF2-40B4-BE49-F238E27FC236}">
                <a16:creationId xmlns:a16="http://schemas.microsoft.com/office/drawing/2014/main" id="{A646D130-24F4-A234-4AB7-CA194FD074C0}"/>
              </a:ext>
            </a:extLst>
          </p:cNvPr>
          <p:cNvGrpSpPr/>
          <p:nvPr/>
        </p:nvGrpSpPr>
        <p:grpSpPr>
          <a:xfrm>
            <a:off x="2006928" y="492530"/>
            <a:ext cx="7369102" cy="1383632"/>
            <a:chOff x="0" y="0"/>
            <a:chExt cx="1758901" cy="330254"/>
          </a:xfrm>
          <a:solidFill>
            <a:schemeClr val="accent6"/>
          </a:solidFill>
        </p:grpSpPr>
        <p:sp>
          <p:nvSpPr>
            <p:cNvPr id="9" name="Freeform 9">
              <a:extLst>
                <a:ext uri="{FF2B5EF4-FFF2-40B4-BE49-F238E27FC236}">
                  <a16:creationId xmlns:a16="http://schemas.microsoft.com/office/drawing/2014/main" id="{C390CC0E-3C4E-BEC3-8A3F-281817AC0B63}"/>
                </a:ext>
              </a:extLst>
            </p:cNvPr>
            <p:cNvSpPr/>
            <p:nvPr/>
          </p:nvSpPr>
          <p:spPr>
            <a:xfrm>
              <a:off x="0" y="0"/>
              <a:ext cx="1758901" cy="330254"/>
            </a:xfrm>
            <a:custGeom>
              <a:avLst/>
              <a:gdLst/>
              <a:ahLst/>
              <a:cxnLst/>
              <a:rect l="l" t="t" r="r" b="b"/>
              <a:pathLst>
                <a:path w="1758901" h="330254">
                  <a:moveTo>
                    <a:pt x="18911" y="0"/>
                  </a:moveTo>
                  <a:lnTo>
                    <a:pt x="1739990" y="0"/>
                  </a:lnTo>
                  <a:cubicBezTo>
                    <a:pt x="1745006" y="0"/>
                    <a:pt x="1749816" y="1992"/>
                    <a:pt x="1753362" y="5539"/>
                  </a:cubicBezTo>
                  <a:cubicBezTo>
                    <a:pt x="1756909" y="9085"/>
                    <a:pt x="1758901" y="13895"/>
                    <a:pt x="1758901" y="18911"/>
                  </a:cubicBezTo>
                  <a:lnTo>
                    <a:pt x="1758901" y="311343"/>
                  </a:lnTo>
                  <a:cubicBezTo>
                    <a:pt x="1758901" y="321787"/>
                    <a:pt x="1750435" y="330254"/>
                    <a:pt x="1739990" y="330254"/>
                  </a:cubicBezTo>
                  <a:lnTo>
                    <a:pt x="18911" y="330254"/>
                  </a:lnTo>
                  <a:cubicBezTo>
                    <a:pt x="8467" y="330254"/>
                    <a:pt x="0" y="321787"/>
                    <a:pt x="0" y="311343"/>
                  </a:cubicBezTo>
                  <a:lnTo>
                    <a:pt x="0" y="18911"/>
                  </a:lnTo>
                  <a:cubicBezTo>
                    <a:pt x="0" y="8467"/>
                    <a:pt x="8467" y="0"/>
                    <a:pt x="18911" y="0"/>
                  </a:cubicBezTo>
                  <a:close/>
                </a:path>
              </a:pathLst>
            </a:custGeom>
            <a:grpFill/>
          </p:spPr>
          <p:txBody>
            <a:bodyPr/>
            <a:lstStyle/>
            <a:p>
              <a:endParaRPr lang="en-US"/>
            </a:p>
          </p:txBody>
        </p:sp>
        <p:sp>
          <p:nvSpPr>
            <p:cNvPr id="10" name="TextBox 10">
              <a:extLst>
                <a:ext uri="{FF2B5EF4-FFF2-40B4-BE49-F238E27FC236}">
                  <a16:creationId xmlns:a16="http://schemas.microsoft.com/office/drawing/2014/main" id="{E8650A6B-6E05-876F-9CA9-0B913970AE5E}"/>
                </a:ext>
              </a:extLst>
            </p:cNvPr>
            <p:cNvSpPr txBox="1"/>
            <p:nvPr/>
          </p:nvSpPr>
          <p:spPr>
            <a:xfrm>
              <a:off x="0" y="-57150"/>
              <a:ext cx="1758901" cy="387404"/>
            </a:xfrm>
            <a:prstGeom prst="rect">
              <a:avLst/>
            </a:prstGeom>
            <a:grpFill/>
          </p:spPr>
          <p:txBody>
            <a:bodyPr lIns="56055" tIns="56055" rIns="56055" bIns="56055" rtlCol="0" anchor="ctr"/>
            <a:lstStyle/>
            <a:p>
              <a:pPr algn="ctr">
                <a:lnSpc>
                  <a:spcPts val="8189"/>
                </a:lnSpc>
              </a:pPr>
              <a:r>
                <a:rPr lang="en-US" sz="6299" b="1">
                  <a:solidFill>
                    <a:srgbClr val="FFFFFF"/>
                  </a:solidFill>
                  <a:latin typeface="Montserrat Light Bold"/>
                  <a:ea typeface="Montserrat Light Bold"/>
                  <a:cs typeface="Montserrat Light Bold"/>
                  <a:sym typeface="Montserrat Light Bold"/>
                </a:rPr>
                <a:t>COMMUNITY</a:t>
              </a:r>
            </a:p>
          </p:txBody>
        </p:sp>
      </p:grpSp>
      <p:sp>
        <p:nvSpPr>
          <p:cNvPr id="11" name="Freeform 11">
            <a:extLst>
              <a:ext uri="{FF2B5EF4-FFF2-40B4-BE49-F238E27FC236}">
                <a16:creationId xmlns:a16="http://schemas.microsoft.com/office/drawing/2014/main" id="{C7D25F9C-5055-35E7-3301-70F8CC7A3C71}"/>
              </a:ext>
            </a:extLst>
          </p:cNvPr>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a:extLst>
              <a:ext uri="{FF2B5EF4-FFF2-40B4-BE49-F238E27FC236}">
                <a16:creationId xmlns:a16="http://schemas.microsoft.com/office/drawing/2014/main" id="{4727E267-771E-4FF7-B7C6-CC4E1A818431}"/>
              </a:ext>
            </a:extLst>
          </p:cNvPr>
          <p:cNvSpPr/>
          <p:nvPr/>
        </p:nvSpPr>
        <p:spPr>
          <a:xfrm>
            <a:off x="0" y="8041748"/>
            <a:ext cx="2433105" cy="2433105"/>
          </a:xfrm>
          <a:custGeom>
            <a:avLst/>
            <a:gdLst/>
            <a:ahLst/>
            <a:cxnLst/>
            <a:rect l="l" t="t" r="r" b="b"/>
            <a:pathLst>
              <a:path w="2433105" h="2433105">
                <a:moveTo>
                  <a:pt x="0" y="0"/>
                </a:moveTo>
                <a:lnTo>
                  <a:pt x="2433105" y="0"/>
                </a:lnTo>
                <a:lnTo>
                  <a:pt x="2433105" y="2433104"/>
                </a:lnTo>
                <a:lnTo>
                  <a:pt x="0" y="2433104"/>
                </a:lnTo>
                <a:lnTo>
                  <a:pt x="0" y="0"/>
                </a:lnTo>
                <a:close/>
              </a:path>
            </a:pathLst>
          </a:custGeom>
          <a:blipFill>
            <a:blip r:embed="rId4"/>
            <a:stretch>
              <a:fillRect/>
            </a:stretch>
          </a:blipFill>
        </p:spPr>
        <p:txBody>
          <a:bodyPr/>
          <a:lstStyle/>
          <a:p>
            <a:endParaRPr lang="en-US"/>
          </a:p>
        </p:txBody>
      </p:sp>
      <p:sp>
        <p:nvSpPr>
          <p:cNvPr id="13" name="Freeform 13">
            <a:extLst>
              <a:ext uri="{FF2B5EF4-FFF2-40B4-BE49-F238E27FC236}">
                <a16:creationId xmlns:a16="http://schemas.microsoft.com/office/drawing/2014/main" id="{ED642E4E-3B86-03CD-6795-D5817D8CAD5C}"/>
              </a:ext>
            </a:extLst>
          </p:cNvPr>
          <p:cNvSpPr/>
          <p:nvPr/>
        </p:nvSpPr>
        <p:spPr>
          <a:xfrm>
            <a:off x="15805404" y="8756745"/>
            <a:ext cx="3806571" cy="2083232"/>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16" name="Picture 15" descr="Logo&#10;&#10;AI-generated content may be incorrect.">
            <a:extLst>
              <a:ext uri="{FF2B5EF4-FFF2-40B4-BE49-F238E27FC236}">
                <a16:creationId xmlns:a16="http://schemas.microsoft.com/office/drawing/2014/main" id="{25EEBED7-C85D-0C6E-E608-CD35F1A4D0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11948" y="177743"/>
            <a:ext cx="2013206" cy="2013206"/>
          </a:xfrm>
          <a:prstGeom prst="rect">
            <a:avLst/>
          </a:prstGeom>
        </p:spPr>
      </p:pic>
      <p:sp>
        <p:nvSpPr>
          <p:cNvPr id="17" name="TextBox 16">
            <a:extLst>
              <a:ext uri="{FF2B5EF4-FFF2-40B4-BE49-F238E27FC236}">
                <a16:creationId xmlns:a16="http://schemas.microsoft.com/office/drawing/2014/main" id="{0B72C312-6752-C28B-1B9C-B7E7E905ABEB}"/>
              </a:ext>
            </a:extLst>
          </p:cNvPr>
          <p:cNvSpPr txBox="1"/>
          <p:nvPr/>
        </p:nvSpPr>
        <p:spPr>
          <a:xfrm>
            <a:off x="2433105" y="2750626"/>
            <a:ext cx="14627122" cy="5632311"/>
          </a:xfrm>
          <a:prstGeom prst="rect">
            <a:avLst/>
          </a:prstGeom>
          <a:noFill/>
        </p:spPr>
        <p:txBody>
          <a:bodyPr wrap="square" rtlCol="0">
            <a:spAutoFit/>
          </a:bodyPr>
          <a:lstStyle/>
          <a:p>
            <a:r>
              <a:rPr lang="en-US" b="1" dirty="0">
                <a:solidFill>
                  <a:schemeClr val="accent6"/>
                </a:solidFill>
                <a:latin typeface="Arial" panose="020B0604020202020204" pitchFamily="34" charset="0"/>
                <a:cs typeface="Arial" panose="020B0604020202020204" pitchFamily="34" charset="0"/>
              </a:rPr>
              <a:t>Engagement</a:t>
            </a:r>
          </a:p>
          <a:p>
            <a:pPr marL="742950" lvl="1" indent="-285750">
              <a:buFont typeface="Wingdings" panose="05000000000000000000" pitchFamily="2" charset="2"/>
              <a:buChar char="§"/>
            </a:pPr>
            <a:r>
              <a:rPr lang="en-US" b="1" dirty="0">
                <a:latin typeface="Arial" panose="020B0604020202020204" pitchFamily="34" charset="0"/>
                <a:cs typeface="Arial" panose="020B0604020202020204" pitchFamily="34" charset="0"/>
              </a:rPr>
              <a:t>Inspire civic engagement by providing information, programs, public forums or other avenues that increase access for individuals or communities to use their voice, their vote, and their experience to impact change.</a:t>
            </a:r>
          </a:p>
          <a:p>
            <a:endParaRPr lang="en-US" b="1" dirty="0">
              <a:solidFill>
                <a:schemeClr val="accent6"/>
              </a:solidFill>
              <a:latin typeface="Arial" panose="020B0604020202020204" pitchFamily="34" charset="0"/>
              <a:cs typeface="Arial" panose="020B0604020202020204" pitchFamily="34" charset="0"/>
            </a:endParaRPr>
          </a:p>
          <a:p>
            <a:r>
              <a:rPr lang="en-US" b="1" dirty="0">
                <a:solidFill>
                  <a:schemeClr val="accent6"/>
                </a:solidFill>
                <a:latin typeface="Arial" panose="020B0604020202020204" pitchFamily="34" charset="0"/>
                <a:cs typeface="Arial" panose="020B0604020202020204" pitchFamily="34" charset="0"/>
              </a:rPr>
              <a:t>Safety</a:t>
            </a:r>
          </a:p>
          <a:p>
            <a:pPr marL="742950" lvl="1" indent="-285750">
              <a:buFont typeface="Wingdings" panose="05000000000000000000" pitchFamily="2" charset="2"/>
              <a:buChar char="§"/>
            </a:pPr>
            <a:r>
              <a:rPr lang="en-US" b="1" dirty="0">
                <a:latin typeface="Arial" panose="020B0604020202020204" pitchFamily="34" charset="0"/>
                <a:cs typeface="Arial" panose="020B0604020202020204" pitchFamily="34" charset="0"/>
              </a:rPr>
              <a:t>Support safety for all communities, including protection from crime, availability of emergency medical services and fire response, community preparedness and regional readiness to respond to disaster.</a:t>
            </a:r>
          </a:p>
          <a:p>
            <a:endParaRPr lang="en-US" b="1" dirty="0">
              <a:solidFill>
                <a:schemeClr val="accent6"/>
              </a:solidFill>
              <a:latin typeface="Arial" panose="020B0604020202020204" pitchFamily="34" charset="0"/>
              <a:cs typeface="Arial" panose="020B0604020202020204" pitchFamily="34" charset="0"/>
            </a:endParaRPr>
          </a:p>
          <a:p>
            <a:r>
              <a:rPr lang="en-US" b="1" dirty="0">
                <a:solidFill>
                  <a:schemeClr val="accent6"/>
                </a:solidFill>
                <a:latin typeface="Arial" panose="020B0604020202020204" pitchFamily="34" charset="0"/>
                <a:cs typeface="Arial" panose="020B0604020202020204" pitchFamily="34" charset="0"/>
              </a:rPr>
              <a:t>Quality of Life</a:t>
            </a:r>
          </a:p>
          <a:p>
            <a:pPr marL="742950" lvl="1" indent="-285750">
              <a:buFont typeface="Wingdings" panose="05000000000000000000" pitchFamily="2" charset="2"/>
              <a:buChar char="§"/>
            </a:pPr>
            <a:r>
              <a:rPr lang="en-US" b="1" dirty="0">
                <a:latin typeface="Arial" panose="020B0604020202020204" pitchFamily="34" charset="0"/>
                <a:cs typeface="Arial" panose="020B0604020202020204" pitchFamily="34" charset="0"/>
              </a:rPr>
              <a:t>Provide programs and services that enhance the community through increasing the well-being of our residents and our environments.</a:t>
            </a:r>
          </a:p>
          <a:p>
            <a:pPr lvl="1"/>
            <a:endParaRPr lang="en-US" b="1" dirty="0">
              <a:latin typeface="Arial" panose="020B0604020202020204" pitchFamily="34" charset="0"/>
              <a:cs typeface="Arial" panose="020B0604020202020204" pitchFamily="34" charset="0"/>
            </a:endParaRPr>
          </a:p>
          <a:p>
            <a:r>
              <a:rPr lang="en-US" b="1" dirty="0">
                <a:solidFill>
                  <a:schemeClr val="accent6"/>
                </a:solidFill>
                <a:latin typeface="Arial" panose="020B0604020202020204" pitchFamily="34" charset="0"/>
                <a:cs typeface="Arial" panose="020B0604020202020204" pitchFamily="34" charset="0"/>
              </a:rPr>
              <a:t>Communications</a:t>
            </a:r>
          </a:p>
          <a:p>
            <a:pPr marL="742950" lvl="1" indent="-285750">
              <a:buFont typeface="Wingdings" panose="05000000000000000000" pitchFamily="2" charset="2"/>
              <a:buChar char="§"/>
            </a:pPr>
            <a:r>
              <a:rPr lang="en-US" b="1" dirty="0">
                <a:latin typeface="Arial" panose="020B0604020202020204" pitchFamily="34" charset="0"/>
                <a:cs typeface="Arial" panose="020B0604020202020204" pitchFamily="34" charset="0"/>
              </a:rPr>
              <a:t>Create proactive communication that is accessible and transparent.</a:t>
            </a:r>
          </a:p>
          <a:p>
            <a:pPr marL="742950" lvl="1" indent="-285750">
              <a:buFont typeface="Wingdings" panose="05000000000000000000" pitchFamily="2" charset="2"/>
              <a:buChar char="§"/>
            </a:pPr>
            <a:r>
              <a:rPr lang="en-US" b="1" dirty="0">
                <a:latin typeface="Arial" panose="020B0604020202020204" pitchFamily="34" charset="0"/>
                <a:cs typeface="Arial" panose="020B0604020202020204" pitchFamily="34" charset="0"/>
              </a:rPr>
              <a:t>Offer interpreters for community meetings or translations of information to ensure residents have every opportunity to make informed decisions while listening to, participating in our using County services or programs.</a:t>
            </a:r>
          </a:p>
          <a:p>
            <a:pPr lvl="1"/>
            <a:endParaRPr lang="en-US" b="1" dirty="0">
              <a:latin typeface="Arial" panose="020B0604020202020204" pitchFamily="34" charset="0"/>
              <a:cs typeface="Arial" panose="020B0604020202020204" pitchFamily="34" charset="0"/>
            </a:endParaRPr>
          </a:p>
          <a:p>
            <a:r>
              <a:rPr lang="en-US" b="1" dirty="0">
                <a:solidFill>
                  <a:schemeClr val="accent6"/>
                </a:solidFill>
                <a:latin typeface="Arial" panose="020B0604020202020204" pitchFamily="34" charset="0"/>
                <a:cs typeface="Arial" panose="020B0604020202020204" pitchFamily="34" charset="0"/>
              </a:rPr>
              <a:t>Partnership</a:t>
            </a:r>
          </a:p>
          <a:p>
            <a:pPr marL="742950" lvl="1" indent="-285750">
              <a:buFont typeface="Wingdings" panose="05000000000000000000" pitchFamily="2" charset="2"/>
              <a:buChar char="§"/>
            </a:pPr>
            <a:r>
              <a:rPr lang="en-US" b="1" dirty="0">
                <a:latin typeface="Arial" panose="020B0604020202020204" pitchFamily="34" charset="0"/>
                <a:cs typeface="Arial" panose="020B0604020202020204" pitchFamily="34" charset="0"/>
              </a:rPr>
              <a:t>Facilitate meaningful conversations, shared programming, grant opportunities, or other opportunities to maximize resources through community partnerships to benefit the region.</a:t>
            </a:r>
          </a:p>
        </p:txBody>
      </p:sp>
    </p:spTree>
    <p:extLst>
      <p:ext uri="{BB962C8B-B14F-4D97-AF65-F5344CB8AC3E}">
        <p14:creationId xmlns:p14="http://schemas.microsoft.com/office/powerpoint/2010/main" val="2482785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43050" y="-558218"/>
            <a:ext cx="3086100" cy="11299900"/>
            <a:chOff x="0" y="0"/>
            <a:chExt cx="812800" cy="2976105"/>
          </a:xfrm>
          <a:solidFill>
            <a:schemeClr val="tx2">
              <a:lumMod val="50000"/>
            </a:schemeClr>
          </a:solidFill>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grpFill/>
          </p:spPr>
          <p:txBody>
            <a:bodyPr/>
            <a:lstStyle/>
            <a:p>
              <a:endParaRPr lang="en-US"/>
            </a:p>
          </p:txBody>
        </p:sp>
        <p:sp>
          <p:nvSpPr>
            <p:cNvPr id="4" name="TextBox 4"/>
            <p:cNvSpPr txBox="1"/>
            <p:nvPr/>
          </p:nvSpPr>
          <p:spPr>
            <a:xfrm>
              <a:off x="0" y="-19050"/>
              <a:ext cx="812800" cy="2995155"/>
            </a:xfrm>
            <a:prstGeom prst="rect">
              <a:avLst/>
            </a:prstGeom>
            <a:grpFill/>
          </p:spPr>
          <p:txBody>
            <a:bodyPr lIns="50800" tIns="50800" rIns="50800" bIns="50800" rtlCol="0" anchor="ctr"/>
            <a:lstStyle/>
            <a:p>
              <a:pPr algn="ctr">
                <a:lnSpc>
                  <a:spcPts val="2859"/>
                </a:lnSpc>
              </a:pPr>
              <a:endParaRPr/>
            </a:p>
          </p:txBody>
        </p:sp>
      </p:grpSp>
      <p:grpSp>
        <p:nvGrpSpPr>
          <p:cNvPr id="5" name="Group 5"/>
          <p:cNvGrpSpPr/>
          <p:nvPr/>
        </p:nvGrpSpPr>
        <p:grpSpPr>
          <a:xfrm>
            <a:off x="1227773" y="4163622"/>
            <a:ext cx="110236" cy="2818996"/>
            <a:chOff x="0" y="0"/>
            <a:chExt cx="26312" cy="672855"/>
          </a:xfrm>
        </p:grpSpPr>
        <p:sp>
          <p:nvSpPr>
            <p:cNvPr id="6" name="Freeform 6"/>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en-US"/>
            </a:p>
          </p:txBody>
        </p:sp>
        <p:sp>
          <p:nvSpPr>
            <p:cNvPr id="7" name="TextBox 7"/>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2006928" y="492530"/>
            <a:ext cx="7369102" cy="1383632"/>
            <a:chOff x="0" y="0"/>
            <a:chExt cx="1758901" cy="330254"/>
          </a:xfrm>
        </p:grpSpPr>
        <p:sp>
          <p:nvSpPr>
            <p:cNvPr id="9" name="Freeform 9"/>
            <p:cNvSpPr/>
            <p:nvPr/>
          </p:nvSpPr>
          <p:spPr>
            <a:xfrm>
              <a:off x="0" y="0"/>
              <a:ext cx="1758901" cy="330254"/>
            </a:xfrm>
            <a:custGeom>
              <a:avLst/>
              <a:gdLst/>
              <a:ahLst/>
              <a:cxnLst/>
              <a:rect l="l" t="t" r="r" b="b"/>
              <a:pathLst>
                <a:path w="1758901" h="330254">
                  <a:moveTo>
                    <a:pt x="18911" y="0"/>
                  </a:moveTo>
                  <a:lnTo>
                    <a:pt x="1739990" y="0"/>
                  </a:lnTo>
                  <a:cubicBezTo>
                    <a:pt x="1745006" y="0"/>
                    <a:pt x="1749816" y="1992"/>
                    <a:pt x="1753362" y="5539"/>
                  </a:cubicBezTo>
                  <a:cubicBezTo>
                    <a:pt x="1756909" y="9085"/>
                    <a:pt x="1758901" y="13895"/>
                    <a:pt x="1758901" y="18911"/>
                  </a:cubicBezTo>
                  <a:lnTo>
                    <a:pt x="1758901" y="311343"/>
                  </a:lnTo>
                  <a:cubicBezTo>
                    <a:pt x="1758901" y="321787"/>
                    <a:pt x="1750435" y="330254"/>
                    <a:pt x="1739990" y="330254"/>
                  </a:cubicBezTo>
                  <a:lnTo>
                    <a:pt x="18911" y="330254"/>
                  </a:lnTo>
                  <a:cubicBezTo>
                    <a:pt x="8467" y="330254"/>
                    <a:pt x="0" y="321787"/>
                    <a:pt x="0" y="311343"/>
                  </a:cubicBezTo>
                  <a:lnTo>
                    <a:pt x="0" y="18911"/>
                  </a:lnTo>
                  <a:cubicBezTo>
                    <a:pt x="0" y="8467"/>
                    <a:pt x="8467" y="0"/>
                    <a:pt x="18911" y="0"/>
                  </a:cubicBezTo>
                  <a:close/>
                </a:path>
              </a:pathLst>
            </a:custGeom>
            <a:solidFill>
              <a:srgbClr val="1565C0"/>
            </a:solidFill>
          </p:spPr>
          <p:txBody>
            <a:bodyPr/>
            <a:lstStyle/>
            <a:p>
              <a:endParaRPr lang="en-US"/>
            </a:p>
          </p:txBody>
        </p:sp>
        <p:sp>
          <p:nvSpPr>
            <p:cNvPr id="10" name="TextBox 10"/>
            <p:cNvSpPr txBox="1"/>
            <p:nvPr/>
          </p:nvSpPr>
          <p:spPr>
            <a:xfrm>
              <a:off x="0" y="-57150"/>
              <a:ext cx="1758901" cy="387404"/>
            </a:xfrm>
            <a:prstGeom prst="rect">
              <a:avLst/>
            </a:prstGeom>
          </p:spPr>
          <p:txBody>
            <a:bodyPr lIns="56055" tIns="56055" rIns="56055" bIns="56055" rtlCol="0" anchor="ctr"/>
            <a:lstStyle/>
            <a:p>
              <a:pPr algn="ctr">
                <a:lnSpc>
                  <a:spcPts val="8189"/>
                </a:lnSpc>
              </a:pPr>
              <a:r>
                <a:rPr lang="en-US" sz="6299" b="1">
                  <a:solidFill>
                    <a:srgbClr val="FFFFFF"/>
                  </a:solidFill>
                  <a:latin typeface="Montserrat Light Bold"/>
                  <a:ea typeface="Montserrat Light Bold"/>
                  <a:cs typeface="Montserrat Light Bold"/>
                  <a:sym typeface="Montserrat Light Bold"/>
                </a:rPr>
                <a:t>JUSTICE</a:t>
              </a:r>
            </a:p>
          </p:txBody>
        </p:sp>
      </p:grpSp>
      <p:sp>
        <p:nvSpPr>
          <p:cNvPr id="11" name="Freeform 11"/>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0" y="8041748"/>
            <a:ext cx="2433105" cy="2433105"/>
          </a:xfrm>
          <a:custGeom>
            <a:avLst/>
            <a:gdLst/>
            <a:ahLst/>
            <a:cxnLst/>
            <a:rect l="l" t="t" r="r" b="b"/>
            <a:pathLst>
              <a:path w="2433105" h="2433105">
                <a:moveTo>
                  <a:pt x="0" y="0"/>
                </a:moveTo>
                <a:lnTo>
                  <a:pt x="2433105" y="0"/>
                </a:lnTo>
                <a:lnTo>
                  <a:pt x="2433105" y="2433104"/>
                </a:lnTo>
                <a:lnTo>
                  <a:pt x="0" y="2433104"/>
                </a:lnTo>
                <a:lnTo>
                  <a:pt x="0" y="0"/>
                </a:lnTo>
                <a:close/>
              </a:path>
            </a:pathLst>
          </a:custGeom>
          <a:blipFill>
            <a:blip r:embed="rId4"/>
            <a:stretch>
              <a:fillRect/>
            </a:stretch>
          </a:blipFill>
        </p:spPr>
        <p:txBody>
          <a:bodyPr/>
          <a:lstStyle/>
          <a:p>
            <a:endParaRPr lang="en-US"/>
          </a:p>
        </p:txBody>
      </p:sp>
      <p:sp>
        <p:nvSpPr>
          <p:cNvPr id="13" name="Freeform 13"/>
          <p:cNvSpPr/>
          <p:nvPr/>
        </p:nvSpPr>
        <p:spPr>
          <a:xfrm>
            <a:off x="15805404" y="8756745"/>
            <a:ext cx="3806571" cy="2083232"/>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2006928" y="2031774"/>
            <a:ext cx="15923919" cy="6573955"/>
          </a:xfrm>
          <a:custGeom>
            <a:avLst/>
            <a:gdLst/>
            <a:ahLst/>
            <a:cxnLst/>
            <a:rect l="l" t="t" r="r" b="b"/>
            <a:pathLst>
              <a:path w="15923919" h="6573955">
                <a:moveTo>
                  <a:pt x="0" y="0"/>
                </a:moveTo>
                <a:lnTo>
                  <a:pt x="15923919" y="0"/>
                </a:lnTo>
                <a:lnTo>
                  <a:pt x="15923919" y="6573955"/>
                </a:lnTo>
                <a:lnTo>
                  <a:pt x="0" y="6573955"/>
                </a:lnTo>
                <a:lnTo>
                  <a:pt x="0" y="0"/>
                </a:lnTo>
                <a:close/>
              </a:path>
            </a:pathLst>
          </a:custGeom>
          <a:blipFill>
            <a:blip r:embed="rId7"/>
            <a:stretch>
              <a:fillRect/>
            </a:stretch>
          </a:blipFill>
        </p:spPr>
        <p:txBody>
          <a:bodyPr/>
          <a:lstStyle/>
          <a:p>
            <a:endParaRPr lang="en-US"/>
          </a:p>
        </p:txBody>
      </p:sp>
      <p:pic>
        <p:nvPicPr>
          <p:cNvPr id="16" name="Picture 15" descr="Icon&#10;&#10;AI-generated content may be incorrect.">
            <a:extLst>
              <a:ext uri="{FF2B5EF4-FFF2-40B4-BE49-F238E27FC236}">
                <a16:creationId xmlns:a16="http://schemas.microsoft.com/office/drawing/2014/main" id="{9B999FF5-9969-7594-926E-99F090A8E29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03406" y="140316"/>
            <a:ext cx="2085250" cy="208525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a:p>
        </p:txBody>
      </p:sp>
      <p:grpSp>
        <p:nvGrpSpPr>
          <p:cNvPr id="3" name="Group 3"/>
          <p:cNvGrpSpPr/>
          <p:nvPr/>
        </p:nvGrpSpPr>
        <p:grpSpPr>
          <a:xfrm rot="826432">
            <a:off x="-18353104" y="-3567159"/>
            <a:ext cx="21026341" cy="12831921"/>
            <a:chOff x="0" y="0"/>
            <a:chExt cx="5537802" cy="3379601"/>
          </a:xfrm>
        </p:grpSpPr>
        <p:sp>
          <p:nvSpPr>
            <p:cNvPr id="4" name="Freeform 4"/>
            <p:cNvSpPr/>
            <p:nvPr/>
          </p:nvSpPr>
          <p:spPr>
            <a:xfrm>
              <a:off x="0" y="0"/>
              <a:ext cx="5537802" cy="3379601"/>
            </a:xfrm>
            <a:custGeom>
              <a:avLst/>
              <a:gdLst/>
              <a:ahLst/>
              <a:cxnLst/>
              <a:rect l="l" t="t" r="r" b="b"/>
              <a:pathLst>
                <a:path w="5537802" h="3379601">
                  <a:moveTo>
                    <a:pt x="0" y="0"/>
                  </a:moveTo>
                  <a:lnTo>
                    <a:pt x="5537802" y="0"/>
                  </a:lnTo>
                  <a:lnTo>
                    <a:pt x="5537802" y="3379601"/>
                  </a:lnTo>
                  <a:lnTo>
                    <a:pt x="0" y="3379601"/>
                  </a:lnTo>
                  <a:close/>
                </a:path>
              </a:pathLst>
            </a:custGeom>
            <a:solidFill>
              <a:srgbClr val="1E9DC7"/>
            </a:solidFill>
          </p:spPr>
          <p:txBody>
            <a:bodyPr/>
            <a:lstStyle/>
            <a:p>
              <a:endParaRPr lang="en-US"/>
            </a:p>
          </p:txBody>
        </p:sp>
        <p:sp>
          <p:nvSpPr>
            <p:cNvPr id="5" name="TextBox 5"/>
            <p:cNvSpPr txBox="1"/>
            <p:nvPr/>
          </p:nvSpPr>
          <p:spPr>
            <a:xfrm>
              <a:off x="0" y="-19050"/>
              <a:ext cx="5537802" cy="3398651"/>
            </a:xfrm>
            <a:prstGeom prst="rect">
              <a:avLst/>
            </a:prstGeom>
          </p:spPr>
          <p:txBody>
            <a:bodyPr lIns="50800" tIns="50800" rIns="50800" bIns="50800" rtlCol="0" anchor="ctr"/>
            <a:lstStyle/>
            <a:p>
              <a:pPr algn="ctr">
                <a:lnSpc>
                  <a:spcPts val="2859"/>
                </a:lnSpc>
              </a:pPr>
              <a:endParaRPr/>
            </a:p>
          </p:txBody>
        </p:sp>
      </p:grpSp>
      <p:grpSp>
        <p:nvGrpSpPr>
          <p:cNvPr id="6" name="Group 6"/>
          <p:cNvGrpSpPr/>
          <p:nvPr/>
        </p:nvGrpSpPr>
        <p:grpSpPr>
          <a:xfrm rot="773821">
            <a:off x="3741572" y="-4834013"/>
            <a:ext cx="313833" cy="8482349"/>
            <a:chOff x="0" y="0"/>
            <a:chExt cx="82656" cy="2234034"/>
          </a:xfrm>
        </p:grpSpPr>
        <p:sp>
          <p:nvSpPr>
            <p:cNvPr id="7" name="Freeform 7"/>
            <p:cNvSpPr/>
            <p:nvPr/>
          </p:nvSpPr>
          <p:spPr>
            <a:xfrm>
              <a:off x="0" y="0"/>
              <a:ext cx="82656" cy="2234034"/>
            </a:xfrm>
            <a:custGeom>
              <a:avLst/>
              <a:gdLst/>
              <a:ahLst/>
              <a:cxnLst/>
              <a:rect l="l" t="t" r="r" b="b"/>
              <a:pathLst>
                <a:path w="82656" h="2234034">
                  <a:moveTo>
                    <a:pt x="0" y="0"/>
                  </a:moveTo>
                  <a:lnTo>
                    <a:pt x="82656" y="0"/>
                  </a:lnTo>
                  <a:lnTo>
                    <a:pt x="82656" y="2234034"/>
                  </a:lnTo>
                  <a:lnTo>
                    <a:pt x="0" y="2234034"/>
                  </a:lnTo>
                  <a:close/>
                </a:path>
              </a:pathLst>
            </a:custGeom>
            <a:solidFill>
              <a:srgbClr val="6DBD63"/>
            </a:solidFill>
          </p:spPr>
          <p:txBody>
            <a:bodyPr/>
            <a:lstStyle/>
            <a:p>
              <a:endParaRPr lang="en-US"/>
            </a:p>
          </p:txBody>
        </p:sp>
        <p:sp>
          <p:nvSpPr>
            <p:cNvPr id="8" name="TextBox 8"/>
            <p:cNvSpPr txBox="1"/>
            <p:nvPr/>
          </p:nvSpPr>
          <p:spPr>
            <a:xfrm>
              <a:off x="0" y="-19050"/>
              <a:ext cx="82656" cy="2253084"/>
            </a:xfrm>
            <a:prstGeom prst="rect">
              <a:avLst/>
            </a:prstGeom>
          </p:spPr>
          <p:txBody>
            <a:bodyPr lIns="50800" tIns="50800" rIns="50800" bIns="50800" rtlCol="0" anchor="ctr"/>
            <a:lstStyle/>
            <a:p>
              <a:pPr algn="ctr">
                <a:lnSpc>
                  <a:spcPts val="2859"/>
                </a:lnSpc>
              </a:pPr>
              <a:endParaRPr/>
            </a:p>
          </p:txBody>
        </p:sp>
      </p:grpSp>
      <p:sp>
        <p:nvSpPr>
          <p:cNvPr id="10" name="Freeform 10"/>
          <p:cNvSpPr/>
          <p:nvPr/>
        </p:nvSpPr>
        <p:spPr>
          <a:xfrm>
            <a:off x="15854895" y="7853895"/>
            <a:ext cx="2433105" cy="2433105"/>
          </a:xfrm>
          <a:custGeom>
            <a:avLst/>
            <a:gdLst/>
            <a:ahLst/>
            <a:cxnLst/>
            <a:rect l="l" t="t" r="r" b="b"/>
            <a:pathLst>
              <a:path w="2433105" h="2433105">
                <a:moveTo>
                  <a:pt x="0" y="0"/>
                </a:moveTo>
                <a:lnTo>
                  <a:pt x="2433105" y="0"/>
                </a:lnTo>
                <a:lnTo>
                  <a:pt x="2433105" y="2433105"/>
                </a:lnTo>
                <a:lnTo>
                  <a:pt x="0" y="2433105"/>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6114106" y="2447989"/>
            <a:ext cx="6980538" cy="2712622"/>
          </a:xfrm>
          <a:prstGeom prst="rect">
            <a:avLst/>
          </a:prstGeom>
        </p:spPr>
        <p:txBody>
          <a:bodyPr lIns="0" tIns="0" rIns="0" bIns="0" rtlCol="0" anchor="t">
            <a:spAutoFit/>
          </a:bodyPr>
          <a:lstStyle/>
          <a:p>
            <a:pPr marL="0" lvl="0" indent="0" algn="ctr">
              <a:lnSpc>
                <a:spcPts val="9762"/>
              </a:lnSpc>
            </a:pPr>
            <a:r>
              <a:rPr lang="en-US" sz="10497" spc="1133">
                <a:solidFill>
                  <a:srgbClr val="4A9BB4"/>
                </a:solidFill>
                <a:latin typeface="Codec Pro ExtraBold"/>
                <a:ea typeface="Codec Pro ExtraBold"/>
                <a:cs typeface="Codec Pro ExtraBold"/>
                <a:sym typeface="Codec Pro ExtraBold"/>
              </a:rPr>
              <a:t>THANK YOU!</a:t>
            </a:r>
          </a:p>
        </p:txBody>
      </p:sp>
      <p:sp>
        <p:nvSpPr>
          <p:cNvPr id="14" name="TextBox 14"/>
          <p:cNvSpPr txBox="1"/>
          <p:nvPr/>
        </p:nvSpPr>
        <p:spPr>
          <a:xfrm>
            <a:off x="6476784" y="5965555"/>
            <a:ext cx="5857379" cy="427938"/>
          </a:xfrm>
          <a:prstGeom prst="rect">
            <a:avLst/>
          </a:prstGeom>
        </p:spPr>
        <p:txBody>
          <a:bodyPr lIns="0" tIns="0" rIns="0" bIns="0" rtlCol="0" anchor="t">
            <a:spAutoFit/>
          </a:bodyPr>
          <a:lstStyle/>
          <a:p>
            <a:pPr algn="ctr">
              <a:lnSpc>
                <a:spcPts val="3608"/>
              </a:lnSpc>
            </a:pPr>
            <a:r>
              <a:rPr lang="en-US" sz="2577" b="1" dirty="0">
                <a:solidFill>
                  <a:srgbClr val="737373"/>
                </a:solidFill>
                <a:latin typeface="Montserrat Light Bold"/>
                <a:ea typeface="Montserrat Light Bold"/>
                <a:cs typeface="Montserrat Light Bold"/>
                <a:sym typeface="Montserrat Light Bold"/>
              </a:rPr>
              <a:t>Questions?</a:t>
            </a:r>
          </a:p>
        </p:txBody>
      </p:sp>
      <p:sp>
        <p:nvSpPr>
          <p:cNvPr id="15" name="Freeform 15"/>
          <p:cNvSpPr/>
          <p:nvPr/>
        </p:nvSpPr>
        <p:spPr>
          <a:xfrm>
            <a:off x="15144655" y="-1514678"/>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1466945" y="6726788"/>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854895" y="7853895"/>
            <a:ext cx="2433105" cy="2433105"/>
          </a:xfrm>
          <a:custGeom>
            <a:avLst/>
            <a:gdLst/>
            <a:ahLst/>
            <a:cxnLst/>
            <a:rect l="l" t="t" r="r" b="b"/>
            <a:pathLst>
              <a:path w="2433105" h="2433105">
                <a:moveTo>
                  <a:pt x="0" y="0"/>
                </a:moveTo>
                <a:lnTo>
                  <a:pt x="2433105" y="0"/>
                </a:lnTo>
                <a:lnTo>
                  <a:pt x="2433105" y="2433105"/>
                </a:lnTo>
                <a:lnTo>
                  <a:pt x="0" y="2433105"/>
                </a:lnTo>
                <a:lnTo>
                  <a:pt x="0" y="0"/>
                </a:lnTo>
                <a:close/>
              </a:path>
            </a:pathLst>
          </a:custGeom>
          <a:blipFill>
            <a:blip r:embed="rId3"/>
            <a:stretch>
              <a:fillRect/>
            </a:stretch>
          </a:blipFill>
        </p:spPr>
        <p:txBody>
          <a:bodyPr/>
          <a:lstStyle/>
          <a:p>
            <a:endParaRPr lang="en-US"/>
          </a:p>
        </p:txBody>
      </p:sp>
      <p:sp>
        <p:nvSpPr>
          <p:cNvPr id="3" name="Freeform 3"/>
          <p:cNvSpPr/>
          <p:nvPr/>
        </p:nvSpPr>
        <p:spPr>
          <a:xfrm>
            <a:off x="-2200370" y="7207047"/>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789795" y="6325408"/>
            <a:ext cx="2085109" cy="208510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a:ln cap="sq">
              <a:noFill/>
              <a:prstDash val="solid"/>
              <a:miter/>
            </a:ln>
          </p:spPr>
          <p:txBody>
            <a:bodyPr/>
            <a:lstStyle/>
            <a:p>
              <a:endParaRPr lang="en-US"/>
            </a:p>
          </p:txBody>
        </p:sp>
        <p:sp>
          <p:nvSpPr>
            <p:cNvPr id="6" name="TextBox 6"/>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7" name="Freeform 7"/>
          <p:cNvSpPr/>
          <p:nvPr/>
        </p:nvSpPr>
        <p:spPr>
          <a:xfrm>
            <a:off x="16290417" y="-2363791"/>
            <a:ext cx="4687320" cy="4687320"/>
          </a:xfrm>
          <a:custGeom>
            <a:avLst/>
            <a:gdLst/>
            <a:ahLst/>
            <a:cxnLst/>
            <a:rect l="l" t="t" r="r" b="b"/>
            <a:pathLst>
              <a:path w="4687320" h="4687320">
                <a:moveTo>
                  <a:pt x="0" y="0"/>
                </a:moveTo>
                <a:lnTo>
                  <a:pt x="4687319" y="0"/>
                </a:lnTo>
                <a:lnTo>
                  <a:pt x="4687319" y="4687319"/>
                </a:lnTo>
                <a:lnTo>
                  <a:pt x="0" y="4687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695155" y="123456"/>
            <a:ext cx="19680727" cy="740203"/>
          </a:xfrm>
          <a:prstGeom prst="rect">
            <a:avLst/>
          </a:prstGeom>
        </p:spPr>
        <p:txBody>
          <a:bodyPr lIns="0" tIns="0" rIns="0" bIns="0" rtlCol="0" anchor="t">
            <a:spAutoFit/>
          </a:bodyPr>
          <a:lstStyle/>
          <a:p>
            <a:pPr marL="0" lvl="0" indent="0" algn="ctr">
              <a:lnSpc>
                <a:spcPts val="5367"/>
              </a:lnSpc>
              <a:spcBef>
                <a:spcPct val="0"/>
              </a:spcBef>
            </a:pPr>
            <a:r>
              <a:rPr lang="en-US" sz="6600" spc="189" dirty="0">
                <a:solidFill>
                  <a:schemeClr val="bg1"/>
                </a:solidFill>
                <a:latin typeface="Codec Pro ExtraBold"/>
                <a:ea typeface="Codec Pro ExtraBold"/>
                <a:cs typeface="Codec Pro ExtraBold"/>
                <a:sym typeface="Codec Pro ExtraBold"/>
              </a:rPr>
              <a:t>WHO’S WHO                        </a:t>
            </a:r>
          </a:p>
        </p:txBody>
      </p:sp>
      <p:grpSp>
        <p:nvGrpSpPr>
          <p:cNvPr id="9" name="Group 9"/>
          <p:cNvGrpSpPr/>
          <p:nvPr/>
        </p:nvGrpSpPr>
        <p:grpSpPr>
          <a:xfrm>
            <a:off x="16761605" y="1280974"/>
            <a:ext cx="2085109" cy="208510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BD63"/>
            </a:solidFill>
            <a:ln cap="sq">
              <a:noFill/>
              <a:prstDash val="solid"/>
              <a:miter/>
            </a:ln>
          </p:spPr>
          <p:txBody>
            <a:bodyPr/>
            <a:lstStyle/>
            <a:p>
              <a:endParaRPr lang="en-US"/>
            </a:p>
          </p:txBody>
        </p:sp>
        <p:sp>
          <p:nvSpPr>
            <p:cNvPr id="11" name="TextBox 11"/>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grpSp>
        <p:nvGrpSpPr>
          <p:cNvPr id="12" name="Group 12"/>
          <p:cNvGrpSpPr/>
          <p:nvPr/>
        </p:nvGrpSpPr>
        <p:grpSpPr>
          <a:xfrm>
            <a:off x="6002599" y="1161956"/>
            <a:ext cx="6297951" cy="1571076"/>
            <a:chOff x="0" y="0"/>
            <a:chExt cx="1658720" cy="413781"/>
          </a:xfrm>
        </p:grpSpPr>
        <p:sp>
          <p:nvSpPr>
            <p:cNvPr id="13" name="Freeform 13"/>
            <p:cNvSpPr/>
            <p:nvPr/>
          </p:nvSpPr>
          <p:spPr>
            <a:xfrm>
              <a:off x="0" y="0"/>
              <a:ext cx="1658720" cy="413781"/>
            </a:xfrm>
            <a:custGeom>
              <a:avLst/>
              <a:gdLst/>
              <a:ahLst/>
              <a:cxnLst/>
              <a:rect l="l" t="t" r="r" b="b"/>
              <a:pathLst>
                <a:path w="1658720" h="413781">
                  <a:moveTo>
                    <a:pt x="62693" y="0"/>
                  </a:moveTo>
                  <a:lnTo>
                    <a:pt x="1596027" y="0"/>
                  </a:lnTo>
                  <a:cubicBezTo>
                    <a:pt x="1612654" y="0"/>
                    <a:pt x="1628600" y="6605"/>
                    <a:pt x="1640357" y="18362"/>
                  </a:cubicBezTo>
                  <a:cubicBezTo>
                    <a:pt x="1652114" y="30120"/>
                    <a:pt x="1658720" y="46066"/>
                    <a:pt x="1658720" y="62693"/>
                  </a:cubicBezTo>
                  <a:lnTo>
                    <a:pt x="1658720" y="351088"/>
                  </a:lnTo>
                  <a:cubicBezTo>
                    <a:pt x="1658720" y="367715"/>
                    <a:pt x="1652114" y="383662"/>
                    <a:pt x="1640357" y="395419"/>
                  </a:cubicBezTo>
                  <a:cubicBezTo>
                    <a:pt x="1628600" y="407176"/>
                    <a:pt x="1612654" y="413781"/>
                    <a:pt x="1596027" y="413781"/>
                  </a:cubicBezTo>
                  <a:lnTo>
                    <a:pt x="62693" y="413781"/>
                  </a:lnTo>
                  <a:cubicBezTo>
                    <a:pt x="46066" y="413781"/>
                    <a:pt x="30120" y="407176"/>
                    <a:pt x="18362" y="395419"/>
                  </a:cubicBezTo>
                  <a:cubicBezTo>
                    <a:pt x="6605" y="383662"/>
                    <a:pt x="0" y="367715"/>
                    <a:pt x="0" y="351088"/>
                  </a:cubicBezTo>
                  <a:lnTo>
                    <a:pt x="0" y="62693"/>
                  </a:lnTo>
                  <a:cubicBezTo>
                    <a:pt x="0" y="46066"/>
                    <a:pt x="6605" y="30120"/>
                    <a:pt x="18362" y="18362"/>
                  </a:cubicBezTo>
                  <a:cubicBezTo>
                    <a:pt x="30120" y="6605"/>
                    <a:pt x="46066" y="0"/>
                    <a:pt x="62693" y="0"/>
                  </a:cubicBezTo>
                  <a:close/>
                </a:path>
              </a:pathLst>
            </a:custGeom>
            <a:solidFill>
              <a:srgbClr val="0E5F9B"/>
            </a:solidFill>
          </p:spPr>
          <p:txBody>
            <a:bodyPr/>
            <a:lstStyle/>
            <a:p>
              <a:endParaRPr lang="en-US"/>
            </a:p>
          </p:txBody>
        </p:sp>
        <p:sp>
          <p:nvSpPr>
            <p:cNvPr id="14" name="TextBox 14"/>
            <p:cNvSpPr txBox="1"/>
            <p:nvPr/>
          </p:nvSpPr>
          <p:spPr>
            <a:xfrm>
              <a:off x="0" y="-38100"/>
              <a:ext cx="1658720" cy="451881"/>
            </a:xfrm>
            <a:prstGeom prst="rect">
              <a:avLst/>
            </a:prstGeom>
          </p:spPr>
          <p:txBody>
            <a:bodyPr lIns="50800" tIns="50800" rIns="50800" bIns="50800" rtlCol="0" anchor="ctr"/>
            <a:lstStyle/>
            <a:p>
              <a:pPr algn="ctr">
                <a:lnSpc>
                  <a:spcPts val="2756"/>
                </a:lnSpc>
              </a:pPr>
              <a:endParaRPr/>
            </a:p>
          </p:txBody>
        </p:sp>
      </p:grpSp>
      <p:sp>
        <p:nvSpPr>
          <p:cNvPr id="15" name="TextBox 15"/>
          <p:cNvSpPr txBox="1"/>
          <p:nvPr/>
        </p:nvSpPr>
        <p:spPr>
          <a:xfrm>
            <a:off x="7222194" y="1445799"/>
            <a:ext cx="3843612" cy="877729"/>
          </a:xfrm>
          <a:prstGeom prst="rect">
            <a:avLst/>
          </a:prstGeom>
        </p:spPr>
        <p:txBody>
          <a:bodyPr lIns="0" tIns="0" rIns="0" bIns="0" rtlCol="0" anchor="t">
            <a:spAutoFit/>
          </a:bodyPr>
          <a:lstStyle/>
          <a:p>
            <a:pPr algn="ctr">
              <a:lnSpc>
                <a:spcPts val="3596"/>
              </a:lnSpc>
              <a:spcBef>
                <a:spcPct val="0"/>
              </a:spcBef>
            </a:pPr>
            <a:r>
              <a:rPr lang="en-US" sz="2568" b="1">
                <a:solidFill>
                  <a:srgbClr val="FFFFFF"/>
                </a:solidFill>
                <a:latin typeface="Montserrat Bold"/>
                <a:ea typeface="Montserrat Bold"/>
                <a:cs typeface="Montserrat Bold"/>
                <a:sym typeface="Montserrat Bold"/>
              </a:rPr>
              <a:t>Residents of San Diego County</a:t>
            </a:r>
          </a:p>
        </p:txBody>
      </p:sp>
      <p:sp>
        <p:nvSpPr>
          <p:cNvPr id="16" name="Freeform 16"/>
          <p:cNvSpPr/>
          <p:nvPr/>
        </p:nvSpPr>
        <p:spPr>
          <a:xfrm>
            <a:off x="6248349" y="1579271"/>
            <a:ext cx="1363789" cy="736446"/>
          </a:xfrm>
          <a:custGeom>
            <a:avLst/>
            <a:gdLst/>
            <a:ahLst/>
            <a:cxnLst/>
            <a:rect l="l" t="t" r="r" b="b"/>
            <a:pathLst>
              <a:path w="1363789" h="736446">
                <a:moveTo>
                  <a:pt x="0" y="0"/>
                </a:moveTo>
                <a:lnTo>
                  <a:pt x="1363788" y="0"/>
                </a:lnTo>
                <a:lnTo>
                  <a:pt x="1363788" y="736445"/>
                </a:lnTo>
                <a:lnTo>
                  <a:pt x="0" y="7364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AutoShape 17"/>
          <p:cNvSpPr/>
          <p:nvPr/>
        </p:nvSpPr>
        <p:spPr>
          <a:xfrm flipV="1">
            <a:off x="9124950" y="2323528"/>
            <a:ext cx="0" cy="5911974"/>
          </a:xfrm>
          <a:prstGeom prst="line">
            <a:avLst/>
          </a:prstGeom>
          <a:ln w="38100" cap="flat">
            <a:solidFill>
              <a:srgbClr val="0E5F9B"/>
            </a:solidFill>
            <a:prstDash val="solid"/>
            <a:headEnd type="none" w="sm" len="sm"/>
            <a:tailEnd type="none" w="sm" len="sm"/>
          </a:ln>
        </p:spPr>
        <p:txBody>
          <a:bodyPr/>
          <a:lstStyle/>
          <a:p>
            <a:endParaRPr lang="en-US"/>
          </a:p>
        </p:txBody>
      </p:sp>
      <p:sp>
        <p:nvSpPr>
          <p:cNvPr id="19" name="Freeform 19"/>
          <p:cNvSpPr/>
          <p:nvPr/>
        </p:nvSpPr>
        <p:spPr>
          <a:xfrm>
            <a:off x="6859800" y="6879790"/>
            <a:ext cx="4530301" cy="3270112"/>
          </a:xfrm>
          <a:custGeom>
            <a:avLst/>
            <a:gdLst/>
            <a:ahLst/>
            <a:cxnLst/>
            <a:rect l="l" t="t" r="r" b="b"/>
            <a:pathLst>
              <a:path w="4530301" h="3270112">
                <a:moveTo>
                  <a:pt x="0" y="0"/>
                </a:moveTo>
                <a:lnTo>
                  <a:pt x="4530300" y="0"/>
                </a:lnTo>
                <a:lnTo>
                  <a:pt x="4530300" y="3270112"/>
                </a:lnTo>
                <a:lnTo>
                  <a:pt x="0" y="3270112"/>
                </a:lnTo>
                <a:lnTo>
                  <a:pt x="0" y="0"/>
                </a:lnTo>
                <a:close/>
              </a:path>
            </a:pathLst>
          </a:custGeom>
          <a:blipFill>
            <a:blip r:embed="rId10"/>
            <a:stretch>
              <a:fillRect/>
            </a:stretch>
          </a:blipFill>
        </p:spPr>
        <p:txBody>
          <a:bodyPr/>
          <a:lstStyle/>
          <a:p>
            <a:endParaRPr lang="en-US"/>
          </a:p>
        </p:txBody>
      </p:sp>
      <p:sp>
        <p:nvSpPr>
          <p:cNvPr id="20" name="Rectangle 19">
            <a:extLst>
              <a:ext uri="{FF2B5EF4-FFF2-40B4-BE49-F238E27FC236}">
                <a16:creationId xmlns:a16="http://schemas.microsoft.com/office/drawing/2014/main" id="{C9A1E0FF-AF27-7FA7-E2E7-37784B6AA2B2}"/>
              </a:ext>
            </a:extLst>
          </p:cNvPr>
          <p:cNvSpPr/>
          <p:nvPr/>
        </p:nvSpPr>
        <p:spPr>
          <a:xfrm>
            <a:off x="0" y="0"/>
            <a:ext cx="18288000" cy="9144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6000" b="1" dirty="0">
                <a:latin typeface="Codec Pro ExtraBold" panose="020B0604020202020204" charset="0"/>
              </a:rPr>
              <a:t>WHO’S WHO</a:t>
            </a:r>
          </a:p>
        </p:txBody>
      </p:sp>
      <p:pic>
        <p:nvPicPr>
          <p:cNvPr id="22" name="Picture 21">
            <a:extLst>
              <a:ext uri="{FF2B5EF4-FFF2-40B4-BE49-F238E27FC236}">
                <a16:creationId xmlns:a16="http://schemas.microsoft.com/office/drawing/2014/main" id="{BF8A62E3-7779-A154-1FC8-1C08C30B01EE}"/>
              </a:ext>
            </a:extLst>
          </p:cNvPr>
          <p:cNvPicPr>
            <a:picLocks noChangeAspect="1"/>
          </p:cNvPicPr>
          <p:nvPr/>
        </p:nvPicPr>
        <p:blipFill>
          <a:blip r:embed="rId11"/>
          <a:stretch>
            <a:fillRect/>
          </a:stretch>
        </p:blipFill>
        <p:spPr>
          <a:xfrm>
            <a:off x="4876204" y="3238500"/>
            <a:ext cx="8535591" cy="307700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2D2D1"/>
        </a:solidFill>
        <a:effectLst/>
      </p:bgPr>
    </p:bg>
    <p:spTree>
      <p:nvGrpSpPr>
        <p:cNvPr id="1" name=""/>
        <p:cNvGrpSpPr/>
        <p:nvPr/>
      </p:nvGrpSpPr>
      <p:grpSpPr>
        <a:xfrm>
          <a:off x="0" y="0"/>
          <a:ext cx="0" cy="0"/>
          <a:chOff x="0" y="0"/>
          <a:chExt cx="0" cy="0"/>
        </a:xfrm>
      </p:grpSpPr>
      <p:grpSp>
        <p:nvGrpSpPr>
          <p:cNvPr id="2" name="Group 2"/>
          <p:cNvGrpSpPr/>
          <p:nvPr/>
        </p:nvGrpSpPr>
        <p:grpSpPr>
          <a:xfrm>
            <a:off x="0" y="2393494"/>
            <a:ext cx="19003927" cy="5500012"/>
            <a:chOff x="0" y="0"/>
            <a:chExt cx="5005149" cy="1448563"/>
          </a:xfrm>
        </p:grpSpPr>
        <p:sp>
          <p:nvSpPr>
            <p:cNvPr id="3" name="Freeform 3"/>
            <p:cNvSpPr/>
            <p:nvPr/>
          </p:nvSpPr>
          <p:spPr>
            <a:xfrm>
              <a:off x="0" y="0"/>
              <a:ext cx="5005150" cy="1448563"/>
            </a:xfrm>
            <a:custGeom>
              <a:avLst/>
              <a:gdLst/>
              <a:ahLst/>
              <a:cxnLst/>
              <a:rect l="l" t="t" r="r" b="b"/>
              <a:pathLst>
                <a:path w="5005150" h="1448563">
                  <a:moveTo>
                    <a:pt x="0" y="0"/>
                  </a:moveTo>
                  <a:lnTo>
                    <a:pt x="5005150" y="0"/>
                  </a:lnTo>
                  <a:lnTo>
                    <a:pt x="5005150" y="1448563"/>
                  </a:lnTo>
                  <a:lnTo>
                    <a:pt x="0" y="1448563"/>
                  </a:lnTo>
                  <a:close/>
                </a:path>
              </a:pathLst>
            </a:custGeom>
            <a:solidFill>
              <a:srgbClr val="0097B2"/>
            </a:solidFill>
          </p:spPr>
          <p:txBody>
            <a:bodyPr/>
            <a:lstStyle/>
            <a:p>
              <a:endParaRPr lang="en-US"/>
            </a:p>
          </p:txBody>
        </p:sp>
        <p:sp>
          <p:nvSpPr>
            <p:cNvPr id="4" name="TextBox 4"/>
            <p:cNvSpPr txBox="1"/>
            <p:nvPr/>
          </p:nvSpPr>
          <p:spPr>
            <a:xfrm>
              <a:off x="0" y="-19050"/>
              <a:ext cx="5005149" cy="1467613"/>
            </a:xfrm>
            <a:prstGeom prst="rect">
              <a:avLst/>
            </a:prstGeom>
          </p:spPr>
          <p:txBody>
            <a:bodyPr lIns="50800" tIns="50800" rIns="50800" bIns="50800" rtlCol="0" anchor="ctr"/>
            <a:lstStyle/>
            <a:p>
              <a:pPr algn="ctr">
                <a:lnSpc>
                  <a:spcPts val="2859"/>
                </a:lnSpc>
              </a:pPr>
              <a:endParaRPr/>
            </a:p>
            <a:p>
              <a:pPr algn="ctr">
                <a:lnSpc>
                  <a:spcPts val="2859"/>
                </a:lnSpc>
              </a:pPr>
              <a:endParaRPr/>
            </a:p>
          </p:txBody>
        </p:sp>
      </p:grpSp>
      <p:sp>
        <p:nvSpPr>
          <p:cNvPr id="5" name="TextBox 5"/>
          <p:cNvSpPr txBox="1"/>
          <p:nvPr/>
        </p:nvSpPr>
        <p:spPr>
          <a:xfrm>
            <a:off x="4386113" y="2781047"/>
            <a:ext cx="9515774" cy="4458206"/>
          </a:xfrm>
          <a:prstGeom prst="rect">
            <a:avLst/>
          </a:prstGeom>
        </p:spPr>
        <p:txBody>
          <a:bodyPr lIns="0" tIns="0" rIns="0" bIns="0" rtlCol="0" anchor="t">
            <a:spAutoFit/>
          </a:bodyPr>
          <a:lstStyle/>
          <a:p>
            <a:pPr marL="0" lvl="0" indent="0" algn="ctr">
              <a:lnSpc>
                <a:spcPts val="11502"/>
              </a:lnSpc>
              <a:spcBef>
                <a:spcPct val="0"/>
              </a:spcBef>
            </a:pPr>
            <a:r>
              <a:rPr lang="en-US" sz="8335" spc="816">
                <a:solidFill>
                  <a:srgbClr val="FFFFFF"/>
                </a:solidFill>
                <a:latin typeface="Codec Pro ExtraBold"/>
                <a:ea typeface="Codec Pro ExtraBold"/>
                <a:cs typeface="Codec Pro ExtraBold"/>
                <a:sym typeface="Codec Pro ExtraBold"/>
              </a:rPr>
              <a:t>MISSION, VISION AND VALUES</a:t>
            </a:r>
          </a:p>
        </p:txBody>
      </p:sp>
      <p:sp>
        <p:nvSpPr>
          <p:cNvPr id="6" name="Freeform 6"/>
          <p:cNvSpPr/>
          <p:nvPr/>
        </p:nvSpPr>
        <p:spPr>
          <a:xfrm>
            <a:off x="15854895" y="8041748"/>
            <a:ext cx="2433105" cy="2433105"/>
          </a:xfrm>
          <a:custGeom>
            <a:avLst/>
            <a:gdLst/>
            <a:ahLst/>
            <a:cxnLst/>
            <a:rect l="l" t="t" r="r" b="b"/>
            <a:pathLst>
              <a:path w="2433105" h="2433105">
                <a:moveTo>
                  <a:pt x="0" y="0"/>
                </a:moveTo>
                <a:lnTo>
                  <a:pt x="2433105" y="0"/>
                </a:lnTo>
                <a:lnTo>
                  <a:pt x="2433105" y="2433104"/>
                </a:lnTo>
                <a:lnTo>
                  <a:pt x="0" y="2433104"/>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a:p>
        </p:txBody>
      </p:sp>
      <p:grpSp>
        <p:nvGrpSpPr>
          <p:cNvPr id="3" name="Group 3"/>
          <p:cNvGrpSpPr/>
          <p:nvPr/>
        </p:nvGrpSpPr>
        <p:grpSpPr>
          <a:xfrm>
            <a:off x="-528002" y="0"/>
            <a:ext cx="19048322" cy="3086100"/>
            <a:chOff x="0" y="0"/>
            <a:chExt cx="5016842" cy="812800"/>
          </a:xfrm>
        </p:grpSpPr>
        <p:sp>
          <p:nvSpPr>
            <p:cNvPr id="4" name="Freeform 4"/>
            <p:cNvSpPr/>
            <p:nvPr/>
          </p:nvSpPr>
          <p:spPr>
            <a:xfrm>
              <a:off x="0" y="0"/>
              <a:ext cx="5016842" cy="812800"/>
            </a:xfrm>
            <a:custGeom>
              <a:avLst/>
              <a:gdLst/>
              <a:ahLst/>
              <a:cxnLst/>
              <a:rect l="l" t="t" r="r" b="b"/>
              <a:pathLst>
                <a:path w="5016842" h="812800">
                  <a:moveTo>
                    <a:pt x="0" y="0"/>
                  </a:moveTo>
                  <a:lnTo>
                    <a:pt x="5016842" y="0"/>
                  </a:lnTo>
                  <a:lnTo>
                    <a:pt x="5016842" y="812800"/>
                  </a:lnTo>
                  <a:lnTo>
                    <a:pt x="0" y="812800"/>
                  </a:lnTo>
                  <a:close/>
                </a:path>
              </a:pathLst>
            </a:custGeom>
            <a:solidFill>
              <a:srgbClr val="8CDAE8"/>
            </a:solidFill>
          </p:spPr>
          <p:txBody>
            <a:bodyPr/>
            <a:lstStyle/>
            <a:p>
              <a:endParaRPr lang="en-US"/>
            </a:p>
          </p:txBody>
        </p:sp>
        <p:sp>
          <p:nvSpPr>
            <p:cNvPr id="5" name="TextBox 5"/>
            <p:cNvSpPr txBox="1"/>
            <p:nvPr/>
          </p:nvSpPr>
          <p:spPr>
            <a:xfrm>
              <a:off x="0" y="-19050"/>
              <a:ext cx="5016842" cy="831850"/>
            </a:xfrm>
            <a:prstGeom prst="rect">
              <a:avLst/>
            </a:prstGeom>
          </p:spPr>
          <p:txBody>
            <a:bodyPr lIns="50800" tIns="50800" rIns="50800" bIns="50800" rtlCol="0" anchor="ctr"/>
            <a:lstStyle/>
            <a:p>
              <a:pPr algn="ctr">
                <a:lnSpc>
                  <a:spcPts val="2859"/>
                </a:lnSpc>
              </a:pPr>
              <a:endParaRPr/>
            </a:p>
          </p:txBody>
        </p:sp>
      </p:grpSp>
      <p:sp>
        <p:nvSpPr>
          <p:cNvPr id="6" name="Freeform 6"/>
          <p:cNvSpPr/>
          <p:nvPr/>
        </p:nvSpPr>
        <p:spPr>
          <a:xfrm>
            <a:off x="15408481" y="-2153153"/>
            <a:ext cx="4116356" cy="4116356"/>
          </a:xfrm>
          <a:custGeom>
            <a:avLst/>
            <a:gdLst/>
            <a:ahLst/>
            <a:cxnLst/>
            <a:rect l="l" t="t" r="r" b="b"/>
            <a:pathLst>
              <a:path w="4116356" h="4116356">
                <a:moveTo>
                  <a:pt x="0" y="0"/>
                </a:moveTo>
                <a:lnTo>
                  <a:pt x="4116355" y="0"/>
                </a:lnTo>
                <a:lnTo>
                  <a:pt x="4116355" y="4116356"/>
                </a:lnTo>
                <a:lnTo>
                  <a:pt x="0" y="41163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2602379" y="0"/>
            <a:ext cx="3256087" cy="3256087"/>
          </a:xfrm>
          <a:custGeom>
            <a:avLst/>
            <a:gdLst/>
            <a:ahLst/>
            <a:cxnLst/>
            <a:rect l="l" t="t" r="r" b="b"/>
            <a:pathLst>
              <a:path w="3256087" h="3256087">
                <a:moveTo>
                  <a:pt x="0" y="0"/>
                </a:moveTo>
                <a:lnTo>
                  <a:pt x="3256087" y="0"/>
                </a:lnTo>
                <a:lnTo>
                  <a:pt x="3256087" y="3256087"/>
                </a:lnTo>
                <a:lnTo>
                  <a:pt x="0" y="32560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 name="Group 8"/>
          <p:cNvGrpSpPr/>
          <p:nvPr/>
        </p:nvGrpSpPr>
        <p:grpSpPr>
          <a:xfrm>
            <a:off x="1028700" y="4509424"/>
            <a:ext cx="7626350" cy="2167890"/>
            <a:chOff x="0" y="0"/>
            <a:chExt cx="2008586" cy="570967"/>
          </a:xfrm>
        </p:grpSpPr>
        <p:sp>
          <p:nvSpPr>
            <p:cNvPr id="9" name="Freeform 9"/>
            <p:cNvSpPr/>
            <p:nvPr/>
          </p:nvSpPr>
          <p:spPr>
            <a:xfrm>
              <a:off x="0" y="0"/>
              <a:ext cx="2008586" cy="570967"/>
            </a:xfrm>
            <a:custGeom>
              <a:avLst/>
              <a:gdLst/>
              <a:ahLst/>
              <a:cxnLst/>
              <a:rect l="l" t="t" r="r" b="b"/>
              <a:pathLst>
                <a:path w="2008586" h="570967">
                  <a:moveTo>
                    <a:pt x="51773" y="0"/>
                  </a:moveTo>
                  <a:lnTo>
                    <a:pt x="1956813" y="0"/>
                  </a:lnTo>
                  <a:cubicBezTo>
                    <a:pt x="1970544" y="0"/>
                    <a:pt x="1983713" y="5455"/>
                    <a:pt x="1993422" y="15164"/>
                  </a:cubicBezTo>
                  <a:cubicBezTo>
                    <a:pt x="2003131" y="24873"/>
                    <a:pt x="2008586" y="38042"/>
                    <a:pt x="2008586" y="51773"/>
                  </a:cubicBezTo>
                  <a:lnTo>
                    <a:pt x="2008586" y="519194"/>
                  </a:lnTo>
                  <a:cubicBezTo>
                    <a:pt x="2008586" y="532925"/>
                    <a:pt x="2003131" y="546094"/>
                    <a:pt x="1993422" y="555803"/>
                  </a:cubicBezTo>
                  <a:cubicBezTo>
                    <a:pt x="1983713" y="565512"/>
                    <a:pt x="1970544" y="570967"/>
                    <a:pt x="1956813" y="570967"/>
                  </a:cubicBezTo>
                  <a:lnTo>
                    <a:pt x="51773" y="570967"/>
                  </a:lnTo>
                  <a:cubicBezTo>
                    <a:pt x="23179" y="570967"/>
                    <a:pt x="0" y="547787"/>
                    <a:pt x="0" y="519194"/>
                  </a:cubicBezTo>
                  <a:lnTo>
                    <a:pt x="0" y="51773"/>
                  </a:lnTo>
                  <a:cubicBezTo>
                    <a:pt x="0" y="38042"/>
                    <a:pt x="5455" y="24873"/>
                    <a:pt x="15164" y="15164"/>
                  </a:cubicBezTo>
                  <a:cubicBezTo>
                    <a:pt x="24873" y="5455"/>
                    <a:pt x="38042" y="0"/>
                    <a:pt x="51773" y="0"/>
                  </a:cubicBezTo>
                  <a:close/>
                </a:path>
              </a:pathLst>
            </a:custGeom>
            <a:solidFill>
              <a:srgbClr val="FFFFFF"/>
            </a:solidFill>
            <a:ln w="76200" cap="rnd">
              <a:solidFill>
                <a:srgbClr val="6DBD63"/>
              </a:solidFill>
              <a:prstDash val="solid"/>
              <a:round/>
            </a:ln>
          </p:spPr>
          <p:txBody>
            <a:bodyPr/>
            <a:lstStyle/>
            <a:p>
              <a:endParaRPr lang="en-US"/>
            </a:p>
          </p:txBody>
        </p:sp>
        <p:sp>
          <p:nvSpPr>
            <p:cNvPr id="10" name="TextBox 10"/>
            <p:cNvSpPr txBox="1"/>
            <p:nvPr/>
          </p:nvSpPr>
          <p:spPr>
            <a:xfrm>
              <a:off x="0" y="-19050"/>
              <a:ext cx="2008586" cy="590017"/>
            </a:xfrm>
            <a:prstGeom prst="rect">
              <a:avLst/>
            </a:prstGeom>
          </p:spPr>
          <p:txBody>
            <a:bodyPr lIns="50800" tIns="50800" rIns="50800" bIns="50800" rtlCol="0" anchor="ctr"/>
            <a:lstStyle/>
            <a:p>
              <a:pPr algn="ctr">
                <a:lnSpc>
                  <a:spcPts val="2859"/>
                </a:lnSpc>
              </a:pPr>
              <a:endParaRPr/>
            </a:p>
          </p:txBody>
        </p:sp>
      </p:grpSp>
      <p:grpSp>
        <p:nvGrpSpPr>
          <p:cNvPr id="11" name="Group 11"/>
          <p:cNvGrpSpPr/>
          <p:nvPr/>
        </p:nvGrpSpPr>
        <p:grpSpPr>
          <a:xfrm>
            <a:off x="119873" y="3256087"/>
            <a:ext cx="7626350" cy="1657350"/>
            <a:chOff x="0" y="0"/>
            <a:chExt cx="2008586" cy="436504"/>
          </a:xfrm>
        </p:grpSpPr>
        <p:sp>
          <p:nvSpPr>
            <p:cNvPr id="12" name="Freeform 12"/>
            <p:cNvSpPr/>
            <p:nvPr/>
          </p:nvSpPr>
          <p:spPr>
            <a:xfrm>
              <a:off x="0" y="0"/>
              <a:ext cx="2008586" cy="436504"/>
            </a:xfrm>
            <a:custGeom>
              <a:avLst/>
              <a:gdLst/>
              <a:ahLst/>
              <a:cxnLst/>
              <a:rect l="l" t="t" r="r" b="b"/>
              <a:pathLst>
                <a:path w="2008586" h="436504">
                  <a:moveTo>
                    <a:pt x="51773" y="0"/>
                  </a:moveTo>
                  <a:lnTo>
                    <a:pt x="1956813" y="0"/>
                  </a:lnTo>
                  <a:cubicBezTo>
                    <a:pt x="1970544" y="0"/>
                    <a:pt x="1983713" y="5455"/>
                    <a:pt x="1993422" y="15164"/>
                  </a:cubicBezTo>
                  <a:cubicBezTo>
                    <a:pt x="2003131" y="24873"/>
                    <a:pt x="2008586" y="38042"/>
                    <a:pt x="2008586" y="51773"/>
                  </a:cubicBezTo>
                  <a:lnTo>
                    <a:pt x="2008586" y="384731"/>
                  </a:lnTo>
                  <a:cubicBezTo>
                    <a:pt x="2008586" y="398462"/>
                    <a:pt x="2003131" y="411630"/>
                    <a:pt x="1993422" y="421340"/>
                  </a:cubicBezTo>
                  <a:cubicBezTo>
                    <a:pt x="1983713" y="431049"/>
                    <a:pt x="1970544" y="436504"/>
                    <a:pt x="1956813" y="436504"/>
                  </a:cubicBezTo>
                  <a:lnTo>
                    <a:pt x="51773" y="436504"/>
                  </a:lnTo>
                  <a:cubicBezTo>
                    <a:pt x="23179" y="436504"/>
                    <a:pt x="0" y="413324"/>
                    <a:pt x="0" y="384731"/>
                  </a:cubicBezTo>
                  <a:lnTo>
                    <a:pt x="0" y="51773"/>
                  </a:lnTo>
                  <a:cubicBezTo>
                    <a:pt x="0" y="38042"/>
                    <a:pt x="5455" y="24873"/>
                    <a:pt x="15164" y="15164"/>
                  </a:cubicBezTo>
                  <a:cubicBezTo>
                    <a:pt x="24873" y="5455"/>
                    <a:pt x="38042" y="0"/>
                    <a:pt x="51773" y="0"/>
                  </a:cubicBezTo>
                  <a:close/>
                </a:path>
              </a:pathLst>
            </a:custGeom>
            <a:solidFill>
              <a:srgbClr val="6DBD63"/>
            </a:solidFill>
          </p:spPr>
          <p:txBody>
            <a:bodyPr/>
            <a:lstStyle/>
            <a:p>
              <a:endParaRPr lang="en-US"/>
            </a:p>
          </p:txBody>
        </p:sp>
        <p:sp>
          <p:nvSpPr>
            <p:cNvPr id="13" name="TextBox 13"/>
            <p:cNvSpPr txBox="1"/>
            <p:nvPr/>
          </p:nvSpPr>
          <p:spPr>
            <a:xfrm>
              <a:off x="0" y="-19050"/>
              <a:ext cx="2008586" cy="455554"/>
            </a:xfrm>
            <a:prstGeom prst="rect">
              <a:avLst/>
            </a:prstGeom>
          </p:spPr>
          <p:txBody>
            <a:bodyPr lIns="50800" tIns="50800" rIns="50800" bIns="50800" rtlCol="0" anchor="ctr"/>
            <a:lstStyle/>
            <a:p>
              <a:pPr algn="ctr">
                <a:lnSpc>
                  <a:spcPts val="2859"/>
                </a:lnSpc>
              </a:pPr>
              <a:endParaRPr/>
            </a:p>
          </p:txBody>
        </p:sp>
      </p:grpSp>
      <p:grpSp>
        <p:nvGrpSpPr>
          <p:cNvPr id="14" name="Group 14"/>
          <p:cNvGrpSpPr/>
          <p:nvPr/>
        </p:nvGrpSpPr>
        <p:grpSpPr>
          <a:xfrm>
            <a:off x="10277475" y="7080386"/>
            <a:ext cx="7626350" cy="2974975"/>
            <a:chOff x="0" y="0"/>
            <a:chExt cx="2008586" cy="783533"/>
          </a:xfrm>
        </p:grpSpPr>
        <p:sp>
          <p:nvSpPr>
            <p:cNvPr id="15" name="Freeform 15"/>
            <p:cNvSpPr/>
            <p:nvPr/>
          </p:nvSpPr>
          <p:spPr>
            <a:xfrm>
              <a:off x="0" y="0"/>
              <a:ext cx="2008586" cy="783533"/>
            </a:xfrm>
            <a:custGeom>
              <a:avLst/>
              <a:gdLst/>
              <a:ahLst/>
              <a:cxnLst/>
              <a:rect l="l" t="t" r="r" b="b"/>
              <a:pathLst>
                <a:path w="2008586" h="783533">
                  <a:moveTo>
                    <a:pt x="51773" y="0"/>
                  </a:moveTo>
                  <a:lnTo>
                    <a:pt x="1956813" y="0"/>
                  </a:lnTo>
                  <a:cubicBezTo>
                    <a:pt x="1970544" y="0"/>
                    <a:pt x="1983713" y="5455"/>
                    <a:pt x="1993422" y="15164"/>
                  </a:cubicBezTo>
                  <a:cubicBezTo>
                    <a:pt x="2003131" y="24873"/>
                    <a:pt x="2008586" y="38042"/>
                    <a:pt x="2008586" y="51773"/>
                  </a:cubicBezTo>
                  <a:lnTo>
                    <a:pt x="2008586" y="731760"/>
                  </a:lnTo>
                  <a:cubicBezTo>
                    <a:pt x="2008586" y="745491"/>
                    <a:pt x="2003131" y="758659"/>
                    <a:pt x="1993422" y="768369"/>
                  </a:cubicBezTo>
                  <a:cubicBezTo>
                    <a:pt x="1983713" y="778078"/>
                    <a:pt x="1970544" y="783533"/>
                    <a:pt x="1956813" y="783533"/>
                  </a:cubicBezTo>
                  <a:lnTo>
                    <a:pt x="51773" y="783533"/>
                  </a:lnTo>
                  <a:cubicBezTo>
                    <a:pt x="23179" y="783533"/>
                    <a:pt x="0" y="760353"/>
                    <a:pt x="0" y="731760"/>
                  </a:cubicBezTo>
                  <a:lnTo>
                    <a:pt x="0" y="51773"/>
                  </a:lnTo>
                  <a:cubicBezTo>
                    <a:pt x="0" y="38042"/>
                    <a:pt x="5455" y="24873"/>
                    <a:pt x="15164" y="15164"/>
                  </a:cubicBezTo>
                  <a:cubicBezTo>
                    <a:pt x="24873" y="5455"/>
                    <a:pt x="38042" y="0"/>
                    <a:pt x="51773" y="0"/>
                  </a:cubicBezTo>
                  <a:close/>
                </a:path>
              </a:pathLst>
            </a:custGeom>
            <a:solidFill>
              <a:srgbClr val="FFFFFF"/>
            </a:solidFill>
            <a:ln w="76200" cap="rnd">
              <a:solidFill>
                <a:srgbClr val="4A9BB4"/>
              </a:solidFill>
              <a:prstDash val="solid"/>
              <a:round/>
            </a:ln>
          </p:spPr>
          <p:txBody>
            <a:bodyPr/>
            <a:lstStyle/>
            <a:p>
              <a:endParaRPr lang="en-US"/>
            </a:p>
          </p:txBody>
        </p:sp>
        <p:sp>
          <p:nvSpPr>
            <p:cNvPr id="16" name="TextBox 16"/>
            <p:cNvSpPr txBox="1"/>
            <p:nvPr/>
          </p:nvSpPr>
          <p:spPr>
            <a:xfrm>
              <a:off x="0" y="-19050"/>
              <a:ext cx="2008586" cy="802583"/>
            </a:xfrm>
            <a:prstGeom prst="rect">
              <a:avLst/>
            </a:prstGeom>
          </p:spPr>
          <p:txBody>
            <a:bodyPr lIns="50800" tIns="50800" rIns="50800" bIns="50800" rtlCol="0" anchor="ctr"/>
            <a:lstStyle/>
            <a:p>
              <a:pPr algn="ctr">
                <a:lnSpc>
                  <a:spcPts val="2859"/>
                </a:lnSpc>
              </a:pPr>
              <a:endParaRPr/>
            </a:p>
          </p:txBody>
        </p:sp>
      </p:grpSp>
      <p:grpSp>
        <p:nvGrpSpPr>
          <p:cNvPr id="17" name="Group 17"/>
          <p:cNvGrpSpPr/>
          <p:nvPr/>
        </p:nvGrpSpPr>
        <p:grpSpPr>
          <a:xfrm>
            <a:off x="9336898" y="6112799"/>
            <a:ext cx="7626350" cy="1657350"/>
            <a:chOff x="0" y="0"/>
            <a:chExt cx="2008586" cy="436504"/>
          </a:xfrm>
        </p:grpSpPr>
        <p:sp>
          <p:nvSpPr>
            <p:cNvPr id="18" name="Freeform 18"/>
            <p:cNvSpPr/>
            <p:nvPr/>
          </p:nvSpPr>
          <p:spPr>
            <a:xfrm>
              <a:off x="0" y="0"/>
              <a:ext cx="2008586" cy="436504"/>
            </a:xfrm>
            <a:custGeom>
              <a:avLst/>
              <a:gdLst/>
              <a:ahLst/>
              <a:cxnLst/>
              <a:rect l="l" t="t" r="r" b="b"/>
              <a:pathLst>
                <a:path w="2008586" h="436504">
                  <a:moveTo>
                    <a:pt x="51773" y="0"/>
                  </a:moveTo>
                  <a:lnTo>
                    <a:pt x="1956813" y="0"/>
                  </a:lnTo>
                  <a:cubicBezTo>
                    <a:pt x="1970544" y="0"/>
                    <a:pt x="1983713" y="5455"/>
                    <a:pt x="1993422" y="15164"/>
                  </a:cubicBezTo>
                  <a:cubicBezTo>
                    <a:pt x="2003131" y="24873"/>
                    <a:pt x="2008586" y="38042"/>
                    <a:pt x="2008586" y="51773"/>
                  </a:cubicBezTo>
                  <a:lnTo>
                    <a:pt x="2008586" y="384731"/>
                  </a:lnTo>
                  <a:cubicBezTo>
                    <a:pt x="2008586" y="398462"/>
                    <a:pt x="2003131" y="411630"/>
                    <a:pt x="1993422" y="421340"/>
                  </a:cubicBezTo>
                  <a:cubicBezTo>
                    <a:pt x="1983713" y="431049"/>
                    <a:pt x="1970544" y="436504"/>
                    <a:pt x="1956813" y="436504"/>
                  </a:cubicBezTo>
                  <a:lnTo>
                    <a:pt x="51773" y="436504"/>
                  </a:lnTo>
                  <a:cubicBezTo>
                    <a:pt x="23179" y="436504"/>
                    <a:pt x="0" y="413324"/>
                    <a:pt x="0" y="384731"/>
                  </a:cubicBezTo>
                  <a:lnTo>
                    <a:pt x="0" y="51773"/>
                  </a:lnTo>
                  <a:cubicBezTo>
                    <a:pt x="0" y="38042"/>
                    <a:pt x="5455" y="24873"/>
                    <a:pt x="15164" y="15164"/>
                  </a:cubicBezTo>
                  <a:cubicBezTo>
                    <a:pt x="24873" y="5455"/>
                    <a:pt x="38042" y="0"/>
                    <a:pt x="51773" y="0"/>
                  </a:cubicBezTo>
                  <a:close/>
                </a:path>
              </a:pathLst>
            </a:custGeom>
            <a:solidFill>
              <a:srgbClr val="4A9BB4"/>
            </a:solidFill>
          </p:spPr>
          <p:txBody>
            <a:bodyPr/>
            <a:lstStyle/>
            <a:p>
              <a:endParaRPr lang="en-US"/>
            </a:p>
          </p:txBody>
        </p:sp>
        <p:sp>
          <p:nvSpPr>
            <p:cNvPr id="19" name="TextBox 19"/>
            <p:cNvSpPr txBox="1"/>
            <p:nvPr/>
          </p:nvSpPr>
          <p:spPr>
            <a:xfrm>
              <a:off x="0" y="-19050"/>
              <a:ext cx="2008586" cy="455554"/>
            </a:xfrm>
            <a:prstGeom prst="rect">
              <a:avLst/>
            </a:prstGeom>
          </p:spPr>
          <p:txBody>
            <a:bodyPr lIns="50800" tIns="50800" rIns="50800" bIns="50800" rtlCol="0" anchor="ctr"/>
            <a:lstStyle/>
            <a:p>
              <a:pPr algn="ctr">
                <a:lnSpc>
                  <a:spcPts val="2859"/>
                </a:lnSpc>
              </a:pPr>
              <a:endParaRPr/>
            </a:p>
          </p:txBody>
        </p:sp>
      </p:grpSp>
      <p:sp>
        <p:nvSpPr>
          <p:cNvPr id="20" name="Freeform 20"/>
          <p:cNvSpPr/>
          <p:nvPr/>
        </p:nvSpPr>
        <p:spPr>
          <a:xfrm>
            <a:off x="-71155" y="-187852"/>
            <a:ext cx="2433105" cy="2433105"/>
          </a:xfrm>
          <a:custGeom>
            <a:avLst/>
            <a:gdLst/>
            <a:ahLst/>
            <a:cxnLst/>
            <a:rect l="l" t="t" r="r" b="b"/>
            <a:pathLst>
              <a:path w="2433105" h="2433105">
                <a:moveTo>
                  <a:pt x="0" y="0"/>
                </a:moveTo>
                <a:lnTo>
                  <a:pt x="2433105" y="0"/>
                </a:lnTo>
                <a:lnTo>
                  <a:pt x="2433105" y="2433104"/>
                </a:lnTo>
                <a:lnTo>
                  <a:pt x="0" y="2433104"/>
                </a:lnTo>
                <a:lnTo>
                  <a:pt x="0" y="0"/>
                </a:lnTo>
                <a:close/>
              </a:path>
            </a:pathLst>
          </a:custGeom>
          <a:blipFill>
            <a:blip r:embed="rId8"/>
            <a:stretch>
              <a:fillRect/>
            </a:stretch>
          </a:blipFill>
        </p:spPr>
        <p:txBody>
          <a:bodyPr/>
          <a:lstStyle/>
          <a:p>
            <a:endParaRPr lang="en-US"/>
          </a:p>
        </p:txBody>
      </p:sp>
      <p:sp>
        <p:nvSpPr>
          <p:cNvPr id="21" name="TextBox 21"/>
          <p:cNvSpPr txBox="1"/>
          <p:nvPr/>
        </p:nvSpPr>
        <p:spPr>
          <a:xfrm>
            <a:off x="2901151" y="896016"/>
            <a:ext cx="12190017" cy="1244979"/>
          </a:xfrm>
          <a:prstGeom prst="rect">
            <a:avLst/>
          </a:prstGeom>
        </p:spPr>
        <p:txBody>
          <a:bodyPr lIns="0" tIns="0" rIns="0" bIns="0" rtlCol="0" anchor="t">
            <a:spAutoFit/>
          </a:bodyPr>
          <a:lstStyle/>
          <a:p>
            <a:pPr algn="ctr">
              <a:lnSpc>
                <a:spcPts val="9368"/>
              </a:lnSpc>
            </a:pPr>
            <a:r>
              <a:rPr lang="en-US" sz="6788" spc="665">
                <a:solidFill>
                  <a:srgbClr val="FFFFFF"/>
                </a:solidFill>
                <a:latin typeface="Codec Pro ExtraBold"/>
                <a:ea typeface="Codec Pro ExtraBold"/>
                <a:cs typeface="Codec Pro ExtraBold"/>
                <a:sym typeface="Codec Pro ExtraBold"/>
              </a:rPr>
              <a:t>VISION AND MISSION</a:t>
            </a:r>
          </a:p>
        </p:txBody>
      </p:sp>
      <p:sp>
        <p:nvSpPr>
          <p:cNvPr id="22" name="TextBox 22"/>
          <p:cNvSpPr txBox="1"/>
          <p:nvPr/>
        </p:nvSpPr>
        <p:spPr>
          <a:xfrm>
            <a:off x="509381" y="3782501"/>
            <a:ext cx="6847334" cy="637541"/>
          </a:xfrm>
          <a:prstGeom prst="rect">
            <a:avLst/>
          </a:prstGeom>
        </p:spPr>
        <p:txBody>
          <a:bodyPr lIns="0" tIns="0" rIns="0" bIns="0" rtlCol="0" anchor="t">
            <a:spAutoFit/>
          </a:bodyPr>
          <a:lstStyle/>
          <a:p>
            <a:pPr algn="l">
              <a:lnSpc>
                <a:spcPts val="4939"/>
              </a:lnSpc>
              <a:spcBef>
                <a:spcPct val="0"/>
              </a:spcBef>
            </a:pPr>
            <a:r>
              <a:rPr lang="en-US" sz="3799" b="1">
                <a:solidFill>
                  <a:srgbClr val="FFFFFF"/>
                </a:solidFill>
                <a:latin typeface="Montserrat Light Bold"/>
                <a:ea typeface="Montserrat Light Bold"/>
                <a:cs typeface="Montserrat Light Bold"/>
                <a:sym typeface="Montserrat Light Bold"/>
              </a:rPr>
              <a:t>Vision Statement</a:t>
            </a:r>
          </a:p>
        </p:txBody>
      </p:sp>
      <p:sp>
        <p:nvSpPr>
          <p:cNvPr id="23" name="TextBox 23"/>
          <p:cNvSpPr txBox="1"/>
          <p:nvPr/>
        </p:nvSpPr>
        <p:spPr>
          <a:xfrm>
            <a:off x="1145398" y="5046787"/>
            <a:ext cx="6211317" cy="1100149"/>
          </a:xfrm>
          <a:prstGeom prst="rect">
            <a:avLst/>
          </a:prstGeom>
        </p:spPr>
        <p:txBody>
          <a:bodyPr lIns="0" tIns="0" rIns="0" bIns="0" rtlCol="0" anchor="t">
            <a:spAutoFit/>
          </a:bodyPr>
          <a:lstStyle/>
          <a:p>
            <a:pPr marL="728463" lvl="1" indent="-364232" algn="l">
              <a:lnSpc>
                <a:spcPts val="4386"/>
              </a:lnSpc>
              <a:buFont typeface="Arial"/>
              <a:buChar char="•"/>
            </a:pPr>
            <a:r>
              <a:rPr lang="en-US" sz="3374">
                <a:solidFill>
                  <a:srgbClr val="000000"/>
                </a:solidFill>
                <a:latin typeface="Montserrat Light"/>
                <a:ea typeface="Montserrat Light"/>
                <a:cs typeface="Montserrat Light"/>
                <a:sym typeface="Montserrat Light"/>
              </a:rPr>
              <a:t>A just, sustainable, and resilient future for all</a:t>
            </a:r>
          </a:p>
        </p:txBody>
      </p:sp>
      <p:sp>
        <p:nvSpPr>
          <p:cNvPr id="24" name="TextBox 24"/>
          <p:cNvSpPr txBox="1"/>
          <p:nvPr/>
        </p:nvSpPr>
        <p:spPr>
          <a:xfrm>
            <a:off x="9726406" y="6639213"/>
            <a:ext cx="6847334" cy="637541"/>
          </a:xfrm>
          <a:prstGeom prst="rect">
            <a:avLst/>
          </a:prstGeom>
        </p:spPr>
        <p:txBody>
          <a:bodyPr lIns="0" tIns="0" rIns="0" bIns="0" rtlCol="0" anchor="t">
            <a:spAutoFit/>
          </a:bodyPr>
          <a:lstStyle/>
          <a:p>
            <a:pPr algn="l">
              <a:lnSpc>
                <a:spcPts val="4939"/>
              </a:lnSpc>
              <a:spcBef>
                <a:spcPct val="0"/>
              </a:spcBef>
            </a:pPr>
            <a:r>
              <a:rPr lang="en-US" sz="3799" b="1">
                <a:solidFill>
                  <a:srgbClr val="FFFFFF"/>
                </a:solidFill>
                <a:latin typeface="Montserrat Light Bold"/>
                <a:ea typeface="Montserrat Light Bold"/>
                <a:cs typeface="Montserrat Light Bold"/>
                <a:sym typeface="Montserrat Light Bold"/>
              </a:rPr>
              <a:t>Mission Statement</a:t>
            </a:r>
          </a:p>
        </p:txBody>
      </p:sp>
      <p:sp>
        <p:nvSpPr>
          <p:cNvPr id="25" name="TextBox 25"/>
          <p:cNvSpPr txBox="1"/>
          <p:nvPr/>
        </p:nvSpPr>
        <p:spPr>
          <a:xfrm>
            <a:off x="10118725" y="7732049"/>
            <a:ext cx="7626350" cy="2205049"/>
          </a:xfrm>
          <a:prstGeom prst="rect">
            <a:avLst/>
          </a:prstGeom>
        </p:spPr>
        <p:txBody>
          <a:bodyPr lIns="0" tIns="0" rIns="0" bIns="0" rtlCol="0" anchor="t">
            <a:spAutoFit/>
          </a:bodyPr>
          <a:lstStyle/>
          <a:p>
            <a:pPr marL="728463" lvl="1" indent="-364232" algn="l">
              <a:lnSpc>
                <a:spcPts val="4386"/>
              </a:lnSpc>
              <a:buFont typeface="Arial"/>
              <a:buChar char="•"/>
            </a:pPr>
            <a:r>
              <a:rPr lang="en-US" sz="3374">
                <a:solidFill>
                  <a:srgbClr val="000000"/>
                </a:solidFill>
                <a:latin typeface="Montserrat Light"/>
                <a:ea typeface="Montserrat Light"/>
                <a:cs typeface="Montserrat Light"/>
                <a:sym typeface="Montserrat Light"/>
              </a:rPr>
              <a:t>Strengthen our communities with innovative, inclusive, and data-driven services through a skilled and supported workforce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BFB"/>
        </a:solidFill>
        <a:effectLst/>
      </p:bgPr>
    </p:bg>
    <p:spTree>
      <p:nvGrpSpPr>
        <p:cNvPr id="1" name=""/>
        <p:cNvGrpSpPr/>
        <p:nvPr/>
      </p:nvGrpSpPr>
      <p:grpSpPr>
        <a:xfrm>
          <a:off x="0" y="0"/>
          <a:ext cx="0" cy="0"/>
          <a:chOff x="0" y="0"/>
          <a:chExt cx="0" cy="0"/>
        </a:xfrm>
      </p:grpSpPr>
      <p:grpSp>
        <p:nvGrpSpPr>
          <p:cNvPr id="2" name="Group 2"/>
          <p:cNvGrpSpPr/>
          <p:nvPr/>
        </p:nvGrpSpPr>
        <p:grpSpPr>
          <a:xfrm>
            <a:off x="-1543050" y="-558218"/>
            <a:ext cx="3086100" cy="11299900"/>
            <a:chOff x="0" y="0"/>
            <a:chExt cx="812800" cy="2976105"/>
          </a:xfrm>
        </p:grpSpPr>
        <p:sp>
          <p:nvSpPr>
            <p:cNvPr id="3" name="Freeform 3"/>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6DBD63"/>
            </a:solidFill>
          </p:spPr>
          <p:txBody>
            <a:bodyPr/>
            <a:lstStyle/>
            <a:p>
              <a:endParaRPr lang="en-US"/>
            </a:p>
          </p:txBody>
        </p:sp>
        <p:sp>
          <p:nvSpPr>
            <p:cNvPr id="4" name="TextBox 4"/>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grpSp>
        <p:nvGrpSpPr>
          <p:cNvPr id="5" name="Group 5"/>
          <p:cNvGrpSpPr/>
          <p:nvPr/>
        </p:nvGrpSpPr>
        <p:grpSpPr>
          <a:xfrm>
            <a:off x="1227773" y="4163622"/>
            <a:ext cx="110236" cy="2818996"/>
            <a:chOff x="0" y="0"/>
            <a:chExt cx="26312" cy="672855"/>
          </a:xfrm>
        </p:grpSpPr>
        <p:sp>
          <p:nvSpPr>
            <p:cNvPr id="6" name="Freeform 6"/>
            <p:cNvSpPr/>
            <p:nvPr/>
          </p:nvSpPr>
          <p:spPr>
            <a:xfrm>
              <a:off x="0" y="0"/>
              <a:ext cx="26312" cy="672855"/>
            </a:xfrm>
            <a:custGeom>
              <a:avLst/>
              <a:gdLst/>
              <a:ahLst/>
              <a:cxnLst/>
              <a:rect l="l" t="t" r="r" b="b"/>
              <a:pathLst>
                <a:path w="26312" h="672855">
                  <a:moveTo>
                    <a:pt x="0" y="0"/>
                  </a:moveTo>
                  <a:lnTo>
                    <a:pt x="26312" y="0"/>
                  </a:lnTo>
                  <a:lnTo>
                    <a:pt x="26312" y="672855"/>
                  </a:lnTo>
                  <a:lnTo>
                    <a:pt x="0" y="672855"/>
                  </a:lnTo>
                  <a:close/>
                </a:path>
              </a:pathLst>
            </a:custGeom>
            <a:solidFill>
              <a:srgbClr val="FFFFFF"/>
            </a:solidFill>
          </p:spPr>
          <p:txBody>
            <a:bodyPr/>
            <a:lstStyle/>
            <a:p>
              <a:endParaRPr lang="en-US"/>
            </a:p>
          </p:txBody>
        </p:sp>
        <p:sp>
          <p:nvSpPr>
            <p:cNvPr id="7" name="TextBox 7"/>
            <p:cNvSpPr txBox="1"/>
            <p:nvPr/>
          </p:nvSpPr>
          <p:spPr>
            <a:xfrm>
              <a:off x="0" y="-19050"/>
              <a:ext cx="26312" cy="691905"/>
            </a:xfrm>
            <a:prstGeom prst="rect">
              <a:avLst/>
            </a:prstGeom>
          </p:spPr>
          <p:txBody>
            <a:bodyPr lIns="50800" tIns="50800" rIns="50800" bIns="50800" rtlCol="0" anchor="ctr"/>
            <a:lstStyle/>
            <a:p>
              <a:pPr algn="ctr">
                <a:lnSpc>
                  <a:spcPts val="2859"/>
                </a:lnSpc>
              </a:pPr>
              <a:endParaRPr/>
            </a:p>
          </p:txBody>
        </p:sp>
      </p:grpSp>
      <p:grpSp>
        <p:nvGrpSpPr>
          <p:cNvPr id="8" name="Group 8"/>
          <p:cNvGrpSpPr/>
          <p:nvPr/>
        </p:nvGrpSpPr>
        <p:grpSpPr>
          <a:xfrm>
            <a:off x="3261053" y="714780"/>
            <a:ext cx="7919971" cy="1383632"/>
            <a:chOff x="0" y="0"/>
            <a:chExt cx="1890386" cy="330254"/>
          </a:xfrm>
        </p:grpSpPr>
        <p:sp>
          <p:nvSpPr>
            <p:cNvPr id="9" name="Freeform 9"/>
            <p:cNvSpPr/>
            <p:nvPr/>
          </p:nvSpPr>
          <p:spPr>
            <a:xfrm>
              <a:off x="0" y="0"/>
              <a:ext cx="1890386" cy="330254"/>
            </a:xfrm>
            <a:custGeom>
              <a:avLst/>
              <a:gdLst/>
              <a:ahLst/>
              <a:cxnLst/>
              <a:rect l="l" t="t" r="r" b="b"/>
              <a:pathLst>
                <a:path w="1890386" h="330254">
                  <a:moveTo>
                    <a:pt x="17595" y="0"/>
                  </a:moveTo>
                  <a:lnTo>
                    <a:pt x="1872791" y="0"/>
                  </a:lnTo>
                  <a:cubicBezTo>
                    <a:pt x="1877457" y="0"/>
                    <a:pt x="1881933" y="1854"/>
                    <a:pt x="1885232" y="5154"/>
                  </a:cubicBezTo>
                  <a:cubicBezTo>
                    <a:pt x="1888532" y="8453"/>
                    <a:pt x="1890386" y="12929"/>
                    <a:pt x="1890386" y="17595"/>
                  </a:cubicBezTo>
                  <a:lnTo>
                    <a:pt x="1890386" y="312658"/>
                  </a:lnTo>
                  <a:cubicBezTo>
                    <a:pt x="1890386" y="317325"/>
                    <a:pt x="1888532" y="321800"/>
                    <a:pt x="1885232" y="325100"/>
                  </a:cubicBezTo>
                  <a:cubicBezTo>
                    <a:pt x="1881933" y="328400"/>
                    <a:pt x="1877457" y="330254"/>
                    <a:pt x="1872791" y="330254"/>
                  </a:cubicBezTo>
                  <a:lnTo>
                    <a:pt x="17595" y="330254"/>
                  </a:lnTo>
                  <a:cubicBezTo>
                    <a:pt x="12929" y="330254"/>
                    <a:pt x="8453" y="328400"/>
                    <a:pt x="5154" y="325100"/>
                  </a:cubicBezTo>
                  <a:cubicBezTo>
                    <a:pt x="1854" y="321800"/>
                    <a:pt x="0" y="317325"/>
                    <a:pt x="0" y="312658"/>
                  </a:cubicBezTo>
                  <a:lnTo>
                    <a:pt x="0" y="17595"/>
                  </a:lnTo>
                  <a:cubicBezTo>
                    <a:pt x="0" y="12929"/>
                    <a:pt x="1854" y="8453"/>
                    <a:pt x="5154" y="5154"/>
                  </a:cubicBezTo>
                  <a:cubicBezTo>
                    <a:pt x="8453" y="1854"/>
                    <a:pt x="12929" y="0"/>
                    <a:pt x="17595" y="0"/>
                  </a:cubicBezTo>
                  <a:close/>
                </a:path>
              </a:pathLst>
            </a:custGeom>
            <a:solidFill>
              <a:srgbClr val="4A9BB4"/>
            </a:solidFill>
          </p:spPr>
          <p:txBody>
            <a:bodyPr/>
            <a:lstStyle/>
            <a:p>
              <a:endParaRPr lang="en-US"/>
            </a:p>
          </p:txBody>
        </p:sp>
        <p:sp>
          <p:nvSpPr>
            <p:cNvPr id="10" name="TextBox 10"/>
            <p:cNvSpPr txBox="1"/>
            <p:nvPr/>
          </p:nvSpPr>
          <p:spPr>
            <a:xfrm>
              <a:off x="0" y="-57150"/>
              <a:ext cx="1890386" cy="387404"/>
            </a:xfrm>
            <a:prstGeom prst="rect">
              <a:avLst/>
            </a:prstGeom>
          </p:spPr>
          <p:txBody>
            <a:bodyPr lIns="56055" tIns="56055" rIns="56055" bIns="56055" rtlCol="0" anchor="ctr"/>
            <a:lstStyle/>
            <a:p>
              <a:pPr algn="ctr">
                <a:lnSpc>
                  <a:spcPts val="8189"/>
                </a:lnSpc>
              </a:pPr>
              <a:r>
                <a:rPr lang="en-US" sz="6299" b="1">
                  <a:solidFill>
                    <a:srgbClr val="FFFFFF"/>
                  </a:solidFill>
                  <a:latin typeface="Montserrat Light Bold"/>
                  <a:ea typeface="Montserrat Light Bold"/>
                  <a:cs typeface="Montserrat Light Bold"/>
                  <a:sym typeface="Montserrat Light Bold"/>
                </a:rPr>
                <a:t>VALUES</a:t>
              </a:r>
            </a:p>
          </p:txBody>
        </p:sp>
      </p:grpSp>
      <p:sp>
        <p:nvSpPr>
          <p:cNvPr id="11" name="Freeform 11"/>
          <p:cNvSpPr/>
          <p:nvPr/>
        </p:nvSpPr>
        <p:spPr>
          <a:xfrm>
            <a:off x="-2777871" y="-207071"/>
            <a:ext cx="3806571" cy="2083232"/>
          </a:xfrm>
          <a:custGeom>
            <a:avLst/>
            <a:gdLst/>
            <a:ahLst/>
            <a:cxnLst/>
            <a:rect l="l" t="t" r="r" b="b"/>
            <a:pathLst>
              <a:path w="3806571" h="2083232">
                <a:moveTo>
                  <a:pt x="0" y="0"/>
                </a:moveTo>
                <a:lnTo>
                  <a:pt x="3806571" y="0"/>
                </a:lnTo>
                <a:lnTo>
                  <a:pt x="3806571" y="2083233"/>
                </a:lnTo>
                <a:lnTo>
                  <a:pt x="0" y="20832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p:cNvSpPr/>
          <p:nvPr/>
        </p:nvSpPr>
        <p:spPr>
          <a:xfrm>
            <a:off x="0" y="8041748"/>
            <a:ext cx="2433105" cy="2433105"/>
          </a:xfrm>
          <a:custGeom>
            <a:avLst/>
            <a:gdLst/>
            <a:ahLst/>
            <a:cxnLst/>
            <a:rect l="l" t="t" r="r" b="b"/>
            <a:pathLst>
              <a:path w="2433105" h="2433105">
                <a:moveTo>
                  <a:pt x="0" y="0"/>
                </a:moveTo>
                <a:lnTo>
                  <a:pt x="2433105" y="0"/>
                </a:lnTo>
                <a:lnTo>
                  <a:pt x="2433105" y="2433104"/>
                </a:lnTo>
                <a:lnTo>
                  <a:pt x="0" y="2433104"/>
                </a:lnTo>
                <a:lnTo>
                  <a:pt x="0" y="0"/>
                </a:lnTo>
                <a:close/>
              </a:path>
            </a:pathLst>
          </a:custGeom>
          <a:blipFill>
            <a:blip r:embed="rId5"/>
            <a:stretch>
              <a:fillRect/>
            </a:stretch>
          </a:blipFill>
        </p:spPr>
        <p:txBody>
          <a:bodyPr/>
          <a:lstStyle/>
          <a:p>
            <a:endParaRPr lang="en-US"/>
          </a:p>
        </p:txBody>
      </p:sp>
      <p:sp>
        <p:nvSpPr>
          <p:cNvPr id="13" name="TextBox 13"/>
          <p:cNvSpPr txBox="1"/>
          <p:nvPr/>
        </p:nvSpPr>
        <p:spPr>
          <a:xfrm>
            <a:off x="4352925" y="2815961"/>
            <a:ext cx="11845788" cy="5683737"/>
          </a:xfrm>
          <a:prstGeom prst="rect">
            <a:avLst/>
          </a:prstGeom>
        </p:spPr>
        <p:txBody>
          <a:bodyPr lIns="0" tIns="0" rIns="0" bIns="0" rtlCol="0" anchor="t">
            <a:spAutoFit/>
          </a:bodyPr>
          <a:lstStyle/>
          <a:p>
            <a:pPr marL="1157175" lvl="1" indent="-578588" algn="l">
              <a:lnSpc>
                <a:spcPts val="7503"/>
              </a:lnSpc>
              <a:buFont typeface="Arial"/>
              <a:buChar char="•"/>
            </a:pPr>
            <a:r>
              <a:rPr lang="en-US" sz="5359" spc="267" dirty="0">
                <a:solidFill>
                  <a:srgbClr val="000000"/>
                </a:solidFill>
                <a:latin typeface="Montserrat Light"/>
                <a:ea typeface="Montserrat Light"/>
                <a:cs typeface="Montserrat Light"/>
                <a:sym typeface="Montserrat Light"/>
              </a:rPr>
              <a:t>Integrity</a:t>
            </a:r>
          </a:p>
          <a:p>
            <a:pPr marL="1157175" lvl="1" indent="-578588" algn="l">
              <a:lnSpc>
                <a:spcPts val="7503"/>
              </a:lnSpc>
              <a:buFont typeface="Arial"/>
              <a:buChar char="•"/>
            </a:pPr>
            <a:r>
              <a:rPr lang="en-US" sz="5359" spc="267" dirty="0">
                <a:solidFill>
                  <a:srgbClr val="000000"/>
                </a:solidFill>
                <a:latin typeface="Montserrat Light"/>
                <a:ea typeface="Montserrat Light"/>
                <a:cs typeface="Montserrat Light"/>
                <a:sym typeface="Montserrat Light"/>
              </a:rPr>
              <a:t>Equity</a:t>
            </a:r>
          </a:p>
          <a:p>
            <a:pPr marL="1157175" lvl="1" indent="-578588" algn="l">
              <a:lnSpc>
                <a:spcPts val="7503"/>
              </a:lnSpc>
              <a:buFont typeface="Arial"/>
              <a:buChar char="•"/>
            </a:pPr>
            <a:r>
              <a:rPr lang="en-US" sz="5359" spc="267" dirty="0">
                <a:solidFill>
                  <a:srgbClr val="000000"/>
                </a:solidFill>
                <a:latin typeface="Montserrat Light"/>
                <a:ea typeface="Montserrat Light"/>
                <a:cs typeface="Montserrat Light"/>
                <a:sym typeface="Montserrat Light"/>
              </a:rPr>
              <a:t>Access</a:t>
            </a:r>
          </a:p>
          <a:p>
            <a:pPr marL="1157175" lvl="1" indent="-578588" algn="l">
              <a:lnSpc>
                <a:spcPts val="7503"/>
              </a:lnSpc>
              <a:buFont typeface="Arial"/>
              <a:buChar char="•"/>
            </a:pPr>
            <a:r>
              <a:rPr lang="en-US" sz="5359" spc="267" dirty="0">
                <a:solidFill>
                  <a:srgbClr val="000000"/>
                </a:solidFill>
                <a:latin typeface="Montserrat Light"/>
                <a:ea typeface="Montserrat Light"/>
                <a:cs typeface="Montserrat Light"/>
                <a:sym typeface="Montserrat Light"/>
              </a:rPr>
              <a:t>Belonging</a:t>
            </a:r>
          </a:p>
          <a:p>
            <a:pPr marL="1157175" lvl="1" indent="-578588" algn="l">
              <a:lnSpc>
                <a:spcPts val="7503"/>
              </a:lnSpc>
              <a:buFont typeface="Arial"/>
              <a:buChar char="•"/>
            </a:pPr>
            <a:r>
              <a:rPr lang="en-US" sz="5359" spc="267" dirty="0">
                <a:solidFill>
                  <a:srgbClr val="000000"/>
                </a:solidFill>
                <a:latin typeface="Montserrat Light"/>
                <a:ea typeface="Montserrat Light"/>
                <a:cs typeface="Montserrat Light"/>
                <a:sym typeface="Montserrat Light"/>
              </a:rPr>
              <a:t>Excellence</a:t>
            </a:r>
          </a:p>
          <a:p>
            <a:pPr marL="1157175" lvl="1" indent="-578588" algn="l">
              <a:lnSpc>
                <a:spcPts val="7503"/>
              </a:lnSpc>
              <a:buFont typeface="Arial"/>
              <a:buChar char="•"/>
            </a:pPr>
            <a:r>
              <a:rPr lang="en-US" sz="5359" spc="267" dirty="0">
                <a:solidFill>
                  <a:srgbClr val="000000"/>
                </a:solidFill>
                <a:latin typeface="Montserrat Light"/>
                <a:ea typeface="Montserrat Light"/>
                <a:cs typeface="Montserrat Light"/>
                <a:sym typeface="Montserrat Light"/>
              </a:rPr>
              <a:t>Sustainability</a:t>
            </a:r>
          </a:p>
        </p:txBody>
      </p:sp>
      <p:sp>
        <p:nvSpPr>
          <p:cNvPr id="14" name="Freeform 14"/>
          <p:cNvSpPr/>
          <p:nvPr/>
        </p:nvSpPr>
        <p:spPr>
          <a:xfrm>
            <a:off x="15741904" y="8391620"/>
            <a:ext cx="3806571" cy="2083232"/>
          </a:xfrm>
          <a:custGeom>
            <a:avLst/>
            <a:gdLst/>
            <a:ahLst/>
            <a:cxnLst/>
            <a:rect l="l" t="t" r="r" b="b"/>
            <a:pathLst>
              <a:path w="3806571" h="2083232">
                <a:moveTo>
                  <a:pt x="0" y="0"/>
                </a:moveTo>
                <a:lnTo>
                  <a:pt x="3806571" y="0"/>
                </a:lnTo>
                <a:lnTo>
                  <a:pt x="3806571" y="2083232"/>
                </a:lnTo>
                <a:lnTo>
                  <a:pt x="0" y="20832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A32DD-3382-4720-5F42-2420B49C14C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16B2774-F315-A996-668E-36226F45EE12}"/>
              </a:ext>
            </a:extLst>
          </p:cNvPr>
          <p:cNvSpPr/>
          <p:nvPr/>
        </p:nvSpPr>
        <p:spPr>
          <a:xfrm flipH="1" flipV="1">
            <a:off x="0" y="-15572"/>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dirty="0"/>
          </a:p>
        </p:txBody>
      </p:sp>
      <p:grpSp>
        <p:nvGrpSpPr>
          <p:cNvPr id="3" name="Group 3">
            <a:extLst>
              <a:ext uri="{FF2B5EF4-FFF2-40B4-BE49-F238E27FC236}">
                <a16:creationId xmlns:a16="http://schemas.microsoft.com/office/drawing/2014/main" id="{DDB0EB5B-511F-36F4-64FD-E07CD9549953}"/>
              </a:ext>
            </a:extLst>
          </p:cNvPr>
          <p:cNvGrpSpPr/>
          <p:nvPr/>
        </p:nvGrpSpPr>
        <p:grpSpPr>
          <a:xfrm>
            <a:off x="-186217" y="0"/>
            <a:ext cx="18516600" cy="2449734"/>
            <a:chOff x="0" y="0"/>
            <a:chExt cx="4816593" cy="812800"/>
          </a:xfrm>
          <a:solidFill>
            <a:schemeClr val="tx2">
              <a:lumMod val="75000"/>
            </a:schemeClr>
          </a:solidFill>
        </p:grpSpPr>
        <p:sp>
          <p:nvSpPr>
            <p:cNvPr id="4" name="Freeform 4">
              <a:extLst>
                <a:ext uri="{FF2B5EF4-FFF2-40B4-BE49-F238E27FC236}">
                  <a16:creationId xmlns:a16="http://schemas.microsoft.com/office/drawing/2014/main" id="{AB0A0A25-E22D-0F5F-8452-44578D16D9DE}"/>
                </a:ext>
              </a:extLst>
            </p:cNvPr>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grpFill/>
          </p:spPr>
          <p:txBody>
            <a:bodyPr/>
            <a:lstStyle/>
            <a:p>
              <a:endParaRPr lang="en-US"/>
            </a:p>
          </p:txBody>
        </p:sp>
        <p:sp>
          <p:nvSpPr>
            <p:cNvPr id="5" name="TextBox 5">
              <a:extLst>
                <a:ext uri="{FF2B5EF4-FFF2-40B4-BE49-F238E27FC236}">
                  <a16:creationId xmlns:a16="http://schemas.microsoft.com/office/drawing/2014/main" id="{6B1A28B4-034E-3FE9-80E6-540453E22B80}"/>
                </a:ext>
              </a:extLst>
            </p:cNvPr>
            <p:cNvSpPr txBox="1"/>
            <p:nvPr/>
          </p:nvSpPr>
          <p:spPr>
            <a:xfrm>
              <a:off x="0" y="-19050"/>
              <a:ext cx="4816593" cy="831850"/>
            </a:xfrm>
            <a:prstGeom prst="rect">
              <a:avLst/>
            </a:prstGeom>
            <a:solidFill>
              <a:schemeClr val="accent5">
                <a:lumMod val="50000"/>
              </a:schemeClr>
            </a:solidFill>
          </p:spPr>
          <p:txBody>
            <a:bodyPr lIns="50800" tIns="50800" rIns="50800" bIns="50800" rtlCol="0" anchor="ctr"/>
            <a:lstStyle/>
            <a:p>
              <a:pPr algn="ctr">
                <a:lnSpc>
                  <a:spcPts val="2859"/>
                </a:lnSpc>
              </a:pPr>
              <a:endParaRPr/>
            </a:p>
          </p:txBody>
        </p:sp>
      </p:grpSp>
      <p:sp>
        <p:nvSpPr>
          <p:cNvPr id="8" name="TextBox 8">
            <a:extLst>
              <a:ext uri="{FF2B5EF4-FFF2-40B4-BE49-F238E27FC236}">
                <a16:creationId xmlns:a16="http://schemas.microsoft.com/office/drawing/2014/main" id="{77EF87AF-B80C-5806-A7EA-44E07EF02AAA}"/>
              </a:ext>
            </a:extLst>
          </p:cNvPr>
          <p:cNvSpPr txBox="1"/>
          <p:nvPr/>
        </p:nvSpPr>
        <p:spPr>
          <a:xfrm>
            <a:off x="3453530" y="915618"/>
            <a:ext cx="11237102" cy="817403"/>
          </a:xfrm>
          <a:prstGeom prst="rect">
            <a:avLst/>
          </a:prstGeom>
        </p:spPr>
        <p:txBody>
          <a:bodyPr wrap="square" lIns="0" tIns="0" rIns="0" bIns="0" rtlCol="0" anchor="t">
            <a:spAutoFit/>
          </a:bodyPr>
          <a:lstStyle/>
          <a:p>
            <a:pPr marL="0" lvl="0" indent="0" algn="ctr">
              <a:lnSpc>
                <a:spcPts val="6258"/>
              </a:lnSpc>
              <a:spcBef>
                <a:spcPct val="0"/>
              </a:spcBef>
            </a:pPr>
            <a:r>
              <a:rPr lang="en-US" sz="6321" spc="221" dirty="0">
                <a:solidFill>
                  <a:srgbClr val="FFFFFF"/>
                </a:solidFill>
                <a:latin typeface="Codec Pro ExtraBold"/>
                <a:ea typeface="Codec Pro ExtraBold"/>
                <a:cs typeface="Codec Pro ExtraBold"/>
                <a:sym typeface="Codec Pro ExtraBold"/>
              </a:rPr>
              <a:t>COUNTY CULTURE</a:t>
            </a:r>
          </a:p>
        </p:txBody>
      </p:sp>
      <p:sp>
        <p:nvSpPr>
          <p:cNvPr id="7" name="TextBox 6">
            <a:extLst>
              <a:ext uri="{FF2B5EF4-FFF2-40B4-BE49-F238E27FC236}">
                <a16:creationId xmlns:a16="http://schemas.microsoft.com/office/drawing/2014/main" id="{AFE89E81-42DB-9DA8-2825-64CF3BD5D3EA}"/>
              </a:ext>
            </a:extLst>
          </p:cNvPr>
          <p:cNvSpPr txBox="1"/>
          <p:nvPr/>
        </p:nvSpPr>
        <p:spPr>
          <a:xfrm>
            <a:off x="472570" y="3323072"/>
            <a:ext cx="9372600" cy="923330"/>
          </a:xfrm>
          <a:prstGeom prst="rect">
            <a:avLst/>
          </a:prstGeom>
          <a:noFill/>
        </p:spPr>
        <p:txBody>
          <a:bodyPr wrap="square" rtlCol="0">
            <a:spAutoFit/>
          </a:bodyPr>
          <a:lstStyle/>
          <a:p>
            <a:pPr marL="285750" indent="-285750">
              <a:buFont typeface="Arial" panose="020B0604020202020204" pitchFamily="34" charset="0"/>
              <a:buChar char="•"/>
            </a:pPr>
            <a:endParaRPr lang="en-US" sz="5400" dirty="0">
              <a:latin typeface="Montserrat Light" panose="00000400000000000000" pitchFamily="2" charset="0"/>
            </a:endParaRPr>
          </a:p>
        </p:txBody>
      </p:sp>
      <p:sp>
        <p:nvSpPr>
          <p:cNvPr id="9" name="Freeform 3">
            <a:extLst>
              <a:ext uri="{FF2B5EF4-FFF2-40B4-BE49-F238E27FC236}">
                <a16:creationId xmlns:a16="http://schemas.microsoft.com/office/drawing/2014/main" id="{74B00844-4681-812C-4AE6-66EA576F4192}"/>
              </a:ext>
            </a:extLst>
          </p:cNvPr>
          <p:cNvSpPr/>
          <p:nvPr/>
        </p:nvSpPr>
        <p:spPr>
          <a:xfrm>
            <a:off x="-743460" y="6559089"/>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1" name="Group 4">
            <a:extLst>
              <a:ext uri="{FF2B5EF4-FFF2-40B4-BE49-F238E27FC236}">
                <a16:creationId xmlns:a16="http://schemas.microsoft.com/office/drawing/2014/main" id="{CC4C950B-3708-4CF7-2137-4F371AC0CE6B}"/>
              </a:ext>
            </a:extLst>
          </p:cNvPr>
          <p:cNvGrpSpPr/>
          <p:nvPr/>
        </p:nvGrpSpPr>
        <p:grpSpPr>
          <a:xfrm>
            <a:off x="-789709" y="5981700"/>
            <a:ext cx="2085109" cy="2085109"/>
            <a:chOff x="0" y="0"/>
            <a:chExt cx="812800" cy="812800"/>
          </a:xfrm>
        </p:grpSpPr>
        <p:sp>
          <p:nvSpPr>
            <p:cNvPr id="12" name="Freeform 5">
              <a:extLst>
                <a:ext uri="{FF2B5EF4-FFF2-40B4-BE49-F238E27FC236}">
                  <a16:creationId xmlns:a16="http://schemas.microsoft.com/office/drawing/2014/main" id="{8F4B4753-2759-8A4E-5AAA-5CD88E9FFE1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a:ln cap="sq">
              <a:noFill/>
              <a:prstDash val="solid"/>
              <a:miter/>
            </a:ln>
          </p:spPr>
          <p:txBody>
            <a:bodyPr/>
            <a:lstStyle/>
            <a:p>
              <a:endParaRPr lang="en-US"/>
            </a:p>
          </p:txBody>
        </p:sp>
        <p:sp>
          <p:nvSpPr>
            <p:cNvPr id="13" name="TextBox 6">
              <a:extLst>
                <a:ext uri="{FF2B5EF4-FFF2-40B4-BE49-F238E27FC236}">
                  <a16:creationId xmlns:a16="http://schemas.microsoft.com/office/drawing/2014/main" id="{4695C6DE-FF37-65A8-A396-BFA4B1C49EE8}"/>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4" name="Freeform 7">
            <a:extLst>
              <a:ext uri="{FF2B5EF4-FFF2-40B4-BE49-F238E27FC236}">
                <a16:creationId xmlns:a16="http://schemas.microsoft.com/office/drawing/2014/main" id="{5451E9E4-DAAD-0A04-07E5-764878141053}"/>
              </a:ext>
            </a:extLst>
          </p:cNvPr>
          <p:cNvSpPr/>
          <p:nvPr/>
        </p:nvSpPr>
        <p:spPr>
          <a:xfrm>
            <a:off x="14563300" y="-729866"/>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5" name="Group 8">
            <a:extLst>
              <a:ext uri="{FF2B5EF4-FFF2-40B4-BE49-F238E27FC236}">
                <a16:creationId xmlns:a16="http://schemas.microsoft.com/office/drawing/2014/main" id="{65DEFCE3-932E-F938-697A-A890FABAE387}"/>
              </a:ext>
            </a:extLst>
          </p:cNvPr>
          <p:cNvGrpSpPr/>
          <p:nvPr/>
        </p:nvGrpSpPr>
        <p:grpSpPr>
          <a:xfrm>
            <a:off x="16535400" y="2565599"/>
            <a:ext cx="2085109" cy="2085109"/>
            <a:chOff x="0" y="0"/>
            <a:chExt cx="812800" cy="812800"/>
          </a:xfrm>
        </p:grpSpPr>
        <p:sp>
          <p:nvSpPr>
            <p:cNvPr id="16" name="Freeform 9">
              <a:extLst>
                <a:ext uri="{FF2B5EF4-FFF2-40B4-BE49-F238E27FC236}">
                  <a16:creationId xmlns:a16="http://schemas.microsoft.com/office/drawing/2014/main" id="{2380433C-E89D-5335-305E-F2B614B06F0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BD63"/>
            </a:solidFill>
            <a:ln cap="sq">
              <a:noFill/>
              <a:prstDash val="solid"/>
              <a:miter/>
            </a:ln>
          </p:spPr>
          <p:txBody>
            <a:bodyPr/>
            <a:lstStyle/>
            <a:p>
              <a:endParaRPr lang="en-US"/>
            </a:p>
          </p:txBody>
        </p:sp>
        <p:sp>
          <p:nvSpPr>
            <p:cNvPr id="17" name="TextBox 10">
              <a:extLst>
                <a:ext uri="{FF2B5EF4-FFF2-40B4-BE49-F238E27FC236}">
                  <a16:creationId xmlns:a16="http://schemas.microsoft.com/office/drawing/2014/main" id="{BB11F708-0BA6-74F4-EB28-1F48C7E1832A}"/>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pic>
        <p:nvPicPr>
          <p:cNvPr id="18" name="Picture 17">
            <a:extLst>
              <a:ext uri="{FF2B5EF4-FFF2-40B4-BE49-F238E27FC236}">
                <a16:creationId xmlns:a16="http://schemas.microsoft.com/office/drawing/2014/main" id="{614FB713-49DB-63BA-A96E-97E477A82EE6}"/>
              </a:ext>
            </a:extLst>
          </p:cNvPr>
          <p:cNvPicPr>
            <a:picLocks noChangeAspect="1"/>
          </p:cNvPicPr>
          <p:nvPr/>
        </p:nvPicPr>
        <p:blipFill>
          <a:blip r:embed="rId8"/>
          <a:stretch>
            <a:fillRect/>
          </a:stretch>
        </p:blipFill>
        <p:spPr>
          <a:xfrm>
            <a:off x="16245659" y="8375700"/>
            <a:ext cx="2042337" cy="2042337"/>
          </a:xfrm>
          <a:prstGeom prst="rect">
            <a:avLst/>
          </a:prstGeom>
        </p:spPr>
      </p:pic>
      <p:sp>
        <p:nvSpPr>
          <p:cNvPr id="19" name="Rectangle: Rounded Corners 18">
            <a:extLst>
              <a:ext uri="{FF2B5EF4-FFF2-40B4-BE49-F238E27FC236}">
                <a16:creationId xmlns:a16="http://schemas.microsoft.com/office/drawing/2014/main" id="{452C1676-6598-0587-003F-63BC71890A5A}"/>
              </a:ext>
            </a:extLst>
          </p:cNvPr>
          <p:cNvSpPr/>
          <p:nvPr/>
        </p:nvSpPr>
        <p:spPr>
          <a:xfrm>
            <a:off x="4419600" y="3142988"/>
            <a:ext cx="9513589" cy="5048512"/>
          </a:xfrm>
          <a:prstGeom prst="roundRect">
            <a:avLst/>
          </a:prstGeom>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New Executive Team</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5400" b="0" i="0" u="none" strike="noStrike" kern="1200" cap="none" spc="0" normalizeH="0" baseline="0" noProof="0" dirty="0">
                <a:ln>
                  <a:noFill/>
                </a:ln>
                <a:solidFill>
                  <a:prstClr val="black"/>
                </a:solidFill>
                <a:effectLst/>
                <a:uLnTx/>
                <a:uFillTx/>
                <a:latin typeface="Montserrat Light" panose="00000400000000000000" pitchFamily="2" charset="0"/>
                <a:ea typeface="+mn-ea"/>
                <a:cs typeface="+mn-cs"/>
              </a:rPr>
              <a:t>Guiding Principles</a:t>
            </a:r>
          </a:p>
        </p:txBody>
      </p:sp>
    </p:spTree>
    <p:extLst>
      <p:ext uri="{BB962C8B-B14F-4D97-AF65-F5344CB8AC3E}">
        <p14:creationId xmlns:p14="http://schemas.microsoft.com/office/powerpoint/2010/main" val="2523969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F6F17-4694-9C1F-506E-344BF27305C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F14CB53-B4A1-03AA-B58F-E134024DAA76}"/>
              </a:ext>
            </a:extLst>
          </p:cNvPr>
          <p:cNvSpPr/>
          <p:nvPr/>
        </p:nvSpPr>
        <p:spPr>
          <a:xfrm flipH="1" flipV="1">
            <a:off x="0" y="-15572"/>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3"/>
            <a:stretch>
              <a:fillRect t="-38888" b="-38888"/>
            </a:stretch>
          </a:blipFill>
        </p:spPr>
        <p:txBody>
          <a:bodyPr/>
          <a:lstStyle/>
          <a:p>
            <a:endParaRPr lang="en-US" dirty="0"/>
          </a:p>
        </p:txBody>
      </p:sp>
      <p:grpSp>
        <p:nvGrpSpPr>
          <p:cNvPr id="3" name="Group 3">
            <a:extLst>
              <a:ext uri="{FF2B5EF4-FFF2-40B4-BE49-F238E27FC236}">
                <a16:creationId xmlns:a16="http://schemas.microsoft.com/office/drawing/2014/main" id="{284D21B3-2D99-6002-80C8-2CE0487D395D}"/>
              </a:ext>
            </a:extLst>
          </p:cNvPr>
          <p:cNvGrpSpPr/>
          <p:nvPr/>
        </p:nvGrpSpPr>
        <p:grpSpPr>
          <a:xfrm>
            <a:off x="-114300" y="-19141"/>
            <a:ext cx="18516600" cy="2164286"/>
            <a:chOff x="0" y="0"/>
            <a:chExt cx="4816593" cy="812800"/>
          </a:xfrm>
          <a:solidFill>
            <a:schemeClr val="tx2">
              <a:lumMod val="75000"/>
            </a:schemeClr>
          </a:solidFill>
        </p:grpSpPr>
        <p:sp>
          <p:nvSpPr>
            <p:cNvPr id="4" name="Freeform 4">
              <a:extLst>
                <a:ext uri="{FF2B5EF4-FFF2-40B4-BE49-F238E27FC236}">
                  <a16:creationId xmlns:a16="http://schemas.microsoft.com/office/drawing/2014/main" id="{3FA90CFD-E1D9-2A54-4762-8B3E56364555}"/>
                </a:ext>
              </a:extLst>
            </p:cNvPr>
            <p:cNvSpPr/>
            <p:nvPr/>
          </p:nvSpPr>
          <p:spPr>
            <a:xfrm>
              <a:off x="0" y="0"/>
              <a:ext cx="4816592" cy="812800"/>
            </a:xfrm>
            <a:custGeom>
              <a:avLst/>
              <a:gdLst/>
              <a:ahLst/>
              <a:cxnLst/>
              <a:rect l="l" t="t" r="r" b="b"/>
              <a:pathLst>
                <a:path w="4816592" h="812800">
                  <a:moveTo>
                    <a:pt x="0" y="0"/>
                  </a:moveTo>
                  <a:lnTo>
                    <a:pt x="4816592" y="0"/>
                  </a:lnTo>
                  <a:lnTo>
                    <a:pt x="4816592" y="812800"/>
                  </a:lnTo>
                  <a:lnTo>
                    <a:pt x="0" y="812800"/>
                  </a:lnTo>
                  <a:close/>
                </a:path>
              </a:pathLst>
            </a:custGeom>
            <a:grpFill/>
          </p:spPr>
          <p:txBody>
            <a:bodyPr/>
            <a:lstStyle/>
            <a:p>
              <a:endParaRPr lang="en-US"/>
            </a:p>
          </p:txBody>
        </p:sp>
        <p:sp>
          <p:nvSpPr>
            <p:cNvPr id="5" name="TextBox 5">
              <a:extLst>
                <a:ext uri="{FF2B5EF4-FFF2-40B4-BE49-F238E27FC236}">
                  <a16:creationId xmlns:a16="http://schemas.microsoft.com/office/drawing/2014/main" id="{37834A34-34A5-7F52-14F5-730CDE8318EE}"/>
                </a:ext>
              </a:extLst>
            </p:cNvPr>
            <p:cNvSpPr txBox="1"/>
            <p:nvPr/>
          </p:nvSpPr>
          <p:spPr>
            <a:xfrm>
              <a:off x="0" y="-19050"/>
              <a:ext cx="4816593" cy="831850"/>
            </a:xfrm>
            <a:prstGeom prst="rect">
              <a:avLst/>
            </a:prstGeom>
            <a:solidFill>
              <a:schemeClr val="accent5"/>
            </a:solidFill>
          </p:spPr>
          <p:txBody>
            <a:bodyPr lIns="50800" tIns="50800" rIns="50800" bIns="50800" rtlCol="0" anchor="ctr"/>
            <a:lstStyle/>
            <a:p>
              <a:pPr algn="ctr">
                <a:lnSpc>
                  <a:spcPts val="2859"/>
                </a:lnSpc>
              </a:pPr>
              <a:endParaRPr/>
            </a:p>
          </p:txBody>
        </p:sp>
      </p:grpSp>
      <p:sp>
        <p:nvSpPr>
          <p:cNvPr id="8" name="TextBox 8">
            <a:extLst>
              <a:ext uri="{FF2B5EF4-FFF2-40B4-BE49-F238E27FC236}">
                <a16:creationId xmlns:a16="http://schemas.microsoft.com/office/drawing/2014/main" id="{47122444-F9A8-04BD-39A2-14C74A0CEBCC}"/>
              </a:ext>
            </a:extLst>
          </p:cNvPr>
          <p:cNvSpPr txBox="1"/>
          <p:nvPr/>
        </p:nvSpPr>
        <p:spPr>
          <a:xfrm>
            <a:off x="3534322" y="462355"/>
            <a:ext cx="11237102" cy="1625317"/>
          </a:xfrm>
          <a:prstGeom prst="rect">
            <a:avLst/>
          </a:prstGeom>
        </p:spPr>
        <p:txBody>
          <a:bodyPr wrap="square" lIns="0" tIns="0" rIns="0" bIns="0" rtlCol="0" anchor="t">
            <a:spAutoFit/>
          </a:bodyPr>
          <a:lstStyle/>
          <a:p>
            <a:pPr marL="0" lvl="0" indent="0" algn="ctr">
              <a:lnSpc>
                <a:spcPts val="6258"/>
              </a:lnSpc>
              <a:spcBef>
                <a:spcPct val="0"/>
              </a:spcBef>
            </a:pPr>
            <a:r>
              <a:rPr lang="en-US" sz="6321" spc="221" dirty="0">
                <a:solidFill>
                  <a:srgbClr val="FFFFFF"/>
                </a:solidFill>
                <a:latin typeface="Codec Pro ExtraBold"/>
                <a:ea typeface="Codec Pro ExtraBold"/>
                <a:cs typeface="Codec Pro ExtraBold"/>
                <a:sym typeface="Codec Pro ExtraBold"/>
              </a:rPr>
              <a:t>COUNTY GUIDING PRINCIPLES</a:t>
            </a:r>
          </a:p>
        </p:txBody>
      </p:sp>
      <p:sp>
        <p:nvSpPr>
          <p:cNvPr id="9" name="Freeform 3">
            <a:extLst>
              <a:ext uri="{FF2B5EF4-FFF2-40B4-BE49-F238E27FC236}">
                <a16:creationId xmlns:a16="http://schemas.microsoft.com/office/drawing/2014/main" id="{2663FE63-0D29-F9F4-D376-787ACECF2727}"/>
              </a:ext>
            </a:extLst>
          </p:cNvPr>
          <p:cNvSpPr/>
          <p:nvPr/>
        </p:nvSpPr>
        <p:spPr>
          <a:xfrm>
            <a:off x="-1752600" y="6828923"/>
            <a:ext cx="4687320" cy="4687320"/>
          </a:xfrm>
          <a:custGeom>
            <a:avLst/>
            <a:gdLst/>
            <a:ahLst/>
            <a:cxnLst/>
            <a:rect l="l" t="t" r="r" b="b"/>
            <a:pathLst>
              <a:path w="4687320" h="4687320">
                <a:moveTo>
                  <a:pt x="0" y="0"/>
                </a:moveTo>
                <a:lnTo>
                  <a:pt x="4687319" y="0"/>
                </a:lnTo>
                <a:lnTo>
                  <a:pt x="4687319" y="4687320"/>
                </a:lnTo>
                <a:lnTo>
                  <a:pt x="0" y="46873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1" name="Group 4">
            <a:extLst>
              <a:ext uri="{FF2B5EF4-FFF2-40B4-BE49-F238E27FC236}">
                <a16:creationId xmlns:a16="http://schemas.microsoft.com/office/drawing/2014/main" id="{7FA8B711-CB0B-8362-2A75-4F2582F7AFFF}"/>
              </a:ext>
            </a:extLst>
          </p:cNvPr>
          <p:cNvGrpSpPr/>
          <p:nvPr/>
        </p:nvGrpSpPr>
        <p:grpSpPr>
          <a:xfrm>
            <a:off x="-789709" y="5981700"/>
            <a:ext cx="2085109" cy="2085109"/>
            <a:chOff x="0" y="0"/>
            <a:chExt cx="812800" cy="812800"/>
          </a:xfrm>
        </p:grpSpPr>
        <p:sp>
          <p:nvSpPr>
            <p:cNvPr id="12" name="Freeform 5">
              <a:extLst>
                <a:ext uri="{FF2B5EF4-FFF2-40B4-BE49-F238E27FC236}">
                  <a16:creationId xmlns:a16="http://schemas.microsoft.com/office/drawing/2014/main" id="{2A48BF37-AF38-E28C-73F2-EED422B18F4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7B2"/>
            </a:solidFill>
            <a:ln cap="sq">
              <a:noFill/>
              <a:prstDash val="solid"/>
              <a:miter/>
            </a:ln>
          </p:spPr>
          <p:txBody>
            <a:bodyPr/>
            <a:lstStyle/>
            <a:p>
              <a:endParaRPr lang="en-US"/>
            </a:p>
          </p:txBody>
        </p:sp>
        <p:sp>
          <p:nvSpPr>
            <p:cNvPr id="13" name="TextBox 6">
              <a:extLst>
                <a:ext uri="{FF2B5EF4-FFF2-40B4-BE49-F238E27FC236}">
                  <a16:creationId xmlns:a16="http://schemas.microsoft.com/office/drawing/2014/main" id="{63733645-037E-D1E5-25ED-A9E20EEE2BDE}"/>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sp>
        <p:nvSpPr>
          <p:cNvPr id="14" name="Freeform 7">
            <a:extLst>
              <a:ext uri="{FF2B5EF4-FFF2-40B4-BE49-F238E27FC236}">
                <a16:creationId xmlns:a16="http://schemas.microsoft.com/office/drawing/2014/main" id="{E875DB60-870F-EB11-B59B-28C6D02FDCCA}"/>
              </a:ext>
            </a:extLst>
          </p:cNvPr>
          <p:cNvSpPr/>
          <p:nvPr/>
        </p:nvSpPr>
        <p:spPr>
          <a:xfrm>
            <a:off x="14563300" y="-729866"/>
            <a:ext cx="4687320" cy="4687320"/>
          </a:xfrm>
          <a:custGeom>
            <a:avLst/>
            <a:gdLst/>
            <a:ahLst/>
            <a:cxnLst/>
            <a:rect l="l" t="t" r="r" b="b"/>
            <a:pathLst>
              <a:path w="4687320" h="4687320">
                <a:moveTo>
                  <a:pt x="0" y="0"/>
                </a:moveTo>
                <a:lnTo>
                  <a:pt x="4687320" y="0"/>
                </a:lnTo>
                <a:lnTo>
                  <a:pt x="4687320" y="4687319"/>
                </a:lnTo>
                <a:lnTo>
                  <a:pt x="0" y="468731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5" name="Group 8">
            <a:extLst>
              <a:ext uri="{FF2B5EF4-FFF2-40B4-BE49-F238E27FC236}">
                <a16:creationId xmlns:a16="http://schemas.microsoft.com/office/drawing/2014/main" id="{AD0B9FB8-CF27-9383-6C3A-110387130FFC}"/>
              </a:ext>
            </a:extLst>
          </p:cNvPr>
          <p:cNvGrpSpPr/>
          <p:nvPr/>
        </p:nvGrpSpPr>
        <p:grpSpPr>
          <a:xfrm>
            <a:off x="16535400" y="2565599"/>
            <a:ext cx="2085109" cy="2085109"/>
            <a:chOff x="0" y="0"/>
            <a:chExt cx="812800" cy="812800"/>
          </a:xfrm>
        </p:grpSpPr>
        <p:sp>
          <p:nvSpPr>
            <p:cNvPr id="16" name="Freeform 9">
              <a:extLst>
                <a:ext uri="{FF2B5EF4-FFF2-40B4-BE49-F238E27FC236}">
                  <a16:creationId xmlns:a16="http://schemas.microsoft.com/office/drawing/2014/main" id="{92655285-800A-2472-8F3F-4B780DC5E4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DBD63"/>
            </a:solidFill>
            <a:ln cap="sq">
              <a:noFill/>
              <a:prstDash val="solid"/>
              <a:miter/>
            </a:ln>
          </p:spPr>
          <p:txBody>
            <a:bodyPr/>
            <a:lstStyle/>
            <a:p>
              <a:endParaRPr lang="en-US"/>
            </a:p>
          </p:txBody>
        </p:sp>
        <p:sp>
          <p:nvSpPr>
            <p:cNvPr id="17" name="TextBox 10">
              <a:extLst>
                <a:ext uri="{FF2B5EF4-FFF2-40B4-BE49-F238E27FC236}">
                  <a16:creationId xmlns:a16="http://schemas.microsoft.com/office/drawing/2014/main" id="{01573865-5BD2-20BD-2DEF-1BDA6AC995BC}"/>
                </a:ext>
              </a:extLst>
            </p:cNvPr>
            <p:cNvSpPr txBox="1"/>
            <p:nvPr/>
          </p:nvSpPr>
          <p:spPr>
            <a:xfrm>
              <a:off x="76200" y="57150"/>
              <a:ext cx="660400" cy="679450"/>
            </a:xfrm>
            <a:prstGeom prst="rect">
              <a:avLst/>
            </a:prstGeom>
          </p:spPr>
          <p:txBody>
            <a:bodyPr lIns="50800" tIns="50800" rIns="50800" bIns="50800" rtlCol="0" anchor="ctr"/>
            <a:lstStyle/>
            <a:p>
              <a:pPr marL="0" lvl="0" indent="0" algn="ctr">
                <a:lnSpc>
                  <a:spcPts val="2859"/>
                </a:lnSpc>
                <a:spcBef>
                  <a:spcPct val="0"/>
                </a:spcBef>
              </a:pPr>
              <a:endParaRPr/>
            </a:p>
          </p:txBody>
        </p:sp>
      </p:grpSp>
      <p:pic>
        <p:nvPicPr>
          <p:cNvPr id="18" name="Picture 17">
            <a:extLst>
              <a:ext uri="{FF2B5EF4-FFF2-40B4-BE49-F238E27FC236}">
                <a16:creationId xmlns:a16="http://schemas.microsoft.com/office/drawing/2014/main" id="{A22AE581-AE31-6EEE-FC4B-3DBCF1AEA794}"/>
              </a:ext>
            </a:extLst>
          </p:cNvPr>
          <p:cNvPicPr>
            <a:picLocks noChangeAspect="1"/>
          </p:cNvPicPr>
          <p:nvPr/>
        </p:nvPicPr>
        <p:blipFill>
          <a:blip r:embed="rId8"/>
          <a:stretch>
            <a:fillRect/>
          </a:stretch>
        </p:blipFill>
        <p:spPr>
          <a:xfrm>
            <a:off x="16245659" y="8375700"/>
            <a:ext cx="2042337" cy="2042337"/>
          </a:xfrm>
          <a:prstGeom prst="rect">
            <a:avLst/>
          </a:prstGeom>
        </p:spPr>
      </p:pic>
      <p:sp>
        <p:nvSpPr>
          <p:cNvPr id="6" name="Rectangle: Rounded Corners 5">
            <a:extLst>
              <a:ext uri="{FF2B5EF4-FFF2-40B4-BE49-F238E27FC236}">
                <a16:creationId xmlns:a16="http://schemas.microsoft.com/office/drawing/2014/main" id="{7967E3E4-F8E8-90EE-768B-04B1AA3B5C3C}"/>
              </a:ext>
            </a:extLst>
          </p:cNvPr>
          <p:cNvSpPr/>
          <p:nvPr/>
        </p:nvSpPr>
        <p:spPr>
          <a:xfrm>
            <a:off x="3534321" y="2537787"/>
            <a:ext cx="5152478" cy="3419194"/>
          </a:xfrm>
          <a:prstGeom prst="roundRect">
            <a:avLst/>
          </a:prstGeom>
          <a:solidFill>
            <a:srgbClr val="92D050"/>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578587" lvl="1">
              <a:lnSpc>
                <a:spcPts val="7503"/>
              </a:lnSpc>
            </a:pPr>
            <a:r>
              <a:rPr lang="en-US" sz="5400" spc="267" dirty="0">
                <a:solidFill>
                  <a:srgbClr val="000000"/>
                </a:solidFill>
                <a:latin typeface="Montserrat Light"/>
                <a:ea typeface="Montserrat Light"/>
                <a:cs typeface="Montserrat Light"/>
                <a:sym typeface="Montserrat Light"/>
              </a:rPr>
              <a:t>  Be Kind</a:t>
            </a:r>
          </a:p>
        </p:txBody>
      </p:sp>
      <p:sp>
        <p:nvSpPr>
          <p:cNvPr id="10" name="Rectangle: Rounded Corners 9">
            <a:extLst>
              <a:ext uri="{FF2B5EF4-FFF2-40B4-BE49-F238E27FC236}">
                <a16:creationId xmlns:a16="http://schemas.microsoft.com/office/drawing/2014/main" id="{682BA7B9-D6EB-7D0F-D859-8B4C22F8DCC0}"/>
              </a:ext>
            </a:extLst>
          </p:cNvPr>
          <p:cNvSpPr/>
          <p:nvPr/>
        </p:nvSpPr>
        <p:spPr>
          <a:xfrm>
            <a:off x="9601201" y="2565970"/>
            <a:ext cx="5152478" cy="3419194"/>
          </a:xfrm>
          <a:prstGeom prst="round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5400" b="0" i="0" u="none" strike="noStrike" kern="1200" cap="none" spc="267" normalizeH="0" baseline="0" noProof="0" dirty="0">
                <a:ln>
                  <a:noFill/>
                </a:ln>
                <a:solidFill>
                  <a:schemeClr val="bg1"/>
                </a:solidFill>
                <a:effectLst/>
                <a:uLnTx/>
                <a:uFillTx/>
                <a:latin typeface="Montserrat Light"/>
                <a:ea typeface="Montserrat Light"/>
                <a:cs typeface="Montserrat Light"/>
                <a:sym typeface="Montserrat Light"/>
              </a:rPr>
              <a:t> Be Curious</a:t>
            </a:r>
            <a:endParaRPr lang="en-US" dirty="0">
              <a:solidFill>
                <a:schemeClr val="bg1"/>
              </a:solidFill>
            </a:endParaRPr>
          </a:p>
        </p:txBody>
      </p:sp>
      <p:sp>
        <p:nvSpPr>
          <p:cNvPr id="20" name="Rectangle: Rounded Corners 19">
            <a:extLst>
              <a:ext uri="{FF2B5EF4-FFF2-40B4-BE49-F238E27FC236}">
                <a16:creationId xmlns:a16="http://schemas.microsoft.com/office/drawing/2014/main" id="{97EC4763-355C-73F8-0251-66019E597016}"/>
              </a:ext>
            </a:extLst>
          </p:cNvPr>
          <p:cNvSpPr/>
          <p:nvPr/>
        </p:nvSpPr>
        <p:spPr>
          <a:xfrm>
            <a:off x="3534321" y="6387761"/>
            <a:ext cx="5152478" cy="3419194"/>
          </a:xfrm>
          <a:prstGeom prst="round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5400" i="0" u="none" strike="noStrike" kern="1200" cap="none" spc="267" normalizeH="0" baseline="0" noProof="0" dirty="0">
                <a:ln>
                  <a:noFill/>
                </a:ln>
                <a:solidFill>
                  <a:schemeClr val="bg1"/>
                </a:solidFill>
                <a:effectLst/>
                <a:uLnTx/>
                <a:uFillTx/>
                <a:latin typeface="Montserrat Light"/>
                <a:ea typeface="Montserrat Light"/>
                <a:cs typeface="Montserrat Light"/>
                <a:sym typeface="Montserrat Light"/>
              </a:rPr>
              <a:t>Be Bold</a:t>
            </a:r>
            <a:endParaRPr lang="en-US" dirty="0">
              <a:solidFill>
                <a:schemeClr val="bg1"/>
              </a:solidFill>
            </a:endParaRPr>
          </a:p>
        </p:txBody>
      </p:sp>
      <p:sp>
        <p:nvSpPr>
          <p:cNvPr id="21" name="Rectangle: Rounded Corners 20">
            <a:extLst>
              <a:ext uri="{FF2B5EF4-FFF2-40B4-BE49-F238E27FC236}">
                <a16:creationId xmlns:a16="http://schemas.microsoft.com/office/drawing/2014/main" id="{DA036E2E-7CD0-F59D-8D8E-8BF407AEB5C0}"/>
              </a:ext>
            </a:extLst>
          </p:cNvPr>
          <p:cNvSpPr/>
          <p:nvPr/>
        </p:nvSpPr>
        <p:spPr>
          <a:xfrm>
            <a:off x="9601201" y="6357212"/>
            <a:ext cx="5152478" cy="3419194"/>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0" lang="en-US" sz="5400" b="0" i="0" u="none" strike="noStrike" kern="1200" cap="none" spc="267" normalizeH="0" baseline="0" noProof="0" dirty="0">
                <a:ln>
                  <a:noFill/>
                </a:ln>
                <a:solidFill>
                  <a:srgbClr val="002060"/>
                </a:solidFill>
                <a:effectLst/>
                <a:uLnTx/>
                <a:uFillTx/>
                <a:latin typeface="Montserrat Light"/>
                <a:ea typeface="Montserrat Light"/>
                <a:cs typeface="Montserrat Light"/>
                <a:sym typeface="Montserrat Light"/>
              </a:rPr>
              <a:t>Do the Right Thing</a:t>
            </a:r>
            <a:endParaRPr lang="en-US" dirty="0">
              <a:solidFill>
                <a:srgbClr val="002060"/>
              </a:solidFill>
            </a:endParaRPr>
          </a:p>
        </p:txBody>
      </p:sp>
    </p:spTree>
    <p:extLst>
      <p:ext uri="{BB962C8B-B14F-4D97-AF65-F5344CB8AC3E}">
        <p14:creationId xmlns:p14="http://schemas.microsoft.com/office/powerpoint/2010/main" val="277365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a:extLst>
            <a:ext uri="{FF2B5EF4-FFF2-40B4-BE49-F238E27FC236}">
              <a16:creationId xmlns:a16="http://schemas.microsoft.com/office/drawing/2014/main" id="{81D9C869-A907-651C-0A9B-A2DCA9B74903}"/>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AD8EA726-E7A5-6C39-1E54-DB1601C6CEA0}"/>
              </a:ext>
            </a:extLst>
          </p:cNvPr>
          <p:cNvGrpSpPr/>
          <p:nvPr/>
        </p:nvGrpSpPr>
        <p:grpSpPr>
          <a:xfrm>
            <a:off x="-1543050" y="0"/>
            <a:ext cx="3086100" cy="10741682"/>
            <a:chOff x="0" y="0"/>
            <a:chExt cx="812800" cy="2976105"/>
          </a:xfrm>
        </p:grpSpPr>
        <p:sp>
          <p:nvSpPr>
            <p:cNvPr id="3" name="Freeform 3">
              <a:extLst>
                <a:ext uri="{FF2B5EF4-FFF2-40B4-BE49-F238E27FC236}">
                  <a16:creationId xmlns:a16="http://schemas.microsoft.com/office/drawing/2014/main" id="{03CEC317-334D-E65E-8DE5-AE21FCE762A9}"/>
                </a:ext>
              </a:extLst>
            </p:cNvPr>
            <p:cNvSpPr/>
            <p:nvPr/>
          </p:nvSpPr>
          <p:spPr>
            <a:xfrm>
              <a:off x="0" y="0"/>
              <a:ext cx="812800" cy="2976105"/>
            </a:xfrm>
            <a:custGeom>
              <a:avLst/>
              <a:gdLst/>
              <a:ahLst/>
              <a:cxnLst/>
              <a:rect l="l" t="t" r="r" b="b"/>
              <a:pathLst>
                <a:path w="812800" h="2976105">
                  <a:moveTo>
                    <a:pt x="0" y="0"/>
                  </a:moveTo>
                  <a:lnTo>
                    <a:pt x="812800" y="0"/>
                  </a:lnTo>
                  <a:lnTo>
                    <a:pt x="812800" y="2976105"/>
                  </a:lnTo>
                  <a:lnTo>
                    <a:pt x="0" y="2976105"/>
                  </a:lnTo>
                  <a:close/>
                </a:path>
              </a:pathLst>
            </a:custGeom>
            <a:solidFill>
              <a:srgbClr val="6DBD63"/>
            </a:solidFill>
          </p:spPr>
          <p:txBody>
            <a:bodyPr/>
            <a:lstStyle/>
            <a:p>
              <a:endParaRPr lang="en-US"/>
            </a:p>
          </p:txBody>
        </p:sp>
        <p:sp>
          <p:nvSpPr>
            <p:cNvPr id="4" name="TextBox 4">
              <a:extLst>
                <a:ext uri="{FF2B5EF4-FFF2-40B4-BE49-F238E27FC236}">
                  <a16:creationId xmlns:a16="http://schemas.microsoft.com/office/drawing/2014/main" id="{EDC5EB79-293D-210F-6E6B-79A8FA07948F}"/>
                </a:ext>
              </a:extLst>
            </p:cNvPr>
            <p:cNvSpPr txBox="1"/>
            <p:nvPr/>
          </p:nvSpPr>
          <p:spPr>
            <a:xfrm>
              <a:off x="0" y="-19050"/>
              <a:ext cx="812800" cy="2995155"/>
            </a:xfrm>
            <a:prstGeom prst="rect">
              <a:avLst/>
            </a:prstGeom>
          </p:spPr>
          <p:txBody>
            <a:bodyPr lIns="50800" tIns="50800" rIns="50800" bIns="50800" rtlCol="0" anchor="ctr"/>
            <a:lstStyle/>
            <a:p>
              <a:pPr algn="ctr">
                <a:lnSpc>
                  <a:spcPts val="2859"/>
                </a:lnSpc>
              </a:pPr>
              <a:endParaRPr/>
            </a:p>
          </p:txBody>
        </p:sp>
      </p:grpSp>
      <p:sp>
        <p:nvSpPr>
          <p:cNvPr id="5" name="Freeform 5">
            <a:extLst>
              <a:ext uri="{FF2B5EF4-FFF2-40B4-BE49-F238E27FC236}">
                <a16:creationId xmlns:a16="http://schemas.microsoft.com/office/drawing/2014/main" id="{BB605720-CD67-9B30-7321-788F9A0DF674}"/>
              </a:ext>
            </a:extLst>
          </p:cNvPr>
          <p:cNvSpPr/>
          <p:nvPr/>
        </p:nvSpPr>
        <p:spPr>
          <a:xfrm>
            <a:off x="-1207960" y="8507589"/>
            <a:ext cx="3806571" cy="2083232"/>
          </a:xfrm>
          <a:custGeom>
            <a:avLst/>
            <a:gdLst/>
            <a:ahLst/>
            <a:cxnLst/>
            <a:rect l="l" t="t" r="r" b="b"/>
            <a:pathLst>
              <a:path w="3806571" h="2083232">
                <a:moveTo>
                  <a:pt x="0" y="0"/>
                </a:moveTo>
                <a:lnTo>
                  <a:pt x="3806570" y="0"/>
                </a:lnTo>
                <a:lnTo>
                  <a:pt x="3806570" y="2083232"/>
                </a:lnTo>
                <a:lnTo>
                  <a:pt x="0" y="20832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EF5FBBC3-F795-1BB5-02A0-41981E2D0C4F}"/>
              </a:ext>
            </a:extLst>
          </p:cNvPr>
          <p:cNvSpPr/>
          <p:nvPr/>
        </p:nvSpPr>
        <p:spPr>
          <a:xfrm>
            <a:off x="16042748" y="-187852"/>
            <a:ext cx="2433105" cy="2433105"/>
          </a:xfrm>
          <a:custGeom>
            <a:avLst/>
            <a:gdLst/>
            <a:ahLst/>
            <a:cxnLst/>
            <a:rect l="l" t="t" r="r" b="b"/>
            <a:pathLst>
              <a:path w="2433105" h="2433105">
                <a:moveTo>
                  <a:pt x="0" y="0"/>
                </a:moveTo>
                <a:lnTo>
                  <a:pt x="2433104" y="0"/>
                </a:lnTo>
                <a:lnTo>
                  <a:pt x="2433104" y="2433104"/>
                </a:lnTo>
                <a:lnTo>
                  <a:pt x="0" y="2433104"/>
                </a:lnTo>
                <a:lnTo>
                  <a:pt x="0" y="0"/>
                </a:lnTo>
                <a:close/>
              </a:path>
            </a:pathLst>
          </a:custGeom>
          <a:blipFill>
            <a:blip r:embed="rId5"/>
            <a:stretch>
              <a:fillRect/>
            </a:stretch>
          </a:blipFill>
        </p:spPr>
        <p:txBody>
          <a:bodyPr/>
          <a:lstStyle/>
          <a:p>
            <a:endParaRPr lang="en-US"/>
          </a:p>
        </p:txBody>
      </p:sp>
      <p:sp>
        <p:nvSpPr>
          <p:cNvPr id="8" name="TextBox 8">
            <a:extLst>
              <a:ext uri="{FF2B5EF4-FFF2-40B4-BE49-F238E27FC236}">
                <a16:creationId xmlns:a16="http://schemas.microsoft.com/office/drawing/2014/main" id="{F4B56F4D-896C-5796-9341-705AAF38DBC4}"/>
              </a:ext>
            </a:extLst>
          </p:cNvPr>
          <p:cNvSpPr txBox="1"/>
          <p:nvPr/>
        </p:nvSpPr>
        <p:spPr>
          <a:xfrm>
            <a:off x="1828800" y="-119545"/>
            <a:ext cx="12281866" cy="1191993"/>
          </a:xfrm>
          <a:prstGeom prst="rect">
            <a:avLst/>
          </a:prstGeom>
        </p:spPr>
        <p:txBody>
          <a:bodyPr lIns="0" tIns="0" rIns="0" bIns="0" rtlCol="0" anchor="t">
            <a:spAutoFit/>
          </a:bodyPr>
          <a:lstStyle/>
          <a:p>
            <a:pPr algn="l">
              <a:lnSpc>
                <a:spcPts val="9892"/>
              </a:lnSpc>
            </a:pPr>
            <a:r>
              <a:rPr lang="en-US" sz="7168" spc="702" dirty="0">
                <a:solidFill>
                  <a:srgbClr val="4A9BB4"/>
                </a:solidFill>
                <a:latin typeface="Codec Pro ExtraBold"/>
                <a:ea typeface="Codec Pro ExtraBold"/>
                <a:cs typeface="Codec Pro ExtraBold"/>
                <a:sym typeface="Codec Pro ExtraBold"/>
              </a:rPr>
              <a:t>Boldly Forward</a:t>
            </a:r>
          </a:p>
        </p:txBody>
      </p:sp>
      <p:pic>
        <p:nvPicPr>
          <p:cNvPr id="6" name="Picture 5">
            <a:extLst>
              <a:ext uri="{FF2B5EF4-FFF2-40B4-BE49-F238E27FC236}">
                <a16:creationId xmlns:a16="http://schemas.microsoft.com/office/drawing/2014/main" id="{A2D06DAD-AE3D-3A53-0686-E008B701BAAA}"/>
              </a:ext>
            </a:extLst>
          </p:cNvPr>
          <p:cNvPicPr>
            <a:picLocks noChangeAspect="1"/>
          </p:cNvPicPr>
          <p:nvPr/>
        </p:nvPicPr>
        <p:blipFill>
          <a:blip r:embed="rId6"/>
          <a:stretch>
            <a:fillRect/>
          </a:stretch>
        </p:blipFill>
        <p:spPr>
          <a:xfrm>
            <a:off x="2236756" y="3562349"/>
            <a:ext cx="4754594" cy="3162300"/>
          </a:xfrm>
          <a:prstGeom prst="rect">
            <a:avLst/>
          </a:prstGeom>
        </p:spPr>
      </p:pic>
      <p:pic>
        <p:nvPicPr>
          <p:cNvPr id="10" name="Picture 9">
            <a:extLst>
              <a:ext uri="{FF2B5EF4-FFF2-40B4-BE49-F238E27FC236}">
                <a16:creationId xmlns:a16="http://schemas.microsoft.com/office/drawing/2014/main" id="{4E23EAF6-A3DD-68C2-3267-203CAA832C4F}"/>
              </a:ext>
            </a:extLst>
          </p:cNvPr>
          <p:cNvPicPr>
            <a:picLocks noChangeAspect="1"/>
          </p:cNvPicPr>
          <p:nvPr/>
        </p:nvPicPr>
        <p:blipFill>
          <a:blip r:embed="rId7"/>
          <a:stretch>
            <a:fillRect/>
          </a:stretch>
        </p:blipFill>
        <p:spPr>
          <a:xfrm>
            <a:off x="13411200" y="2930519"/>
            <a:ext cx="4147682" cy="4425961"/>
          </a:xfrm>
          <a:prstGeom prst="rect">
            <a:avLst/>
          </a:prstGeom>
        </p:spPr>
      </p:pic>
      <p:pic>
        <p:nvPicPr>
          <p:cNvPr id="12" name="Picture 11">
            <a:extLst>
              <a:ext uri="{FF2B5EF4-FFF2-40B4-BE49-F238E27FC236}">
                <a16:creationId xmlns:a16="http://schemas.microsoft.com/office/drawing/2014/main" id="{40316019-9681-91D8-A313-A4E2DC6372F9}"/>
              </a:ext>
            </a:extLst>
          </p:cNvPr>
          <p:cNvPicPr>
            <a:picLocks noChangeAspect="1"/>
          </p:cNvPicPr>
          <p:nvPr/>
        </p:nvPicPr>
        <p:blipFill>
          <a:blip r:embed="rId8"/>
          <a:stretch>
            <a:fillRect/>
          </a:stretch>
        </p:blipFill>
        <p:spPr>
          <a:xfrm>
            <a:off x="7962900" y="3562347"/>
            <a:ext cx="4733113" cy="3162299"/>
          </a:xfrm>
          <a:prstGeom prst="rect">
            <a:avLst/>
          </a:prstGeom>
        </p:spPr>
      </p:pic>
    </p:spTree>
    <p:extLst>
      <p:ext uri="{BB962C8B-B14F-4D97-AF65-F5344CB8AC3E}">
        <p14:creationId xmlns:p14="http://schemas.microsoft.com/office/powerpoint/2010/main" val="3680961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1533</TotalTime>
  <Words>1886</Words>
  <Application>Microsoft Office PowerPoint</Application>
  <PresentationFormat>Custom</PresentationFormat>
  <Paragraphs>228</Paragraphs>
  <Slides>22</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Calibri</vt:lpstr>
      <vt:lpstr>Montserrat Bold</vt:lpstr>
      <vt:lpstr>Arial</vt:lpstr>
      <vt:lpstr>Wingdings</vt:lpstr>
      <vt:lpstr>Montserrat Light</vt:lpstr>
      <vt:lpstr>Aptos</vt:lpstr>
      <vt:lpstr>Codec Pro ExtraBold</vt:lpstr>
      <vt:lpstr>Montserrat</vt:lpstr>
      <vt:lpstr>Montserrat Light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GMS Academy</dc:title>
  <dc:creator>Aguirre, Sarah</dc:creator>
  <cp:lastModifiedBy>Brooks, Quentin</cp:lastModifiedBy>
  <cp:revision>18</cp:revision>
  <cp:lastPrinted>2025-05-29T21:13:55Z</cp:lastPrinted>
  <dcterms:created xsi:type="dcterms:W3CDTF">2006-08-16T00:00:00Z</dcterms:created>
  <dcterms:modified xsi:type="dcterms:W3CDTF">2025-10-07T15:46:30Z</dcterms:modified>
  <dc:identifier>DAF6XyjvYHw</dc:identifier>
</cp:coreProperties>
</file>