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8" r:id="rId5"/>
  </p:sldMasterIdLst>
  <p:notesMasterIdLst>
    <p:notesMasterId r:id="rId17"/>
  </p:notesMasterIdLst>
  <p:sldIdLst>
    <p:sldId id="268" r:id="rId6"/>
    <p:sldId id="257" r:id="rId7"/>
    <p:sldId id="266" r:id="rId8"/>
    <p:sldId id="259" r:id="rId9"/>
    <p:sldId id="260" r:id="rId10"/>
    <p:sldId id="262" r:id="rId11"/>
    <p:sldId id="263" r:id="rId12"/>
    <p:sldId id="261" r:id="rId13"/>
    <p:sldId id="264" r:id="rId14"/>
    <p:sldId id="267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BA"/>
    <a:srgbClr val="00A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78374" autoAdjust="0"/>
  </p:normalViewPr>
  <p:slideViewPr>
    <p:cSldViewPr snapToGrid="0">
      <p:cViewPr varScale="1">
        <p:scale>
          <a:sx n="86" d="100"/>
          <a:sy n="86" d="100"/>
        </p:scale>
        <p:origin x="15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764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joblom, Randall" userId="c05e3312-3ed8-4177-9ab9-b814995b617b" providerId="ADAL" clId="{CB7C89C9-E44B-4166-9F5B-EC8FE31E63DA}"/>
    <pc:docChg chg="custSel modSld">
      <pc:chgData name="Sjoblom, Randall" userId="c05e3312-3ed8-4177-9ab9-b814995b617b" providerId="ADAL" clId="{CB7C89C9-E44B-4166-9F5B-EC8FE31E63DA}" dt="2025-04-17T20:59:10.726" v="2" actId="1076"/>
      <pc:docMkLst>
        <pc:docMk/>
      </pc:docMkLst>
      <pc:sldChg chg="modSp mod">
        <pc:chgData name="Sjoblom, Randall" userId="c05e3312-3ed8-4177-9ab9-b814995b617b" providerId="ADAL" clId="{CB7C89C9-E44B-4166-9F5B-EC8FE31E63DA}" dt="2025-04-17T20:59:10.726" v="2" actId="1076"/>
        <pc:sldMkLst>
          <pc:docMk/>
          <pc:sldMk cId="1526406748" sldId="263"/>
        </pc:sldMkLst>
        <pc:spChg chg="mod">
          <ac:chgData name="Sjoblom, Randall" userId="c05e3312-3ed8-4177-9ab9-b814995b617b" providerId="ADAL" clId="{CB7C89C9-E44B-4166-9F5B-EC8FE31E63DA}" dt="2025-04-17T20:59:10.726" v="2" actId="1076"/>
          <ac:spMkLst>
            <pc:docMk/>
            <pc:sldMk cId="1526406748" sldId="263"/>
            <ac:spMk id="3" creationId="{00000000-0000-0000-0000-000000000000}"/>
          </ac:spMkLst>
        </pc:spChg>
      </pc:sldChg>
      <pc:sldChg chg="modSp mod">
        <pc:chgData name="Sjoblom, Randall" userId="c05e3312-3ed8-4177-9ab9-b814995b617b" providerId="ADAL" clId="{CB7C89C9-E44B-4166-9F5B-EC8FE31E63DA}" dt="2025-04-17T20:58:57.250" v="1" actId="27636"/>
        <pc:sldMkLst>
          <pc:docMk/>
          <pc:sldMk cId="2523474228" sldId="264"/>
        </pc:sldMkLst>
        <pc:spChg chg="mod">
          <ac:chgData name="Sjoblom, Randall" userId="c05e3312-3ed8-4177-9ab9-b814995b617b" providerId="ADAL" clId="{CB7C89C9-E44B-4166-9F5B-EC8FE31E63DA}" dt="2025-04-17T20:58:57.250" v="1" actId="27636"/>
          <ac:spMkLst>
            <pc:docMk/>
            <pc:sldMk cId="2523474228" sldId="264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9DCA7-BCBC-44CA-9603-8D782523707C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9CFE9-5179-4C8E-925F-C9350B499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24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9CFE9-5179-4C8E-925F-C9350B499D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50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9CFE9-5179-4C8E-925F-C9350B499D2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249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9CFE9-5179-4C8E-925F-C9350B499D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9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9CFE9-5179-4C8E-925F-C9350B499D2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46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baseline="0" dirty="0"/>
              <a:t> rules are somewhat archaic in their implementation and while stated for any size, they were designed for larger parliamentary groups.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9CFE9-5179-4C8E-925F-C9350B499D2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84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9CFE9-5179-4C8E-925F-C9350B499D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0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9CFE9-5179-4C8E-925F-C9350B499D2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14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an example of a chart available online.</a:t>
            </a:r>
            <a:r>
              <a:rPr lang="en-US" baseline="0" dirty="0"/>
              <a:t>  There are dozens of available summaries and charts on the motion types.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9CFE9-5179-4C8E-925F-C9350B499D2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9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9CFE9-5179-4C8E-925F-C9350B499D2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41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Chair to call vote on amendments or substitute motions first before calling the question on</a:t>
            </a:r>
            <a:r>
              <a:rPr lang="en-US" baseline="0" dirty="0"/>
              <a:t> the main motion.</a:t>
            </a:r>
          </a:p>
          <a:p>
            <a:endParaRPr lang="en-US" baseline="0" dirty="0"/>
          </a:p>
          <a:p>
            <a:r>
              <a:rPr lang="en-US" baseline="0" dirty="0"/>
              <a:t>Certain motions are to be voted on without debate.</a:t>
            </a:r>
          </a:p>
          <a:p>
            <a:endParaRPr lang="en-US" baseline="0" dirty="0"/>
          </a:p>
          <a:p>
            <a:r>
              <a:rPr lang="en-US" baseline="0" dirty="0"/>
              <a:t>Motions that cut off other members require 2/3 vote.</a:t>
            </a:r>
          </a:p>
          <a:p>
            <a:endParaRPr lang="en-US" baseline="0" dirty="0"/>
          </a:p>
          <a:p>
            <a:r>
              <a:rPr lang="en-US" baseline="0" dirty="0"/>
              <a:t>Motions to reconsider can only be made at the same meeting and by a members who was in the majority on the prior vote.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9CFE9-5179-4C8E-925F-C9350B499D2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978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778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46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20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015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76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50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14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79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04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70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69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107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82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852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782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630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838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181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936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9131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76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90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7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2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89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4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0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7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54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485F9-2A45-48CF-9BC7-291981BFBFAA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D0DC1-04EB-48E5-A5F4-F1D8B0207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4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obertsrules.forumflash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cities.org/UploadedFiles/LeagueInternet/77/77d4ee2b-c0bc-4ec2-881b-42ccdbbe73c9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27" t="3639" r="1316" b="2293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97948" y="3785604"/>
            <a:ext cx="107980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Parliamentary Rules of Procedure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12491" y="4880735"/>
            <a:ext cx="639053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/>
              <a:t>For the County’s Boards, Commissions, and Committees</a:t>
            </a:r>
          </a:p>
        </p:txBody>
      </p:sp>
    </p:spTree>
    <p:extLst>
      <p:ext uri="{BB962C8B-B14F-4D97-AF65-F5344CB8AC3E}">
        <p14:creationId xmlns:p14="http://schemas.microsoft.com/office/powerpoint/2010/main" val="3732140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56797"/>
          </a:xfrm>
          <a:solidFill>
            <a:srgbClr val="3078BA"/>
          </a:solidFill>
        </p:spPr>
        <p:txBody>
          <a:bodyPr>
            <a:normAutofit/>
          </a:bodyPr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</a:rPr>
              <a:t>Explanation of Motions</a:t>
            </a:r>
            <a:br>
              <a:rPr lang="en-US" sz="4000" b="1" cap="all" dirty="0">
                <a:solidFill>
                  <a:schemeClr val="bg1"/>
                </a:solidFill>
              </a:rPr>
            </a:br>
            <a:r>
              <a:rPr lang="en-US" sz="4000" b="1" cap="all" dirty="0">
                <a:solidFill>
                  <a:schemeClr val="bg1"/>
                </a:solidFill>
              </a:rPr>
              <a:t>(Rosenberg’s Rules)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960" y="1915884"/>
            <a:ext cx="10572750" cy="4603669"/>
          </a:xfrm>
        </p:spPr>
        <p:txBody>
          <a:bodyPr numCol="3">
            <a:noAutofit/>
          </a:bodyPr>
          <a:lstStyle/>
          <a:p>
            <a:pPr marL="0" indent="0">
              <a:buNone/>
            </a:pPr>
            <a:r>
              <a:rPr lang="en-US" u="sng" dirty="0">
                <a:latin typeface="Franklin Gothic Book" panose="020B0503020102020204" pitchFamily="34" charset="0"/>
              </a:rPr>
              <a:t>Debatable</a:t>
            </a:r>
            <a:r>
              <a:rPr lang="en-US" dirty="0">
                <a:latin typeface="Franklin Gothic Book" panose="020B0503020102020204" pitchFamily="34" charset="0"/>
              </a:rPr>
              <a:t>:</a:t>
            </a:r>
            <a:r>
              <a:rPr lang="en-US" u="sng" dirty="0">
                <a:latin typeface="Franklin Gothic Book" panose="020B0503020102020204" pitchFamily="34" charset="0"/>
              </a:rPr>
              <a:t> 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Basic or main motion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Motion to amend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Substitute motion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pc="-30" dirty="0">
                <a:latin typeface="Franklin Gothic Book" panose="020B0503020102020204" pitchFamily="34" charset="0"/>
              </a:rPr>
              <a:t>Motion to reconsider</a:t>
            </a:r>
          </a:p>
          <a:p>
            <a:endParaRPr lang="en-US" dirty="0">
              <a:latin typeface="Franklin Gothic Book" panose="020B0503020102020204" pitchFamily="34" charset="0"/>
            </a:endParaRPr>
          </a:p>
          <a:p>
            <a:endParaRPr lang="en-US" dirty="0">
              <a:latin typeface="Franklin Gothic Book" panose="020B0503020102020204" pitchFamily="34" charset="0"/>
            </a:endParaRPr>
          </a:p>
          <a:p>
            <a:endParaRPr lang="en-US" dirty="0"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endParaRPr lang="en-US" u="sng" dirty="0"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r>
              <a:rPr lang="en-US" u="sng" dirty="0">
                <a:latin typeface="Franklin Gothic Book" panose="020B0503020102020204" pitchFamily="34" charset="0"/>
              </a:rPr>
              <a:t>No Debate</a:t>
            </a:r>
            <a:r>
              <a:rPr lang="en-US" dirty="0">
                <a:latin typeface="Franklin Gothic Book" panose="020B0503020102020204" pitchFamily="34" charset="0"/>
              </a:rPr>
              <a:t>: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Motion to adjourn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Motion to recess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Motion to fix the time to adjourn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Motion to table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Motion to limit debate</a:t>
            </a:r>
          </a:p>
          <a:p>
            <a:endParaRPr lang="en-US" dirty="0"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endParaRPr lang="en-US" u="sng" dirty="0"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r>
              <a:rPr lang="en-US" u="sng" dirty="0">
                <a:latin typeface="Franklin Gothic Book" panose="020B0503020102020204" pitchFamily="34" charset="0"/>
              </a:rPr>
              <a:t>Two-Thirds Vote</a:t>
            </a:r>
            <a:r>
              <a:rPr lang="en-US" dirty="0">
                <a:latin typeface="Franklin Gothic Book" panose="020B0503020102020204" pitchFamily="34" charset="0"/>
              </a:rPr>
              <a:t>: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Motion to limit debate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Motion to close nominations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Motion to object to consideration of the question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Motion to suspend the rules</a:t>
            </a:r>
          </a:p>
        </p:txBody>
      </p:sp>
    </p:spTree>
    <p:extLst>
      <p:ext uri="{BB962C8B-B14F-4D97-AF65-F5344CB8AC3E}">
        <p14:creationId xmlns:p14="http://schemas.microsoft.com/office/powerpoint/2010/main" val="1278318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27" t="3639" r="1316" b="2293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75580" y="2274838"/>
            <a:ext cx="83364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Century Schoolbook" panose="02040604050505020304" pitchFamily="18" charset="0"/>
              </a:rPr>
              <a:t>THANK YOU!</a:t>
            </a:r>
          </a:p>
          <a:p>
            <a:pPr algn="ctr"/>
            <a:endParaRPr lang="en-US" sz="4800" b="1" dirty="0">
              <a:latin typeface="Century Schoolbook" panose="02040604050505020304" pitchFamily="18" charset="0"/>
            </a:endParaRPr>
          </a:p>
          <a:p>
            <a:pPr algn="ctr"/>
            <a:r>
              <a:rPr lang="en-US" sz="4800" b="1" dirty="0">
                <a:latin typeface="Century Schoolbook" panose="02040604050505020304" pitchFamily="18" charset="0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428517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12192000" cy="73928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  <a:cs typeface="Calibri Light" panose="020F0302020204030204" pitchFamily="34" charset="0"/>
              </a:rPr>
              <a:t>Rules of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595" y="2185639"/>
            <a:ext cx="9947428" cy="3922267"/>
          </a:xfrm>
        </p:spPr>
        <p:txBody>
          <a:bodyPr/>
          <a:lstStyle/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Board Policy A-74, Section E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Authorizing Authority for the BCC (e.g., Board ordinance, resolution or policy)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By-Laws adopted by the BCC and approved by the Board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Procedural Rules adopted by the BCC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Robert’s Rules of Order if not covered by the above</a:t>
            </a:r>
          </a:p>
          <a:p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881960" y="2185639"/>
            <a:ext cx="496229" cy="3052822"/>
          </a:xfrm>
          <a:prstGeom prst="downArrow">
            <a:avLst/>
          </a:prstGeom>
          <a:solidFill>
            <a:srgbClr val="3078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99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834283"/>
          </a:xfrm>
          <a:solidFill>
            <a:srgbClr val="3078BA"/>
          </a:solidFill>
        </p:spPr>
        <p:txBody>
          <a:bodyPr>
            <a:normAutofit/>
          </a:bodyPr>
          <a:lstStyle/>
          <a:p>
            <a:pPr algn="ctr"/>
            <a:r>
              <a:rPr lang="en-US" b="1" cap="all" dirty="0">
                <a:solidFill>
                  <a:schemeClr val="bg1"/>
                </a:solidFill>
              </a:rPr>
              <a:t>Policy A-74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Brief Overview of Governing Rules—conflict of interest laws, Brown Act, Board policies, purpose of advisory boards, training requirements, etc.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Membership nominations and filling vacancies processes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Requirements for meetings:  Brown Act, subcommittees, officers, budgets, minutes, recommendations to County departments or the Board, etc.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By-Laws requirements:  officers, minutes, voting, Brown Act, subcommittees, and organizational procedures</a:t>
            </a:r>
          </a:p>
        </p:txBody>
      </p:sp>
    </p:spTree>
    <p:extLst>
      <p:ext uri="{BB962C8B-B14F-4D97-AF65-F5344CB8AC3E}">
        <p14:creationId xmlns:p14="http://schemas.microsoft.com/office/powerpoint/2010/main" val="700392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822407"/>
          </a:xfrm>
          <a:solidFill>
            <a:srgbClr val="3078BA"/>
          </a:solidFill>
        </p:spPr>
        <p:txBody>
          <a:bodyPr>
            <a:normAutofit/>
          </a:bodyPr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</a:rPr>
              <a:t>Options for Procedural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800" dirty="0">
                <a:latin typeface="Franklin Gothic Book" panose="020B0503020102020204" pitchFamily="34" charset="0"/>
              </a:rPr>
              <a:t>Robert’s Rules of Order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800" dirty="0">
                <a:latin typeface="Franklin Gothic Book" panose="020B0503020102020204" pitchFamily="34" charset="0"/>
              </a:rPr>
              <a:t>Rosenberg’s Rules of Order</a:t>
            </a:r>
          </a:p>
          <a:p>
            <a:pPr marL="365760" indent="-365760"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800" dirty="0">
                <a:latin typeface="Franklin Gothic Book" panose="020B0503020102020204" pitchFamily="34" charset="0"/>
              </a:rPr>
              <a:t>BCC’s own rules</a:t>
            </a:r>
          </a:p>
        </p:txBody>
      </p:sp>
    </p:spTree>
    <p:extLst>
      <p:ext uri="{BB962C8B-B14F-4D97-AF65-F5344CB8AC3E}">
        <p14:creationId xmlns:p14="http://schemas.microsoft.com/office/powerpoint/2010/main" val="1239871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008"/>
            <a:ext cx="12192000" cy="676894"/>
          </a:xfrm>
          <a:solidFill>
            <a:srgbClr val="3078BA"/>
          </a:solidFill>
        </p:spPr>
        <p:txBody>
          <a:bodyPr>
            <a:normAutofit/>
          </a:bodyPr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</a:rPr>
              <a:t>Robert’s Rules of 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2514" y="1073121"/>
            <a:ext cx="10117784" cy="5593281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365760" indent="-365760">
              <a:lnSpc>
                <a:spcPct val="104359"/>
              </a:lnSpc>
              <a:spcBef>
                <a:spcPts val="600"/>
              </a:spcBef>
              <a:buClr>
                <a:srgbClr val="3078BA"/>
              </a:buClr>
              <a:buFont typeface="Century Schoolbook" panose="02040604050505020304" pitchFamily="18" charset="0"/>
              <a:buChar char="●"/>
            </a:pPr>
            <a:r>
              <a:rPr lang="en-US" sz="11200" dirty="0">
                <a:latin typeface="Franklin Gothic Book" panose="020B0503020102020204" pitchFamily="34" charset="0"/>
              </a:rPr>
              <a:t>The Rules have been in print since 1876 and are a guide for conducting meetings and making decisions as a group of purportedly any size (current = 12</a:t>
            </a:r>
            <a:r>
              <a:rPr lang="en-US" sz="11200" baseline="30000" dirty="0">
                <a:latin typeface="Franklin Gothic Book" panose="020B0503020102020204" pitchFamily="34" charset="0"/>
              </a:rPr>
              <a:t>th</a:t>
            </a:r>
            <a:r>
              <a:rPr lang="en-US" sz="11200" dirty="0">
                <a:latin typeface="Franklin Gothic Book" panose="020B0503020102020204" pitchFamily="34" charset="0"/>
              </a:rPr>
              <a:t> Edition from 2020)</a:t>
            </a:r>
            <a:endParaRPr lang="en-US" dirty="0"/>
          </a:p>
          <a:p>
            <a:pPr marL="365760" indent="-365760">
              <a:lnSpc>
                <a:spcPct val="104359"/>
              </a:lnSpc>
              <a:spcBef>
                <a:spcPts val="600"/>
              </a:spcBef>
              <a:buClr>
                <a:srgbClr val="3078BA"/>
              </a:buClr>
              <a:buFont typeface="Century Schoolbook" panose="02040604050505020304" pitchFamily="18" charset="0"/>
              <a:buChar char="●"/>
            </a:pPr>
            <a:r>
              <a:rPr lang="en-US" sz="11200" dirty="0">
                <a:latin typeface="Franklin Gothic Book" panose="020B0503020102020204" pitchFamily="34" charset="0"/>
              </a:rPr>
              <a:t>They are contained in a book that set forth how to make motions, which motions require a second, which motions can be amended, which motions can have discussion before calling the questions, the order of addressing conflicting or supplemental motions, etc.</a:t>
            </a:r>
          </a:p>
          <a:p>
            <a:pPr marL="365760" indent="-365760">
              <a:lnSpc>
                <a:spcPct val="104359"/>
              </a:lnSpc>
              <a:spcBef>
                <a:spcPts val="600"/>
              </a:spcBef>
              <a:buClr>
                <a:srgbClr val="3078BA"/>
              </a:buClr>
              <a:buFont typeface="Century Schoolbook" panose="02040604050505020304" pitchFamily="18" charset="0"/>
              <a:buChar char="●"/>
            </a:pPr>
            <a:r>
              <a:rPr lang="en-US" sz="11200" dirty="0">
                <a:latin typeface="Franklin Gothic Book" panose="020B0503020102020204" pitchFamily="34" charset="0"/>
              </a:rPr>
              <a:t>Other portions of the book concern organization, nominations, and quorums that are addressed for BCCs in state law, A-74, and the BCC’s authorizing authority</a:t>
            </a:r>
          </a:p>
          <a:p>
            <a:pPr marL="365760" indent="-365760">
              <a:lnSpc>
                <a:spcPct val="104359"/>
              </a:lnSpc>
              <a:spcBef>
                <a:spcPts val="600"/>
              </a:spcBef>
              <a:buClr>
                <a:srgbClr val="3078BA"/>
              </a:buClr>
              <a:buFont typeface="Century Schoolbook" panose="02040604050505020304" pitchFamily="18" charset="0"/>
              <a:buChar char="●"/>
            </a:pPr>
            <a:r>
              <a:rPr lang="en-US" sz="11200" dirty="0">
                <a:latin typeface="Franklin Gothic Book" panose="020B0503020102020204" pitchFamily="34" charset="0"/>
              </a:rPr>
              <a:t>Many organizations have created summaries of a few pages which the book explains in dozens or hundreds of pages</a:t>
            </a:r>
          </a:p>
          <a:p>
            <a:pPr marL="365760" indent="-365760">
              <a:lnSpc>
                <a:spcPct val="104359"/>
              </a:lnSpc>
              <a:spcBef>
                <a:spcPts val="600"/>
              </a:spcBef>
              <a:buClr>
                <a:srgbClr val="3078BA"/>
              </a:buClr>
              <a:buFont typeface="Century Schoolbook" panose="02040604050505020304" pitchFamily="18" charset="0"/>
              <a:buChar char="●"/>
            </a:pPr>
            <a:r>
              <a:rPr lang="en-US" sz="11200" dirty="0">
                <a:latin typeface="Franklin Gothic Book" panose="020B0503020102020204" pitchFamily="34" charset="0"/>
              </a:rPr>
              <a:t>The official Robert’s Rules website has a Q&amp;A database at:  </a:t>
            </a:r>
            <a:r>
              <a:rPr lang="en-US" sz="11200" dirty="0">
                <a:latin typeface="Franklin Gothic Book" panose="020B0503020102020204" pitchFamily="34" charset="0"/>
                <a:hlinkClick r:id="rId3"/>
              </a:rPr>
              <a:t>https://robertsrules.forumflash.com/</a:t>
            </a:r>
            <a:r>
              <a:rPr lang="en-US" sz="11200" dirty="0">
                <a:latin typeface="Franklin Gothic Book" panose="020B0503020102020204" pitchFamily="34" charset="0"/>
              </a:rPr>
              <a:t>  </a:t>
            </a:r>
          </a:p>
          <a:p>
            <a:pPr>
              <a:lnSpc>
                <a:spcPct val="120000"/>
              </a:lnSpc>
              <a:buFont typeface="Century Schoolbook" panose="02040604050505020304" pitchFamily="18" charset="0"/>
              <a:buChar char="●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488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131"/>
            <a:ext cx="12192000" cy="700645"/>
          </a:xfrm>
          <a:solidFill>
            <a:srgbClr val="3078BA"/>
          </a:solidFill>
        </p:spPr>
        <p:txBody>
          <a:bodyPr>
            <a:noAutofit/>
          </a:bodyPr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</a:rPr>
              <a:t>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040" y="1169720"/>
            <a:ext cx="10177259" cy="541514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65760" indent="-365760">
              <a:lnSpc>
                <a:spcPct val="100494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400" dirty="0">
                <a:latin typeface="Franklin Gothic Book" panose="020B0503020102020204" pitchFamily="34" charset="0"/>
              </a:rPr>
              <a:t>Main Motion: All business to be considered by an assembly is introduced by a main motion; this type of motion may only be considered if no other business is pending</a:t>
            </a:r>
            <a:endParaRPr lang="en-US" sz="2400" dirty="0"/>
          </a:p>
          <a:p>
            <a:pPr marL="365760" indent="-365760">
              <a:lnSpc>
                <a:spcPct val="100494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400" dirty="0">
                <a:latin typeface="Franklin Gothic Book" panose="020B0503020102020204" pitchFamily="34" charset="0"/>
              </a:rPr>
              <a:t>Subsidiary Motion: Change or affect how to handle a main motion by modifying it, delaying action on it, or disposing of it (vote on this before main motion)</a:t>
            </a:r>
          </a:p>
          <a:p>
            <a:pPr marL="365760" indent="-365760">
              <a:lnSpc>
                <a:spcPct val="100494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400" dirty="0">
                <a:latin typeface="Franklin Gothic Book" panose="020B0503020102020204" pitchFamily="34" charset="0"/>
              </a:rPr>
              <a:t>Privileged Motion: Urgent or important matter unrelated to pending business but must be addressed immediately (usually related to members, the organization, or meeting procedure)</a:t>
            </a:r>
          </a:p>
          <a:p>
            <a:pPr marL="365760" indent="-365760">
              <a:lnSpc>
                <a:spcPct val="100494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400" dirty="0">
                <a:latin typeface="Franklin Gothic Book" panose="020B0503020102020204" pitchFamily="34" charset="0"/>
              </a:rPr>
              <a:t>Incidental Motion: Questions procedure of other motions (must consider before the other motion)</a:t>
            </a:r>
          </a:p>
          <a:p>
            <a:pPr marL="365760" indent="-365760">
              <a:lnSpc>
                <a:spcPct val="100494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400" dirty="0">
                <a:latin typeface="Franklin Gothic Book" panose="020B0503020102020204" pitchFamily="34" charset="0"/>
              </a:rPr>
              <a:t>Motion to Table: Kills a motion</a:t>
            </a:r>
          </a:p>
          <a:p>
            <a:pPr marL="365760" indent="-365760">
              <a:lnSpc>
                <a:spcPct val="100494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400" dirty="0">
                <a:latin typeface="Franklin Gothic Book" panose="020B0503020102020204" pitchFamily="34" charset="0"/>
              </a:rPr>
              <a:t>Motion to Postpone: Delays a vote (can reopen debate on the main motion)</a:t>
            </a:r>
          </a:p>
        </p:txBody>
      </p:sp>
    </p:spTree>
    <p:extLst>
      <p:ext uri="{BB962C8B-B14F-4D97-AF65-F5344CB8AC3E}">
        <p14:creationId xmlns:p14="http://schemas.microsoft.com/office/powerpoint/2010/main" val="1220113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691779"/>
          </a:xfrm>
          <a:solidFill>
            <a:srgbClr val="3078BA"/>
          </a:solidFill>
        </p:spPr>
        <p:txBody>
          <a:bodyPr>
            <a:normAutofit/>
          </a:bodyPr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</a:rPr>
              <a:t>Motion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301" y="1128560"/>
            <a:ext cx="9934719" cy="536431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65760" indent="-365760">
              <a:lnSpc>
                <a:spcPct val="104359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400" dirty="0">
                <a:latin typeface="Franklin Gothic Book" panose="020B0503020102020204" pitchFamily="34" charset="0"/>
              </a:rPr>
              <a:t>Motion: A member rises or raises a hand to signal the chairperson and makes the motion</a:t>
            </a:r>
            <a:endParaRPr lang="en-US" sz="2400" dirty="0"/>
          </a:p>
          <a:p>
            <a:pPr marL="365760" indent="-365760">
              <a:lnSpc>
                <a:spcPct val="104359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400" dirty="0">
                <a:latin typeface="Franklin Gothic Book" panose="020B0503020102020204" pitchFamily="34" charset="0"/>
              </a:rPr>
              <a:t>Second: Another member seconds the motion</a:t>
            </a:r>
          </a:p>
          <a:p>
            <a:pPr marL="365760" indent="-365760">
              <a:lnSpc>
                <a:spcPct val="104359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400" dirty="0">
                <a:latin typeface="Franklin Gothic Book" panose="020B0503020102020204" pitchFamily="34" charset="0"/>
              </a:rPr>
              <a:t>Restate motion: The chairperson restates the motion</a:t>
            </a:r>
          </a:p>
          <a:p>
            <a:pPr marL="365760" indent="-365760">
              <a:lnSpc>
                <a:spcPct val="104359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400" dirty="0">
                <a:latin typeface="Franklin Gothic Book" panose="020B0503020102020204" pitchFamily="34" charset="0"/>
              </a:rPr>
              <a:t>Debate: The members debate the motion; the person who makes a motion may speak on it first, if he or she expresses the desire to do so; debate is confined to the merits of the motion currently under consideration</a:t>
            </a:r>
          </a:p>
          <a:p>
            <a:pPr marL="365760" indent="-365760">
              <a:lnSpc>
                <a:spcPct val="104359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400" dirty="0">
                <a:latin typeface="Franklin Gothic Book" panose="020B0503020102020204" pitchFamily="34" charset="0"/>
              </a:rPr>
              <a:t>Vote: When the members are ready for the question, the chairperson restates the motion, and then first asks for affirmative votes, and then negative votes</a:t>
            </a:r>
          </a:p>
          <a:p>
            <a:pPr marL="365760" indent="-365760">
              <a:lnSpc>
                <a:spcPct val="104359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sz="2400" dirty="0">
                <a:latin typeface="Franklin Gothic Book" panose="020B0503020102020204" pitchFamily="34" charset="0"/>
              </a:rPr>
              <a:t>Announce the vote: The chairperson announces the result of the vote and any instructions</a:t>
            </a:r>
          </a:p>
        </p:txBody>
      </p:sp>
    </p:spTree>
    <p:extLst>
      <p:ext uri="{BB962C8B-B14F-4D97-AF65-F5344CB8AC3E}">
        <p14:creationId xmlns:p14="http://schemas.microsoft.com/office/powerpoint/2010/main" val="1526406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297420"/>
          </a:xfrm>
          <a:solidFill>
            <a:srgbClr val="3078BA"/>
          </a:solidFill>
        </p:spPr>
        <p:txBody>
          <a:bodyPr>
            <a:noAutofit/>
          </a:bodyPr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</a:rPr>
              <a:t>Robert’s Rules Summary Chart Example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4" t="4189" r="5432" b="5697"/>
          <a:stretch/>
        </p:blipFill>
        <p:spPr>
          <a:xfrm>
            <a:off x="954629" y="1761939"/>
            <a:ext cx="9531284" cy="4246974"/>
          </a:xfrm>
        </p:spPr>
      </p:pic>
    </p:spTree>
    <p:extLst>
      <p:ext uri="{BB962C8B-B14F-4D97-AF65-F5344CB8AC3E}">
        <p14:creationId xmlns:p14="http://schemas.microsoft.com/office/powerpoint/2010/main" val="1187119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132"/>
            <a:ext cx="12192000" cy="843150"/>
          </a:xfrm>
          <a:solidFill>
            <a:srgbClr val="3078BA"/>
          </a:solidFill>
        </p:spPr>
        <p:txBody>
          <a:bodyPr>
            <a:normAutofit/>
          </a:bodyPr>
          <a:lstStyle/>
          <a:p>
            <a:pPr algn="ctr"/>
            <a:r>
              <a:rPr lang="en-US" sz="4000" b="1" cap="all" dirty="0">
                <a:solidFill>
                  <a:schemeClr val="bg1"/>
                </a:solidFill>
              </a:rPr>
              <a:t>Rosenberg’s Rules of Order</a:t>
            </a:r>
            <a:r>
              <a:rPr lang="en-US" sz="4000" cap="all" dirty="0">
                <a:solidFill>
                  <a:schemeClr val="bg1"/>
                </a:solidFill>
                <a:latin typeface="Century Schoolbook" panose="02040604050505020304" pitchFamily="18" charset="0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0644" y="1567543"/>
            <a:ext cx="9654639" cy="460762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365760" indent="-365760">
              <a:lnSpc>
                <a:spcPct val="104359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Judge Rosenberg created these rules for California groups based on Robert’s Rules—he has been an attorney, a judge, a supervisor, and a city councilmember.</a:t>
            </a:r>
            <a:endParaRPr lang="en-US" dirty="0"/>
          </a:p>
          <a:p>
            <a:pPr marL="365760" indent="-365760">
              <a:lnSpc>
                <a:spcPct val="104359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He designed the rules to be easily understood and for smaller groups</a:t>
            </a:r>
          </a:p>
          <a:p>
            <a:pPr marL="365760" indent="-365760">
              <a:lnSpc>
                <a:spcPct val="104359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The rules explain the quorum, the role of the chair, motions and motion procedures, debate on the motions, voting requirements, and decorum</a:t>
            </a:r>
          </a:p>
          <a:p>
            <a:pPr marL="365760" indent="-365760">
              <a:lnSpc>
                <a:spcPct val="110000"/>
              </a:lnSpc>
              <a:buClr>
                <a:srgbClr val="3078BA"/>
              </a:buClr>
              <a:buFont typeface="Franklin Gothic Book" panose="020B0503020102020204" pitchFamily="34" charset="0"/>
              <a:buChar char="●"/>
            </a:pPr>
            <a:r>
              <a:rPr lang="en-US" dirty="0">
                <a:latin typeface="Franklin Gothic Book" panose="020B0503020102020204" pitchFamily="34" charset="0"/>
              </a:rPr>
              <a:t>The summary rules are only 10 pages and are available at:  </a:t>
            </a:r>
            <a:r>
              <a:rPr lang="en-US" dirty="0">
                <a:latin typeface="Franklin Gothic Book" panose="020B0503020102020204" pitchFamily="34" charset="0"/>
                <a:hlinkClick r:id="rId3"/>
              </a:rPr>
              <a:t>https://www.cacities.org/UploadedFiles/LeagueInternet/77/77d4ee2b-c0bc-4ec2-881b-42ccdbbe73c9.pdf</a:t>
            </a: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474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Url xmlns="http://schemas.microsoft.com/sharepoint/v3" xsi:nil="true"/>
    <ShowRepairView xmlns="http://schemas.microsoft.com/sharepoint/v3" xsi:nil="true"/>
    <ShowCombineView xmlns="http://schemas.microsoft.com/sharepoint/v3" xsi:nil="true"/>
    <xd_ProgID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Form" ma:contentTypeID="0x010101002A348A9AE8C74546A4BD92BF4F6281E0" ma:contentTypeVersion="15" ma:contentTypeDescription="Fill out this form." ma:contentTypeScope="" ma:versionID="370f27cca6db0e74ae61a44ee15324f2">
  <xsd:schema xmlns:xsd="http://www.w3.org/2001/XMLSchema" xmlns:xs="http://www.w3.org/2001/XMLSchema" xmlns:p="http://schemas.microsoft.com/office/2006/metadata/properties" xmlns:ns1="http://schemas.microsoft.com/sharepoint/v3" xmlns:ns2="70f0fca5-6878-4b50-b5ee-b455cba3eb4c" targetNamespace="http://schemas.microsoft.com/office/2006/metadata/properties" ma:root="true" ma:fieldsID="87fa65c6dec8877468781250807b3761" ns1:_="" ns2:_="">
    <xsd:import namespace="http://schemas.microsoft.com/sharepoint/v3"/>
    <xsd:import namespace="70f0fca5-6878-4b50-b5ee-b455cba3eb4c"/>
    <xsd:element name="properties">
      <xsd:complexType>
        <xsd:sequence>
          <xsd:element name="documentManagement">
            <xsd:complexType>
              <xsd:all>
                <xsd:element ref="ns1:TemplateUrl" minOccurs="0"/>
                <xsd:element ref="ns1:xd_ProgID" minOccurs="0"/>
                <xsd:element ref="ns1:ShowRepairView" minOccurs="0"/>
                <xsd:element ref="ns1:ShowCombineView" minOccurs="0"/>
                <xsd:element ref="ns2:Issue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TemplateUrl" ma:index="3" nillable="true" ma:displayName="Template Link" ma:hidden="true" ma:internalName="TemplateUrl">
      <xsd:simpleType>
        <xsd:restriction base="dms:Text"/>
      </xsd:simpleType>
    </xsd:element>
    <xsd:element name="xd_ProgID" ma:index="4" nillable="true" ma:displayName="HTML File Link" ma:hidden="true" ma:internalName="xd_ProgID" ma:readOnly="false">
      <xsd:simpleType>
        <xsd:restriction base="dms:Text"/>
      </xsd:simpleType>
    </xsd:element>
    <xsd:element name="ShowRepairView" ma:index="5" nillable="true" ma:displayName="Show Repair View" ma:hidden="true" ma:internalName="ShowRepairView">
      <xsd:simpleType>
        <xsd:restriction base="dms:Text"/>
      </xsd:simpleType>
    </xsd:element>
    <xsd:element name="ShowCombineView" ma:index="6" nillable="true" ma:displayName="Show Combine View" ma:hidden="true" ma:internalName="ShowCombineView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f0fca5-6878-4b50-b5ee-b455cba3eb4c" elementFormDefault="qualified">
    <xsd:import namespace="http://schemas.microsoft.com/office/2006/documentManagement/types"/>
    <xsd:import namespace="http://schemas.microsoft.com/office/infopath/2007/PartnerControls"/>
    <xsd:element name="Issue" ma:index="7" nillable="true" ma:displayName="Issue" ma:internalName="Issue" ma:readOnly="true">
      <xsd:simpleType>
        <xsd:restriction base="dms:Text"/>
      </xsd:simple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2CC2D0-D76E-41DF-A06A-E269329C4CF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B99F179B-2CB6-467B-8C09-6561D1C332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DD8F5A-F603-484F-B01D-659B12BEBC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0f0fca5-6878-4b50-b5ee-b455cba3eb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249</TotalTime>
  <Words>865</Words>
  <Application>Microsoft Office PowerPoint</Application>
  <PresentationFormat>Widescreen</PresentationFormat>
  <Paragraphs>88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Century Schoolbook</vt:lpstr>
      <vt:lpstr>Corbel</vt:lpstr>
      <vt:lpstr>Franklin Gothic Book</vt:lpstr>
      <vt:lpstr>Parallax</vt:lpstr>
      <vt:lpstr>Office Theme</vt:lpstr>
      <vt:lpstr>PowerPoint Presentation</vt:lpstr>
      <vt:lpstr>Rules of Procedure</vt:lpstr>
      <vt:lpstr>Policy A-74</vt:lpstr>
      <vt:lpstr>Options for Procedural Rules</vt:lpstr>
      <vt:lpstr>Robert’s Rules of Order</vt:lpstr>
      <vt:lpstr>Motions</vt:lpstr>
      <vt:lpstr>Motion Steps</vt:lpstr>
      <vt:lpstr>Robert’s Rules Summary Chart Example</vt:lpstr>
      <vt:lpstr>Rosenberg’s Rules of Order </vt:lpstr>
      <vt:lpstr>Explanation of Motions (Rosenberg’s Rules)</vt:lpstr>
      <vt:lpstr>PowerPoint Presentation</vt:lpstr>
    </vt:vector>
  </TitlesOfParts>
  <Company>The County of San Diego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Roberts Rules of Order</dc:title>
  <dc:creator>Sjoblom, Randall</dc:creator>
  <cp:lastModifiedBy>Sjoblom, Randall</cp:lastModifiedBy>
  <cp:revision>29</cp:revision>
  <dcterms:created xsi:type="dcterms:W3CDTF">2023-02-02T23:38:42Z</dcterms:created>
  <dcterms:modified xsi:type="dcterms:W3CDTF">2025-04-17T20:59:15Z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0x010101002A348A9AE8C74546A4BD92BF4F6281E0</vt:lpwstr>
  </property>
</Properties>
</file>