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6" r:id="rId5"/>
    <p:sldId id="268" r:id="rId6"/>
    <p:sldId id="546" r:id="rId7"/>
    <p:sldId id="545" r:id="rId8"/>
    <p:sldId id="547" r:id="rId9"/>
    <p:sldId id="275" r:id="rId10"/>
    <p:sldId id="548" r:id="rId11"/>
    <p:sldId id="549" r:id="rId12"/>
    <p:sldId id="553" r:id="rId13"/>
    <p:sldId id="550" r:id="rId14"/>
    <p:sldId id="551" r:id="rId15"/>
    <p:sldId id="552" r:id="rId16"/>
    <p:sldId id="554" r:id="rId17"/>
    <p:sldId id="277"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6289"/>
    <a:srgbClr val="ED7D31"/>
    <a:srgbClr val="DCD3CE"/>
    <a:srgbClr val="019BB1"/>
    <a:srgbClr val="006DAA"/>
    <a:srgbClr val="0479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3" autoAdjust="0"/>
    <p:restoredTop sz="78349" autoAdjust="0"/>
  </p:normalViewPr>
  <p:slideViewPr>
    <p:cSldViewPr snapToGrid="0">
      <p:cViewPr varScale="1">
        <p:scale>
          <a:sx n="86" d="100"/>
          <a:sy n="86" d="100"/>
        </p:scale>
        <p:origin x="29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C3A1F-B45C-4DAF-919E-C66C1F8E8D64}" type="doc">
      <dgm:prSet loTypeId="urn:microsoft.com/office/officeart/2005/8/layout/hProcess11" loCatId="process" qsTypeId="urn:microsoft.com/office/officeart/2005/8/quickstyle/simple1" qsCatId="simple" csTypeId="urn:microsoft.com/office/officeart/2005/8/colors/colorful5" csCatId="colorful" phldr="1"/>
      <dgm:spPr/>
    </dgm:pt>
    <dgm:pt modelId="{31970121-B9B5-4A29-8651-E0DE5338FDBF}">
      <dgm:prSet phldrT="[Text]"/>
      <dgm:spPr/>
      <dgm:t>
        <a:bodyPr/>
        <a:lstStyle/>
        <a:p>
          <a:r>
            <a:rPr lang="en-US" dirty="0"/>
            <a:t>BOS Updated Rules of Procedure</a:t>
          </a:r>
        </a:p>
      </dgm:t>
    </dgm:pt>
    <dgm:pt modelId="{3B878ECA-C300-473C-AC58-42A6E6FBB2C7}" type="parTrans" cxnId="{7AD1DA6C-29F1-4EA6-8018-C553AFFAB932}">
      <dgm:prSet/>
      <dgm:spPr/>
      <dgm:t>
        <a:bodyPr/>
        <a:lstStyle/>
        <a:p>
          <a:endParaRPr lang="en-US"/>
        </a:p>
      </dgm:t>
    </dgm:pt>
    <dgm:pt modelId="{C0AAA8DD-8B51-46DB-9F04-A797EA47AF5C}" type="sibTrans" cxnId="{7AD1DA6C-29F1-4EA6-8018-C553AFFAB932}">
      <dgm:prSet/>
      <dgm:spPr/>
      <dgm:t>
        <a:bodyPr/>
        <a:lstStyle/>
        <a:p>
          <a:endParaRPr lang="en-US"/>
        </a:p>
      </dgm:t>
    </dgm:pt>
    <dgm:pt modelId="{0CC46E47-DFDF-4FFA-8FED-6A63143C72E0}">
      <dgm:prSet phldrT="[Text]"/>
      <dgm:spPr/>
      <dgm:t>
        <a:bodyPr/>
        <a:lstStyle/>
        <a:p>
          <a:r>
            <a:rPr lang="en-US" dirty="0"/>
            <a:t>A-74 Amendments</a:t>
          </a:r>
        </a:p>
      </dgm:t>
    </dgm:pt>
    <dgm:pt modelId="{E769A455-ABE5-4391-9502-48716DCDC26E}" type="parTrans" cxnId="{8B51E2ED-2B7C-4815-90FE-FA05B0653F8A}">
      <dgm:prSet/>
      <dgm:spPr/>
      <dgm:t>
        <a:bodyPr/>
        <a:lstStyle/>
        <a:p>
          <a:endParaRPr lang="en-US"/>
        </a:p>
      </dgm:t>
    </dgm:pt>
    <dgm:pt modelId="{0EA8B96F-90D3-432C-8D17-43397188EA1B}" type="sibTrans" cxnId="{8B51E2ED-2B7C-4815-90FE-FA05B0653F8A}">
      <dgm:prSet/>
      <dgm:spPr/>
      <dgm:t>
        <a:bodyPr/>
        <a:lstStyle/>
        <a:p>
          <a:endParaRPr lang="en-US"/>
        </a:p>
      </dgm:t>
    </dgm:pt>
    <dgm:pt modelId="{1C5A5933-C640-4ECC-A408-18A785B05C4A}">
      <dgm:prSet phldrT="[Text]"/>
      <dgm:spPr/>
      <dgm:t>
        <a:bodyPr/>
        <a:lstStyle/>
        <a:p>
          <a:r>
            <a:rPr lang="en-US" dirty="0"/>
            <a:t>Code of Conduct Draft</a:t>
          </a:r>
        </a:p>
      </dgm:t>
    </dgm:pt>
    <dgm:pt modelId="{491F2E99-785C-4370-87B1-0D2C24BEACD1}" type="parTrans" cxnId="{BB7D1935-C239-4B56-BA0C-F29A437AE160}">
      <dgm:prSet/>
      <dgm:spPr/>
      <dgm:t>
        <a:bodyPr/>
        <a:lstStyle/>
        <a:p>
          <a:endParaRPr lang="en-US"/>
        </a:p>
      </dgm:t>
    </dgm:pt>
    <dgm:pt modelId="{5F005FD5-D551-48C9-A4C4-79C8E66FABD8}" type="sibTrans" cxnId="{BB7D1935-C239-4B56-BA0C-F29A437AE160}">
      <dgm:prSet/>
      <dgm:spPr/>
      <dgm:t>
        <a:bodyPr/>
        <a:lstStyle/>
        <a:p>
          <a:endParaRPr lang="en-US"/>
        </a:p>
      </dgm:t>
    </dgm:pt>
    <dgm:pt modelId="{A9162A3B-67C5-4A01-A1DA-4E12AB7FAADC}">
      <dgm:prSet phldrT="[Text]"/>
      <dgm:spPr/>
      <dgm:t>
        <a:bodyPr/>
        <a:lstStyle/>
        <a:p>
          <a:r>
            <a:rPr lang="en-US" dirty="0"/>
            <a:t>Feedback from Stakeholders</a:t>
          </a:r>
        </a:p>
      </dgm:t>
    </dgm:pt>
    <dgm:pt modelId="{EBD08AAF-8D68-4098-AEB9-E400FF279728}" type="parTrans" cxnId="{20A18F5F-AA07-41B9-9024-75C7EA90772B}">
      <dgm:prSet/>
      <dgm:spPr/>
      <dgm:t>
        <a:bodyPr/>
        <a:lstStyle/>
        <a:p>
          <a:endParaRPr lang="en-US"/>
        </a:p>
      </dgm:t>
    </dgm:pt>
    <dgm:pt modelId="{143ED089-1808-4638-B59F-844BDB0BEA81}" type="sibTrans" cxnId="{20A18F5F-AA07-41B9-9024-75C7EA90772B}">
      <dgm:prSet/>
      <dgm:spPr/>
      <dgm:t>
        <a:bodyPr/>
        <a:lstStyle/>
        <a:p>
          <a:endParaRPr lang="en-US"/>
        </a:p>
      </dgm:t>
    </dgm:pt>
    <dgm:pt modelId="{3104313F-9583-4AD2-8709-748EDB1EBF64}">
      <dgm:prSet phldrT="[Text]"/>
      <dgm:spPr/>
      <dgm:t>
        <a:bodyPr/>
        <a:lstStyle/>
        <a:p>
          <a:r>
            <a:rPr lang="en-US" dirty="0"/>
            <a:t>Adoption of Code of Conduct</a:t>
          </a:r>
        </a:p>
      </dgm:t>
    </dgm:pt>
    <dgm:pt modelId="{1BDFAC78-3A8C-4B2E-AE0D-26AAFB429392}" type="parTrans" cxnId="{7EE46835-4C9B-4B30-9181-644811999758}">
      <dgm:prSet/>
      <dgm:spPr/>
      <dgm:t>
        <a:bodyPr/>
        <a:lstStyle/>
        <a:p>
          <a:endParaRPr lang="en-US"/>
        </a:p>
      </dgm:t>
    </dgm:pt>
    <dgm:pt modelId="{200A249D-755A-4E19-B80C-3AD7F6DEE663}" type="sibTrans" cxnId="{7EE46835-4C9B-4B30-9181-644811999758}">
      <dgm:prSet/>
      <dgm:spPr/>
      <dgm:t>
        <a:bodyPr/>
        <a:lstStyle/>
        <a:p>
          <a:endParaRPr lang="en-US"/>
        </a:p>
      </dgm:t>
    </dgm:pt>
    <dgm:pt modelId="{6E29909E-D872-4CA0-9264-3E3835886B25}" type="pres">
      <dgm:prSet presAssocID="{980C3A1F-B45C-4DAF-919E-C66C1F8E8D64}" presName="Name0" presStyleCnt="0">
        <dgm:presLayoutVars>
          <dgm:dir/>
          <dgm:resizeHandles val="exact"/>
        </dgm:presLayoutVars>
      </dgm:prSet>
      <dgm:spPr/>
    </dgm:pt>
    <dgm:pt modelId="{46FC94BA-83DD-4210-92A9-B228F83DA692}" type="pres">
      <dgm:prSet presAssocID="{980C3A1F-B45C-4DAF-919E-C66C1F8E8D64}" presName="arrow" presStyleLbl="bgShp" presStyleIdx="0" presStyleCnt="1"/>
      <dgm:spPr/>
    </dgm:pt>
    <dgm:pt modelId="{0C4AC096-2B0C-46FF-B3ED-F6C1C6F77F08}" type="pres">
      <dgm:prSet presAssocID="{980C3A1F-B45C-4DAF-919E-C66C1F8E8D64}" presName="points" presStyleCnt="0"/>
      <dgm:spPr/>
    </dgm:pt>
    <dgm:pt modelId="{53CF2905-C5EC-4A6A-B7DF-DF2A41EE1790}" type="pres">
      <dgm:prSet presAssocID="{31970121-B9B5-4A29-8651-E0DE5338FDBF}" presName="compositeA" presStyleCnt="0"/>
      <dgm:spPr/>
    </dgm:pt>
    <dgm:pt modelId="{E0785D9C-C6E4-4807-9F09-FFB8835C9FDE}" type="pres">
      <dgm:prSet presAssocID="{31970121-B9B5-4A29-8651-E0DE5338FDBF}" presName="textA" presStyleLbl="revTx" presStyleIdx="0" presStyleCnt="5">
        <dgm:presLayoutVars>
          <dgm:bulletEnabled val="1"/>
        </dgm:presLayoutVars>
      </dgm:prSet>
      <dgm:spPr/>
    </dgm:pt>
    <dgm:pt modelId="{11611C8C-44A0-46C9-A104-AA4B63B5655A}" type="pres">
      <dgm:prSet presAssocID="{31970121-B9B5-4A29-8651-E0DE5338FDBF}" presName="circleA" presStyleLbl="node1" presStyleIdx="0" presStyleCnt="5"/>
      <dgm:spPr/>
    </dgm:pt>
    <dgm:pt modelId="{AA983B11-5B7A-41E0-9690-3A11E2A4FE6E}" type="pres">
      <dgm:prSet presAssocID="{31970121-B9B5-4A29-8651-E0DE5338FDBF}" presName="spaceA" presStyleCnt="0"/>
      <dgm:spPr/>
    </dgm:pt>
    <dgm:pt modelId="{FF0F0F85-059A-433A-9890-D9AA5504F64D}" type="pres">
      <dgm:prSet presAssocID="{C0AAA8DD-8B51-46DB-9F04-A797EA47AF5C}" presName="space" presStyleCnt="0"/>
      <dgm:spPr/>
    </dgm:pt>
    <dgm:pt modelId="{D2C20BF1-1BF6-48FF-9DCC-05BAA919CFDA}" type="pres">
      <dgm:prSet presAssocID="{0CC46E47-DFDF-4FFA-8FED-6A63143C72E0}" presName="compositeB" presStyleCnt="0"/>
      <dgm:spPr/>
    </dgm:pt>
    <dgm:pt modelId="{6A3367E3-86AA-426F-8D25-4AD7418239CF}" type="pres">
      <dgm:prSet presAssocID="{0CC46E47-DFDF-4FFA-8FED-6A63143C72E0}" presName="textB" presStyleLbl="revTx" presStyleIdx="1" presStyleCnt="5">
        <dgm:presLayoutVars>
          <dgm:bulletEnabled val="1"/>
        </dgm:presLayoutVars>
      </dgm:prSet>
      <dgm:spPr/>
    </dgm:pt>
    <dgm:pt modelId="{76EB3C38-9CC9-4EAE-AFD4-4F7DBBA578AA}" type="pres">
      <dgm:prSet presAssocID="{0CC46E47-DFDF-4FFA-8FED-6A63143C72E0}" presName="circleB" presStyleLbl="node1" presStyleIdx="1" presStyleCnt="5"/>
      <dgm:spPr/>
    </dgm:pt>
    <dgm:pt modelId="{947B0A67-1BBC-47DD-BB19-874D61DA85FE}" type="pres">
      <dgm:prSet presAssocID="{0CC46E47-DFDF-4FFA-8FED-6A63143C72E0}" presName="spaceB" presStyleCnt="0"/>
      <dgm:spPr/>
    </dgm:pt>
    <dgm:pt modelId="{7BAD9CAC-352E-4629-8B05-C8057F18E6F1}" type="pres">
      <dgm:prSet presAssocID="{0EA8B96F-90D3-432C-8D17-43397188EA1B}" presName="space" presStyleCnt="0"/>
      <dgm:spPr/>
    </dgm:pt>
    <dgm:pt modelId="{A9AF5D07-1115-4F7A-8513-90F09E037DE5}" type="pres">
      <dgm:prSet presAssocID="{1C5A5933-C640-4ECC-A408-18A785B05C4A}" presName="compositeA" presStyleCnt="0"/>
      <dgm:spPr/>
    </dgm:pt>
    <dgm:pt modelId="{40B61036-8D82-4746-8414-1546FD54D373}" type="pres">
      <dgm:prSet presAssocID="{1C5A5933-C640-4ECC-A408-18A785B05C4A}" presName="textA" presStyleLbl="revTx" presStyleIdx="2" presStyleCnt="5">
        <dgm:presLayoutVars>
          <dgm:bulletEnabled val="1"/>
        </dgm:presLayoutVars>
      </dgm:prSet>
      <dgm:spPr/>
    </dgm:pt>
    <dgm:pt modelId="{9414DB6E-B6D6-4132-976B-1440308C3582}" type="pres">
      <dgm:prSet presAssocID="{1C5A5933-C640-4ECC-A408-18A785B05C4A}" presName="circleA" presStyleLbl="node1" presStyleIdx="2" presStyleCnt="5"/>
      <dgm:spPr/>
    </dgm:pt>
    <dgm:pt modelId="{056C5F01-A44D-48AF-8099-8984C6928C92}" type="pres">
      <dgm:prSet presAssocID="{1C5A5933-C640-4ECC-A408-18A785B05C4A}" presName="spaceA" presStyleCnt="0"/>
      <dgm:spPr/>
    </dgm:pt>
    <dgm:pt modelId="{E507AA75-7047-499E-AD4A-A97D53644607}" type="pres">
      <dgm:prSet presAssocID="{5F005FD5-D551-48C9-A4C4-79C8E66FABD8}" presName="space" presStyleCnt="0"/>
      <dgm:spPr/>
    </dgm:pt>
    <dgm:pt modelId="{D1B89B61-596D-4088-9B2B-611177715A72}" type="pres">
      <dgm:prSet presAssocID="{A9162A3B-67C5-4A01-A1DA-4E12AB7FAADC}" presName="compositeB" presStyleCnt="0"/>
      <dgm:spPr/>
    </dgm:pt>
    <dgm:pt modelId="{DFE1D0C6-F9FD-4DAC-806C-D97B529FBA06}" type="pres">
      <dgm:prSet presAssocID="{A9162A3B-67C5-4A01-A1DA-4E12AB7FAADC}" presName="textB" presStyleLbl="revTx" presStyleIdx="3" presStyleCnt="5">
        <dgm:presLayoutVars>
          <dgm:bulletEnabled val="1"/>
        </dgm:presLayoutVars>
      </dgm:prSet>
      <dgm:spPr/>
    </dgm:pt>
    <dgm:pt modelId="{FEBCA80C-3AE6-4051-8D72-332DD5A07E80}" type="pres">
      <dgm:prSet presAssocID="{A9162A3B-67C5-4A01-A1DA-4E12AB7FAADC}" presName="circleB" presStyleLbl="node1" presStyleIdx="3" presStyleCnt="5"/>
      <dgm:spPr/>
    </dgm:pt>
    <dgm:pt modelId="{3A2ED419-BE39-486D-B8F2-ADED5D9C483B}" type="pres">
      <dgm:prSet presAssocID="{A9162A3B-67C5-4A01-A1DA-4E12AB7FAADC}" presName="spaceB" presStyleCnt="0"/>
      <dgm:spPr/>
    </dgm:pt>
    <dgm:pt modelId="{D9D40405-E57D-4AF0-81A6-6A073908B621}" type="pres">
      <dgm:prSet presAssocID="{143ED089-1808-4638-B59F-844BDB0BEA81}" presName="space" presStyleCnt="0"/>
      <dgm:spPr/>
    </dgm:pt>
    <dgm:pt modelId="{AAD58897-73E9-4FE7-AA5F-043946C68740}" type="pres">
      <dgm:prSet presAssocID="{3104313F-9583-4AD2-8709-748EDB1EBF64}" presName="compositeA" presStyleCnt="0"/>
      <dgm:spPr/>
    </dgm:pt>
    <dgm:pt modelId="{346A4759-6257-48A1-A8B2-14A8C5B39EAD}" type="pres">
      <dgm:prSet presAssocID="{3104313F-9583-4AD2-8709-748EDB1EBF64}" presName="textA" presStyleLbl="revTx" presStyleIdx="4" presStyleCnt="5">
        <dgm:presLayoutVars>
          <dgm:bulletEnabled val="1"/>
        </dgm:presLayoutVars>
      </dgm:prSet>
      <dgm:spPr/>
    </dgm:pt>
    <dgm:pt modelId="{D304F0B2-6022-407E-8ADC-DB369C4D428F}" type="pres">
      <dgm:prSet presAssocID="{3104313F-9583-4AD2-8709-748EDB1EBF64}" presName="circleA" presStyleLbl="node1" presStyleIdx="4" presStyleCnt="5"/>
      <dgm:spPr/>
    </dgm:pt>
    <dgm:pt modelId="{B732259E-07A1-4DD8-AE73-155DEAF11F2B}" type="pres">
      <dgm:prSet presAssocID="{3104313F-9583-4AD2-8709-748EDB1EBF64}" presName="spaceA" presStyleCnt="0"/>
      <dgm:spPr/>
    </dgm:pt>
  </dgm:ptLst>
  <dgm:cxnLst>
    <dgm:cxn modelId="{1B130410-1DFD-44CE-9798-21A7313789FC}" type="presOf" srcId="{3104313F-9583-4AD2-8709-748EDB1EBF64}" destId="{346A4759-6257-48A1-A8B2-14A8C5B39EAD}" srcOrd="0" destOrd="0" presId="urn:microsoft.com/office/officeart/2005/8/layout/hProcess11"/>
    <dgm:cxn modelId="{BB7D1935-C239-4B56-BA0C-F29A437AE160}" srcId="{980C3A1F-B45C-4DAF-919E-C66C1F8E8D64}" destId="{1C5A5933-C640-4ECC-A408-18A785B05C4A}" srcOrd="2" destOrd="0" parTransId="{491F2E99-785C-4370-87B1-0D2C24BEACD1}" sibTransId="{5F005FD5-D551-48C9-A4C4-79C8E66FABD8}"/>
    <dgm:cxn modelId="{7EE46835-4C9B-4B30-9181-644811999758}" srcId="{980C3A1F-B45C-4DAF-919E-C66C1F8E8D64}" destId="{3104313F-9583-4AD2-8709-748EDB1EBF64}" srcOrd="4" destOrd="0" parTransId="{1BDFAC78-3A8C-4B2E-AE0D-26AAFB429392}" sibTransId="{200A249D-755A-4E19-B80C-3AD7F6DEE663}"/>
    <dgm:cxn modelId="{463DE037-D8FB-42A9-A119-192360F710DB}" type="presOf" srcId="{1C5A5933-C640-4ECC-A408-18A785B05C4A}" destId="{40B61036-8D82-4746-8414-1546FD54D373}" srcOrd="0" destOrd="0" presId="urn:microsoft.com/office/officeart/2005/8/layout/hProcess11"/>
    <dgm:cxn modelId="{7718CF3D-2A25-49B5-A2B5-151D56224771}" type="presOf" srcId="{31970121-B9B5-4A29-8651-E0DE5338FDBF}" destId="{E0785D9C-C6E4-4807-9F09-FFB8835C9FDE}" srcOrd="0" destOrd="0" presId="urn:microsoft.com/office/officeart/2005/8/layout/hProcess11"/>
    <dgm:cxn modelId="{20A18F5F-AA07-41B9-9024-75C7EA90772B}" srcId="{980C3A1F-B45C-4DAF-919E-C66C1F8E8D64}" destId="{A9162A3B-67C5-4A01-A1DA-4E12AB7FAADC}" srcOrd="3" destOrd="0" parTransId="{EBD08AAF-8D68-4098-AEB9-E400FF279728}" sibTransId="{143ED089-1808-4638-B59F-844BDB0BEA81}"/>
    <dgm:cxn modelId="{7AD1DA6C-29F1-4EA6-8018-C553AFFAB932}" srcId="{980C3A1F-B45C-4DAF-919E-C66C1F8E8D64}" destId="{31970121-B9B5-4A29-8651-E0DE5338FDBF}" srcOrd="0" destOrd="0" parTransId="{3B878ECA-C300-473C-AC58-42A6E6FBB2C7}" sibTransId="{C0AAA8DD-8B51-46DB-9F04-A797EA47AF5C}"/>
    <dgm:cxn modelId="{95406A99-1D93-4E02-AF18-1BAFACF898F0}" type="presOf" srcId="{0CC46E47-DFDF-4FFA-8FED-6A63143C72E0}" destId="{6A3367E3-86AA-426F-8D25-4AD7418239CF}" srcOrd="0" destOrd="0" presId="urn:microsoft.com/office/officeart/2005/8/layout/hProcess11"/>
    <dgm:cxn modelId="{D54576B6-8E93-4C93-BCF1-2DEBC7116FFA}" type="presOf" srcId="{980C3A1F-B45C-4DAF-919E-C66C1F8E8D64}" destId="{6E29909E-D872-4CA0-9264-3E3835886B25}" srcOrd="0" destOrd="0" presId="urn:microsoft.com/office/officeart/2005/8/layout/hProcess11"/>
    <dgm:cxn modelId="{4CCE21D7-1552-407C-B511-F8413D9FCD85}" type="presOf" srcId="{A9162A3B-67C5-4A01-A1DA-4E12AB7FAADC}" destId="{DFE1D0C6-F9FD-4DAC-806C-D97B529FBA06}" srcOrd="0" destOrd="0" presId="urn:microsoft.com/office/officeart/2005/8/layout/hProcess11"/>
    <dgm:cxn modelId="{8B51E2ED-2B7C-4815-90FE-FA05B0653F8A}" srcId="{980C3A1F-B45C-4DAF-919E-C66C1F8E8D64}" destId="{0CC46E47-DFDF-4FFA-8FED-6A63143C72E0}" srcOrd="1" destOrd="0" parTransId="{E769A455-ABE5-4391-9502-48716DCDC26E}" sibTransId="{0EA8B96F-90D3-432C-8D17-43397188EA1B}"/>
    <dgm:cxn modelId="{1A54381D-3B62-4D25-AF47-A3FE98AC0AD3}" type="presParOf" srcId="{6E29909E-D872-4CA0-9264-3E3835886B25}" destId="{46FC94BA-83DD-4210-92A9-B228F83DA692}" srcOrd="0" destOrd="0" presId="urn:microsoft.com/office/officeart/2005/8/layout/hProcess11"/>
    <dgm:cxn modelId="{91858893-4341-45C7-A525-D78C1CA45E96}" type="presParOf" srcId="{6E29909E-D872-4CA0-9264-3E3835886B25}" destId="{0C4AC096-2B0C-46FF-B3ED-F6C1C6F77F08}" srcOrd="1" destOrd="0" presId="urn:microsoft.com/office/officeart/2005/8/layout/hProcess11"/>
    <dgm:cxn modelId="{82D212DB-F6C2-4FF9-BABE-AC1B7E70F9FC}" type="presParOf" srcId="{0C4AC096-2B0C-46FF-B3ED-F6C1C6F77F08}" destId="{53CF2905-C5EC-4A6A-B7DF-DF2A41EE1790}" srcOrd="0" destOrd="0" presId="urn:microsoft.com/office/officeart/2005/8/layout/hProcess11"/>
    <dgm:cxn modelId="{66A0629D-FFD1-4CEE-AB09-19C6277972DA}" type="presParOf" srcId="{53CF2905-C5EC-4A6A-B7DF-DF2A41EE1790}" destId="{E0785D9C-C6E4-4807-9F09-FFB8835C9FDE}" srcOrd="0" destOrd="0" presId="urn:microsoft.com/office/officeart/2005/8/layout/hProcess11"/>
    <dgm:cxn modelId="{CE7043B5-02C7-434D-9562-B5E875119C42}" type="presParOf" srcId="{53CF2905-C5EC-4A6A-B7DF-DF2A41EE1790}" destId="{11611C8C-44A0-46C9-A104-AA4B63B5655A}" srcOrd="1" destOrd="0" presId="urn:microsoft.com/office/officeart/2005/8/layout/hProcess11"/>
    <dgm:cxn modelId="{84263C67-AE80-488C-B00E-E4E8D9462B6A}" type="presParOf" srcId="{53CF2905-C5EC-4A6A-B7DF-DF2A41EE1790}" destId="{AA983B11-5B7A-41E0-9690-3A11E2A4FE6E}" srcOrd="2" destOrd="0" presId="urn:microsoft.com/office/officeart/2005/8/layout/hProcess11"/>
    <dgm:cxn modelId="{87D2EF72-84A5-4EE0-9437-2B2870577F6C}" type="presParOf" srcId="{0C4AC096-2B0C-46FF-B3ED-F6C1C6F77F08}" destId="{FF0F0F85-059A-433A-9890-D9AA5504F64D}" srcOrd="1" destOrd="0" presId="urn:microsoft.com/office/officeart/2005/8/layout/hProcess11"/>
    <dgm:cxn modelId="{B5945324-CCE8-46A4-8F02-7E34D63EDD15}" type="presParOf" srcId="{0C4AC096-2B0C-46FF-B3ED-F6C1C6F77F08}" destId="{D2C20BF1-1BF6-48FF-9DCC-05BAA919CFDA}" srcOrd="2" destOrd="0" presId="urn:microsoft.com/office/officeart/2005/8/layout/hProcess11"/>
    <dgm:cxn modelId="{2E3E8D4F-9763-4B49-AAC8-FC77F1E131DC}" type="presParOf" srcId="{D2C20BF1-1BF6-48FF-9DCC-05BAA919CFDA}" destId="{6A3367E3-86AA-426F-8D25-4AD7418239CF}" srcOrd="0" destOrd="0" presId="urn:microsoft.com/office/officeart/2005/8/layout/hProcess11"/>
    <dgm:cxn modelId="{3BCAE4B6-0012-4F89-9B34-17EEAF8B3C06}" type="presParOf" srcId="{D2C20BF1-1BF6-48FF-9DCC-05BAA919CFDA}" destId="{76EB3C38-9CC9-4EAE-AFD4-4F7DBBA578AA}" srcOrd="1" destOrd="0" presId="urn:microsoft.com/office/officeart/2005/8/layout/hProcess11"/>
    <dgm:cxn modelId="{5E086E8F-163F-4E7E-8354-338A07DAC981}" type="presParOf" srcId="{D2C20BF1-1BF6-48FF-9DCC-05BAA919CFDA}" destId="{947B0A67-1BBC-47DD-BB19-874D61DA85FE}" srcOrd="2" destOrd="0" presId="urn:microsoft.com/office/officeart/2005/8/layout/hProcess11"/>
    <dgm:cxn modelId="{DB352592-D611-4F95-BD2F-712CC6780091}" type="presParOf" srcId="{0C4AC096-2B0C-46FF-B3ED-F6C1C6F77F08}" destId="{7BAD9CAC-352E-4629-8B05-C8057F18E6F1}" srcOrd="3" destOrd="0" presId="urn:microsoft.com/office/officeart/2005/8/layout/hProcess11"/>
    <dgm:cxn modelId="{B7CA80C5-1409-4D32-B4A4-168D50E7E891}" type="presParOf" srcId="{0C4AC096-2B0C-46FF-B3ED-F6C1C6F77F08}" destId="{A9AF5D07-1115-4F7A-8513-90F09E037DE5}" srcOrd="4" destOrd="0" presId="urn:microsoft.com/office/officeart/2005/8/layout/hProcess11"/>
    <dgm:cxn modelId="{4CDA11C7-62CD-410D-89E8-1AC5654FA221}" type="presParOf" srcId="{A9AF5D07-1115-4F7A-8513-90F09E037DE5}" destId="{40B61036-8D82-4746-8414-1546FD54D373}" srcOrd="0" destOrd="0" presId="urn:microsoft.com/office/officeart/2005/8/layout/hProcess11"/>
    <dgm:cxn modelId="{544BF4E4-3590-4608-8CAD-6BBEDC49168B}" type="presParOf" srcId="{A9AF5D07-1115-4F7A-8513-90F09E037DE5}" destId="{9414DB6E-B6D6-4132-976B-1440308C3582}" srcOrd="1" destOrd="0" presId="urn:microsoft.com/office/officeart/2005/8/layout/hProcess11"/>
    <dgm:cxn modelId="{C1A0A7E9-7EEB-4964-9914-032C2ECB1C5F}" type="presParOf" srcId="{A9AF5D07-1115-4F7A-8513-90F09E037DE5}" destId="{056C5F01-A44D-48AF-8099-8984C6928C92}" srcOrd="2" destOrd="0" presId="urn:microsoft.com/office/officeart/2005/8/layout/hProcess11"/>
    <dgm:cxn modelId="{EC364D6B-9047-46BC-8877-E64BDD982564}" type="presParOf" srcId="{0C4AC096-2B0C-46FF-B3ED-F6C1C6F77F08}" destId="{E507AA75-7047-499E-AD4A-A97D53644607}" srcOrd="5" destOrd="0" presId="urn:microsoft.com/office/officeart/2005/8/layout/hProcess11"/>
    <dgm:cxn modelId="{02DB8233-6610-47BF-8079-1108B210E3B3}" type="presParOf" srcId="{0C4AC096-2B0C-46FF-B3ED-F6C1C6F77F08}" destId="{D1B89B61-596D-4088-9B2B-611177715A72}" srcOrd="6" destOrd="0" presId="urn:microsoft.com/office/officeart/2005/8/layout/hProcess11"/>
    <dgm:cxn modelId="{DF7A5259-DC1C-470B-A5A0-DD368B70EB29}" type="presParOf" srcId="{D1B89B61-596D-4088-9B2B-611177715A72}" destId="{DFE1D0C6-F9FD-4DAC-806C-D97B529FBA06}" srcOrd="0" destOrd="0" presId="urn:microsoft.com/office/officeart/2005/8/layout/hProcess11"/>
    <dgm:cxn modelId="{523723F9-FB68-4097-98C8-8F74DDD18C11}" type="presParOf" srcId="{D1B89B61-596D-4088-9B2B-611177715A72}" destId="{FEBCA80C-3AE6-4051-8D72-332DD5A07E80}" srcOrd="1" destOrd="0" presId="urn:microsoft.com/office/officeart/2005/8/layout/hProcess11"/>
    <dgm:cxn modelId="{26A29662-A694-466F-971F-0518837E3D23}" type="presParOf" srcId="{D1B89B61-596D-4088-9B2B-611177715A72}" destId="{3A2ED419-BE39-486D-B8F2-ADED5D9C483B}" srcOrd="2" destOrd="0" presId="urn:microsoft.com/office/officeart/2005/8/layout/hProcess11"/>
    <dgm:cxn modelId="{E2E8E75C-7121-41AF-A7C0-BFD021C1A764}" type="presParOf" srcId="{0C4AC096-2B0C-46FF-B3ED-F6C1C6F77F08}" destId="{D9D40405-E57D-4AF0-81A6-6A073908B621}" srcOrd="7" destOrd="0" presId="urn:microsoft.com/office/officeart/2005/8/layout/hProcess11"/>
    <dgm:cxn modelId="{FAE473DB-A82E-4286-9FC9-D0D2B4C1A2DB}" type="presParOf" srcId="{0C4AC096-2B0C-46FF-B3ED-F6C1C6F77F08}" destId="{AAD58897-73E9-4FE7-AA5F-043946C68740}" srcOrd="8" destOrd="0" presId="urn:microsoft.com/office/officeart/2005/8/layout/hProcess11"/>
    <dgm:cxn modelId="{7F587FA5-8E1F-4F3D-8FC6-3D0A2E936762}" type="presParOf" srcId="{AAD58897-73E9-4FE7-AA5F-043946C68740}" destId="{346A4759-6257-48A1-A8B2-14A8C5B39EAD}" srcOrd="0" destOrd="0" presId="urn:microsoft.com/office/officeart/2005/8/layout/hProcess11"/>
    <dgm:cxn modelId="{088E7BC3-E48F-42D5-9F15-61EB3C1C1631}" type="presParOf" srcId="{AAD58897-73E9-4FE7-AA5F-043946C68740}" destId="{D304F0B2-6022-407E-8ADC-DB369C4D428F}" srcOrd="1" destOrd="0" presId="urn:microsoft.com/office/officeart/2005/8/layout/hProcess11"/>
    <dgm:cxn modelId="{71E44075-BF33-4FA8-A3DE-A3D25C839C6E}" type="presParOf" srcId="{AAD58897-73E9-4FE7-AA5F-043946C68740}" destId="{B732259E-07A1-4DD8-AE73-155DEAF11F2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C94BA-83DD-4210-92A9-B228F83DA692}">
      <dsp:nvSpPr>
        <dsp:cNvPr id="0" name=""/>
        <dsp:cNvSpPr/>
      </dsp:nvSpPr>
      <dsp:spPr>
        <a:xfrm>
          <a:off x="0" y="1305763"/>
          <a:ext cx="10515600" cy="1741017"/>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85D9C-C6E4-4807-9F09-FFB8835C9FDE}">
      <dsp:nvSpPr>
        <dsp:cNvPr id="0" name=""/>
        <dsp:cNvSpPr/>
      </dsp:nvSpPr>
      <dsp:spPr>
        <a:xfrm>
          <a:off x="4159"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dirty="0"/>
            <a:t>BOS Updated Rules of Procedure</a:t>
          </a:r>
        </a:p>
      </dsp:txBody>
      <dsp:txXfrm>
        <a:off x="4159" y="0"/>
        <a:ext cx="1818408" cy="1741017"/>
      </dsp:txXfrm>
    </dsp:sp>
    <dsp:sp modelId="{11611C8C-44A0-46C9-A104-AA4B63B5655A}">
      <dsp:nvSpPr>
        <dsp:cNvPr id="0" name=""/>
        <dsp:cNvSpPr/>
      </dsp:nvSpPr>
      <dsp:spPr>
        <a:xfrm>
          <a:off x="695735" y="1958644"/>
          <a:ext cx="435254" cy="43525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367E3-86AA-426F-8D25-4AD7418239CF}">
      <dsp:nvSpPr>
        <dsp:cNvPr id="0" name=""/>
        <dsp:cNvSpPr/>
      </dsp:nvSpPr>
      <dsp:spPr>
        <a:xfrm>
          <a:off x="1913487" y="2611526"/>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A-74 Amendments</a:t>
          </a:r>
        </a:p>
      </dsp:txBody>
      <dsp:txXfrm>
        <a:off x="1913487" y="2611526"/>
        <a:ext cx="1818408" cy="1741017"/>
      </dsp:txXfrm>
    </dsp:sp>
    <dsp:sp modelId="{76EB3C38-9CC9-4EAE-AFD4-4F7DBBA578AA}">
      <dsp:nvSpPr>
        <dsp:cNvPr id="0" name=""/>
        <dsp:cNvSpPr/>
      </dsp:nvSpPr>
      <dsp:spPr>
        <a:xfrm>
          <a:off x="2605064" y="1958644"/>
          <a:ext cx="435254" cy="435254"/>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61036-8D82-4746-8414-1546FD54D373}">
      <dsp:nvSpPr>
        <dsp:cNvPr id="0" name=""/>
        <dsp:cNvSpPr/>
      </dsp:nvSpPr>
      <dsp:spPr>
        <a:xfrm>
          <a:off x="3822815"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dirty="0"/>
            <a:t>Code of Conduct Draft</a:t>
          </a:r>
        </a:p>
      </dsp:txBody>
      <dsp:txXfrm>
        <a:off x="3822815" y="0"/>
        <a:ext cx="1818408" cy="1741017"/>
      </dsp:txXfrm>
    </dsp:sp>
    <dsp:sp modelId="{9414DB6E-B6D6-4132-976B-1440308C3582}">
      <dsp:nvSpPr>
        <dsp:cNvPr id="0" name=""/>
        <dsp:cNvSpPr/>
      </dsp:nvSpPr>
      <dsp:spPr>
        <a:xfrm>
          <a:off x="4514392" y="1958644"/>
          <a:ext cx="435254" cy="435254"/>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1D0C6-F9FD-4DAC-806C-D97B529FBA06}">
      <dsp:nvSpPr>
        <dsp:cNvPr id="0" name=""/>
        <dsp:cNvSpPr/>
      </dsp:nvSpPr>
      <dsp:spPr>
        <a:xfrm>
          <a:off x="5732144" y="2611526"/>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Feedback from Stakeholders</a:t>
          </a:r>
        </a:p>
      </dsp:txBody>
      <dsp:txXfrm>
        <a:off x="5732144" y="2611526"/>
        <a:ext cx="1818408" cy="1741017"/>
      </dsp:txXfrm>
    </dsp:sp>
    <dsp:sp modelId="{FEBCA80C-3AE6-4051-8D72-332DD5A07E80}">
      <dsp:nvSpPr>
        <dsp:cNvPr id="0" name=""/>
        <dsp:cNvSpPr/>
      </dsp:nvSpPr>
      <dsp:spPr>
        <a:xfrm>
          <a:off x="6423721" y="1958644"/>
          <a:ext cx="435254" cy="435254"/>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A4759-6257-48A1-A8B2-14A8C5B39EAD}">
      <dsp:nvSpPr>
        <dsp:cNvPr id="0" name=""/>
        <dsp:cNvSpPr/>
      </dsp:nvSpPr>
      <dsp:spPr>
        <a:xfrm>
          <a:off x="7641472"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dirty="0"/>
            <a:t>Adoption of Code of Conduct</a:t>
          </a:r>
        </a:p>
      </dsp:txBody>
      <dsp:txXfrm>
        <a:off x="7641472" y="0"/>
        <a:ext cx="1818408" cy="1741017"/>
      </dsp:txXfrm>
    </dsp:sp>
    <dsp:sp modelId="{D304F0B2-6022-407E-8ADC-DB369C4D428F}">
      <dsp:nvSpPr>
        <dsp:cNvPr id="0" name=""/>
        <dsp:cNvSpPr/>
      </dsp:nvSpPr>
      <dsp:spPr>
        <a:xfrm>
          <a:off x="8333049" y="1958644"/>
          <a:ext cx="435254" cy="43525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1A721A0-A22E-4B7E-9582-98DAD614E86F}" type="datetimeFigureOut">
              <a:rPr lang="en-US" smtClean="0"/>
              <a:t>10/6/2025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33D4F10-2861-477B-9C2C-20C604A0976E}" type="slidenum">
              <a:rPr lang="en-US" smtClean="0"/>
              <a:t>‹#›</a:t>
            </a:fld>
            <a:endParaRPr lang="en-US"/>
          </a:p>
        </p:txBody>
      </p:sp>
    </p:spTree>
    <p:extLst>
      <p:ext uri="{BB962C8B-B14F-4D97-AF65-F5344CB8AC3E}">
        <p14:creationId xmlns:p14="http://schemas.microsoft.com/office/powerpoint/2010/main" val="321793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chemeClr val="tx1"/>
                </a:solidFill>
              </a:rPr>
              <a:t>“Your actions shape how the public sees County government.”</a:t>
            </a:r>
          </a:p>
          <a:p>
            <a:pPr>
              <a:buNone/>
            </a:pPr>
            <a:endParaRPr lang="en-US" dirty="0">
              <a:solidFill>
                <a:schemeClr val="tx1"/>
              </a:solidFill>
            </a:endParaRPr>
          </a:p>
          <a:p>
            <a:pPr>
              <a:buNone/>
            </a:pPr>
            <a:r>
              <a:rPr lang="en-US" dirty="0">
                <a:solidFill>
                  <a:schemeClr val="tx1"/>
                </a:solidFill>
              </a:rPr>
              <a:t>Quick ice-breaker question: </a:t>
            </a:r>
            <a:r>
              <a:rPr lang="en-US" i="1" dirty="0">
                <a:solidFill>
                  <a:schemeClr val="tx1"/>
                </a:solidFill>
              </a:rPr>
              <a:t>“What comes to mind when you hear ‘public trust’?”</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533D4F10-2861-477B-9C2C-20C604A0976E}" type="slidenum">
              <a:rPr lang="en-US" smtClean="0"/>
              <a:t>1</a:t>
            </a:fld>
            <a:endParaRPr lang="en-US"/>
          </a:p>
        </p:txBody>
      </p:sp>
    </p:spTree>
    <p:extLst>
      <p:ext uri="{BB962C8B-B14F-4D97-AF65-F5344CB8AC3E}">
        <p14:creationId xmlns:p14="http://schemas.microsoft.com/office/powerpoint/2010/main" val="33525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1FB1-1A59-DEB3-2301-19154A16E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46FC5-0382-1C58-3476-D88AEEE1A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14976-1A56-744E-0241-F11655BF1E4A}"/>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Respect is not optional — it is foundational. The County’s Non‑Discrimination and Anti‑Harassment Policy, CAO 0010‑11, makes clear that all forms of harassment, discrimination, or intimidation are prohibited, whether they occur in meetings or online.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The ‘See → Say → Stop’ model is a practical way to uphold this policy: recognize when behavior crosses the line, say something early, and take steps to stop it. This isn’t about punishment; it’s about creating a safe and inclusive environment for all participants.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When respect and civility guide our interactions, we build spaces where every voice can be heard — and where public service reflects the diversity of the communities we serve.</a:t>
            </a:r>
          </a:p>
          <a:p>
            <a:endParaRPr lang="en-US" dirty="0"/>
          </a:p>
        </p:txBody>
      </p:sp>
      <p:sp>
        <p:nvSpPr>
          <p:cNvPr id="4" name="Slide Number Placeholder 3">
            <a:extLst>
              <a:ext uri="{FF2B5EF4-FFF2-40B4-BE49-F238E27FC236}">
                <a16:creationId xmlns:a16="http://schemas.microsoft.com/office/drawing/2014/main" id="{C80EDC51-9D6A-6A56-9C0C-A3692199F321}"/>
              </a:ext>
            </a:extLst>
          </p:cNvPr>
          <p:cNvSpPr>
            <a:spLocks noGrp="1"/>
          </p:cNvSpPr>
          <p:nvPr>
            <p:ph type="sldNum" sz="quarter" idx="5"/>
          </p:nvPr>
        </p:nvSpPr>
        <p:spPr/>
        <p:txBody>
          <a:bodyPr/>
          <a:lstStyle/>
          <a:p>
            <a:fld id="{533D4F10-2861-477B-9C2C-20C604A0976E}" type="slidenum">
              <a:rPr lang="en-US" smtClean="0"/>
              <a:t>10</a:t>
            </a:fld>
            <a:endParaRPr lang="en-US"/>
          </a:p>
        </p:txBody>
      </p:sp>
    </p:spTree>
    <p:extLst>
      <p:ext uri="{BB962C8B-B14F-4D97-AF65-F5344CB8AC3E}">
        <p14:creationId xmlns:p14="http://schemas.microsoft.com/office/powerpoint/2010/main" val="275688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CD373-A62D-FF59-BFBF-28967BF43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0FF0B-970E-BEE6-5070-FB656BADB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A8149-1C23-D6EB-6175-37033165AD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72389D-008F-BECE-AABF-6776D2F4F139}"/>
              </a:ext>
            </a:extLst>
          </p:cNvPr>
          <p:cNvSpPr>
            <a:spLocks noGrp="1"/>
          </p:cNvSpPr>
          <p:nvPr>
            <p:ph type="sldNum" sz="quarter" idx="5"/>
          </p:nvPr>
        </p:nvSpPr>
        <p:spPr/>
        <p:txBody>
          <a:bodyPr/>
          <a:lstStyle/>
          <a:p>
            <a:fld id="{533D4F10-2861-477B-9C2C-20C604A0976E}" type="slidenum">
              <a:rPr lang="en-US" smtClean="0"/>
              <a:t>11</a:t>
            </a:fld>
            <a:endParaRPr lang="en-US"/>
          </a:p>
        </p:txBody>
      </p:sp>
    </p:spTree>
    <p:extLst>
      <p:ext uri="{BB962C8B-B14F-4D97-AF65-F5344CB8AC3E}">
        <p14:creationId xmlns:p14="http://schemas.microsoft.com/office/powerpoint/2010/main" val="374167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7CB1-E2A9-4665-0799-13F1CF288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626DD-3AFC-B1CB-4EAC-9C4A21247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E66C3-B4FA-1206-1DFB-554EB6B7E9F4}"/>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This is where the Code becomes more than words — it becomes action. Ethical decisions often arise in gray areas where policies may not offer an immediate answer.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Consider these three examples: a potential conflict of interest, a moment of incivility, and a confidentiality breach. In each case, the ethical path depends on applying the principles of transparency, fairness, and integrity.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Use these scenarios as opportunities to discuss, debate, and reflect. What would you do in each situation? Ethical leadership is not about perfection — it’s about awareness, courage, and consistent accountability.</a:t>
            </a:r>
          </a:p>
          <a:p>
            <a:endParaRPr lang="en-US" dirty="0"/>
          </a:p>
        </p:txBody>
      </p:sp>
      <p:sp>
        <p:nvSpPr>
          <p:cNvPr id="4" name="Slide Number Placeholder 3">
            <a:extLst>
              <a:ext uri="{FF2B5EF4-FFF2-40B4-BE49-F238E27FC236}">
                <a16:creationId xmlns:a16="http://schemas.microsoft.com/office/drawing/2014/main" id="{055842B5-48AE-0E3D-5923-CE75695BCBE1}"/>
              </a:ext>
            </a:extLst>
          </p:cNvPr>
          <p:cNvSpPr>
            <a:spLocks noGrp="1"/>
          </p:cNvSpPr>
          <p:nvPr>
            <p:ph type="sldNum" sz="quarter" idx="5"/>
          </p:nvPr>
        </p:nvSpPr>
        <p:spPr/>
        <p:txBody>
          <a:bodyPr/>
          <a:lstStyle/>
          <a:p>
            <a:fld id="{533D4F10-2861-477B-9C2C-20C604A0976E}" type="slidenum">
              <a:rPr lang="en-US" smtClean="0"/>
              <a:t>12</a:t>
            </a:fld>
            <a:endParaRPr lang="en-US"/>
          </a:p>
        </p:txBody>
      </p:sp>
    </p:spTree>
    <p:extLst>
      <p:ext uri="{BB962C8B-B14F-4D97-AF65-F5344CB8AC3E}">
        <p14:creationId xmlns:p14="http://schemas.microsoft.com/office/powerpoint/2010/main" val="357753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60A29-1663-901D-5DD5-5772A0DFC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43C95-13F9-274A-9E5F-11EDD9751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1BE0D-5D29-F71F-CB47-6843A5D2C697}"/>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Knowing where to go for information is essential. Ethical governance depends on both clear guidance and easy access to resources.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The Clerk of the Board oversees BCC operations and is your first stop for questions about the Code of Conduct. For ethical concerns or to file a confidential report, reach out to the Office of Ethics &amp; Compliance through email or the hotline.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Human Resources remains a key partner for questions about workplace behavior, training, and compliance. Keep these contacts handy — they ensure support and accountability at every level of service.</a:t>
            </a:r>
          </a:p>
          <a:p>
            <a:endParaRPr lang="en-US" dirty="0"/>
          </a:p>
        </p:txBody>
      </p:sp>
      <p:sp>
        <p:nvSpPr>
          <p:cNvPr id="4" name="Slide Number Placeholder 3">
            <a:extLst>
              <a:ext uri="{FF2B5EF4-FFF2-40B4-BE49-F238E27FC236}">
                <a16:creationId xmlns:a16="http://schemas.microsoft.com/office/drawing/2014/main" id="{B5347A29-4800-ABBA-0AB2-563A74DCFDFF}"/>
              </a:ext>
            </a:extLst>
          </p:cNvPr>
          <p:cNvSpPr>
            <a:spLocks noGrp="1"/>
          </p:cNvSpPr>
          <p:nvPr>
            <p:ph type="sldNum" sz="quarter" idx="5"/>
          </p:nvPr>
        </p:nvSpPr>
        <p:spPr/>
        <p:txBody>
          <a:bodyPr/>
          <a:lstStyle/>
          <a:p>
            <a:fld id="{533D4F10-2861-477B-9C2C-20C604A0976E}" type="slidenum">
              <a:rPr lang="en-US" smtClean="0"/>
              <a:t>13</a:t>
            </a:fld>
            <a:endParaRPr lang="en-US"/>
          </a:p>
        </p:txBody>
      </p:sp>
    </p:spTree>
    <p:extLst>
      <p:ext uri="{BB962C8B-B14F-4D97-AF65-F5344CB8AC3E}">
        <p14:creationId xmlns:p14="http://schemas.microsoft.com/office/powerpoint/2010/main" val="962134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D4F10-2861-477B-9C2C-20C604A0976E}" type="slidenum">
              <a:rPr lang="en-US" smtClean="0"/>
              <a:t>14</a:t>
            </a:fld>
            <a:endParaRPr lang="en-US"/>
          </a:p>
        </p:txBody>
      </p:sp>
    </p:spTree>
    <p:extLst>
      <p:ext uri="{BB962C8B-B14F-4D97-AF65-F5344CB8AC3E}">
        <p14:creationId xmlns:p14="http://schemas.microsoft.com/office/powerpoint/2010/main" val="311596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November 10, 2021:  In response to an increase in hostile and disruptive activity in meetings, the Board of Supervisors adopted amendments to the Rules of Procedures that attached the Code of Civil Discourse of the National Conflict Resolution Center as aspirational goals for public debate.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May 10, 2022: The BOS made several amendments to A-74 </a:t>
            </a:r>
            <a:r>
              <a:rPr lang="en-US" sz="1800" b="0" kern="100" dirty="0">
                <a:effectLst/>
                <a:latin typeface="Calibri" panose="020F0502020204030204" pitchFamily="34" charset="0"/>
                <a:ea typeface="Times New Roman" panose="02020603050405020304" pitchFamily="18" charset="0"/>
              </a:rPr>
              <a:t>Participation in County Boards, Commissions and Committees.  Recognizing that some boards, commissions, and committees were facing the same disruptive activity in meetings, the amendments included the formation of a County staff work group to draft a Code of Conduct that would be incorporated into A-74.  </a:t>
            </a:r>
          </a:p>
          <a:p>
            <a:pPr marL="184656" marR="0" lvl="0" indent="-184656" algn="l" defTabSz="914400" rtl="0" eaLnBrk="1" fontAlgn="auto" latinLnBrk="0" hangingPunct="1">
              <a:lnSpc>
                <a:spcPct val="100000"/>
              </a:lnSpc>
              <a:spcBef>
                <a:spcPts val="0"/>
              </a:spcBef>
              <a:spcAft>
                <a:spcPts val="0"/>
              </a:spcAft>
              <a:buClrTx/>
              <a:buSzTx/>
              <a:buFontTx/>
              <a:buChar char="-"/>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84656" marR="0" lvl="0" indent="-184656"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Code of Conduct was added to </a:t>
            </a:r>
            <a:r>
              <a:rPr lang="en-US" sz="1800" dirty="0"/>
              <a:t>A-74 </a:t>
            </a:r>
            <a:r>
              <a:rPr lang="en-US" sz="1800" b="0" kern="100" dirty="0">
                <a:effectLst/>
                <a:latin typeface="Calibri" panose="020F0502020204030204" pitchFamily="34" charset="0"/>
                <a:ea typeface="Times New Roman" panose="02020603050405020304" pitchFamily="18" charset="0"/>
              </a:rPr>
              <a:t>Participation in County Boards, Commissions and Committees on September 27, 2022 by the Board of Supervisors</a:t>
            </a:r>
          </a:p>
          <a:p>
            <a:pPr marL="0" lvl="0" indent="0">
              <a:buFont typeface="Arial" panose="020B0604020202020204" pitchFamily="34" charset="0"/>
              <a:buNone/>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200" dirty="0">
                <a:solidFill>
                  <a:srgbClr val="000000"/>
                </a:solidFill>
                <a:effectLst/>
                <a:latin typeface="Calibri" panose="020F0502020204030204" pitchFamily="34" charset="0"/>
                <a:ea typeface="+mn-ea"/>
              </a:rPr>
              <a:t>The BCC-CPSG Code of Conduct for the County of San Diego is a set of standards and expectations that all members of County boards, commissions, and committees (BCC), as well as community planning and sponsor groups (CPSG), are expected to abide by. It aligns with the County's values and the "Code of Civil Discourse" from the National Conflict Resolution Center, as adopted by the County’s Board of Supervisors. The Code emphasizes the importance of public service, honesty and integrity, vigilance against bias or conflict of interest, fairness, impartiality, active listening, informed decision-making, and promoting an inclusive culture. It also emphasizes the importance of civility and professional treatment for all members, elected officials, County staff, and residents.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3D4F10-2861-477B-9C2C-20C604A0976E}" type="slidenum">
              <a:rPr lang="en-US" smtClean="0"/>
              <a:t>2</a:t>
            </a:fld>
            <a:endParaRPr lang="en-US"/>
          </a:p>
        </p:txBody>
      </p:sp>
    </p:spTree>
    <p:extLst>
      <p:ext uri="{BB962C8B-B14F-4D97-AF65-F5344CB8AC3E}">
        <p14:creationId xmlns:p14="http://schemas.microsoft.com/office/powerpoint/2010/main" val="161615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034B8-64B2-129F-8942-2241244F5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1D63C-82DE-BBAA-11C1-AEECA6C64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A694F-54AB-BC23-5CFF-19460B16A77D}"/>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Ethics and conduct are not just compliance checkboxes — they are the core of how we earn and maintain public trust. Every decision and every interaction you have as a member of a Board, Committee, or Commission contributes to the public’s perception of government. It’s not just about doing things right, but about doing the right things.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This is why we begin with trust. Trust forms the bedrock of community participation. When people believe in the integrity of their representatives, they are more engaged and more willing to collaborate. That’s how civic systems thrive.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We’ll begin today with a question: What comes to mind when you hear the phrase ‘public trust’? Think about that — and how your actions can either build or diminish it. Because ultimately, you’re not just serving on a board — you’re serving the people of San Diego County.</a:t>
            </a:r>
          </a:p>
          <a:p>
            <a:endParaRPr lang="en-US" dirty="0"/>
          </a:p>
        </p:txBody>
      </p:sp>
      <p:sp>
        <p:nvSpPr>
          <p:cNvPr id="4" name="Slide Number Placeholder 3">
            <a:extLst>
              <a:ext uri="{FF2B5EF4-FFF2-40B4-BE49-F238E27FC236}">
                <a16:creationId xmlns:a16="http://schemas.microsoft.com/office/drawing/2014/main" id="{901751B9-77D4-EFB4-74FE-D83AB9712DCB}"/>
              </a:ext>
            </a:extLst>
          </p:cNvPr>
          <p:cNvSpPr>
            <a:spLocks noGrp="1"/>
          </p:cNvSpPr>
          <p:nvPr>
            <p:ph type="sldNum" sz="quarter" idx="5"/>
          </p:nvPr>
        </p:nvSpPr>
        <p:spPr/>
        <p:txBody>
          <a:bodyPr/>
          <a:lstStyle/>
          <a:p>
            <a:fld id="{533D4F10-2861-477B-9C2C-20C604A0976E}" type="slidenum">
              <a:rPr lang="en-US" smtClean="0"/>
              <a:t>3</a:t>
            </a:fld>
            <a:endParaRPr lang="en-US"/>
          </a:p>
        </p:txBody>
      </p:sp>
    </p:spTree>
    <p:extLst>
      <p:ext uri="{BB962C8B-B14F-4D97-AF65-F5344CB8AC3E}">
        <p14:creationId xmlns:p14="http://schemas.microsoft.com/office/powerpoint/2010/main" val="163298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E3204-2357-9BA3-9BB5-9DE95AE75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5C1DB-4070-F7B2-3D40-6FEF43F9A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B7312-285F-1C87-A606-4B417ADAFD73}"/>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Boards, Committees, and Commissions — or BCCs — are more than administrative bodies; they’re essential to connecting government to the people. Your participation bridges the gap between County leadership and the diverse communities we serve.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It’s important to clarify the nature of your role. As outlined in County Policy A-74, BCCs are strictly advisory. That means your guidance informs decision-makers but does not carry binding authority. This distinction protects both the democratic process and the integrity of your insights.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By fostering open discussions and structured feedback, BCCs help bring clarity and transparency to complex policy issues. Think of it as informed civic input — from the ground up. That’s the power of your contribution.</a:t>
            </a:r>
          </a:p>
          <a:p>
            <a:endParaRPr lang="en-US" dirty="0"/>
          </a:p>
        </p:txBody>
      </p:sp>
      <p:sp>
        <p:nvSpPr>
          <p:cNvPr id="4" name="Slide Number Placeholder 3">
            <a:extLst>
              <a:ext uri="{FF2B5EF4-FFF2-40B4-BE49-F238E27FC236}">
                <a16:creationId xmlns:a16="http://schemas.microsoft.com/office/drawing/2014/main" id="{8205CD8B-94FC-1702-FEDC-6C4E5EC9ABA6}"/>
              </a:ext>
            </a:extLst>
          </p:cNvPr>
          <p:cNvSpPr>
            <a:spLocks noGrp="1"/>
          </p:cNvSpPr>
          <p:nvPr>
            <p:ph type="sldNum" sz="quarter" idx="5"/>
          </p:nvPr>
        </p:nvSpPr>
        <p:spPr/>
        <p:txBody>
          <a:bodyPr/>
          <a:lstStyle/>
          <a:p>
            <a:fld id="{533D4F10-2861-477B-9C2C-20C604A0976E}" type="slidenum">
              <a:rPr lang="en-US" smtClean="0"/>
              <a:t>4</a:t>
            </a:fld>
            <a:endParaRPr lang="en-US"/>
          </a:p>
        </p:txBody>
      </p:sp>
    </p:spTree>
    <p:extLst>
      <p:ext uri="{BB962C8B-B14F-4D97-AF65-F5344CB8AC3E}">
        <p14:creationId xmlns:p14="http://schemas.microsoft.com/office/powerpoint/2010/main" val="220421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6C007-9979-80D9-B4DF-90DA0A126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2897B-5324-F0FE-1898-C86C16C2D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2824A-05F2-37EC-8F6D-340BBFD01501}"/>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The Code of Conduct isn’t just a formality — it’s a pledge. When you join a BCC, you commit to a set of shared values that reflect the County’s expectations for ethical public service.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This slide highlights core commitments from the official Code. These values are grounded in the principle of public interest: serving others with integrity, openness, and fairness. You’ll notice that we also emphasize the importance of avoiding not just actual conflicts of interest, but even the appearance of them. Trust is fragile — and perception matters.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Now, take a moment to reflect: Which of these principles do you think gets tested most often during meetings? Is it civility? Transparency? Let’s use that as a jumping-off point for our discussion.</a:t>
            </a:r>
          </a:p>
          <a:p>
            <a:endParaRPr lang="en-US" dirty="0"/>
          </a:p>
        </p:txBody>
      </p:sp>
      <p:sp>
        <p:nvSpPr>
          <p:cNvPr id="4" name="Slide Number Placeholder 3">
            <a:extLst>
              <a:ext uri="{FF2B5EF4-FFF2-40B4-BE49-F238E27FC236}">
                <a16:creationId xmlns:a16="http://schemas.microsoft.com/office/drawing/2014/main" id="{E12C86CE-D13E-1B50-2761-49AAD038BDA0}"/>
              </a:ext>
            </a:extLst>
          </p:cNvPr>
          <p:cNvSpPr>
            <a:spLocks noGrp="1"/>
          </p:cNvSpPr>
          <p:nvPr>
            <p:ph type="sldNum" sz="quarter" idx="5"/>
          </p:nvPr>
        </p:nvSpPr>
        <p:spPr/>
        <p:txBody>
          <a:bodyPr/>
          <a:lstStyle/>
          <a:p>
            <a:fld id="{533D4F10-2861-477B-9C2C-20C604A0976E}" type="slidenum">
              <a:rPr lang="en-US" smtClean="0"/>
              <a:t>5</a:t>
            </a:fld>
            <a:endParaRPr lang="en-US"/>
          </a:p>
        </p:txBody>
      </p:sp>
    </p:spTree>
    <p:extLst>
      <p:ext uri="{BB962C8B-B14F-4D97-AF65-F5344CB8AC3E}">
        <p14:creationId xmlns:p14="http://schemas.microsoft.com/office/powerpoint/2010/main" val="220681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of Ethics is a COUNTYWIDE code and is applicable in tandem with The code of conduct.</a:t>
            </a:r>
          </a:p>
        </p:txBody>
      </p:sp>
      <p:sp>
        <p:nvSpPr>
          <p:cNvPr id="4" name="Slide Number Placeholder 3"/>
          <p:cNvSpPr>
            <a:spLocks noGrp="1"/>
          </p:cNvSpPr>
          <p:nvPr>
            <p:ph type="sldNum" sz="quarter" idx="5"/>
          </p:nvPr>
        </p:nvSpPr>
        <p:spPr/>
        <p:txBody>
          <a:bodyPr/>
          <a:lstStyle/>
          <a:p>
            <a:fld id="{533D4F10-2861-477B-9C2C-20C604A0976E}" type="slidenum">
              <a:rPr lang="en-US" smtClean="0"/>
              <a:t>6</a:t>
            </a:fld>
            <a:endParaRPr lang="en-US"/>
          </a:p>
        </p:txBody>
      </p:sp>
    </p:spTree>
    <p:extLst>
      <p:ext uri="{BB962C8B-B14F-4D97-AF65-F5344CB8AC3E}">
        <p14:creationId xmlns:p14="http://schemas.microsoft.com/office/powerpoint/2010/main" val="16451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D19B5-E803-72F9-B627-944D09057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87A10-641E-E902-6638-1523461BB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2F6BA-1961-BDF0-7AA5-AC613880D36C}"/>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Ethics start with principle — and in San Diego County, those principles are clear and non-negotiable. The Code of Ethics is more than a document; it's a set of commitments that guide behavior across every department and every BCC.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Here, we’ve summarized the six pillars of ethical conduct. From respectful engagement to using public resources wisely, these principles reflect the County's core values and the legal and moral obligations you hold as a public servant.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 helpful reminder: Each BCC member is expected to know and internalize these principles. If in doubt, consult DHR Policy 115 or call the ethics hotline. Your integrity is the foundation of public trust.</a:t>
            </a:r>
          </a:p>
          <a:p>
            <a:endParaRPr lang="en-US" dirty="0"/>
          </a:p>
        </p:txBody>
      </p:sp>
      <p:sp>
        <p:nvSpPr>
          <p:cNvPr id="4" name="Slide Number Placeholder 3">
            <a:extLst>
              <a:ext uri="{FF2B5EF4-FFF2-40B4-BE49-F238E27FC236}">
                <a16:creationId xmlns:a16="http://schemas.microsoft.com/office/drawing/2014/main" id="{5C3A295A-003E-9ABA-901A-D58CB03BA7AC}"/>
              </a:ext>
            </a:extLst>
          </p:cNvPr>
          <p:cNvSpPr>
            <a:spLocks noGrp="1"/>
          </p:cNvSpPr>
          <p:nvPr>
            <p:ph type="sldNum" sz="quarter" idx="5"/>
          </p:nvPr>
        </p:nvSpPr>
        <p:spPr/>
        <p:txBody>
          <a:bodyPr/>
          <a:lstStyle/>
          <a:p>
            <a:fld id="{533D4F10-2861-477B-9C2C-20C604A0976E}" type="slidenum">
              <a:rPr lang="en-US" smtClean="0"/>
              <a:t>7</a:t>
            </a:fld>
            <a:endParaRPr lang="en-US"/>
          </a:p>
        </p:txBody>
      </p:sp>
    </p:spTree>
    <p:extLst>
      <p:ext uri="{BB962C8B-B14F-4D97-AF65-F5344CB8AC3E}">
        <p14:creationId xmlns:p14="http://schemas.microsoft.com/office/powerpoint/2010/main" val="248766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FDBF3-B9C4-EAB1-E8B8-9CC6DA2CE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AB1A7-7C33-A61F-2661-F0E69BAF6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56B2E-C3BF-3F57-605F-00DBA5195901}"/>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In today’s digital world, how we communicate online directly influences how the public perceives County governance. Civility doesn’t end when meetings adjourn—it extends to our online presence.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The County’s DHR 117 Social Networking policy reminds us that while you have the right to express personal opinions, you also have a responsibility to ensure your words don’t erode trust in the institution you serve. Distinguish clearly between personal and official communication.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Ask yourself: Does what I post reflect the County’s values of fairness, respect, and professionalism? If not, reconsider. Online civility is just as vital as civility in the meeting room.</a:t>
            </a:r>
          </a:p>
          <a:p>
            <a:endParaRPr lang="en-US" dirty="0"/>
          </a:p>
        </p:txBody>
      </p:sp>
      <p:sp>
        <p:nvSpPr>
          <p:cNvPr id="4" name="Slide Number Placeholder 3">
            <a:extLst>
              <a:ext uri="{FF2B5EF4-FFF2-40B4-BE49-F238E27FC236}">
                <a16:creationId xmlns:a16="http://schemas.microsoft.com/office/drawing/2014/main" id="{9917D010-EE5C-3776-FE38-9B3CB09991FC}"/>
              </a:ext>
            </a:extLst>
          </p:cNvPr>
          <p:cNvSpPr>
            <a:spLocks noGrp="1"/>
          </p:cNvSpPr>
          <p:nvPr>
            <p:ph type="sldNum" sz="quarter" idx="5"/>
          </p:nvPr>
        </p:nvSpPr>
        <p:spPr/>
        <p:txBody>
          <a:bodyPr/>
          <a:lstStyle/>
          <a:p>
            <a:fld id="{533D4F10-2861-477B-9C2C-20C604A0976E}" type="slidenum">
              <a:rPr lang="en-US" smtClean="0"/>
              <a:t>8</a:t>
            </a:fld>
            <a:endParaRPr lang="en-US"/>
          </a:p>
        </p:txBody>
      </p:sp>
    </p:spTree>
    <p:extLst>
      <p:ext uri="{BB962C8B-B14F-4D97-AF65-F5344CB8AC3E}">
        <p14:creationId xmlns:p14="http://schemas.microsoft.com/office/powerpoint/2010/main" val="143004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0FAC4-9419-369E-62EA-2ECCC283A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2ADC6-0A66-F7EC-47F4-2B23D85F0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95B47-BC96-85DB-2C98-4A0F0334FB05}"/>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Conflicts of interest are among the most common ethical challenges in public service. They can be direct—when personal benefit is at stake—or perceived—when the public might reasonably question your impartiality.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San Diego County’s standards, including the Political Reform Act and DHR 119, require both disclosure and recusal when there’s any doubt. These policies exist not to limit participation but to preserve public trust.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Remember: perception often matters as much as reality. Disclose early, recuse when in doubt, and you protect both your reputation and the credibility of the entire BCC process.</a:t>
            </a:r>
          </a:p>
          <a:p>
            <a:endParaRPr lang="en-US" dirty="0"/>
          </a:p>
        </p:txBody>
      </p:sp>
      <p:sp>
        <p:nvSpPr>
          <p:cNvPr id="4" name="Slide Number Placeholder 3">
            <a:extLst>
              <a:ext uri="{FF2B5EF4-FFF2-40B4-BE49-F238E27FC236}">
                <a16:creationId xmlns:a16="http://schemas.microsoft.com/office/drawing/2014/main" id="{55F4FDED-9413-245D-2014-E1EAFCB2894D}"/>
              </a:ext>
            </a:extLst>
          </p:cNvPr>
          <p:cNvSpPr>
            <a:spLocks noGrp="1"/>
          </p:cNvSpPr>
          <p:nvPr>
            <p:ph type="sldNum" sz="quarter" idx="5"/>
          </p:nvPr>
        </p:nvSpPr>
        <p:spPr/>
        <p:txBody>
          <a:bodyPr/>
          <a:lstStyle/>
          <a:p>
            <a:fld id="{533D4F10-2861-477B-9C2C-20C604A0976E}" type="slidenum">
              <a:rPr lang="en-US" smtClean="0"/>
              <a:t>9</a:t>
            </a:fld>
            <a:endParaRPr lang="en-US"/>
          </a:p>
        </p:txBody>
      </p:sp>
    </p:spTree>
    <p:extLst>
      <p:ext uri="{BB962C8B-B14F-4D97-AF65-F5344CB8AC3E}">
        <p14:creationId xmlns:p14="http://schemas.microsoft.com/office/powerpoint/2010/main" val="396992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969-91BC-4F1D-BB64-25D0AE5B0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D8DD9C-F984-45E5-8444-E2BCED9F2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622518-8FFC-4B78-AEBB-E892FFB53FFF}"/>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5" name="Footer Placeholder 4">
            <a:extLst>
              <a:ext uri="{FF2B5EF4-FFF2-40B4-BE49-F238E27FC236}">
                <a16:creationId xmlns:a16="http://schemas.microsoft.com/office/drawing/2014/main" id="{7D1B66FF-5F73-4971-8FB9-72096763F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30C69-3359-4EC4-9179-ECD4FCF6BB32}"/>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176577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32AE-C184-4205-84F7-8B6017145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3FF0F-24B9-4D02-8C9A-80D63C4EF5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0BD5F-6A8C-49A1-B183-5A930CB75C1A}"/>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5" name="Footer Placeholder 4">
            <a:extLst>
              <a:ext uri="{FF2B5EF4-FFF2-40B4-BE49-F238E27FC236}">
                <a16:creationId xmlns:a16="http://schemas.microsoft.com/office/drawing/2014/main" id="{53F52A85-FA2E-4101-880D-F7CF56A0F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BF1E-EDF2-4458-BB40-FFE98E867F95}"/>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70870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912D95-EEAB-45C2-8AF4-3EF3912A2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226F8-F6C5-45F5-9B6D-BE3A9A1B9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919A1-354B-4E1E-8252-79BDA8E40E7B}"/>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5" name="Footer Placeholder 4">
            <a:extLst>
              <a:ext uri="{FF2B5EF4-FFF2-40B4-BE49-F238E27FC236}">
                <a16:creationId xmlns:a16="http://schemas.microsoft.com/office/drawing/2014/main" id="{D0C32BBB-49A9-4699-AA50-81DE1D180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CCCF5-BF63-4876-9B40-389900F1C9FB}"/>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162526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5C46-860A-4AC6-BB98-CC6E2D6D0E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614E9-FAE8-44D6-BAAB-9B9DB90C48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DB4C3-5622-4959-AE2F-072A6860B3FF}"/>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5" name="Footer Placeholder 4">
            <a:extLst>
              <a:ext uri="{FF2B5EF4-FFF2-40B4-BE49-F238E27FC236}">
                <a16:creationId xmlns:a16="http://schemas.microsoft.com/office/drawing/2014/main" id="{9AB6CEF3-CBFE-4FEA-A787-60CD13867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44501-FA27-4924-A8C7-CBF4DC61DBAC}"/>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351093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8A03-2E8A-4F80-9728-E624F167F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BA9550-6725-43A8-8383-E6FE28EC6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E25FF2-0CE2-4B19-A791-B567E16FA24E}"/>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5" name="Footer Placeholder 4">
            <a:extLst>
              <a:ext uri="{FF2B5EF4-FFF2-40B4-BE49-F238E27FC236}">
                <a16:creationId xmlns:a16="http://schemas.microsoft.com/office/drawing/2014/main" id="{5E3EF992-2DED-4E41-B6C4-5E236A9F8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BD3B1-AE71-47E8-BC5C-8C662F6DAFE8}"/>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420287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F02F-DF78-4266-BBEC-C4BAC6D2E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753D1-18FD-4F2B-B21E-55220E6A7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CBB2A5-7D55-4A28-9F2D-9CC4B984F7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930E6-18D3-4E41-9A4A-97D38CFEF108}"/>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6" name="Footer Placeholder 5">
            <a:extLst>
              <a:ext uri="{FF2B5EF4-FFF2-40B4-BE49-F238E27FC236}">
                <a16:creationId xmlns:a16="http://schemas.microsoft.com/office/drawing/2014/main" id="{A283E1DF-7922-4227-BEE3-37379E799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BC1B4-8CA8-432E-9963-EC3111200D27}"/>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7747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4A33-CA3D-4B4C-B7D2-A4006A432F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F0405A-FE98-4522-B379-DE01E2E8B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E17716-27ED-4A5F-BA6F-BA375D080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9C643A-C779-4411-A1BB-3E5B62D60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F258ED-E20C-492B-B123-99EF80A64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6E56BD-A657-420F-B7C9-0A6D59F3E97B}"/>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8" name="Footer Placeholder 7">
            <a:extLst>
              <a:ext uri="{FF2B5EF4-FFF2-40B4-BE49-F238E27FC236}">
                <a16:creationId xmlns:a16="http://schemas.microsoft.com/office/drawing/2014/main" id="{8C00D93F-0E83-4442-B839-01FFCBCF80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71EF0-BA8D-45FB-8657-7B0908AB7A36}"/>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369246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BDCB-575B-445A-BDC4-8A0CE6098C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A6555-E6A9-4657-838D-30C160EAE54D}"/>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4" name="Footer Placeholder 3">
            <a:extLst>
              <a:ext uri="{FF2B5EF4-FFF2-40B4-BE49-F238E27FC236}">
                <a16:creationId xmlns:a16="http://schemas.microsoft.com/office/drawing/2014/main" id="{58B14B91-D3AD-4163-8C64-0CE1719310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8BC65-AD39-4C1A-9129-8653F0FCB251}"/>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287161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C9D36D-1387-446B-A51D-F7DF6C5F4DFC}"/>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3" name="Footer Placeholder 2">
            <a:extLst>
              <a:ext uri="{FF2B5EF4-FFF2-40B4-BE49-F238E27FC236}">
                <a16:creationId xmlns:a16="http://schemas.microsoft.com/office/drawing/2014/main" id="{99B8B486-DFCC-4500-A9F0-118EE139D8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2A48DA-1A04-4A91-A120-1A4621D76075}"/>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271393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349E-057F-4D25-AC19-DF956CA3F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17F040-A81D-4F6A-B692-65D24C244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4A20CE-3CBA-4B93-B862-2ADB462DF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0F3FFC-1DB5-4EAE-9155-DC799EBF271D}"/>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6" name="Footer Placeholder 5">
            <a:extLst>
              <a:ext uri="{FF2B5EF4-FFF2-40B4-BE49-F238E27FC236}">
                <a16:creationId xmlns:a16="http://schemas.microsoft.com/office/drawing/2014/main" id="{955EF17E-B295-4EAE-A532-472136E49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3D8FD-F51B-4A35-9C41-2BF4C737A43C}"/>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85341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58F7-65A1-4341-87EC-02F34EB50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395E2B-DB9C-4818-A8BB-E84DDBA2E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083DD-AFFA-47FB-B8E7-C9D4BE8B3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B4C67-9FEB-4061-B64F-A8758454BF98}"/>
              </a:ext>
            </a:extLst>
          </p:cNvPr>
          <p:cNvSpPr>
            <a:spLocks noGrp="1"/>
          </p:cNvSpPr>
          <p:nvPr>
            <p:ph type="dt" sz="half" idx="10"/>
          </p:nvPr>
        </p:nvSpPr>
        <p:spPr/>
        <p:txBody>
          <a:bodyPr/>
          <a:lstStyle/>
          <a:p>
            <a:fld id="{C1452AAE-8E82-4270-8416-F5BC435C68BF}" type="datetimeFigureOut">
              <a:rPr lang="en-US" smtClean="0"/>
              <a:t>10/6/2025</a:t>
            </a:fld>
            <a:endParaRPr lang="en-US"/>
          </a:p>
        </p:txBody>
      </p:sp>
      <p:sp>
        <p:nvSpPr>
          <p:cNvPr id="6" name="Footer Placeholder 5">
            <a:extLst>
              <a:ext uri="{FF2B5EF4-FFF2-40B4-BE49-F238E27FC236}">
                <a16:creationId xmlns:a16="http://schemas.microsoft.com/office/drawing/2014/main" id="{82BE5470-0D4C-4395-A06E-BAE21EF12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E4178-C2E1-4E79-B75E-FED8F11ABF41}"/>
              </a:ext>
            </a:extLst>
          </p:cNvPr>
          <p:cNvSpPr>
            <a:spLocks noGrp="1"/>
          </p:cNvSpPr>
          <p:nvPr>
            <p:ph type="sldNum" sz="quarter" idx="12"/>
          </p:nvPr>
        </p:nvSpPr>
        <p:spPr/>
        <p:txBody>
          <a:bodyPr/>
          <a:lstStyle/>
          <a:p>
            <a:fld id="{4440FC68-E872-44E6-89D6-4A0A0E5C7EEC}" type="slidenum">
              <a:rPr lang="en-US" smtClean="0"/>
              <a:t>‹#›</a:t>
            </a:fld>
            <a:endParaRPr lang="en-US"/>
          </a:p>
        </p:txBody>
      </p:sp>
    </p:spTree>
    <p:extLst>
      <p:ext uri="{BB962C8B-B14F-4D97-AF65-F5344CB8AC3E}">
        <p14:creationId xmlns:p14="http://schemas.microsoft.com/office/powerpoint/2010/main" val="277302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96E56D-09F1-4BC8-A79C-10C3CD030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42722D-016B-4FF6-9C37-A3B9BEC96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B8102-A5AC-4141-B31B-2BBC8ABEDE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52AAE-8E82-4270-8416-F5BC435C68BF}" type="datetimeFigureOut">
              <a:rPr lang="en-US" smtClean="0"/>
              <a:t>10/6/2025</a:t>
            </a:fld>
            <a:endParaRPr lang="en-US"/>
          </a:p>
        </p:txBody>
      </p:sp>
      <p:sp>
        <p:nvSpPr>
          <p:cNvPr id="5" name="Footer Placeholder 4">
            <a:extLst>
              <a:ext uri="{FF2B5EF4-FFF2-40B4-BE49-F238E27FC236}">
                <a16:creationId xmlns:a16="http://schemas.microsoft.com/office/drawing/2014/main" id="{2D363AC1-47ED-4DC9-AD7E-8A0353B24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92E10F-9D3C-43F0-9104-EC3F4B6BD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0FC68-E872-44E6-89D6-4A0A0E5C7EEC}" type="slidenum">
              <a:rPr lang="en-US" smtClean="0"/>
              <a:t>‹#›</a:t>
            </a:fld>
            <a:endParaRPr lang="en-US"/>
          </a:p>
        </p:txBody>
      </p:sp>
    </p:spTree>
    <p:extLst>
      <p:ext uri="{BB962C8B-B14F-4D97-AF65-F5344CB8AC3E}">
        <p14:creationId xmlns:p14="http://schemas.microsoft.com/office/powerpoint/2010/main" val="3595137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ycompliancereport.com/report?cid=SDCO"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bcc@sdcounty.ca.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bcc@sdcounty.c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OEC@sdcounty.ca.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franciscoteixeira.wikidot.com/blog:116"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eiling, wall, kitchen&#10;&#10;Description automatically generated">
            <a:extLst>
              <a:ext uri="{FF2B5EF4-FFF2-40B4-BE49-F238E27FC236}">
                <a16:creationId xmlns:a16="http://schemas.microsoft.com/office/drawing/2014/main" id="{C953C337-E8B6-B542-2494-BD0EB64F537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206077"/>
            <a:ext cx="12368463" cy="9270151"/>
          </a:xfrm>
          <a:prstGeom prst="rect">
            <a:avLst/>
          </a:prstGeom>
        </p:spPr>
      </p:pic>
      <p:sp>
        <p:nvSpPr>
          <p:cNvPr id="6" name="Title 3">
            <a:extLst>
              <a:ext uri="{FF2B5EF4-FFF2-40B4-BE49-F238E27FC236}">
                <a16:creationId xmlns:a16="http://schemas.microsoft.com/office/drawing/2014/main" id="{0D92BBAC-4C90-51ED-28B1-7C3E7AD18D82}"/>
              </a:ext>
            </a:extLst>
          </p:cNvPr>
          <p:cNvSpPr>
            <a:spLocks noGrp="1"/>
          </p:cNvSpPr>
          <p:nvPr>
            <p:ph type="title"/>
          </p:nvPr>
        </p:nvSpPr>
        <p:spPr>
          <a:xfrm>
            <a:off x="613610" y="353810"/>
            <a:ext cx="11141242" cy="2852737"/>
          </a:xfrm>
        </p:spPr>
        <p:txBody>
          <a:bodyPr>
            <a:normAutofit/>
          </a:bodyPr>
          <a:lstStyle/>
          <a:p>
            <a:pPr algn="ctr"/>
            <a:r>
              <a:rPr kumimoji="0" lang="en-US" sz="8000" b="1" i="0" u="none" strike="noStrike" kern="1200" cap="none" spc="0" normalizeH="0" baseline="0" noProof="0" dirty="0">
                <a:ln>
                  <a:noFill/>
                </a:ln>
                <a:solidFill>
                  <a:srgbClr val="003366"/>
                </a:solidFill>
                <a:effectLst/>
                <a:uLnTx/>
                <a:uFillTx/>
                <a:latin typeface="Calibri"/>
                <a:ea typeface="+mj-ea"/>
                <a:cs typeface="+mj-cs"/>
              </a:rPr>
              <a:t>Building Public Trust Through Ethical Service</a:t>
            </a:r>
            <a:endParaRPr lang="en-US" sz="19900" b="1" dirty="0">
              <a:solidFill>
                <a:srgbClr val="002060"/>
              </a:solidFill>
              <a:latin typeface="Amasis MT Pro Black" panose="02040A04050005020304" pitchFamily="18" charset="0"/>
            </a:endParaRPr>
          </a:p>
        </p:txBody>
      </p:sp>
      <p:sp>
        <p:nvSpPr>
          <p:cNvPr id="2" name="TextBox 1">
            <a:extLst>
              <a:ext uri="{FF2B5EF4-FFF2-40B4-BE49-F238E27FC236}">
                <a16:creationId xmlns:a16="http://schemas.microsoft.com/office/drawing/2014/main" id="{2E587EB2-9007-3BD1-750A-89928DA1626E}"/>
              </a:ext>
            </a:extLst>
          </p:cNvPr>
          <p:cNvSpPr txBox="1"/>
          <p:nvPr/>
        </p:nvSpPr>
        <p:spPr>
          <a:xfrm>
            <a:off x="1912612" y="3828081"/>
            <a:ext cx="9062161" cy="1569660"/>
          </a:xfrm>
          <a:prstGeom prst="rect">
            <a:avLst/>
          </a:prstGeom>
          <a:noFill/>
        </p:spPr>
        <p:txBody>
          <a:bodyPr wrap="none" rtlCol="0">
            <a:spAutoFit/>
          </a:bodyPr>
          <a:lstStyle/>
          <a:p>
            <a:pPr algn="ctr"/>
            <a:r>
              <a:rPr lang="en-US" sz="4800" b="1" dirty="0">
                <a:solidFill>
                  <a:srgbClr val="002060"/>
                </a:solidFill>
              </a:rPr>
              <a:t>County of San Diego Code of Ethics</a:t>
            </a:r>
          </a:p>
          <a:p>
            <a:pPr algn="ctr"/>
            <a:r>
              <a:rPr lang="en-US" sz="4800" b="1" dirty="0">
                <a:solidFill>
                  <a:srgbClr val="002060"/>
                </a:solidFill>
              </a:rPr>
              <a:t>BCC Code of Conduct</a:t>
            </a:r>
          </a:p>
        </p:txBody>
      </p:sp>
    </p:spTree>
    <p:extLst>
      <p:ext uri="{BB962C8B-B14F-4D97-AF65-F5344CB8AC3E}">
        <p14:creationId xmlns:p14="http://schemas.microsoft.com/office/powerpoint/2010/main" val="245745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EF02C-9B1E-3A72-97B3-DD35ECA690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38F512-F5AA-9E7F-40BB-45BDF718A002}"/>
              </a:ext>
            </a:extLst>
          </p:cNvPr>
          <p:cNvSpPr>
            <a:spLocks noGrp="1"/>
          </p:cNvSpPr>
          <p:nvPr>
            <p:ph type="title"/>
          </p:nvPr>
        </p:nvSpPr>
        <p:spPr>
          <a:xfrm>
            <a:off x="572492" y="46500"/>
            <a:ext cx="11753825" cy="929041"/>
          </a:xfrm>
        </p:spPr>
        <p:txBody>
          <a:bodyPr anchor="b">
            <a:normAutofit/>
          </a:bodyPr>
          <a:lstStyle/>
          <a:p>
            <a:r>
              <a:rPr lang="en-US" sz="5400" b="1" dirty="0">
                <a:latin typeface="+mn-lt"/>
              </a:rPr>
              <a:t>Everyone Deserves Respect</a:t>
            </a:r>
          </a:p>
        </p:txBody>
      </p:sp>
      <p:pic>
        <p:nvPicPr>
          <p:cNvPr id="2" name="Picture 1">
            <a:extLst>
              <a:ext uri="{FF2B5EF4-FFF2-40B4-BE49-F238E27FC236}">
                <a16:creationId xmlns:a16="http://schemas.microsoft.com/office/drawing/2014/main" id="{0D9E2A7F-FBDF-B1B4-54B6-B3D34C825A07}"/>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3" name="Subtitle 3">
            <a:extLst>
              <a:ext uri="{FF2B5EF4-FFF2-40B4-BE49-F238E27FC236}">
                <a16:creationId xmlns:a16="http://schemas.microsoft.com/office/drawing/2014/main" id="{329E3F2A-5F9B-887E-CBB5-29B8FD3CAB1B}"/>
              </a:ext>
            </a:extLst>
          </p:cNvPr>
          <p:cNvSpPr txBox="1">
            <a:spLocks/>
          </p:cNvSpPr>
          <p:nvPr/>
        </p:nvSpPr>
        <p:spPr>
          <a:xfrm>
            <a:off x="478967" y="1146951"/>
            <a:ext cx="8520599" cy="48181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Harassment, Discrimination &amp; Retaliation</a:t>
            </a:r>
          </a:p>
        </p:txBody>
      </p:sp>
      <p:sp>
        <p:nvSpPr>
          <p:cNvPr id="5" name="TextBox 4">
            <a:extLst>
              <a:ext uri="{FF2B5EF4-FFF2-40B4-BE49-F238E27FC236}">
                <a16:creationId xmlns:a16="http://schemas.microsoft.com/office/drawing/2014/main" id="{8BD8046C-B4E9-904C-5F7A-2F95CD12D381}"/>
              </a:ext>
            </a:extLst>
          </p:cNvPr>
          <p:cNvSpPr txBox="1"/>
          <p:nvPr/>
        </p:nvSpPr>
        <p:spPr>
          <a:xfrm>
            <a:off x="150542" y="1703104"/>
            <a:ext cx="7610708" cy="4819268"/>
          </a:xfrm>
          <a:prstGeom prst="rect">
            <a:avLst/>
          </a:prstGeom>
          <a:noFill/>
          <a:ln>
            <a:noFill/>
          </a:ln>
        </p:spPr>
        <p:txBody>
          <a:bodyPr wrap="square" lIns="190500" tIns="0" rIns="0" bIns="190500" anchor="t">
            <a:spAutoFit/>
          </a:bodyPr>
          <a:lstStyle/>
          <a:p>
            <a:pPr marL="308610" indent="-171450" algn="l">
              <a:spcBef>
                <a:spcPts val="0"/>
              </a:spcBef>
              <a:spcAft>
                <a:spcPts val="800"/>
              </a:spcAft>
              <a:buSzPct val="94444"/>
              <a:buFont typeface="Arial" panose="020B0604020202020204" pitchFamily="34" charset="0"/>
              <a:buChar char="•"/>
            </a:pPr>
            <a:r>
              <a:rPr sz="2200" b="1" i="0" dirty="0"/>
              <a:t>Zero tolerance for harassment and discrimination:</a:t>
            </a:r>
            <a:r>
              <a:rPr sz="2200" b="0" i="0" dirty="0"/>
              <a:t> Behavior that demeans, intimidates, or excludes violates County policy (CAO Item 0010‑11) and erodes public trust.</a:t>
            </a:r>
          </a:p>
          <a:p>
            <a:pPr marL="308610" lvl="1" indent="-171450" algn="l">
              <a:spcBef>
                <a:spcPts val="1200"/>
              </a:spcBef>
              <a:spcAft>
                <a:spcPts val="0"/>
              </a:spcAft>
              <a:buSzPct val="94444"/>
              <a:buFont typeface="Arial" panose="020B0604020202020204" pitchFamily="34" charset="0"/>
              <a:buChar char="•"/>
            </a:pPr>
            <a:r>
              <a:rPr sz="2200" b="1" i="0" dirty="0"/>
              <a:t>Recognize, report, and respect:</a:t>
            </a:r>
            <a:r>
              <a:rPr sz="2200" b="0" i="0" dirty="0"/>
              <a:t> Use the 'See → Say → Stop' model: recognize unacceptable behavior, report it promptly, and maintain a culture of respect.</a:t>
            </a:r>
          </a:p>
          <a:p>
            <a:pPr marL="308610" lvl="1" indent="-171450" algn="l">
              <a:spcBef>
                <a:spcPts val="1200"/>
              </a:spcBef>
              <a:spcAft>
                <a:spcPts val="0"/>
              </a:spcAft>
              <a:buSzPct val="94444"/>
              <a:buFont typeface="Arial" panose="020B0604020202020204" pitchFamily="34" charset="0"/>
              <a:buChar char="•"/>
            </a:pPr>
            <a:r>
              <a:rPr sz="2200" b="1" i="0" dirty="0"/>
              <a:t>Protect against retaliation:</a:t>
            </a:r>
            <a:r>
              <a:rPr sz="2200" b="0" i="0" dirty="0"/>
              <a:t> Anyone who reports or participates in an investigation is protected from retaliation by County policy and state law.</a:t>
            </a:r>
          </a:p>
          <a:p>
            <a:pPr marL="308610" lvl="1" indent="-171450" algn="l">
              <a:spcBef>
                <a:spcPts val="1200"/>
              </a:spcBef>
              <a:spcAft>
                <a:spcPts val="0"/>
              </a:spcAft>
              <a:buSzPct val="94444"/>
              <a:buFont typeface="Arial" panose="020B0604020202020204" pitchFamily="34" charset="0"/>
              <a:buChar char="•"/>
            </a:pPr>
            <a:r>
              <a:rPr sz="2200" b="1" i="0" dirty="0"/>
              <a:t>Foster inclusion and belonging:</a:t>
            </a:r>
            <a:r>
              <a:rPr sz="2200" b="0" i="0" dirty="0"/>
              <a:t> Respect diversity in background, perspective, and identity to strengthen public dialogue and equitable decision-making.</a:t>
            </a:r>
          </a:p>
        </p:txBody>
      </p:sp>
      <p:pic>
        <p:nvPicPr>
          <p:cNvPr id="12" name="Picture 11" descr="A picture containing graphical user interface&#10;&#10;AI-generated content may be incorrect.">
            <a:extLst>
              <a:ext uri="{FF2B5EF4-FFF2-40B4-BE49-F238E27FC236}">
                <a16:creationId xmlns:a16="http://schemas.microsoft.com/office/drawing/2014/main" id="{37A30B6A-837A-9B22-9A9D-A7CFBCAAA8FD}"/>
              </a:ext>
            </a:extLst>
          </p:cNvPr>
          <p:cNvPicPr>
            <a:picLocks noChangeAspect="1"/>
          </p:cNvPicPr>
          <p:nvPr/>
        </p:nvPicPr>
        <p:blipFill>
          <a:blip r:embed="rId4">
            <a:extLst>
              <a:ext uri="{28A0092B-C50C-407E-A947-70E740481C1C}">
                <a14:useLocalDpi xmlns:a14="http://schemas.microsoft.com/office/drawing/2010/main" val="0"/>
              </a:ext>
            </a:extLst>
          </a:blip>
          <a:srcRect r="44399"/>
          <a:stretch>
            <a:fillRect/>
          </a:stretch>
        </p:blipFill>
        <p:spPr>
          <a:xfrm>
            <a:off x="8086391" y="1549907"/>
            <a:ext cx="3800809" cy="3912562"/>
          </a:xfrm>
          <a:prstGeom prst="rect">
            <a:avLst/>
          </a:prstGeom>
        </p:spPr>
      </p:pic>
    </p:spTree>
    <p:extLst>
      <p:ext uri="{BB962C8B-B14F-4D97-AF65-F5344CB8AC3E}">
        <p14:creationId xmlns:p14="http://schemas.microsoft.com/office/powerpoint/2010/main" val="288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3244-E1C3-4163-A55E-0A0C6EA5D7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0AC2EF-D752-2AA9-F7E9-76499621F791}"/>
              </a:ext>
            </a:extLst>
          </p:cNvPr>
          <p:cNvSpPr>
            <a:spLocks noGrp="1"/>
          </p:cNvSpPr>
          <p:nvPr>
            <p:ph type="title"/>
          </p:nvPr>
        </p:nvSpPr>
        <p:spPr>
          <a:xfrm>
            <a:off x="572492" y="46500"/>
            <a:ext cx="11753825" cy="929041"/>
          </a:xfrm>
        </p:spPr>
        <p:txBody>
          <a:bodyPr anchor="b">
            <a:normAutofit/>
          </a:bodyPr>
          <a:lstStyle/>
          <a:p>
            <a:r>
              <a:rPr lang="en-US" sz="5400" b="1" dirty="0">
                <a:latin typeface="+mn-lt"/>
              </a:rPr>
              <a:t>Improper Government Activity </a:t>
            </a:r>
          </a:p>
        </p:txBody>
      </p:sp>
      <p:pic>
        <p:nvPicPr>
          <p:cNvPr id="2" name="Picture 1">
            <a:extLst>
              <a:ext uri="{FF2B5EF4-FFF2-40B4-BE49-F238E27FC236}">
                <a16:creationId xmlns:a16="http://schemas.microsoft.com/office/drawing/2014/main" id="{2389A0C8-0271-6999-73C3-DC6AAA046CD6}"/>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3" name="Subtitle 3">
            <a:extLst>
              <a:ext uri="{FF2B5EF4-FFF2-40B4-BE49-F238E27FC236}">
                <a16:creationId xmlns:a16="http://schemas.microsoft.com/office/drawing/2014/main" id="{369C8C48-4860-5F6F-574E-E43F7B589C82}"/>
              </a:ext>
            </a:extLst>
          </p:cNvPr>
          <p:cNvSpPr txBox="1">
            <a:spLocks/>
          </p:cNvSpPr>
          <p:nvPr/>
        </p:nvSpPr>
        <p:spPr>
          <a:xfrm>
            <a:off x="490118" y="1092687"/>
            <a:ext cx="8520599" cy="48181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Accountability Through Transparency</a:t>
            </a:r>
          </a:p>
        </p:txBody>
      </p:sp>
      <p:sp>
        <p:nvSpPr>
          <p:cNvPr id="5" name="TextBox 4">
            <a:extLst>
              <a:ext uri="{FF2B5EF4-FFF2-40B4-BE49-F238E27FC236}">
                <a16:creationId xmlns:a16="http://schemas.microsoft.com/office/drawing/2014/main" id="{1E92714D-B2B4-4058-2FF6-4D451EED0E1C}"/>
              </a:ext>
            </a:extLst>
          </p:cNvPr>
          <p:cNvSpPr txBox="1"/>
          <p:nvPr/>
        </p:nvSpPr>
        <p:spPr>
          <a:xfrm>
            <a:off x="274999" y="1807566"/>
            <a:ext cx="5942404" cy="5003934"/>
          </a:xfrm>
          <a:prstGeom prst="rect">
            <a:avLst/>
          </a:prstGeom>
          <a:noFill/>
          <a:ln>
            <a:noFill/>
          </a:ln>
        </p:spPr>
        <p:txBody>
          <a:bodyPr wrap="square" lIns="190500" tIns="0" rIns="0" bIns="190500" anchor="t">
            <a:spAutoFit/>
          </a:bodyPr>
          <a:lstStyle/>
          <a:p>
            <a:pPr marL="137160" algn="l">
              <a:spcBef>
                <a:spcPts val="0"/>
              </a:spcBef>
              <a:spcAft>
                <a:spcPts val="800"/>
              </a:spcAft>
              <a:buSzPct val="94444"/>
            </a:pPr>
            <a:r>
              <a:rPr sz="2200" b="1" i="0" dirty="0">
                <a:latin typeface="Proxima Nova"/>
              </a:rPr>
              <a:t>Report improper government activity:</a:t>
            </a:r>
            <a:r>
              <a:rPr sz="2200" b="0" i="0" dirty="0">
                <a:latin typeface="Proxima Nova"/>
              </a:rPr>
              <a:t> CAO Policy 0010‑10 authorizes the Office of Ethics &amp; Compliance (OEC) to investigate misuse of County resources, fraud, or ethical violations.</a:t>
            </a:r>
          </a:p>
          <a:p>
            <a:pPr marL="137160" lvl="1" algn="l">
              <a:spcBef>
                <a:spcPts val="1200"/>
              </a:spcBef>
              <a:spcAft>
                <a:spcPts val="0"/>
              </a:spcAft>
              <a:buSzPct val="94444"/>
            </a:pPr>
            <a:r>
              <a:rPr sz="2200" b="1" i="0" dirty="0">
                <a:latin typeface="Proxima Nova"/>
              </a:rPr>
              <a:t>Know the reporting process:</a:t>
            </a:r>
            <a:r>
              <a:rPr sz="2200" b="0" i="0" dirty="0">
                <a:latin typeface="Proxima Nova"/>
              </a:rPr>
              <a:t> Improper activity reports follow a confidential sequence: Report → Review → Investigation → Outcome.</a:t>
            </a:r>
          </a:p>
          <a:p>
            <a:pPr marL="137160" lvl="1" algn="l">
              <a:spcBef>
                <a:spcPts val="1200"/>
              </a:spcBef>
              <a:spcAft>
                <a:spcPts val="0"/>
              </a:spcAft>
              <a:buSzPct val="94444"/>
            </a:pPr>
            <a:r>
              <a:rPr sz="2200" b="1" i="0" dirty="0">
                <a:latin typeface="Proxima Nova"/>
              </a:rPr>
              <a:t>Protection from retaliation:</a:t>
            </a:r>
            <a:r>
              <a:rPr sz="2200" b="0" i="0" dirty="0">
                <a:latin typeface="Proxima Nova"/>
              </a:rPr>
              <a:t> County and state law prohibit retaliation against anyone who reports in good faith or participates in an investigation.</a:t>
            </a:r>
          </a:p>
        </p:txBody>
      </p:sp>
      <p:grpSp>
        <p:nvGrpSpPr>
          <p:cNvPr id="7" name="Group 6">
            <a:extLst>
              <a:ext uri="{FF2B5EF4-FFF2-40B4-BE49-F238E27FC236}">
                <a16:creationId xmlns:a16="http://schemas.microsoft.com/office/drawing/2014/main" id="{86FFC339-D4B9-CC76-DF0F-AFFCABD00C03}"/>
              </a:ext>
            </a:extLst>
          </p:cNvPr>
          <p:cNvGrpSpPr/>
          <p:nvPr/>
        </p:nvGrpSpPr>
        <p:grpSpPr>
          <a:xfrm>
            <a:off x="6570799" y="1589583"/>
            <a:ext cx="5341547" cy="3678834"/>
            <a:chOff x="365908" y="2698879"/>
            <a:chExt cx="4049588" cy="2641743"/>
          </a:xfrm>
        </p:grpSpPr>
        <p:pic>
          <p:nvPicPr>
            <p:cNvPr id="8" name="Picture 7" descr="A blue card with white text and black text&#10;&#10;Description automatically generated">
              <a:extLst>
                <a:ext uri="{FF2B5EF4-FFF2-40B4-BE49-F238E27FC236}">
                  <a16:creationId xmlns:a16="http://schemas.microsoft.com/office/drawing/2014/main" id="{EA1A3D5E-0FA2-1E1C-70BD-42E26B851FE0}"/>
                </a:ext>
              </a:extLst>
            </p:cNvPr>
            <p:cNvPicPr>
              <a:picLocks noChangeAspect="1"/>
            </p:cNvPicPr>
            <p:nvPr/>
          </p:nvPicPr>
          <p:blipFill rotWithShape="1">
            <a:blip r:embed="rId4">
              <a:extLst>
                <a:ext uri="{28A0092B-C50C-407E-A947-70E740481C1C}">
                  <a14:useLocalDpi xmlns:a14="http://schemas.microsoft.com/office/drawing/2010/main" val="0"/>
                </a:ext>
              </a:extLst>
            </a:blip>
            <a:srcRect l="18089" t="18706" r="27686" b="18408"/>
            <a:stretch/>
          </p:blipFill>
          <p:spPr>
            <a:xfrm>
              <a:off x="365908" y="2698879"/>
              <a:ext cx="4049588" cy="2641743"/>
            </a:xfrm>
            <a:prstGeom prst="rect">
              <a:avLst/>
            </a:prstGeom>
          </p:spPr>
        </p:pic>
        <p:pic>
          <p:nvPicPr>
            <p:cNvPr id="9" name="Picture 8">
              <a:extLst>
                <a:ext uri="{FF2B5EF4-FFF2-40B4-BE49-F238E27FC236}">
                  <a16:creationId xmlns:a16="http://schemas.microsoft.com/office/drawing/2014/main" id="{C0F49B11-E98C-3449-7140-DDF001368D19}"/>
                </a:ext>
              </a:extLst>
            </p:cNvPr>
            <p:cNvPicPr>
              <a:picLocks noChangeAspect="1"/>
            </p:cNvPicPr>
            <p:nvPr/>
          </p:nvPicPr>
          <p:blipFill>
            <a:blip r:embed="rId5"/>
            <a:stretch>
              <a:fillRect/>
            </a:stretch>
          </p:blipFill>
          <p:spPr>
            <a:xfrm>
              <a:off x="2871659" y="3847264"/>
              <a:ext cx="1450040" cy="1469903"/>
            </a:xfrm>
            <a:prstGeom prst="rect">
              <a:avLst/>
            </a:prstGeom>
          </p:spPr>
        </p:pic>
      </p:grpSp>
      <p:sp>
        <p:nvSpPr>
          <p:cNvPr id="11" name="TextBox 10">
            <a:extLst>
              <a:ext uri="{FF2B5EF4-FFF2-40B4-BE49-F238E27FC236}">
                <a16:creationId xmlns:a16="http://schemas.microsoft.com/office/drawing/2014/main" id="{2FD3F301-9A52-1114-B986-4C743A885B48}"/>
              </a:ext>
            </a:extLst>
          </p:cNvPr>
          <p:cNvSpPr txBox="1"/>
          <p:nvPr/>
        </p:nvSpPr>
        <p:spPr>
          <a:xfrm>
            <a:off x="6153614" y="5216525"/>
            <a:ext cx="6161048" cy="1641475"/>
          </a:xfrm>
          <a:prstGeom prst="rect">
            <a:avLst/>
          </a:prstGeom>
          <a:noFill/>
        </p:spPr>
        <p:txBody>
          <a:bodyPr wrap="square">
            <a:spAutoFit/>
          </a:bodyPr>
          <a:lstStyle/>
          <a:p>
            <a:pPr lvl="1">
              <a:spcBef>
                <a:spcPts val="450"/>
              </a:spcBef>
              <a:spcAft>
                <a:spcPts val="450"/>
              </a:spcAft>
            </a:pPr>
            <a:r>
              <a:rPr lang="en-US" sz="2100" dirty="0"/>
              <a:t>The County’s Ethics Hotline – 24 hours a day, 7 days a week</a:t>
            </a:r>
          </a:p>
          <a:p>
            <a:pPr marL="900113" lvl="2" indent="-214313">
              <a:spcBef>
                <a:spcPts val="450"/>
              </a:spcBef>
              <a:spcAft>
                <a:spcPts val="450"/>
              </a:spcAft>
              <a:buFont typeface="Arial" panose="020B0604020202020204" pitchFamily="34" charset="0"/>
              <a:buChar char="•"/>
            </a:pPr>
            <a:r>
              <a:rPr lang="en-US" sz="2100" dirty="0"/>
              <a:t>Phone  </a:t>
            </a:r>
            <a:r>
              <a:rPr lang="en-US" sz="2100" b="1" dirty="0"/>
              <a:t>866-549-0004</a:t>
            </a:r>
          </a:p>
          <a:p>
            <a:pPr marL="900113" lvl="2" indent="-214313">
              <a:spcBef>
                <a:spcPts val="450"/>
              </a:spcBef>
              <a:spcAft>
                <a:spcPts val="450"/>
              </a:spcAft>
              <a:buFont typeface="Arial" panose="020B0604020202020204" pitchFamily="34" charset="0"/>
              <a:buChar char="•"/>
            </a:pPr>
            <a:r>
              <a:rPr lang="en-US" sz="2100" dirty="0"/>
              <a:t>Online (webform) </a:t>
            </a:r>
            <a:r>
              <a:rPr lang="en-US" sz="2100" b="1" dirty="0">
                <a:solidFill>
                  <a:schemeClr val="accent1">
                    <a:lumMod val="75000"/>
                  </a:schemeClr>
                </a:solidFill>
                <a:hlinkClick r:id="rId6"/>
              </a:rPr>
              <a:t>mycompliancereport.com</a:t>
            </a:r>
            <a:endParaRPr lang="en-US" sz="2100" b="1" dirty="0">
              <a:solidFill>
                <a:schemeClr val="accent1">
                  <a:lumMod val="75000"/>
                </a:schemeClr>
              </a:solidFill>
            </a:endParaRPr>
          </a:p>
        </p:txBody>
      </p:sp>
    </p:spTree>
    <p:extLst>
      <p:ext uri="{BB962C8B-B14F-4D97-AF65-F5344CB8AC3E}">
        <p14:creationId xmlns:p14="http://schemas.microsoft.com/office/powerpoint/2010/main" val="213504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11CA5-CE32-E8AF-B9DF-3E6BFB8422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2E1561-B6B4-B39E-704E-51616293E335}"/>
              </a:ext>
            </a:extLst>
          </p:cNvPr>
          <p:cNvSpPr>
            <a:spLocks noGrp="1"/>
          </p:cNvSpPr>
          <p:nvPr>
            <p:ph type="title"/>
          </p:nvPr>
        </p:nvSpPr>
        <p:spPr>
          <a:xfrm>
            <a:off x="572492" y="46500"/>
            <a:ext cx="11753825" cy="929041"/>
          </a:xfrm>
        </p:spPr>
        <p:txBody>
          <a:bodyPr anchor="b">
            <a:normAutofit/>
          </a:bodyPr>
          <a:lstStyle/>
          <a:p>
            <a:r>
              <a:rPr lang="en-US" sz="5400" b="1" dirty="0">
                <a:latin typeface="+mn-lt"/>
              </a:rPr>
              <a:t>Putting Ethics into Practice</a:t>
            </a:r>
          </a:p>
        </p:txBody>
      </p:sp>
      <p:pic>
        <p:nvPicPr>
          <p:cNvPr id="2" name="Picture 1">
            <a:extLst>
              <a:ext uri="{FF2B5EF4-FFF2-40B4-BE49-F238E27FC236}">
                <a16:creationId xmlns:a16="http://schemas.microsoft.com/office/drawing/2014/main" id="{F521E5EF-12B2-F2FC-D757-4983F76F55E8}"/>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3" name="Subtitle 3">
            <a:extLst>
              <a:ext uri="{FF2B5EF4-FFF2-40B4-BE49-F238E27FC236}">
                <a16:creationId xmlns:a16="http://schemas.microsoft.com/office/drawing/2014/main" id="{5EEC6844-2066-F6D8-35DF-51365E1F58E4}"/>
              </a:ext>
            </a:extLst>
          </p:cNvPr>
          <p:cNvSpPr txBox="1">
            <a:spLocks/>
          </p:cNvSpPr>
          <p:nvPr/>
        </p:nvSpPr>
        <p:spPr>
          <a:xfrm>
            <a:off x="1364957" y="1139072"/>
            <a:ext cx="8520599" cy="481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What Would You Do? Apply ethical principles to real scenarios.</a:t>
            </a:r>
          </a:p>
          <a:p>
            <a:pPr marL="0" indent="0" algn="ctr">
              <a:buNone/>
            </a:pPr>
            <a:r>
              <a:rPr lang="en-US" sz="2400" b="1" dirty="0"/>
              <a:t>Test your understanding of the Code of Conduct and Ethics by evaluating realistic BCC situations. </a:t>
            </a:r>
          </a:p>
        </p:txBody>
      </p:sp>
      <p:sp>
        <p:nvSpPr>
          <p:cNvPr id="10" name="Rectangle 9">
            <a:extLst>
              <a:ext uri="{FF2B5EF4-FFF2-40B4-BE49-F238E27FC236}">
                <a16:creationId xmlns:a16="http://schemas.microsoft.com/office/drawing/2014/main" id="{BD688A6B-5314-263F-CA4B-DDC79D62E596}"/>
              </a:ext>
            </a:extLst>
          </p:cNvPr>
          <p:cNvSpPr/>
          <p:nvPr/>
        </p:nvSpPr>
        <p:spPr>
          <a:xfrm>
            <a:off x="217170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15" name="Rectangle 14">
            <a:extLst>
              <a:ext uri="{FF2B5EF4-FFF2-40B4-BE49-F238E27FC236}">
                <a16:creationId xmlns:a16="http://schemas.microsoft.com/office/drawing/2014/main" id="{CB1DE4D1-0649-7F89-CEB2-BDC501E9E131}"/>
              </a:ext>
            </a:extLst>
          </p:cNvPr>
          <p:cNvSpPr/>
          <p:nvPr/>
        </p:nvSpPr>
        <p:spPr>
          <a:xfrm>
            <a:off x="666750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16" name="TextBox 15">
            <a:extLst>
              <a:ext uri="{FF2B5EF4-FFF2-40B4-BE49-F238E27FC236}">
                <a16:creationId xmlns:a16="http://schemas.microsoft.com/office/drawing/2014/main" id="{82B07CAF-1D92-7454-51BE-0514622AA7D1}"/>
              </a:ext>
            </a:extLst>
          </p:cNvPr>
          <p:cNvSpPr txBox="1"/>
          <p:nvPr/>
        </p:nvSpPr>
        <p:spPr>
          <a:xfrm>
            <a:off x="6667500" y="1508670"/>
            <a:ext cx="304800" cy="276999"/>
          </a:xfrm>
          <a:prstGeom prst="rect">
            <a:avLst/>
          </a:prstGeom>
          <a:noFill/>
          <a:ln>
            <a:noFill/>
          </a:ln>
        </p:spPr>
        <p:txBody>
          <a:bodyPr wrap="square" lIns="0" tIns="0" rIns="0" bIns="0" anchor="t">
            <a:spAutoFit/>
          </a:bodyPr>
          <a:lstStyle/>
          <a:p>
            <a:pPr algn="ctr"/>
            <a:endParaRPr/>
          </a:p>
        </p:txBody>
      </p:sp>
      <p:sp>
        <p:nvSpPr>
          <p:cNvPr id="18" name="TextBox 17">
            <a:extLst>
              <a:ext uri="{FF2B5EF4-FFF2-40B4-BE49-F238E27FC236}">
                <a16:creationId xmlns:a16="http://schemas.microsoft.com/office/drawing/2014/main" id="{0BD6CF99-4053-51E5-F51D-B4E0190C998C}"/>
              </a:ext>
            </a:extLst>
          </p:cNvPr>
          <p:cNvSpPr txBox="1"/>
          <p:nvPr/>
        </p:nvSpPr>
        <p:spPr>
          <a:xfrm>
            <a:off x="76200" y="3427991"/>
            <a:ext cx="4190999" cy="1231106"/>
          </a:xfrm>
          <a:prstGeom prst="rect">
            <a:avLst/>
          </a:prstGeom>
          <a:noFill/>
          <a:ln>
            <a:noFill/>
          </a:ln>
        </p:spPr>
        <p:txBody>
          <a:bodyPr wrap="square" lIns="0" tIns="0" rIns="0" bIns="0" anchor="t">
            <a:spAutoFit/>
          </a:bodyPr>
          <a:lstStyle/>
          <a:p>
            <a:pPr algn="ctr"/>
            <a:r>
              <a:rPr sz="2000" b="1" i="0" dirty="0"/>
              <a:t>Scenario 1: Conflict of interest</a:t>
            </a:r>
          </a:p>
          <a:p>
            <a:pPr algn="ctr">
              <a:spcAft>
                <a:spcPts val="1200"/>
              </a:spcAft>
            </a:pPr>
            <a:r>
              <a:rPr sz="2000" b="0" i="0" dirty="0"/>
              <a:t>You discover a family member benefits from a County decision you’re advising on — do you disclose or recuse?</a:t>
            </a:r>
          </a:p>
        </p:txBody>
      </p:sp>
      <p:sp>
        <p:nvSpPr>
          <p:cNvPr id="20" name="Rectangle 19">
            <a:extLst>
              <a:ext uri="{FF2B5EF4-FFF2-40B4-BE49-F238E27FC236}">
                <a16:creationId xmlns:a16="http://schemas.microsoft.com/office/drawing/2014/main" id="{3E658B0F-9EA6-5F7F-C2BC-CBEE81FC4400}"/>
              </a:ext>
            </a:extLst>
          </p:cNvPr>
          <p:cNvSpPr/>
          <p:nvPr/>
        </p:nvSpPr>
        <p:spPr>
          <a:xfrm>
            <a:off x="2171700" y="3093392"/>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21" name="TextBox 20">
            <a:extLst>
              <a:ext uri="{FF2B5EF4-FFF2-40B4-BE49-F238E27FC236}">
                <a16:creationId xmlns:a16="http://schemas.microsoft.com/office/drawing/2014/main" id="{B8B60CE9-D88C-ADB8-27F4-1CF1D2C26590}"/>
              </a:ext>
            </a:extLst>
          </p:cNvPr>
          <p:cNvSpPr txBox="1"/>
          <p:nvPr/>
        </p:nvSpPr>
        <p:spPr>
          <a:xfrm>
            <a:off x="2171700" y="3093392"/>
            <a:ext cx="304800" cy="276999"/>
          </a:xfrm>
          <a:prstGeom prst="rect">
            <a:avLst/>
          </a:prstGeom>
          <a:noFill/>
          <a:ln>
            <a:noFill/>
          </a:ln>
        </p:spPr>
        <p:txBody>
          <a:bodyPr wrap="square" lIns="0" tIns="0" rIns="0" bIns="0" anchor="t">
            <a:spAutoFit/>
          </a:bodyPr>
          <a:lstStyle/>
          <a:p>
            <a:pPr algn="ctr"/>
            <a:endParaRPr/>
          </a:p>
        </p:txBody>
      </p:sp>
      <p:pic>
        <p:nvPicPr>
          <p:cNvPr id="22" name="Picture 21" descr="tmpn89hlf5y.png">
            <a:extLst>
              <a:ext uri="{FF2B5EF4-FFF2-40B4-BE49-F238E27FC236}">
                <a16:creationId xmlns:a16="http://schemas.microsoft.com/office/drawing/2014/main" id="{ADBA8682-0CF5-4CB8-B633-498F5EA0D876}"/>
              </a:ext>
            </a:extLst>
          </p:cNvPr>
          <p:cNvPicPr>
            <a:picLocks noChangeAspect="1"/>
          </p:cNvPicPr>
          <p:nvPr/>
        </p:nvPicPr>
        <p:blipFill>
          <a:blip r:embed="rId4"/>
          <a:stretch>
            <a:fillRect/>
          </a:stretch>
        </p:blipFill>
        <p:spPr>
          <a:xfrm>
            <a:off x="1568606" y="2433493"/>
            <a:ext cx="907894" cy="907894"/>
          </a:xfrm>
          <a:prstGeom prst="rect">
            <a:avLst/>
          </a:prstGeom>
        </p:spPr>
      </p:pic>
      <p:sp>
        <p:nvSpPr>
          <p:cNvPr id="23" name="TextBox 22">
            <a:extLst>
              <a:ext uri="{FF2B5EF4-FFF2-40B4-BE49-F238E27FC236}">
                <a16:creationId xmlns:a16="http://schemas.microsoft.com/office/drawing/2014/main" id="{5D9E3750-1DC8-5B94-48B2-6DBA9422D3F9}"/>
              </a:ext>
            </a:extLst>
          </p:cNvPr>
          <p:cNvSpPr txBox="1"/>
          <p:nvPr/>
        </p:nvSpPr>
        <p:spPr>
          <a:xfrm>
            <a:off x="7790056" y="3427991"/>
            <a:ext cx="4190999" cy="1231106"/>
          </a:xfrm>
          <a:prstGeom prst="rect">
            <a:avLst/>
          </a:prstGeom>
          <a:noFill/>
          <a:ln>
            <a:noFill/>
          </a:ln>
        </p:spPr>
        <p:txBody>
          <a:bodyPr wrap="square" lIns="0" tIns="0" rIns="0" bIns="0" anchor="t">
            <a:spAutoFit/>
          </a:bodyPr>
          <a:lstStyle/>
          <a:p>
            <a:pPr algn="ctr"/>
            <a:r>
              <a:rPr sz="2000" b="1" i="0" dirty="0"/>
              <a:t>Scenario 2: Civility challenge</a:t>
            </a:r>
          </a:p>
          <a:p>
            <a:pPr algn="ctr">
              <a:spcAft>
                <a:spcPts val="1200"/>
              </a:spcAft>
            </a:pPr>
            <a:r>
              <a:rPr sz="2000" b="0" i="0" dirty="0"/>
              <a:t>A heated exchange occurs during a public meeting — how do you model calm and professionalism?</a:t>
            </a:r>
          </a:p>
        </p:txBody>
      </p:sp>
      <p:sp>
        <p:nvSpPr>
          <p:cNvPr id="25" name="Rectangle 24">
            <a:extLst>
              <a:ext uri="{FF2B5EF4-FFF2-40B4-BE49-F238E27FC236}">
                <a16:creationId xmlns:a16="http://schemas.microsoft.com/office/drawing/2014/main" id="{935D19E6-D3E5-AB87-CFD7-2FC90146E113}"/>
              </a:ext>
            </a:extLst>
          </p:cNvPr>
          <p:cNvSpPr/>
          <p:nvPr/>
        </p:nvSpPr>
        <p:spPr>
          <a:xfrm>
            <a:off x="6667500" y="3093392"/>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26" name="TextBox 25">
            <a:extLst>
              <a:ext uri="{FF2B5EF4-FFF2-40B4-BE49-F238E27FC236}">
                <a16:creationId xmlns:a16="http://schemas.microsoft.com/office/drawing/2014/main" id="{8954460E-369E-76D6-E4C6-69CB1782A385}"/>
              </a:ext>
            </a:extLst>
          </p:cNvPr>
          <p:cNvSpPr txBox="1"/>
          <p:nvPr/>
        </p:nvSpPr>
        <p:spPr>
          <a:xfrm>
            <a:off x="6667500" y="3093392"/>
            <a:ext cx="304800" cy="276999"/>
          </a:xfrm>
          <a:prstGeom prst="rect">
            <a:avLst/>
          </a:prstGeom>
          <a:noFill/>
          <a:ln>
            <a:noFill/>
          </a:ln>
        </p:spPr>
        <p:txBody>
          <a:bodyPr wrap="square" lIns="0" tIns="0" rIns="0" bIns="0" anchor="t">
            <a:spAutoFit/>
          </a:bodyPr>
          <a:lstStyle/>
          <a:p>
            <a:pPr algn="ctr"/>
            <a:endParaRPr/>
          </a:p>
        </p:txBody>
      </p:sp>
      <p:pic>
        <p:nvPicPr>
          <p:cNvPr id="27" name="Picture 26" descr="tmpb7pmcp6j.png">
            <a:extLst>
              <a:ext uri="{FF2B5EF4-FFF2-40B4-BE49-F238E27FC236}">
                <a16:creationId xmlns:a16="http://schemas.microsoft.com/office/drawing/2014/main" id="{169CB2EC-6526-7172-38EF-F8785564E7AE}"/>
              </a:ext>
            </a:extLst>
          </p:cNvPr>
          <p:cNvPicPr>
            <a:picLocks noChangeAspect="1"/>
          </p:cNvPicPr>
          <p:nvPr/>
        </p:nvPicPr>
        <p:blipFill>
          <a:blip r:embed="rId5"/>
          <a:stretch>
            <a:fillRect/>
          </a:stretch>
        </p:blipFill>
        <p:spPr>
          <a:xfrm>
            <a:off x="6001617" y="4795660"/>
            <a:ext cx="629235" cy="629235"/>
          </a:xfrm>
          <a:prstGeom prst="rect">
            <a:avLst/>
          </a:prstGeom>
        </p:spPr>
      </p:pic>
      <p:sp>
        <p:nvSpPr>
          <p:cNvPr id="28" name="TextBox 27">
            <a:extLst>
              <a:ext uri="{FF2B5EF4-FFF2-40B4-BE49-F238E27FC236}">
                <a16:creationId xmlns:a16="http://schemas.microsoft.com/office/drawing/2014/main" id="{D63C272D-DBDE-D962-44D5-E0058246C3A5}"/>
              </a:ext>
            </a:extLst>
          </p:cNvPr>
          <p:cNvSpPr txBox="1"/>
          <p:nvPr/>
        </p:nvSpPr>
        <p:spPr>
          <a:xfrm>
            <a:off x="3180884" y="5718928"/>
            <a:ext cx="6270703" cy="923330"/>
          </a:xfrm>
          <a:prstGeom prst="rect">
            <a:avLst/>
          </a:prstGeom>
          <a:noFill/>
          <a:ln>
            <a:noFill/>
          </a:ln>
        </p:spPr>
        <p:txBody>
          <a:bodyPr wrap="square" lIns="0" tIns="0" rIns="0" bIns="0" anchor="t">
            <a:spAutoFit/>
          </a:bodyPr>
          <a:lstStyle/>
          <a:p>
            <a:pPr algn="ctr"/>
            <a:r>
              <a:rPr sz="2000" b="1" i="0" dirty="0"/>
              <a:t>Scenario 3: Confidentiality breach</a:t>
            </a:r>
          </a:p>
          <a:p>
            <a:pPr algn="ctr">
              <a:spcAft>
                <a:spcPts val="1200"/>
              </a:spcAft>
            </a:pPr>
            <a:r>
              <a:rPr sz="2000" b="0" i="0" dirty="0"/>
              <a:t>A fellow member shares privileged County information on social media — what steps should follow?</a:t>
            </a:r>
          </a:p>
        </p:txBody>
      </p:sp>
      <p:pic>
        <p:nvPicPr>
          <p:cNvPr id="29" name="Picture 28" descr="tmpwl99nug4.png">
            <a:extLst>
              <a:ext uri="{FF2B5EF4-FFF2-40B4-BE49-F238E27FC236}">
                <a16:creationId xmlns:a16="http://schemas.microsoft.com/office/drawing/2014/main" id="{9BFF6729-F0AF-12A9-D992-F1084E9415A2}"/>
              </a:ext>
            </a:extLst>
          </p:cNvPr>
          <p:cNvPicPr>
            <a:picLocks noChangeAspect="1"/>
          </p:cNvPicPr>
          <p:nvPr/>
        </p:nvPicPr>
        <p:blipFill>
          <a:blip r:embed="rId6"/>
          <a:stretch>
            <a:fillRect/>
          </a:stretch>
        </p:blipFill>
        <p:spPr>
          <a:xfrm>
            <a:off x="9142876" y="2397977"/>
            <a:ext cx="1208242" cy="926101"/>
          </a:xfrm>
          <a:prstGeom prst="rect">
            <a:avLst/>
          </a:prstGeom>
        </p:spPr>
      </p:pic>
    </p:spTree>
    <p:extLst>
      <p:ext uri="{BB962C8B-B14F-4D97-AF65-F5344CB8AC3E}">
        <p14:creationId xmlns:p14="http://schemas.microsoft.com/office/powerpoint/2010/main" val="38905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BE0D3-2B26-33B5-A23B-8B9463E6E8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C5155D-893E-B220-AA21-4AF2908C9290}"/>
              </a:ext>
            </a:extLst>
          </p:cNvPr>
          <p:cNvSpPr>
            <a:spLocks noGrp="1"/>
          </p:cNvSpPr>
          <p:nvPr>
            <p:ph type="title"/>
          </p:nvPr>
        </p:nvSpPr>
        <p:spPr>
          <a:xfrm>
            <a:off x="572492" y="46500"/>
            <a:ext cx="11753825" cy="929041"/>
          </a:xfrm>
        </p:spPr>
        <p:txBody>
          <a:bodyPr anchor="b">
            <a:normAutofit/>
          </a:bodyPr>
          <a:lstStyle/>
          <a:p>
            <a:r>
              <a:rPr lang="en-US" sz="5400" b="1" dirty="0">
                <a:latin typeface="+mn-lt"/>
              </a:rPr>
              <a:t>Resources &amp; Contacts</a:t>
            </a:r>
          </a:p>
        </p:txBody>
      </p:sp>
      <p:pic>
        <p:nvPicPr>
          <p:cNvPr id="2" name="Picture 1">
            <a:extLst>
              <a:ext uri="{FF2B5EF4-FFF2-40B4-BE49-F238E27FC236}">
                <a16:creationId xmlns:a16="http://schemas.microsoft.com/office/drawing/2014/main" id="{3BF56997-E4AB-254D-3A86-35AA85D5FC0D}"/>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5" name="Subtitle 3">
            <a:extLst>
              <a:ext uri="{FF2B5EF4-FFF2-40B4-BE49-F238E27FC236}">
                <a16:creationId xmlns:a16="http://schemas.microsoft.com/office/drawing/2014/main" id="{F85FCDD4-156A-01BC-19FA-2B74BD38CD5D}"/>
              </a:ext>
            </a:extLst>
          </p:cNvPr>
          <p:cNvSpPr txBox="1">
            <a:spLocks/>
          </p:cNvSpPr>
          <p:nvPr/>
        </p:nvSpPr>
        <p:spPr>
          <a:xfrm>
            <a:off x="478968" y="1221294"/>
            <a:ext cx="8520599" cy="48181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Where to Find Help and Guidance</a:t>
            </a:r>
          </a:p>
        </p:txBody>
      </p:sp>
      <p:sp>
        <p:nvSpPr>
          <p:cNvPr id="6" name="TextBox 5">
            <a:extLst>
              <a:ext uri="{FF2B5EF4-FFF2-40B4-BE49-F238E27FC236}">
                <a16:creationId xmlns:a16="http://schemas.microsoft.com/office/drawing/2014/main" id="{5F49A519-6706-46B2-4AA5-6069B8429EE7}"/>
              </a:ext>
            </a:extLst>
          </p:cNvPr>
          <p:cNvSpPr txBox="1"/>
          <p:nvPr/>
        </p:nvSpPr>
        <p:spPr>
          <a:xfrm>
            <a:off x="2125518" y="2371322"/>
            <a:ext cx="8647771" cy="3393237"/>
          </a:xfrm>
          <a:prstGeom prst="rect">
            <a:avLst/>
          </a:prstGeom>
          <a:noFill/>
          <a:ln>
            <a:noFill/>
          </a:ln>
        </p:spPr>
        <p:txBody>
          <a:bodyPr wrap="square" lIns="190500" tIns="0" rIns="0" bIns="190500" anchor="t">
            <a:spAutoFit/>
          </a:bodyPr>
          <a:lstStyle/>
          <a:p>
            <a:pPr marL="480060" indent="-342900" algn="l">
              <a:spcBef>
                <a:spcPts val="0"/>
              </a:spcBef>
              <a:spcAft>
                <a:spcPts val="800"/>
              </a:spcAft>
              <a:buSzPct val="100000"/>
              <a:buFont typeface="Arial" panose="020B0604020202020204" pitchFamily="34" charset="0"/>
              <a:buChar char="•"/>
            </a:pPr>
            <a:r>
              <a:rPr sz="2400" b="1" i="0" dirty="0"/>
              <a:t>Code of Conduct / BCC Administration:</a:t>
            </a:r>
            <a:r>
              <a:rPr sz="2400" b="0" i="0" dirty="0"/>
              <a:t> Clerk of the Board – </a:t>
            </a:r>
            <a:endParaRPr lang="en-US" sz="2400" b="0" i="0" dirty="0"/>
          </a:p>
          <a:p>
            <a:pPr marL="137160" algn="l">
              <a:spcBef>
                <a:spcPts val="0"/>
              </a:spcBef>
              <a:spcAft>
                <a:spcPts val="800"/>
              </a:spcAft>
              <a:buSzPct val="100000"/>
            </a:pPr>
            <a:r>
              <a:rPr lang="en-US" sz="2400" dirty="0"/>
              <a:t>     </a:t>
            </a:r>
            <a:r>
              <a:rPr sz="2400" b="0" i="0" dirty="0"/>
              <a:t>📧 </a:t>
            </a:r>
            <a:r>
              <a:rPr sz="2400" b="0" i="0" dirty="0">
                <a:hlinkClick r:id="rId4"/>
              </a:rPr>
              <a:t>bcc@sdcounty.ca.gov</a:t>
            </a:r>
            <a:endParaRPr lang="en-US" sz="2400" b="0" i="0" dirty="0"/>
          </a:p>
          <a:p>
            <a:pPr marL="480060" indent="-342900">
              <a:spcAft>
                <a:spcPts val="800"/>
              </a:spcAft>
              <a:buSzPct val="100000"/>
              <a:buFont typeface="Arial" panose="020B0604020202020204" pitchFamily="34" charset="0"/>
              <a:buChar char="•"/>
            </a:pPr>
            <a:r>
              <a:rPr lang="en-US" sz="2400" b="1" dirty="0"/>
              <a:t>BCC County representative</a:t>
            </a:r>
          </a:p>
          <a:p>
            <a:pPr marL="480060" indent="-342900">
              <a:spcAft>
                <a:spcPts val="800"/>
              </a:spcAft>
              <a:buSzPct val="100000"/>
              <a:buFont typeface="Arial" panose="020B0604020202020204" pitchFamily="34" charset="0"/>
              <a:buChar char="•"/>
            </a:pPr>
            <a:r>
              <a:rPr lang="en-US" sz="2400" b="1" dirty="0"/>
              <a:t>County Counsel:</a:t>
            </a:r>
            <a:r>
              <a:rPr lang="en-US" sz="2400" dirty="0"/>
              <a:t> County Counsel assigned to your BCC </a:t>
            </a:r>
          </a:p>
          <a:p>
            <a:pPr marL="137160">
              <a:spcAft>
                <a:spcPts val="800"/>
              </a:spcAft>
              <a:buSzPct val="100000"/>
            </a:pPr>
            <a:r>
              <a:rPr lang="en-US" sz="2400" dirty="0"/>
              <a:t>     ☎️ (619) 531-4860</a:t>
            </a:r>
          </a:p>
          <a:p>
            <a:pPr marL="480060" indent="-342900">
              <a:spcAft>
                <a:spcPts val="800"/>
              </a:spcAft>
              <a:buSzPct val="100000"/>
              <a:buFont typeface="Arial" panose="020B0604020202020204" pitchFamily="34" charset="0"/>
              <a:buChar char="•"/>
            </a:pPr>
            <a:r>
              <a:rPr lang="en-US" sz="2400" b="1" dirty="0"/>
              <a:t>Code of Ethics:</a:t>
            </a:r>
            <a:r>
              <a:rPr lang="en-US" sz="2400" dirty="0"/>
              <a:t> Office of Ethics &amp; Compliance – </a:t>
            </a:r>
          </a:p>
          <a:p>
            <a:pPr marL="137160">
              <a:spcAft>
                <a:spcPts val="800"/>
              </a:spcAft>
              <a:buSzPct val="100000"/>
            </a:pPr>
            <a:r>
              <a:rPr lang="en-US" sz="2400" dirty="0"/>
              <a:t>     📧 OEC@sdcounty.ca.gov | ☎️ (619) 531-5174</a:t>
            </a:r>
          </a:p>
        </p:txBody>
      </p:sp>
    </p:spTree>
    <p:extLst>
      <p:ext uri="{BB962C8B-B14F-4D97-AF65-F5344CB8AC3E}">
        <p14:creationId xmlns:p14="http://schemas.microsoft.com/office/powerpoint/2010/main" val="19444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134EF-29BB-155F-D724-A1A618EB1639}"/>
              </a:ext>
            </a:extLst>
          </p:cNvPr>
          <p:cNvSpPr>
            <a:spLocks noGrp="1"/>
          </p:cNvSpPr>
          <p:nvPr>
            <p:ph type="title"/>
          </p:nvPr>
        </p:nvSpPr>
        <p:spPr>
          <a:xfrm>
            <a:off x="686834" y="1153572"/>
            <a:ext cx="3200400" cy="4461163"/>
          </a:xfrm>
        </p:spPr>
        <p:txBody>
          <a:bodyPr>
            <a:normAutofit/>
          </a:bodyPr>
          <a:lstStyle/>
          <a:p>
            <a:r>
              <a:rPr lang="en-US">
                <a:solidFill>
                  <a:srgbClr val="FFFFFF"/>
                </a:solidFill>
              </a:rPr>
              <a:t>Thank you!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C8939D-DAC5-0AE6-62DF-BF9DD247E16A}"/>
              </a:ext>
            </a:extLst>
          </p:cNvPr>
          <p:cNvSpPr>
            <a:spLocks noGrp="1"/>
          </p:cNvSpPr>
          <p:nvPr>
            <p:ph idx="1"/>
          </p:nvPr>
        </p:nvSpPr>
        <p:spPr>
          <a:xfrm>
            <a:off x="4447308" y="591344"/>
            <a:ext cx="6906491" cy="5585619"/>
          </a:xfrm>
        </p:spPr>
        <p:txBody>
          <a:bodyPr anchor="ctr">
            <a:normAutofit/>
          </a:bodyPr>
          <a:lstStyle/>
          <a:p>
            <a:pPr marL="0" indent="0">
              <a:buNone/>
            </a:pPr>
            <a:r>
              <a:rPr lang="en-US" b="1" dirty="0"/>
              <a:t>Questions on the Code of Conduct?</a:t>
            </a:r>
          </a:p>
          <a:p>
            <a:pPr marL="0" indent="0">
              <a:buNone/>
            </a:pPr>
            <a:r>
              <a:rPr lang="en-US" dirty="0"/>
              <a:t>	Clerk of the Board Staff: 	</a:t>
            </a:r>
            <a:r>
              <a:rPr lang="en-US" dirty="0">
                <a:hlinkClick r:id="rId3"/>
              </a:rPr>
              <a:t>bcc@sdcounty.ca.gov</a:t>
            </a:r>
            <a:endParaRPr lang="en-US" dirty="0"/>
          </a:p>
          <a:p>
            <a:pPr marL="0" indent="0">
              <a:buNone/>
            </a:pPr>
            <a:endParaRPr lang="en-US" dirty="0"/>
          </a:p>
          <a:p>
            <a:pPr marL="0" indent="0">
              <a:buNone/>
            </a:pPr>
            <a:r>
              <a:rPr lang="en-US" b="1" dirty="0"/>
              <a:t>Questions on the Code of Ethics?</a:t>
            </a:r>
          </a:p>
          <a:p>
            <a:pPr marL="0" indent="0">
              <a:buNone/>
            </a:pPr>
            <a:r>
              <a:rPr lang="en-US" dirty="0"/>
              <a:t>	Office of Ethics and Compliance: 	</a:t>
            </a:r>
            <a:r>
              <a:rPr lang="en-US" dirty="0">
                <a:hlinkClick r:id="rId4"/>
              </a:rPr>
              <a:t>OEC@sdcounty.ca.gov</a:t>
            </a:r>
            <a:r>
              <a:rPr lang="en-US" dirty="0"/>
              <a:t> </a:t>
            </a:r>
          </a:p>
        </p:txBody>
      </p:sp>
    </p:spTree>
    <p:extLst>
      <p:ext uri="{BB962C8B-B14F-4D97-AF65-F5344CB8AC3E}">
        <p14:creationId xmlns:p14="http://schemas.microsoft.com/office/powerpoint/2010/main" val="7967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6027CB34-D43B-8588-7D9C-6DC40891E6AE}"/>
              </a:ext>
            </a:extLst>
          </p:cNvPr>
          <p:cNvGraphicFramePr>
            <a:graphicFrameLocks noGrp="1"/>
          </p:cNvGraphicFramePr>
          <p:nvPr>
            <p:ph idx="1"/>
            <p:extLst>
              <p:ext uri="{D42A27DB-BD31-4B8C-83A1-F6EECF244321}">
                <p14:modId xmlns:p14="http://schemas.microsoft.com/office/powerpoint/2010/main" val="335822262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C0A56A26-8741-C71A-152C-568C7D5B6A87}"/>
              </a:ext>
            </a:extLst>
          </p:cNvPr>
          <p:cNvSpPr/>
          <p:nvPr/>
        </p:nvSpPr>
        <p:spPr>
          <a:xfrm>
            <a:off x="-558988" y="-104728"/>
            <a:ext cx="1330692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11746C3B-BBD5-5A8E-4D3B-F6269C085C71}"/>
              </a:ext>
            </a:extLst>
          </p:cNvPr>
          <p:cNvSpPr>
            <a:spLocks noGrp="1"/>
          </p:cNvSpPr>
          <p:nvPr>
            <p:ph type="title"/>
          </p:nvPr>
        </p:nvSpPr>
        <p:spPr>
          <a:xfrm>
            <a:off x="836675" y="362152"/>
            <a:ext cx="10515600" cy="1133499"/>
          </a:xfrm>
        </p:spPr>
        <p:txBody>
          <a:bodyPr>
            <a:normAutofit/>
          </a:bodyPr>
          <a:lstStyle/>
          <a:p>
            <a:pPr algn="ctr"/>
            <a:r>
              <a:rPr lang="en-US" sz="3200" b="1" dirty="0">
                <a:solidFill>
                  <a:schemeClr val="bg1"/>
                </a:solidFill>
                <a:latin typeface="+mn-lt"/>
              </a:rPr>
              <a:t>Code of Conduct Timeline: </a:t>
            </a:r>
            <a:br>
              <a:rPr lang="en-US" sz="3200" b="1" dirty="0">
                <a:solidFill>
                  <a:schemeClr val="bg1"/>
                </a:solidFill>
                <a:latin typeface="+mn-lt"/>
              </a:rPr>
            </a:br>
            <a:r>
              <a:rPr lang="en-US" sz="3200" b="1" dirty="0">
                <a:solidFill>
                  <a:schemeClr val="bg1"/>
                </a:solidFill>
                <a:latin typeface="+mn-lt"/>
              </a:rPr>
              <a:t>Creation and Adoption of the BCC and CPSG Code of Conduct</a:t>
            </a:r>
          </a:p>
        </p:txBody>
      </p:sp>
    </p:spTree>
    <p:extLst>
      <p:ext uri="{BB962C8B-B14F-4D97-AF65-F5344CB8AC3E}">
        <p14:creationId xmlns:p14="http://schemas.microsoft.com/office/powerpoint/2010/main" val="416047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74CB3-E5F1-62CE-2AF9-69DA90BC13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1B04E9-281C-CD64-160F-027789DB83C8}"/>
              </a:ext>
            </a:extLst>
          </p:cNvPr>
          <p:cNvSpPr>
            <a:spLocks noGrp="1"/>
          </p:cNvSpPr>
          <p:nvPr>
            <p:ph type="title"/>
          </p:nvPr>
        </p:nvSpPr>
        <p:spPr>
          <a:xfrm>
            <a:off x="572493" y="46500"/>
            <a:ext cx="11018520" cy="929041"/>
          </a:xfrm>
        </p:spPr>
        <p:txBody>
          <a:bodyPr anchor="b">
            <a:normAutofit/>
          </a:bodyPr>
          <a:lstStyle/>
          <a:p>
            <a:r>
              <a:rPr lang="en-US" sz="5400" b="1" dirty="0">
                <a:latin typeface="+mn-lt"/>
              </a:rPr>
              <a:t>Why Ethics &amp; Conduct Matter</a:t>
            </a:r>
          </a:p>
        </p:txBody>
      </p:sp>
      <p:sp>
        <p:nvSpPr>
          <p:cNvPr id="3" name="Content Placeholder 2">
            <a:extLst>
              <a:ext uri="{FF2B5EF4-FFF2-40B4-BE49-F238E27FC236}">
                <a16:creationId xmlns:a16="http://schemas.microsoft.com/office/drawing/2014/main" id="{095596C3-7DD0-706B-3476-35D9EC0660FC}"/>
              </a:ext>
            </a:extLst>
          </p:cNvPr>
          <p:cNvSpPr>
            <a:spLocks noGrp="1"/>
          </p:cNvSpPr>
          <p:nvPr>
            <p:ph idx="1"/>
          </p:nvPr>
        </p:nvSpPr>
        <p:spPr>
          <a:xfrm>
            <a:off x="242806" y="1499379"/>
            <a:ext cx="7423688" cy="4906917"/>
          </a:xfrm>
        </p:spPr>
        <p:txBody>
          <a:bodyPr anchor="t">
            <a:normAutofit/>
          </a:bodyPr>
          <a:lstStyle/>
          <a:p>
            <a:r>
              <a:rPr lang="en-US" sz="2400" b="1" dirty="0"/>
              <a:t>Ethical conduct shapes public perception</a:t>
            </a:r>
            <a:r>
              <a:rPr lang="en-US" sz="2400" dirty="0"/>
              <a:t>: Each action by a BCC member influences how the community views the integrity and fairness of County governance.</a:t>
            </a:r>
          </a:p>
          <a:p>
            <a:r>
              <a:rPr lang="en-US" sz="2400" b="1" dirty="0"/>
              <a:t>Trust is the foundation of civic engagement</a:t>
            </a:r>
            <a:r>
              <a:rPr lang="en-US" sz="2400" dirty="0"/>
              <a:t>: When trust is established, communities are more likely to participate and collaborate in local decision-making processes.</a:t>
            </a:r>
          </a:p>
          <a:p>
            <a:r>
              <a:rPr lang="en-US" sz="2400" b="1" dirty="0"/>
              <a:t>The public good is our highest aim</a:t>
            </a:r>
            <a:r>
              <a:rPr lang="en-US" sz="2400" dirty="0"/>
              <a:t>: Serving with transparency, honesty, and accountability upholds the County’s motto: </a:t>
            </a:r>
            <a:r>
              <a:rPr lang="en-US" sz="2400" b="1" dirty="0"/>
              <a:t>‘The noblest motive is the public good</a:t>
            </a:r>
            <a:r>
              <a:rPr lang="en-US" sz="2400" dirty="0"/>
              <a:t>.’</a:t>
            </a:r>
          </a:p>
          <a:p>
            <a:r>
              <a:rPr lang="en-US" sz="2400" b="1" dirty="0"/>
              <a:t>Public service demands public trust</a:t>
            </a:r>
            <a:r>
              <a:rPr lang="en-US" sz="2400" dirty="0"/>
              <a:t>: Civic roles require adherence to shared values that ensure equity, access, and respect in all County-related interactions.</a:t>
            </a:r>
          </a:p>
        </p:txBody>
      </p:sp>
      <p:pic>
        <p:nvPicPr>
          <p:cNvPr id="7" name="Picture 6" descr="tmpzzxuiz9h.png">
            <a:extLst>
              <a:ext uri="{FF2B5EF4-FFF2-40B4-BE49-F238E27FC236}">
                <a16:creationId xmlns:a16="http://schemas.microsoft.com/office/drawing/2014/main" id="{F14E4F29-22B7-9B16-9F38-A85B247CA074}"/>
              </a:ext>
            </a:extLst>
          </p:cNvPr>
          <p:cNvPicPr>
            <a:picLocks noChangeAspect="1"/>
          </p:cNvPicPr>
          <p:nvPr/>
        </p:nvPicPr>
        <p:blipFill>
          <a:blip r:embed="rId3"/>
          <a:srcRect l="28529" r="17356" b="2"/>
          <a:stretch>
            <a:fillRect/>
          </a:stretch>
        </p:blipFill>
        <p:spPr>
          <a:xfrm>
            <a:off x="7891556" y="1904582"/>
            <a:ext cx="3941064" cy="4096512"/>
          </a:xfrm>
          <a:prstGeom prst="rect">
            <a:avLst/>
          </a:prstGeom>
        </p:spPr>
      </p:pic>
      <p:pic>
        <p:nvPicPr>
          <p:cNvPr id="2" name="Picture 1">
            <a:extLst>
              <a:ext uri="{FF2B5EF4-FFF2-40B4-BE49-F238E27FC236}">
                <a16:creationId xmlns:a16="http://schemas.microsoft.com/office/drawing/2014/main" id="{C1EB7303-24EF-C5E0-257B-4EEBB131206C}"/>
              </a:ext>
            </a:extLst>
          </p:cNvPr>
          <p:cNvPicPr>
            <a:picLocks noChangeAspect="1"/>
          </p:cNvPicPr>
          <p:nvPr/>
        </p:nvPicPr>
        <p:blipFill>
          <a:blip r:embed="rId4">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Tree>
    <p:extLst>
      <p:ext uri="{BB962C8B-B14F-4D97-AF65-F5344CB8AC3E}">
        <p14:creationId xmlns:p14="http://schemas.microsoft.com/office/powerpoint/2010/main" val="381388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33C50-8600-2A5E-F75C-5DBA59FBF9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A5A004-7741-083C-4FA1-CFBDD96F47FA}"/>
              </a:ext>
            </a:extLst>
          </p:cNvPr>
          <p:cNvSpPr>
            <a:spLocks noGrp="1"/>
          </p:cNvSpPr>
          <p:nvPr>
            <p:ph type="title"/>
          </p:nvPr>
        </p:nvSpPr>
        <p:spPr>
          <a:xfrm>
            <a:off x="572492" y="46500"/>
            <a:ext cx="11753825" cy="929041"/>
          </a:xfrm>
        </p:spPr>
        <p:txBody>
          <a:bodyPr anchor="b">
            <a:normAutofit/>
          </a:bodyPr>
          <a:lstStyle/>
          <a:p>
            <a:r>
              <a:rPr lang="en-US" sz="5400" b="1" dirty="0">
                <a:latin typeface="+mn-lt"/>
              </a:rPr>
              <a:t>BCC’s: Your Role</a:t>
            </a:r>
          </a:p>
        </p:txBody>
      </p:sp>
      <p:pic>
        <p:nvPicPr>
          <p:cNvPr id="2" name="Picture 1">
            <a:extLst>
              <a:ext uri="{FF2B5EF4-FFF2-40B4-BE49-F238E27FC236}">
                <a16:creationId xmlns:a16="http://schemas.microsoft.com/office/drawing/2014/main" id="{35648FA7-BF6E-3550-6FF7-388B0B981094}"/>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10" name="Subtitle 3">
            <a:extLst>
              <a:ext uri="{FF2B5EF4-FFF2-40B4-BE49-F238E27FC236}">
                <a16:creationId xmlns:a16="http://schemas.microsoft.com/office/drawing/2014/main" id="{2B30C29E-7931-96C3-DA15-351B81D3D829}"/>
              </a:ext>
            </a:extLst>
          </p:cNvPr>
          <p:cNvSpPr txBox="1">
            <a:spLocks/>
          </p:cNvSpPr>
          <p:nvPr/>
        </p:nvSpPr>
        <p:spPr>
          <a:xfrm>
            <a:off x="686088" y="1141916"/>
            <a:ext cx="8520599" cy="48181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Extending Civic Engagement</a:t>
            </a:r>
          </a:p>
        </p:txBody>
      </p:sp>
      <p:grpSp>
        <p:nvGrpSpPr>
          <p:cNvPr id="44" name="Group 43">
            <a:extLst>
              <a:ext uri="{FF2B5EF4-FFF2-40B4-BE49-F238E27FC236}">
                <a16:creationId xmlns:a16="http://schemas.microsoft.com/office/drawing/2014/main" id="{CAC908F6-C158-0684-B71A-0242201610C9}"/>
              </a:ext>
            </a:extLst>
          </p:cNvPr>
          <p:cNvGrpSpPr/>
          <p:nvPr/>
        </p:nvGrpSpPr>
        <p:grpSpPr>
          <a:xfrm>
            <a:off x="572492" y="1683918"/>
            <a:ext cx="5467813" cy="2396060"/>
            <a:chOff x="572492" y="1683918"/>
            <a:chExt cx="5467813" cy="2396060"/>
          </a:xfrm>
        </p:grpSpPr>
        <p:pic>
          <p:nvPicPr>
            <p:cNvPr id="20" name="Picture 19" descr="tmpwl99nug4.png">
              <a:extLst>
                <a:ext uri="{FF2B5EF4-FFF2-40B4-BE49-F238E27FC236}">
                  <a16:creationId xmlns:a16="http://schemas.microsoft.com/office/drawing/2014/main" id="{9A01F6FC-AF7C-69F8-4A01-A14B035BF57C}"/>
                </a:ext>
              </a:extLst>
            </p:cNvPr>
            <p:cNvPicPr>
              <a:picLocks noChangeAspect="1"/>
            </p:cNvPicPr>
            <p:nvPr/>
          </p:nvPicPr>
          <p:blipFill>
            <a:blip r:embed="rId4"/>
            <a:stretch>
              <a:fillRect/>
            </a:stretch>
          </p:blipFill>
          <p:spPr>
            <a:xfrm>
              <a:off x="2517494" y="1683918"/>
              <a:ext cx="1208242" cy="926101"/>
            </a:xfrm>
            <a:prstGeom prst="rect">
              <a:avLst/>
            </a:prstGeom>
          </p:spPr>
        </p:pic>
        <p:sp>
          <p:nvSpPr>
            <p:cNvPr id="21" name="TextBox 20">
              <a:extLst>
                <a:ext uri="{FF2B5EF4-FFF2-40B4-BE49-F238E27FC236}">
                  <a16:creationId xmlns:a16="http://schemas.microsoft.com/office/drawing/2014/main" id="{CADB5AF1-C38B-D0B2-A2EA-9BC99A6A05AF}"/>
                </a:ext>
              </a:extLst>
            </p:cNvPr>
            <p:cNvSpPr txBox="1"/>
            <p:nvPr/>
          </p:nvSpPr>
          <p:spPr>
            <a:xfrm>
              <a:off x="572492" y="2725761"/>
              <a:ext cx="5467813" cy="1354217"/>
            </a:xfrm>
            <a:prstGeom prst="rect">
              <a:avLst/>
            </a:prstGeom>
            <a:noFill/>
            <a:ln>
              <a:noFill/>
            </a:ln>
          </p:spPr>
          <p:txBody>
            <a:bodyPr wrap="square" lIns="0" tIns="0" rIns="0" bIns="0" anchor="t">
              <a:spAutoFit/>
            </a:bodyPr>
            <a:lstStyle/>
            <a:p>
              <a:pPr algn="ctr"/>
              <a:r>
                <a:rPr sz="2200" b="1" i="0" dirty="0"/>
                <a:t>BCCs extend the voice of the community</a:t>
              </a:r>
            </a:p>
            <a:p>
              <a:pPr algn="ctr">
                <a:spcAft>
                  <a:spcPts val="1200"/>
                </a:spcAft>
              </a:pPr>
              <a:r>
                <a:rPr sz="2200" b="0" i="0" dirty="0"/>
                <a:t>Boards, Committees, and Commissions connect County leadership to local perspectives, enhancing responsiveness and transparency.</a:t>
              </a:r>
            </a:p>
          </p:txBody>
        </p:sp>
      </p:grpSp>
      <p:grpSp>
        <p:nvGrpSpPr>
          <p:cNvPr id="43" name="Group 42">
            <a:extLst>
              <a:ext uri="{FF2B5EF4-FFF2-40B4-BE49-F238E27FC236}">
                <a16:creationId xmlns:a16="http://schemas.microsoft.com/office/drawing/2014/main" id="{CD1B5D5E-DE93-35F1-D6EC-342AD1E7E2F4}"/>
              </a:ext>
            </a:extLst>
          </p:cNvPr>
          <p:cNvGrpSpPr/>
          <p:nvPr/>
        </p:nvGrpSpPr>
        <p:grpSpPr>
          <a:xfrm>
            <a:off x="6253975" y="1723534"/>
            <a:ext cx="5542155" cy="2325041"/>
            <a:chOff x="6253975" y="1723534"/>
            <a:chExt cx="5542155" cy="2325041"/>
          </a:xfrm>
        </p:grpSpPr>
        <p:pic>
          <p:nvPicPr>
            <p:cNvPr id="25" name="Picture 24" descr="tmpeuzfmyak.png">
              <a:extLst>
                <a:ext uri="{FF2B5EF4-FFF2-40B4-BE49-F238E27FC236}">
                  <a16:creationId xmlns:a16="http://schemas.microsoft.com/office/drawing/2014/main" id="{54BE226F-81DA-CB7B-0447-C7D5F8D50CCC}"/>
                </a:ext>
              </a:extLst>
            </p:cNvPr>
            <p:cNvPicPr>
              <a:picLocks noChangeAspect="1"/>
            </p:cNvPicPr>
            <p:nvPr/>
          </p:nvPicPr>
          <p:blipFill>
            <a:blip r:embed="rId5"/>
            <a:stretch>
              <a:fillRect/>
            </a:stretch>
          </p:blipFill>
          <p:spPr>
            <a:xfrm>
              <a:off x="8711388" y="1723534"/>
              <a:ext cx="1058355" cy="800332"/>
            </a:xfrm>
            <a:prstGeom prst="rect">
              <a:avLst/>
            </a:prstGeom>
          </p:spPr>
        </p:pic>
        <p:sp>
          <p:nvSpPr>
            <p:cNvPr id="26" name="TextBox 25">
              <a:extLst>
                <a:ext uri="{FF2B5EF4-FFF2-40B4-BE49-F238E27FC236}">
                  <a16:creationId xmlns:a16="http://schemas.microsoft.com/office/drawing/2014/main" id="{2FC09A6E-CFB5-66E3-E6A7-2A06047B6F1E}"/>
                </a:ext>
              </a:extLst>
            </p:cNvPr>
            <p:cNvSpPr txBox="1"/>
            <p:nvPr/>
          </p:nvSpPr>
          <p:spPr>
            <a:xfrm>
              <a:off x="6253975" y="2694358"/>
              <a:ext cx="5542155" cy="1354217"/>
            </a:xfrm>
            <a:prstGeom prst="rect">
              <a:avLst/>
            </a:prstGeom>
            <a:noFill/>
            <a:ln>
              <a:noFill/>
            </a:ln>
          </p:spPr>
          <p:txBody>
            <a:bodyPr wrap="square" lIns="0" tIns="0" rIns="0" bIns="0" anchor="t">
              <a:spAutoFit/>
            </a:bodyPr>
            <a:lstStyle/>
            <a:p>
              <a:pPr algn="ctr"/>
              <a:r>
                <a:rPr sz="2200" b="1" i="0" dirty="0"/>
                <a:t>You are advisors, not decision-makers</a:t>
              </a:r>
            </a:p>
            <a:p>
              <a:pPr algn="ctr">
                <a:spcAft>
                  <a:spcPts val="1200"/>
                </a:spcAft>
              </a:pPr>
              <a:r>
                <a:rPr sz="2200" b="0" i="0" dirty="0"/>
                <a:t>Per County Policy A-74, BCCs serve in </a:t>
              </a:r>
              <a:r>
                <a:rPr lang="en-US" sz="2200" b="0" i="0" dirty="0"/>
                <a:t>an advisory capacity and do not have the</a:t>
              </a:r>
              <a:r>
                <a:rPr sz="2200" b="0" i="0" dirty="0"/>
                <a:t> authority to enact binding decisions.</a:t>
              </a:r>
            </a:p>
          </p:txBody>
        </p:sp>
      </p:grpSp>
      <p:grpSp>
        <p:nvGrpSpPr>
          <p:cNvPr id="41" name="Group 40">
            <a:extLst>
              <a:ext uri="{FF2B5EF4-FFF2-40B4-BE49-F238E27FC236}">
                <a16:creationId xmlns:a16="http://schemas.microsoft.com/office/drawing/2014/main" id="{5B013331-439D-65F1-2EE1-CCEBB0C05BB8}"/>
              </a:ext>
            </a:extLst>
          </p:cNvPr>
          <p:cNvGrpSpPr/>
          <p:nvPr/>
        </p:nvGrpSpPr>
        <p:grpSpPr>
          <a:xfrm>
            <a:off x="432442" y="4238423"/>
            <a:ext cx="5381059" cy="2546211"/>
            <a:chOff x="432442" y="4238423"/>
            <a:chExt cx="5381059" cy="2546211"/>
          </a:xfrm>
        </p:grpSpPr>
        <p:pic>
          <p:nvPicPr>
            <p:cNvPr id="30" name="Picture 29" descr="tmpgafsikll.png">
              <a:extLst>
                <a:ext uri="{FF2B5EF4-FFF2-40B4-BE49-F238E27FC236}">
                  <a16:creationId xmlns:a16="http://schemas.microsoft.com/office/drawing/2014/main" id="{739B1A62-CCC8-BDC8-1076-AE4021169302}"/>
                </a:ext>
              </a:extLst>
            </p:cNvPr>
            <p:cNvPicPr>
              <a:picLocks noChangeAspect="1"/>
            </p:cNvPicPr>
            <p:nvPr/>
          </p:nvPicPr>
          <p:blipFill>
            <a:blip r:embed="rId6"/>
            <a:stretch>
              <a:fillRect/>
            </a:stretch>
          </p:blipFill>
          <p:spPr>
            <a:xfrm>
              <a:off x="2517494" y="4238423"/>
              <a:ext cx="1048108" cy="798977"/>
            </a:xfrm>
            <a:prstGeom prst="rect">
              <a:avLst/>
            </a:prstGeom>
          </p:spPr>
        </p:pic>
        <p:sp>
          <p:nvSpPr>
            <p:cNvPr id="31" name="TextBox 30">
              <a:extLst>
                <a:ext uri="{FF2B5EF4-FFF2-40B4-BE49-F238E27FC236}">
                  <a16:creationId xmlns:a16="http://schemas.microsoft.com/office/drawing/2014/main" id="{9AC53736-FF0D-F287-B6AD-A23AEED9A04C}"/>
                </a:ext>
              </a:extLst>
            </p:cNvPr>
            <p:cNvSpPr txBox="1"/>
            <p:nvPr/>
          </p:nvSpPr>
          <p:spPr>
            <a:xfrm>
              <a:off x="432442" y="5091863"/>
              <a:ext cx="5381059" cy="1692771"/>
            </a:xfrm>
            <a:prstGeom prst="rect">
              <a:avLst/>
            </a:prstGeom>
            <a:noFill/>
            <a:ln>
              <a:noFill/>
            </a:ln>
          </p:spPr>
          <p:txBody>
            <a:bodyPr wrap="square" lIns="0" tIns="0" rIns="0" bIns="0" anchor="t">
              <a:spAutoFit/>
            </a:bodyPr>
            <a:lstStyle/>
            <a:p>
              <a:pPr algn="ctr"/>
              <a:r>
                <a:rPr sz="2200" b="1" i="0" dirty="0"/>
                <a:t>Transparency through structured input</a:t>
              </a:r>
            </a:p>
            <a:p>
              <a:pPr algn="ctr">
                <a:spcAft>
                  <a:spcPts val="1200"/>
                </a:spcAft>
              </a:pPr>
              <a:r>
                <a:rPr sz="2200" b="0" i="0" dirty="0"/>
                <a:t>Public forums and documented proceedings ensure that BCCs enhance democratic processes without circumventing elected authority.</a:t>
              </a:r>
            </a:p>
          </p:txBody>
        </p:sp>
      </p:grpSp>
      <p:grpSp>
        <p:nvGrpSpPr>
          <p:cNvPr id="42" name="Group 41">
            <a:extLst>
              <a:ext uri="{FF2B5EF4-FFF2-40B4-BE49-F238E27FC236}">
                <a16:creationId xmlns:a16="http://schemas.microsoft.com/office/drawing/2014/main" id="{2651AFC8-3696-7558-DC1E-DFE4ED4C6E08}"/>
              </a:ext>
            </a:extLst>
          </p:cNvPr>
          <p:cNvGrpSpPr/>
          <p:nvPr/>
        </p:nvGrpSpPr>
        <p:grpSpPr>
          <a:xfrm>
            <a:off x="6118302" y="4105872"/>
            <a:ext cx="5813503" cy="2340208"/>
            <a:chOff x="6118302" y="4105872"/>
            <a:chExt cx="5813503" cy="2340208"/>
          </a:xfrm>
        </p:grpSpPr>
        <p:pic>
          <p:nvPicPr>
            <p:cNvPr id="35" name="Picture 34" descr="tmpc8_abxb2.png">
              <a:extLst>
                <a:ext uri="{FF2B5EF4-FFF2-40B4-BE49-F238E27FC236}">
                  <a16:creationId xmlns:a16="http://schemas.microsoft.com/office/drawing/2014/main" id="{55856E28-142D-7BE3-5732-786CEAA18140}"/>
                </a:ext>
              </a:extLst>
            </p:cNvPr>
            <p:cNvPicPr>
              <a:picLocks noChangeAspect="1"/>
            </p:cNvPicPr>
            <p:nvPr/>
          </p:nvPicPr>
          <p:blipFill>
            <a:blip r:embed="rId7"/>
            <a:stretch>
              <a:fillRect/>
            </a:stretch>
          </p:blipFill>
          <p:spPr>
            <a:xfrm>
              <a:off x="8749487" y="4105872"/>
              <a:ext cx="914400" cy="914400"/>
            </a:xfrm>
            <a:prstGeom prst="rect">
              <a:avLst/>
            </a:prstGeom>
          </p:spPr>
        </p:pic>
        <p:sp>
          <p:nvSpPr>
            <p:cNvPr id="36" name="TextBox 35">
              <a:extLst>
                <a:ext uri="{FF2B5EF4-FFF2-40B4-BE49-F238E27FC236}">
                  <a16:creationId xmlns:a16="http://schemas.microsoft.com/office/drawing/2014/main" id="{43CE448B-D5B0-BA3C-06CD-45DC5215BB22}"/>
                </a:ext>
              </a:extLst>
            </p:cNvPr>
            <p:cNvSpPr txBox="1"/>
            <p:nvPr/>
          </p:nvSpPr>
          <p:spPr>
            <a:xfrm>
              <a:off x="6118302" y="5091863"/>
              <a:ext cx="5813503" cy="1354217"/>
            </a:xfrm>
            <a:prstGeom prst="rect">
              <a:avLst/>
            </a:prstGeom>
            <a:noFill/>
            <a:ln>
              <a:noFill/>
            </a:ln>
          </p:spPr>
          <p:txBody>
            <a:bodyPr wrap="square" lIns="0" tIns="0" rIns="0" bIns="0" anchor="t">
              <a:spAutoFit/>
            </a:bodyPr>
            <a:lstStyle/>
            <a:p>
              <a:pPr algn="ctr"/>
              <a:r>
                <a:rPr sz="2200" b="1" i="0" dirty="0"/>
                <a:t>Org structure ensures accountability</a:t>
              </a:r>
            </a:p>
            <a:p>
              <a:pPr algn="ctr">
                <a:spcAft>
                  <a:spcPts val="1200"/>
                </a:spcAft>
              </a:pPr>
              <a:r>
                <a:rPr sz="2200" b="0" i="0" dirty="0"/>
                <a:t>BCCs report to the Board of Supervisors, maintaining accountability while providing critical grassroots insights.</a:t>
              </a:r>
            </a:p>
          </p:txBody>
        </p:sp>
      </p:grpSp>
    </p:spTree>
    <p:extLst>
      <p:ext uri="{BB962C8B-B14F-4D97-AF65-F5344CB8AC3E}">
        <p14:creationId xmlns:p14="http://schemas.microsoft.com/office/powerpoint/2010/main" val="45224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C4342-EA0C-A9AD-CA1A-B7B83160FF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BDC719-A6BF-707D-5BC7-87FC297308EE}"/>
              </a:ext>
            </a:extLst>
          </p:cNvPr>
          <p:cNvSpPr>
            <a:spLocks noGrp="1"/>
          </p:cNvSpPr>
          <p:nvPr>
            <p:ph type="title"/>
          </p:nvPr>
        </p:nvSpPr>
        <p:spPr>
          <a:xfrm>
            <a:off x="338321" y="46500"/>
            <a:ext cx="11753825" cy="929041"/>
          </a:xfrm>
        </p:spPr>
        <p:txBody>
          <a:bodyPr anchor="b">
            <a:normAutofit fontScale="90000"/>
          </a:bodyPr>
          <a:lstStyle/>
          <a:p>
            <a:r>
              <a:rPr lang="en-US" sz="5400" b="1" dirty="0">
                <a:latin typeface="+mn-lt"/>
              </a:rPr>
              <a:t>Code of Conduct: Our Shared Commitments</a:t>
            </a:r>
          </a:p>
        </p:txBody>
      </p:sp>
      <p:pic>
        <p:nvPicPr>
          <p:cNvPr id="2" name="Picture 1">
            <a:extLst>
              <a:ext uri="{FF2B5EF4-FFF2-40B4-BE49-F238E27FC236}">
                <a16:creationId xmlns:a16="http://schemas.microsoft.com/office/drawing/2014/main" id="{69A44796-85A0-5EF8-17E9-B3162DD80DCB}"/>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3" name="Subtitle 3">
            <a:extLst>
              <a:ext uri="{FF2B5EF4-FFF2-40B4-BE49-F238E27FC236}">
                <a16:creationId xmlns:a16="http://schemas.microsoft.com/office/drawing/2014/main" id="{B9A8647A-D539-CE55-4ED6-C8CA1A9F792B}"/>
              </a:ext>
            </a:extLst>
          </p:cNvPr>
          <p:cNvSpPr txBox="1">
            <a:spLocks/>
          </p:cNvSpPr>
          <p:nvPr/>
        </p:nvSpPr>
        <p:spPr>
          <a:xfrm>
            <a:off x="557027" y="1177019"/>
            <a:ext cx="8520599" cy="481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t>A Pledge to Serve with Integrity</a:t>
            </a:r>
          </a:p>
        </p:txBody>
      </p:sp>
      <p:sp>
        <p:nvSpPr>
          <p:cNvPr id="5" name="TextBox 4">
            <a:extLst>
              <a:ext uri="{FF2B5EF4-FFF2-40B4-BE49-F238E27FC236}">
                <a16:creationId xmlns:a16="http://schemas.microsoft.com/office/drawing/2014/main" id="{87C39E79-861E-4D73-10B5-89C8F87BE33E}"/>
              </a:ext>
            </a:extLst>
          </p:cNvPr>
          <p:cNvSpPr txBox="1"/>
          <p:nvPr/>
        </p:nvSpPr>
        <p:spPr>
          <a:xfrm>
            <a:off x="383788" y="2012617"/>
            <a:ext cx="11424424" cy="4603824"/>
          </a:xfrm>
          <a:prstGeom prst="rect">
            <a:avLst/>
          </a:prstGeom>
          <a:noFill/>
          <a:ln>
            <a:noFill/>
          </a:ln>
        </p:spPr>
        <p:txBody>
          <a:bodyPr wrap="square" lIns="190500" tIns="0" rIns="0" bIns="190500" anchor="t">
            <a:spAutoFit/>
          </a:bodyPr>
          <a:lstStyle/>
          <a:p>
            <a:pPr marL="480060" indent="-342900" algn="l">
              <a:spcBef>
                <a:spcPts val="0"/>
              </a:spcBef>
              <a:spcAft>
                <a:spcPts val="800"/>
              </a:spcAft>
              <a:buSzPct val="100000"/>
              <a:buFont typeface="Arial" panose="020B0604020202020204" pitchFamily="34" charset="0"/>
              <a:buChar char="•"/>
            </a:pPr>
            <a:r>
              <a:rPr sz="2400" b="1" i="0" dirty="0"/>
              <a:t>Serve the public interest:</a:t>
            </a:r>
            <a:r>
              <a:rPr sz="2400" b="0" i="0" dirty="0"/>
              <a:t> Prioritize community welfare and ensure your actions reflect a commitment to the public good, not personal agendas.</a:t>
            </a:r>
          </a:p>
          <a:p>
            <a:pPr marL="480060" lvl="1" indent="-342900" algn="l">
              <a:spcBef>
                <a:spcPts val="1200"/>
              </a:spcBef>
              <a:spcAft>
                <a:spcPts val="0"/>
              </a:spcAft>
              <a:buSzPct val="100000"/>
              <a:buFont typeface="Arial" panose="020B0604020202020204" pitchFamily="34" charset="0"/>
              <a:buChar char="•"/>
            </a:pPr>
            <a:r>
              <a:rPr sz="2400" b="1" i="0" dirty="0"/>
              <a:t>Avoid conflicts, real or perceived:</a:t>
            </a:r>
            <a:r>
              <a:rPr sz="2400" b="0" i="0" dirty="0"/>
              <a:t> Disclose any personal or financial interests that might compromise — or appear to compromise — your objectivity.</a:t>
            </a:r>
          </a:p>
          <a:p>
            <a:pPr marL="480060" lvl="1" indent="-342900" algn="l">
              <a:spcBef>
                <a:spcPts val="1200"/>
              </a:spcBef>
              <a:spcAft>
                <a:spcPts val="0"/>
              </a:spcAft>
              <a:buSzPct val="100000"/>
              <a:buFont typeface="Arial" panose="020B0604020202020204" pitchFamily="34" charset="0"/>
              <a:buChar char="•"/>
            </a:pPr>
            <a:r>
              <a:rPr sz="2400" b="1" i="0" dirty="0"/>
              <a:t>Be fair, impartial, and civil:</a:t>
            </a:r>
            <a:r>
              <a:rPr sz="2400" b="0" i="0" dirty="0"/>
              <a:t> Engage respectfully with fellow members, staff, and the public, setting aside biases and upholding civil discourse.</a:t>
            </a:r>
          </a:p>
          <a:p>
            <a:pPr marL="480060" lvl="1" indent="-342900" algn="l">
              <a:spcBef>
                <a:spcPts val="1200"/>
              </a:spcBef>
              <a:spcAft>
                <a:spcPts val="0"/>
              </a:spcAft>
              <a:buSzPct val="100000"/>
              <a:buFont typeface="Arial" panose="020B0604020202020204" pitchFamily="34" charset="0"/>
              <a:buChar char="•"/>
            </a:pPr>
            <a:r>
              <a:rPr sz="2400" b="1" i="0" dirty="0"/>
              <a:t>Promote diversity and transparency:</a:t>
            </a:r>
            <a:r>
              <a:rPr sz="2400" b="0" i="0" dirty="0"/>
              <a:t> Encourage inclusive participation, respect all viewpoints, and ensure decisions are made openly under the Brown Act.</a:t>
            </a:r>
          </a:p>
          <a:p>
            <a:pPr marL="480060" lvl="1" indent="-342900" algn="l">
              <a:spcBef>
                <a:spcPts val="1200"/>
              </a:spcBef>
              <a:spcAft>
                <a:spcPts val="0"/>
              </a:spcAft>
              <a:buSzPct val="100000"/>
              <a:buFont typeface="Arial" panose="020B0604020202020204" pitchFamily="34" charset="0"/>
              <a:buChar char="•"/>
            </a:pPr>
            <a:r>
              <a:rPr sz="2400" b="1" i="0" dirty="0"/>
              <a:t>Comply with all laws and policies:</a:t>
            </a:r>
            <a:r>
              <a:rPr sz="2400" b="0" i="0" dirty="0"/>
              <a:t> Uphold the County’s Code of Ethics, Policy A-74, and relevant local and state statutes at all times.</a:t>
            </a:r>
          </a:p>
        </p:txBody>
      </p:sp>
    </p:spTree>
    <p:extLst>
      <p:ext uri="{BB962C8B-B14F-4D97-AF65-F5344CB8AC3E}">
        <p14:creationId xmlns:p14="http://schemas.microsoft.com/office/powerpoint/2010/main" val="140695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53C337-E8B6-B542-2494-BD0EB64F537B}"/>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a:stretch/>
        </p:blipFill>
        <p:spPr>
          <a:xfrm>
            <a:off x="-176463" y="-203200"/>
            <a:ext cx="12368463" cy="8584772"/>
          </a:xfrm>
          <a:prstGeom prst="rect">
            <a:avLst/>
          </a:prstGeom>
        </p:spPr>
      </p:pic>
      <p:sp>
        <p:nvSpPr>
          <p:cNvPr id="6" name="Title 3">
            <a:extLst>
              <a:ext uri="{FF2B5EF4-FFF2-40B4-BE49-F238E27FC236}">
                <a16:creationId xmlns:a16="http://schemas.microsoft.com/office/drawing/2014/main" id="{0D92BBAC-4C90-51ED-28B1-7C3E7AD18D82}"/>
              </a:ext>
            </a:extLst>
          </p:cNvPr>
          <p:cNvSpPr>
            <a:spLocks noGrp="1"/>
          </p:cNvSpPr>
          <p:nvPr>
            <p:ph type="title"/>
          </p:nvPr>
        </p:nvSpPr>
        <p:spPr>
          <a:xfrm>
            <a:off x="4196415" y="3032546"/>
            <a:ext cx="10515600" cy="2852737"/>
          </a:xfrm>
        </p:spPr>
        <p:txBody>
          <a:bodyPr/>
          <a:lstStyle/>
          <a:p>
            <a:r>
              <a:rPr lang="en-US" sz="6000" b="1" dirty="0">
                <a:solidFill>
                  <a:srgbClr val="002060"/>
                </a:solidFill>
                <a:latin typeface="Amasis MT Pro Black" panose="02040A04050005020304" pitchFamily="18" charset="0"/>
              </a:rPr>
              <a:t>The Code of Ethics</a:t>
            </a:r>
            <a:endParaRPr lang="en-US" dirty="0"/>
          </a:p>
        </p:txBody>
      </p:sp>
    </p:spTree>
    <p:extLst>
      <p:ext uri="{BB962C8B-B14F-4D97-AF65-F5344CB8AC3E}">
        <p14:creationId xmlns:p14="http://schemas.microsoft.com/office/powerpoint/2010/main" val="60396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25961-994E-C906-1684-C32529167A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D1BF8B-37A9-0E59-C2A2-86AD442E73FC}"/>
              </a:ext>
            </a:extLst>
          </p:cNvPr>
          <p:cNvSpPr>
            <a:spLocks noGrp="1"/>
          </p:cNvSpPr>
          <p:nvPr>
            <p:ph type="title"/>
          </p:nvPr>
        </p:nvSpPr>
        <p:spPr>
          <a:xfrm>
            <a:off x="572492" y="46500"/>
            <a:ext cx="11753825" cy="929041"/>
          </a:xfrm>
        </p:spPr>
        <p:txBody>
          <a:bodyPr anchor="b">
            <a:normAutofit/>
          </a:bodyPr>
          <a:lstStyle/>
          <a:p>
            <a:r>
              <a:rPr lang="en-US" sz="5400" b="1" dirty="0">
                <a:latin typeface="+mn-lt"/>
              </a:rPr>
              <a:t>Integrity in Action</a:t>
            </a:r>
          </a:p>
        </p:txBody>
      </p:sp>
      <p:pic>
        <p:nvPicPr>
          <p:cNvPr id="2" name="Picture 1">
            <a:extLst>
              <a:ext uri="{FF2B5EF4-FFF2-40B4-BE49-F238E27FC236}">
                <a16:creationId xmlns:a16="http://schemas.microsoft.com/office/drawing/2014/main" id="{4EC9E22C-F8B3-1551-29FB-0F38C5EE82E5}"/>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3" name="Subtitle 3">
            <a:extLst>
              <a:ext uri="{FF2B5EF4-FFF2-40B4-BE49-F238E27FC236}">
                <a16:creationId xmlns:a16="http://schemas.microsoft.com/office/drawing/2014/main" id="{CBD95629-9223-303A-58A3-16ADF91A6F18}"/>
              </a:ext>
            </a:extLst>
          </p:cNvPr>
          <p:cNvSpPr txBox="1">
            <a:spLocks/>
          </p:cNvSpPr>
          <p:nvPr/>
        </p:nvSpPr>
        <p:spPr>
          <a:xfrm>
            <a:off x="572492" y="1156541"/>
            <a:ext cx="8520599" cy="48181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The Code of Ethics – Core Principles</a:t>
            </a:r>
          </a:p>
        </p:txBody>
      </p:sp>
      <p:sp>
        <p:nvSpPr>
          <p:cNvPr id="5" name="TextBox 4">
            <a:extLst>
              <a:ext uri="{FF2B5EF4-FFF2-40B4-BE49-F238E27FC236}">
                <a16:creationId xmlns:a16="http://schemas.microsoft.com/office/drawing/2014/main" id="{CE4915BA-5CA2-6E39-4F0D-D7685297F196}"/>
              </a:ext>
            </a:extLst>
          </p:cNvPr>
          <p:cNvSpPr txBox="1"/>
          <p:nvPr/>
        </p:nvSpPr>
        <p:spPr>
          <a:xfrm>
            <a:off x="242806" y="1808200"/>
            <a:ext cx="11647448" cy="5127045"/>
          </a:xfrm>
          <a:prstGeom prst="rect">
            <a:avLst/>
          </a:prstGeom>
          <a:noFill/>
          <a:ln>
            <a:noFill/>
          </a:ln>
        </p:spPr>
        <p:txBody>
          <a:bodyPr wrap="square" lIns="190500" tIns="0" rIns="0" bIns="190500" anchor="t">
            <a:spAutoFit/>
          </a:bodyPr>
          <a:lstStyle/>
          <a:p>
            <a:pPr marL="480060" indent="-342900" algn="l">
              <a:spcBef>
                <a:spcPts val="0"/>
              </a:spcBef>
              <a:spcAft>
                <a:spcPts val="800"/>
              </a:spcAft>
              <a:buSzPct val="100000"/>
              <a:buFont typeface="Arial" panose="020B0604020202020204" pitchFamily="34" charset="0"/>
              <a:buChar char="•"/>
            </a:pPr>
            <a:r>
              <a:rPr sz="2200" b="1" i="0" dirty="0">
                <a:latin typeface="Proxima Nova"/>
              </a:rPr>
              <a:t>Treat everyone with respect &amp; fairness:</a:t>
            </a:r>
            <a:r>
              <a:rPr sz="2200" b="0" i="0" dirty="0">
                <a:latin typeface="Proxima Nova"/>
              </a:rPr>
              <a:t> Uphold dignity in all interactions and ensure decisions are impartial and inclusive of diverse perspectives.</a:t>
            </a:r>
          </a:p>
          <a:p>
            <a:pPr marL="480060" lvl="1" indent="-342900" algn="l">
              <a:spcBef>
                <a:spcPts val="1200"/>
              </a:spcBef>
              <a:spcAft>
                <a:spcPts val="0"/>
              </a:spcAft>
              <a:buSzPct val="100000"/>
              <a:buFont typeface="Arial" panose="020B0604020202020204" pitchFamily="34" charset="0"/>
              <a:buChar char="•"/>
            </a:pPr>
            <a:r>
              <a:rPr sz="2200" b="1" i="0" dirty="0">
                <a:latin typeface="Proxima Nova"/>
              </a:rPr>
              <a:t>Obey the law and act ethically:</a:t>
            </a:r>
            <a:r>
              <a:rPr sz="2200" b="0" i="0" dirty="0">
                <a:latin typeface="Proxima Nova"/>
              </a:rPr>
              <a:t> Perform duties within the bounds of laws, avoiding any involvement in illegal or unethical conduct.</a:t>
            </a:r>
          </a:p>
          <a:p>
            <a:pPr marL="480060" lvl="1" indent="-342900" algn="l">
              <a:spcBef>
                <a:spcPts val="1200"/>
              </a:spcBef>
              <a:spcAft>
                <a:spcPts val="0"/>
              </a:spcAft>
              <a:buSzPct val="100000"/>
              <a:buFont typeface="Arial" panose="020B0604020202020204" pitchFamily="34" charset="0"/>
              <a:buChar char="•"/>
            </a:pPr>
            <a:r>
              <a:rPr sz="2200" b="1" i="0" dirty="0">
                <a:latin typeface="Proxima Nova"/>
              </a:rPr>
              <a:t>Honor County policies and procedures:</a:t>
            </a:r>
            <a:r>
              <a:rPr sz="2200" b="0" i="0" dirty="0">
                <a:latin typeface="Proxima Nova"/>
              </a:rPr>
              <a:t> Carry out responsibilities in line with established regulations and uphold the highest standards of conduct.</a:t>
            </a:r>
          </a:p>
          <a:p>
            <a:pPr marL="480060" lvl="1" indent="-342900" algn="l">
              <a:spcBef>
                <a:spcPts val="1200"/>
              </a:spcBef>
              <a:spcAft>
                <a:spcPts val="0"/>
              </a:spcAft>
              <a:buSzPct val="100000"/>
              <a:buFont typeface="Arial" panose="020B0604020202020204" pitchFamily="34" charset="0"/>
              <a:buChar char="•"/>
            </a:pPr>
            <a:r>
              <a:rPr sz="2200" b="1" i="0" dirty="0">
                <a:latin typeface="Proxima Nova"/>
              </a:rPr>
              <a:t>Use County resources responsibly:</a:t>
            </a:r>
            <a:r>
              <a:rPr sz="2200" b="0" i="0" dirty="0">
                <a:latin typeface="Proxima Nova"/>
              </a:rPr>
              <a:t> Safeguard public funds, equipment, and information as if they were your own — with care and accountability.</a:t>
            </a:r>
          </a:p>
          <a:p>
            <a:pPr marL="480060" lvl="1" indent="-342900" algn="l">
              <a:spcBef>
                <a:spcPts val="1200"/>
              </a:spcBef>
              <a:spcAft>
                <a:spcPts val="0"/>
              </a:spcAft>
              <a:buSzPct val="100000"/>
              <a:buFont typeface="Arial" panose="020B0604020202020204" pitchFamily="34" charset="0"/>
              <a:buChar char="•"/>
            </a:pPr>
            <a:r>
              <a:rPr sz="2200" b="1" i="0" dirty="0">
                <a:latin typeface="Proxima Nova"/>
              </a:rPr>
              <a:t>Speak up without fear of retaliation:</a:t>
            </a:r>
            <a:r>
              <a:rPr sz="2200" b="0" i="0" dirty="0">
                <a:latin typeface="Proxima Nova"/>
              </a:rPr>
              <a:t> Promote a culture where ethical concerns can be raised safely and addressed without fear of reprisal.</a:t>
            </a:r>
          </a:p>
          <a:p>
            <a:pPr marL="480060" lvl="1" indent="-342900" algn="l">
              <a:spcBef>
                <a:spcPts val="1200"/>
              </a:spcBef>
              <a:spcAft>
                <a:spcPts val="0"/>
              </a:spcAft>
              <a:buSzPct val="100000"/>
              <a:buFont typeface="Arial" panose="020B0604020202020204" pitchFamily="34" charset="0"/>
              <a:buChar char="•"/>
            </a:pPr>
            <a:r>
              <a:rPr sz="2200" b="1" i="0" dirty="0">
                <a:latin typeface="Proxima Nova"/>
              </a:rPr>
              <a:t>Know the rules:</a:t>
            </a:r>
            <a:r>
              <a:rPr sz="2200" b="0" i="0" dirty="0">
                <a:latin typeface="Proxima Nova"/>
              </a:rPr>
              <a:t> Understand the policies, regulations, and ethical expectations applicable to your BCC role.</a:t>
            </a:r>
          </a:p>
        </p:txBody>
      </p:sp>
      <p:pic>
        <p:nvPicPr>
          <p:cNvPr id="9" name="Picture 8" descr="Logo&#10;&#10;AI-generated content may be incorrect.">
            <a:extLst>
              <a:ext uri="{FF2B5EF4-FFF2-40B4-BE49-F238E27FC236}">
                <a16:creationId xmlns:a16="http://schemas.microsoft.com/office/drawing/2014/main" id="{EC5B3321-3630-660A-7401-8D051EEEE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249" y="135862"/>
            <a:ext cx="1750102" cy="1860359"/>
          </a:xfrm>
          <a:prstGeom prst="rect">
            <a:avLst/>
          </a:prstGeom>
        </p:spPr>
      </p:pic>
    </p:spTree>
    <p:extLst>
      <p:ext uri="{BB962C8B-B14F-4D97-AF65-F5344CB8AC3E}">
        <p14:creationId xmlns:p14="http://schemas.microsoft.com/office/powerpoint/2010/main" val="128808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82BAE-2302-3E95-7D16-17E07E9720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9C275B-AB8C-DF68-5DB4-C26D4AC0B9C6}"/>
              </a:ext>
            </a:extLst>
          </p:cNvPr>
          <p:cNvSpPr>
            <a:spLocks noGrp="1"/>
          </p:cNvSpPr>
          <p:nvPr>
            <p:ph type="title"/>
          </p:nvPr>
        </p:nvSpPr>
        <p:spPr>
          <a:xfrm>
            <a:off x="572492" y="46500"/>
            <a:ext cx="11753825" cy="929041"/>
          </a:xfrm>
        </p:spPr>
        <p:txBody>
          <a:bodyPr anchor="b">
            <a:normAutofit/>
          </a:bodyPr>
          <a:lstStyle/>
          <a:p>
            <a:r>
              <a:rPr lang="en-US" sz="5400" b="1" dirty="0">
                <a:latin typeface="+mn-lt"/>
              </a:rPr>
              <a:t>Civility &amp; Social Media</a:t>
            </a:r>
          </a:p>
        </p:txBody>
      </p:sp>
      <p:pic>
        <p:nvPicPr>
          <p:cNvPr id="2" name="Picture 1">
            <a:extLst>
              <a:ext uri="{FF2B5EF4-FFF2-40B4-BE49-F238E27FC236}">
                <a16:creationId xmlns:a16="http://schemas.microsoft.com/office/drawing/2014/main" id="{DC8A5377-6BEF-C961-1FB1-D2291A463F65}"/>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3" name="Subtitle 3">
            <a:extLst>
              <a:ext uri="{FF2B5EF4-FFF2-40B4-BE49-F238E27FC236}">
                <a16:creationId xmlns:a16="http://schemas.microsoft.com/office/drawing/2014/main" id="{A42110D9-060A-F8F7-04FB-F1F89717419A}"/>
              </a:ext>
            </a:extLst>
          </p:cNvPr>
          <p:cNvSpPr txBox="1">
            <a:spLocks/>
          </p:cNvSpPr>
          <p:nvPr/>
        </p:nvSpPr>
        <p:spPr>
          <a:xfrm>
            <a:off x="690840" y="1177019"/>
            <a:ext cx="8520599" cy="48181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Respect in the Public Square</a:t>
            </a:r>
          </a:p>
        </p:txBody>
      </p:sp>
      <p:sp>
        <p:nvSpPr>
          <p:cNvPr id="5" name="TextBox 4">
            <a:extLst>
              <a:ext uri="{FF2B5EF4-FFF2-40B4-BE49-F238E27FC236}">
                <a16:creationId xmlns:a16="http://schemas.microsoft.com/office/drawing/2014/main" id="{7FD9C1B3-FCC7-2067-D5A5-94EAEECC78A6}"/>
              </a:ext>
            </a:extLst>
          </p:cNvPr>
          <p:cNvSpPr txBox="1"/>
          <p:nvPr/>
        </p:nvSpPr>
        <p:spPr>
          <a:xfrm>
            <a:off x="394041" y="2221805"/>
            <a:ext cx="11403918" cy="4603824"/>
          </a:xfrm>
          <a:prstGeom prst="rect">
            <a:avLst/>
          </a:prstGeom>
          <a:noFill/>
          <a:ln>
            <a:noFill/>
          </a:ln>
        </p:spPr>
        <p:txBody>
          <a:bodyPr wrap="square" lIns="190500" tIns="0" rIns="0" bIns="190500" anchor="t">
            <a:spAutoFit/>
          </a:bodyPr>
          <a:lstStyle/>
          <a:p>
            <a:pPr marL="480060" indent="-342900" algn="l">
              <a:spcBef>
                <a:spcPts val="0"/>
              </a:spcBef>
              <a:spcAft>
                <a:spcPts val="800"/>
              </a:spcAft>
              <a:buSzPct val="100000"/>
              <a:buFont typeface="Arial" panose="020B0604020202020204" pitchFamily="34" charset="0"/>
              <a:buChar char="•"/>
            </a:pPr>
            <a:r>
              <a:rPr sz="2400" b="1" i="0" dirty="0"/>
              <a:t>Communicate with accuracy and respect:</a:t>
            </a:r>
            <a:r>
              <a:rPr sz="2400" b="0" i="0" dirty="0"/>
              <a:t> Ensure all public posts and statements reflect factual information and civil engagement consistent with County values.</a:t>
            </a:r>
          </a:p>
          <a:p>
            <a:pPr marL="480060" lvl="1" indent="-342900" algn="l">
              <a:spcBef>
                <a:spcPts val="1200"/>
              </a:spcBef>
              <a:spcAft>
                <a:spcPts val="0"/>
              </a:spcAft>
              <a:buSzPct val="100000"/>
              <a:buFont typeface="Arial" panose="020B0604020202020204" pitchFamily="34" charset="0"/>
              <a:buChar char="•"/>
            </a:pPr>
            <a:r>
              <a:rPr sz="2400" b="1" i="0" dirty="0"/>
              <a:t>Separate personal opinions from County representation:</a:t>
            </a:r>
            <a:r>
              <a:rPr sz="2400" b="0" i="0" dirty="0"/>
              <a:t> Always clarify when expressing personal viewpoints online; never imply official County endorsement.</a:t>
            </a:r>
          </a:p>
          <a:p>
            <a:pPr marL="480060" lvl="1" indent="-342900" algn="l">
              <a:spcBef>
                <a:spcPts val="1200"/>
              </a:spcBef>
              <a:spcAft>
                <a:spcPts val="0"/>
              </a:spcAft>
              <a:buSzPct val="100000"/>
              <a:buFont typeface="Arial" panose="020B0604020202020204" pitchFamily="34" charset="0"/>
              <a:buChar char="•"/>
            </a:pPr>
            <a:r>
              <a:rPr sz="2400" b="1" i="0" dirty="0"/>
              <a:t>Avoid harassment, attacks, or inflammatory content:</a:t>
            </a:r>
            <a:r>
              <a:rPr sz="2400" b="0" i="0" dirty="0"/>
              <a:t> Disrespectful or aggressive online behavior undermines public trust and may violate DHR Policy 117.</a:t>
            </a:r>
          </a:p>
          <a:p>
            <a:pPr marL="480060" lvl="1" indent="-342900" algn="l">
              <a:spcBef>
                <a:spcPts val="1200"/>
              </a:spcBef>
              <a:spcAft>
                <a:spcPts val="0"/>
              </a:spcAft>
              <a:buSzPct val="100000"/>
              <a:buFont typeface="Arial" panose="020B0604020202020204" pitchFamily="34" charset="0"/>
              <a:buChar char="•"/>
            </a:pPr>
            <a:r>
              <a:rPr sz="2400" b="1" i="0" dirty="0"/>
              <a:t>Model professionalism in digital spaces:</a:t>
            </a:r>
            <a:r>
              <a:rPr sz="2400" b="0" i="0" dirty="0"/>
              <a:t> Your digital conduct is a public reflection of your commitment to fairness, inclusion, and transparency.</a:t>
            </a:r>
          </a:p>
          <a:p>
            <a:pPr marL="480060" lvl="1" indent="-342900" algn="l">
              <a:spcBef>
                <a:spcPts val="1200"/>
              </a:spcBef>
              <a:spcAft>
                <a:spcPts val="0"/>
              </a:spcAft>
              <a:buSzPct val="100000"/>
              <a:buFont typeface="Arial" panose="020B0604020202020204" pitchFamily="34" charset="0"/>
              <a:buChar char="•"/>
            </a:pPr>
            <a:r>
              <a:rPr sz="2400" b="1" i="0" dirty="0"/>
              <a:t>Scenario reflection:</a:t>
            </a:r>
            <a:r>
              <a:rPr sz="2400" b="0" i="0" dirty="0"/>
              <a:t> A BCC member posts criticism of staff on social media—what could go wrong? Consider reputational, ethical, and policy impacts.</a:t>
            </a:r>
          </a:p>
        </p:txBody>
      </p:sp>
      <p:pic>
        <p:nvPicPr>
          <p:cNvPr id="7" name="Picture 6" descr="Graphical user interface, application&#10;&#10;AI-generated content may be incorrect.">
            <a:extLst>
              <a:ext uri="{FF2B5EF4-FFF2-40B4-BE49-F238E27FC236}">
                <a16:creationId xmlns:a16="http://schemas.microsoft.com/office/drawing/2014/main" id="{EA29B1E4-1329-B971-48DE-84B55E6262B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404" t="15447" r="10109" b="6829"/>
          <a:stretch>
            <a:fillRect/>
          </a:stretch>
        </p:blipFill>
        <p:spPr>
          <a:xfrm>
            <a:off x="9099395" y="132765"/>
            <a:ext cx="2163337" cy="2089040"/>
          </a:xfrm>
          <a:prstGeom prst="rect">
            <a:avLst/>
          </a:prstGeom>
        </p:spPr>
      </p:pic>
    </p:spTree>
    <p:extLst>
      <p:ext uri="{BB962C8B-B14F-4D97-AF65-F5344CB8AC3E}">
        <p14:creationId xmlns:p14="http://schemas.microsoft.com/office/powerpoint/2010/main" val="51449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D83B-166F-EF53-66A4-B25D45FA99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B77645-7A61-E367-D53E-6EE0171EE4C7}"/>
              </a:ext>
            </a:extLst>
          </p:cNvPr>
          <p:cNvSpPr>
            <a:spLocks noGrp="1"/>
          </p:cNvSpPr>
          <p:nvPr>
            <p:ph type="title"/>
          </p:nvPr>
        </p:nvSpPr>
        <p:spPr>
          <a:xfrm>
            <a:off x="572493" y="46500"/>
            <a:ext cx="11376702" cy="929041"/>
          </a:xfrm>
        </p:spPr>
        <p:txBody>
          <a:bodyPr anchor="b">
            <a:normAutofit/>
          </a:bodyPr>
          <a:lstStyle/>
          <a:p>
            <a:r>
              <a:rPr lang="en-US" sz="5400" b="1" dirty="0">
                <a:latin typeface="+mn-lt"/>
              </a:rPr>
              <a:t>Conflicts of Interest &amp; Relationships</a:t>
            </a:r>
          </a:p>
        </p:txBody>
      </p:sp>
      <p:pic>
        <p:nvPicPr>
          <p:cNvPr id="2" name="Picture 1">
            <a:extLst>
              <a:ext uri="{FF2B5EF4-FFF2-40B4-BE49-F238E27FC236}">
                <a16:creationId xmlns:a16="http://schemas.microsoft.com/office/drawing/2014/main" id="{C0854B69-B8C2-CC97-02FD-F703A9AAED3D}"/>
              </a:ext>
            </a:extLst>
          </p:cNvPr>
          <p:cNvPicPr>
            <a:picLocks noChangeAspect="1"/>
          </p:cNvPicPr>
          <p:nvPr/>
        </p:nvPicPr>
        <p:blipFill>
          <a:blip r:embed="rId3">
            <a:clrChange>
              <a:clrFrom>
                <a:srgbClr val="FFFFFF"/>
              </a:clrFrom>
              <a:clrTo>
                <a:srgbClr val="FFFFFF">
                  <a:alpha val="0"/>
                </a:srgbClr>
              </a:clrTo>
            </a:clrChange>
          </a:blip>
          <a:srcRect l="3882" t="22100" r="3861" b="72369"/>
          <a:stretch>
            <a:fillRect/>
          </a:stretch>
        </p:blipFill>
        <p:spPr>
          <a:xfrm>
            <a:off x="242806" y="774063"/>
            <a:ext cx="11949194" cy="402956"/>
          </a:xfrm>
          <a:prstGeom prst="rect">
            <a:avLst/>
          </a:prstGeom>
        </p:spPr>
      </p:pic>
      <p:sp>
        <p:nvSpPr>
          <p:cNvPr id="10" name="Subtitle 3">
            <a:extLst>
              <a:ext uri="{FF2B5EF4-FFF2-40B4-BE49-F238E27FC236}">
                <a16:creationId xmlns:a16="http://schemas.microsoft.com/office/drawing/2014/main" id="{6BD06398-C77B-B80B-FDCE-FDC8E6D9D040}"/>
              </a:ext>
            </a:extLst>
          </p:cNvPr>
          <p:cNvSpPr txBox="1">
            <a:spLocks/>
          </p:cNvSpPr>
          <p:nvPr/>
        </p:nvSpPr>
        <p:spPr>
          <a:xfrm>
            <a:off x="686088" y="1141916"/>
            <a:ext cx="8520599" cy="48181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Recognizing and Managing Ethical Boundaries</a:t>
            </a:r>
          </a:p>
        </p:txBody>
      </p:sp>
      <p:sp>
        <p:nvSpPr>
          <p:cNvPr id="9" name="Rectangle 8">
            <a:extLst>
              <a:ext uri="{FF2B5EF4-FFF2-40B4-BE49-F238E27FC236}">
                <a16:creationId xmlns:a16="http://schemas.microsoft.com/office/drawing/2014/main" id="{D2B63E23-4AE5-7020-7819-06791BC4303E}"/>
              </a:ext>
            </a:extLst>
          </p:cNvPr>
          <p:cNvSpPr/>
          <p:nvPr/>
        </p:nvSpPr>
        <p:spPr>
          <a:xfrm>
            <a:off x="1655957" y="2255802"/>
            <a:ext cx="4190999"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11" name="Rectangle 10">
            <a:extLst>
              <a:ext uri="{FF2B5EF4-FFF2-40B4-BE49-F238E27FC236}">
                <a16:creationId xmlns:a16="http://schemas.microsoft.com/office/drawing/2014/main" id="{D657F596-906F-5B94-0C24-313609AC1255}"/>
              </a:ext>
            </a:extLst>
          </p:cNvPr>
          <p:cNvSpPr/>
          <p:nvPr/>
        </p:nvSpPr>
        <p:spPr>
          <a:xfrm>
            <a:off x="3599057" y="2255802"/>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12" name="TextBox 11">
            <a:extLst>
              <a:ext uri="{FF2B5EF4-FFF2-40B4-BE49-F238E27FC236}">
                <a16:creationId xmlns:a16="http://schemas.microsoft.com/office/drawing/2014/main" id="{94748693-44B5-9D49-D047-ACFD8DC11860}"/>
              </a:ext>
            </a:extLst>
          </p:cNvPr>
          <p:cNvSpPr txBox="1"/>
          <p:nvPr/>
        </p:nvSpPr>
        <p:spPr>
          <a:xfrm>
            <a:off x="3599057" y="2255802"/>
            <a:ext cx="304800" cy="276999"/>
          </a:xfrm>
          <a:prstGeom prst="rect">
            <a:avLst/>
          </a:prstGeom>
          <a:noFill/>
          <a:ln>
            <a:noFill/>
          </a:ln>
        </p:spPr>
        <p:txBody>
          <a:bodyPr wrap="square" lIns="0" tIns="0" rIns="0" bIns="0" anchor="t">
            <a:spAutoFit/>
          </a:bodyPr>
          <a:lstStyle/>
          <a:p>
            <a:pPr algn="ctr"/>
            <a:endParaRPr/>
          </a:p>
        </p:txBody>
      </p:sp>
      <p:grpSp>
        <p:nvGrpSpPr>
          <p:cNvPr id="38" name="Group 37">
            <a:extLst>
              <a:ext uri="{FF2B5EF4-FFF2-40B4-BE49-F238E27FC236}">
                <a16:creationId xmlns:a16="http://schemas.microsoft.com/office/drawing/2014/main" id="{6C155B0D-FA83-D5C5-92C6-CF75DD18DFC8}"/>
              </a:ext>
            </a:extLst>
          </p:cNvPr>
          <p:cNvGrpSpPr/>
          <p:nvPr/>
        </p:nvGrpSpPr>
        <p:grpSpPr>
          <a:xfrm>
            <a:off x="330428" y="1623699"/>
            <a:ext cx="5282357" cy="2228494"/>
            <a:chOff x="564599" y="1623699"/>
            <a:chExt cx="5282357" cy="2228494"/>
          </a:xfrm>
        </p:grpSpPr>
        <p:pic>
          <p:nvPicPr>
            <p:cNvPr id="13" name="Picture 12" descr="tmp66d3beau.png">
              <a:extLst>
                <a:ext uri="{FF2B5EF4-FFF2-40B4-BE49-F238E27FC236}">
                  <a16:creationId xmlns:a16="http://schemas.microsoft.com/office/drawing/2014/main" id="{0F246380-34ED-3462-8424-664E6C43939A}"/>
                </a:ext>
              </a:extLst>
            </p:cNvPr>
            <p:cNvPicPr>
              <a:picLocks noChangeAspect="1"/>
            </p:cNvPicPr>
            <p:nvPr/>
          </p:nvPicPr>
          <p:blipFill>
            <a:blip r:embed="rId4"/>
            <a:stretch>
              <a:fillRect/>
            </a:stretch>
          </p:blipFill>
          <p:spPr>
            <a:xfrm>
              <a:off x="2671082" y="1623699"/>
              <a:ext cx="927975" cy="927975"/>
            </a:xfrm>
            <a:prstGeom prst="rect">
              <a:avLst/>
            </a:prstGeom>
          </p:spPr>
        </p:pic>
        <p:sp>
          <p:nvSpPr>
            <p:cNvPr id="14" name="TextBox 13">
              <a:extLst>
                <a:ext uri="{FF2B5EF4-FFF2-40B4-BE49-F238E27FC236}">
                  <a16:creationId xmlns:a16="http://schemas.microsoft.com/office/drawing/2014/main" id="{2F9EF192-D053-3FB9-2BD4-B7C7DF742EE3}"/>
                </a:ext>
              </a:extLst>
            </p:cNvPr>
            <p:cNvSpPr txBox="1"/>
            <p:nvPr/>
          </p:nvSpPr>
          <p:spPr>
            <a:xfrm>
              <a:off x="564599" y="2374865"/>
              <a:ext cx="5282357" cy="1477328"/>
            </a:xfrm>
            <a:prstGeom prst="rect">
              <a:avLst/>
            </a:prstGeom>
            <a:noFill/>
            <a:ln>
              <a:noFill/>
            </a:ln>
          </p:spPr>
          <p:txBody>
            <a:bodyPr wrap="square" lIns="0" tIns="0" rIns="0" bIns="0" anchor="t">
              <a:spAutoFit/>
            </a:bodyPr>
            <a:lstStyle/>
            <a:p>
              <a:pPr algn="ctr"/>
              <a:r>
                <a:rPr sz="2400" b="1" i="0" dirty="0"/>
                <a:t>Understand real vs. perceived conflicts</a:t>
              </a:r>
            </a:p>
            <a:p>
              <a:pPr algn="ctr">
                <a:spcAft>
                  <a:spcPts val="1200"/>
                </a:spcAft>
              </a:pPr>
              <a:r>
                <a:rPr sz="2400" b="0" i="0" dirty="0"/>
                <a:t>A real conflict involves direct personal benefit; a perceived conflict arises when others might question your impartiality.</a:t>
              </a:r>
            </a:p>
          </p:txBody>
        </p:sp>
      </p:grpSp>
      <p:sp>
        <p:nvSpPr>
          <p:cNvPr id="15" name="Rectangle 14">
            <a:extLst>
              <a:ext uri="{FF2B5EF4-FFF2-40B4-BE49-F238E27FC236}">
                <a16:creationId xmlns:a16="http://schemas.microsoft.com/office/drawing/2014/main" id="{C902C785-0340-16C4-AD5D-447776B74CED}"/>
              </a:ext>
            </a:extLst>
          </p:cNvPr>
          <p:cNvSpPr/>
          <p:nvPr/>
        </p:nvSpPr>
        <p:spPr>
          <a:xfrm>
            <a:off x="6151757" y="2255802"/>
            <a:ext cx="4190999"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16" name="Rectangle 15">
            <a:extLst>
              <a:ext uri="{FF2B5EF4-FFF2-40B4-BE49-F238E27FC236}">
                <a16:creationId xmlns:a16="http://schemas.microsoft.com/office/drawing/2014/main" id="{29F850A3-DBD5-202E-9200-E254DA16D907}"/>
              </a:ext>
            </a:extLst>
          </p:cNvPr>
          <p:cNvSpPr/>
          <p:nvPr/>
        </p:nvSpPr>
        <p:spPr>
          <a:xfrm>
            <a:off x="8094857" y="2255802"/>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17" name="TextBox 16">
            <a:extLst>
              <a:ext uri="{FF2B5EF4-FFF2-40B4-BE49-F238E27FC236}">
                <a16:creationId xmlns:a16="http://schemas.microsoft.com/office/drawing/2014/main" id="{7005F3C0-D550-CC7B-1A54-4E21EBF63052}"/>
              </a:ext>
            </a:extLst>
          </p:cNvPr>
          <p:cNvSpPr txBox="1"/>
          <p:nvPr/>
        </p:nvSpPr>
        <p:spPr>
          <a:xfrm>
            <a:off x="8094857" y="2255802"/>
            <a:ext cx="304800" cy="276999"/>
          </a:xfrm>
          <a:prstGeom prst="rect">
            <a:avLst/>
          </a:prstGeom>
          <a:noFill/>
          <a:ln>
            <a:noFill/>
          </a:ln>
        </p:spPr>
        <p:txBody>
          <a:bodyPr wrap="square" lIns="0" tIns="0" rIns="0" bIns="0" anchor="t">
            <a:spAutoFit/>
          </a:bodyPr>
          <a:lstStyle/>
          <a:p>
            <a:pPr algn="ctr"/>
            <a:endParaRPr/>
          </a:p>
        </p:txBody>
      </p:sp>
      <p:grpSp>
        <p:nvGrpSpPr>
          <p:cNvPr id="45" name="Group 44">
            <a:extLst>
              <a:ext uri="{FF2B5EF4-FFF2-40B4-BE49-F238E27FC236}">
                <a16:creationId xmlns:a16="http://schemas.microsoft.com/office/drawing/2014/main" id="{1DBBFFD8-C987-330C-0FD1-D74373FC6659}"/>
              </a:ext>
            </a:extLst>
          </p:cNvPr>
          <p:cNvGrpSpPr/>
          <p:nvPr/>
        </p:nvGrpSpPr>
        <p:grpSpPr>
          <a:xfrm>
            <a:off x="5891140" y="1623699"/>
            <a:ext cx="5871951" cy="2643247"/>
            <a:chOff x="6028132" y="1578277"/>
            <a:chExt cx="5690775" cy="2643247"/>
          </a:xfrm>
        </p:grpSpPr>
        <p:pic>
          <p:nvPicPr>
            <p:cNvPr id="18" name="Picture 17" descr="tmpno5y269q.png">
              <a:extLst>
                <a:ext uri="{FF2B5EF4-FFF2-40B4-BE49-F238E27FC236}">
                  <a16:creationId xmlns:a16="http://schemas.microsoft.com/office/drawing/2014/main" id="{0402816B-C34D-08FA-C1DB-49DAFAC367E6}"/>
                </a:ext>
              </a:extLst>
            </p:cNvPr>
            <p:cNvPicPr>
              <a:picLocks noChangeAspect="1"/>
            </p:cNvPicPr>
            <p:nvPr/>
          </p:nvPicPr>
          <p:blipFill>
            <a:blip r:embed="rId5"/>
            <a:stretch>
              <a:fillRect/>
            </a:stretch>
          </p:blipFill>
          <p:spPr>
            <a:xfrm>
              <a:off x="8523282" y="1578277"/>
              <a:ext cx="858580" cy="858580"/>
            </a:xfrm>
            <a:prstGeom prst="rect">
              <a:avLst/>
            </a:prstGeom>
          </p:spPr>
        </p:pic>
        <p:sp>
          <p:nvSpPr>
            <p:cNvPr id="19" name="TextBox 18">
              <a:extLst>
                <a:ext uri="{FF2B5EF4-FFF2-40B4-BE49-F238E27FC236}">
                  <a16:creationId xmlns:a16="http://schemas.microsoft.com/office/drawing/2014/main" id="{F3196A41-6E46-C4A7-6180-7E05B8102AD0}"/>
                </a:ext>
              </a:extLst>
            </p:cNvPr>
            <p:cNvSpPr txBox="1"/>
            <p:nvPr/>
          </p:nvSpPr>
          <p:spPr>
            <a:xfrm>
              <a:off x="6028132" y="2374865"/>
              <a:ext cx="5690775" cy="1846659"/>
            </a:xfrm>
            <a:prstGeom prst="rect">
              <a:avLst/>
            </a:prstGeom>
            <a:noFill/>
            <a:ln>
              <a:noFill/>
            </a:ln>
          </p:spPr>
          <p:txBody>
            <a:bodyPr wrap="square" lIns="0" tIns="0" rIns="0" bIns="0" anchor="t">
              <a:spAutoFit/>
            </a:bodyPr>
            <a:lstStyle/>
            <a:p>
              <a:pPr algn="ctr"/>
              <a:r>
                <a:rPr sz="2400" b="1" i="0" dirty="0"/>
                <a:t>Disclose early and recuse when in doubt</a:t>
              </a:r>
            </a:p>
            <a:p>
              <a:pPr algn="ctr">
                <a:spcAft>
                  <a:spcPts val="1200"/>
                </a:spcAft>
              </a:pPr>
              <a:r>
                <a:rPr sz="2400" b="0" i="0" dirty="0"/>
                <a:t>Transparency protects you and the County. When potential conflicts arise, disclose them immediately and step aside from deliberation.</a:t>
              </a:r>
            </a:p>
          </p:txBody>
        </p:sp>
      </p:grpSp>
      <p:sp>
        <p:nvSpPr>
          <p:cNvPr id="23" name="Rectangle 22">
            <a:extLst>
              <a:ext uri="{FF2B5EF4-FFF2-40B4-BE49-F238E27FC236}">
                <a16:creationId xmlns:a16="http://schemas.microsoft.com/office/drawing/2014/main" id="{F7AD15E1-2AB4-D1CD-9B44-E7E97EB857D6}"/>
              </a:ext>
            </a:extLst>
          </p:cNvPr>
          <p:cNvSpPr/>
          <p:nvPr/>
        </p:nvSpPr>
        <p:spPr>
          <a:xfrm>
            <a:off x="3599057" y="3840524"/>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24" name="TextBox 23">
            <a:extLst>
              <a:ext uri="{FF2B5EF4-FFF2-40B4-BE49-F238E27FC236}">
                <a16:creationId xmlns:a16="http://schemas.microsoft.com/office/drawing/2014/main" id="{B1CC6AFA-4A41-D5A4-203E-696870C28D2F}"/>
              </a:ext>
            </a:extLst>
          </p:cNvPr>
          <p:cNvSpPr txBox="1"/>
          <p:nvPr/>
        </p:nvSpPr>
        <p:spPr>
          <a:xfrm>
            <a:off x="3599057" y="3840524"/>
            <a:ext cx="304800" cy="276999"/>
          </a:xfrm>
          <a:prstGeom prst="rect">
            <a:avLst/>
          </a:prstGeom>
          <a:noFill/>
          <a:ln>
            <a:noFill/>
          </a:ln>
        </p:spPr>
        <p:txBody>
          <a:bodyPr wrap="square" lIns="0" tIns="0" rIns="0" bIns="0" anchor="t">
            <a:spAutoFit/>
          </a:bodyPr>
          <a:lstStyle/>
          <a:p>
            <a:pPr algn="ctr"/>
            <a:endParaRPr/>
          </a:p>
        </p:txBody>
      </p:sp>
      <p:grpSp>
        <p:nvGrpSpPr>
          <p:cNvPr id="39" name="Group 38">
            <a:extLst>
              <a:ext uri="{FF2B5EF4-FFF2-40B4-BE49-F238E27FC236}">
                <a16:creationId xmlns:a16="http://schemas.microsoft.com/office/drawing/2014/main" id="{FAA38683-2EB7-D919-1E19-71684F37AEA8}"/>
              </a:ext>
            </a:extLst>
          </p:cNvPr>
          <p:cNvGrpSpPr/>
          <p:nvPr/>
        </p:nvGrpSpPr>
        <p:grpSpPr>
          <a:xfrm>
            <a:off x="490722" y="4171228"/>
            <a:ext cx="5531315" cy="2254432"/>
            <a:chOff x="724893" y="4126624"/>
            <a:chExt cx="5531315" cy="2254432"/>
          </a:xfrm>
        </p:grpSpPr>
        <p:pic>
          <p:nvPicPr>
            <p:cNvPr id="27" name="Picture 26" descr="tmpeuzfmyak.png">
              <a:extLst>
                <a:ext uri="{FF2B5EF4-FFF2-40B4-BE49-F238E27FC236}">
                  <a16:creationId xmlns:a16="http://schemas.microsoft.com/office/drawing/2014/main" id="{F6C054FD-E945-745C-56DE-4231C6EB50E7}"/>
                </a:ext>
              </a:extLst>
            </p:cNvPr>
            <p:cNvPicPr>
              <a:picLocks noChangeAspect="1"/>
            </p:cNvPicPr>
            <p:nvPr/>
          </p:nvPicPr>
          <p:blipFill>
            <a:blip r:embed="rId6"/>
            <a:stretch>
              <a:fillRect/>
            </a:stretch>
          </p:blipFill>
          <p:spPr>
            <a:xfrm>
              <a:off x="2957878" y="4126624"/>
              <a:ext cx="892034" cy="892034"/>
            </a:xfrm>
            <a:prstGeom prst="rect">
              <a:avLst/>
            </a:prstGeom>
          </p:spPr>
        </p:pic>
        <p:sp>
          <p:nvSpPr>
            <p:cNvPr id="28" name="TextBox 27">
              <a:extLst>
                <a:ext uri="{FF2B5EF4-FFF2-40B4-BE49-F238E27FC236}">
                  <a16:creationId xmlns:a16="http://schemas.microsoft.com/office/drawing/2014/main" id="{5253A3F2-C3D4-26B2-89FF-45005EE0A672}"/>
                </a:ext>
              </a:extLst>
            </p:cNvPr>
            <p:cNvSpPr txBox="1"/>
            <p:nvPr/>
          </p:nvSpPr>
          <p:spPr>
            <a:xfrm>
              <a:off x="724893" y="4903728"/>
              <a:ext cx="5531315" cy="1477328"/>
            </a:xfrm>
            <a:prstGeom prst="rect">
              <a:avLst/>
            </a:prstGeom>
            <a:noFill/>
            <a:ln>
              <a:noFill/>
            </a:ln>
          </p:spPr>
          <p:txBody>
            <a:bodyPr wrap="square" lIns="0" tIns="0" rIns="0" bIns="0" anchor="t">
              <a:spAutoFit/>
            </a:bodyPr>
            <a:lstStyle/>
            <a:p>
              <a:pPr algn="ctr"/>
              <a:r>
                <a:rPr sz="2400" b="1" i="0" dirty="0"/>
                <a:t>Follow the Political Reform Act &amp; DHR 119</a:t>
              </a:r>
            </a:p>
            <a:p>
              <a:pPr algn="ctr">
                <a:spcAft>
                  <a:spcPts val="1200"/>
                </a:spcAft>
              </a:pPr>
              <a:r>
                <a:rPr sz="2400" b="0" i="0" dirty="0"/>
                <a:t>State and County laws require public officials to avoid using positions for personal or financial gain.</a:t>
              </a:r>
            </a:p>
          </p:txBody>
        </p:sp>
      </p:grpSp>
      <p:sp>
        <p:nvSpPr>
          <p:cNvPr id="32" name="Rectangle 31">
            <a:extLst>
              <a:ext uri="{FF2B5EF4-FFF2-40B4-BE49-F238E27FC236}">
                <a16:creationId xmlns:a16="http://schemas.microsoft.com/office/drawing/2014/main" id="{C9CB5CF5-1967-DA84-B847-181B075EAE37}"/>
              </a:ext>
            </a:extLst>
          </p:cNvPr>
          <p:cNvSpPr/>
          <p:nvPr/>
        </p:nvSpPr>
        <p:spPr>
          <a:xfrm>
            <a:off x="8094857" y="3840524"/>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chemeClr val="tx1"/>
              </a:solidFill>
            </a:endParaRPr>
          </a:p>
        </p:txBody>
      </p:sp>
      <p:sp>
        <p:nvSpPr>
          <p:cNvPr id="33" name="TextBox 32">
            <a:extLst>
              <a:ext uri="{FF2B5EF4-FFF2-40B4-BE49-F238E27FC236}">
                <a16:creationId xmlns:a16="http://schemas.microsoft.com/office/drawing/2014/main" id="{FA014E71-2D74-FF5A-B7D6-641FB8BF33B6}"/>
              </a:ext>
            </a:extLst>
          </p:cNvPr>
          <p:cNvSpPr txBox="1"/>
          <p:nvPr/>
        </p:nvSpPr>
        <p:spPr>
          <a:xfrm>
            <a:off x="8094857" y="3840524"/>
            <a:ext cx="304800" cy="276999"/>
          </a:xfrm>
          <a:prstGeom prst="rect">
            <a:avLst/>
          </a:prstGeom>
          <a:noFill/>
          <a:ln>
            <a:noFill/>
          </a:ln>
        </p:spPr>
        <p:txBody>
          <a:bodyPr wrap="square" lIns="0" tIns="0" rIns="0" bIns="0" anchor="t">
            <a:spAutoFit/>
          </a:bodyPr>
          <a:lstStyle/>
          <a:p>
            <a:pPr algn="ctr"/>
            <a:endParaRPr/>
          </a:p>
        </p:txBody>
      </p:sp>
      <p:grpSp>
        <p:nvGrpSpPr>
          <p:cNvPr id="40" name="Group 39">
            <a:extLst>
              <a:ext uri="{FF2B5EF4-FFF2-40B4-BE49-F238E27FC236}">
                <a16:creationId xmlns:a16="http://schemas.microsoft.com/office/drawing/2014/main" id="{62278F22-D42E-1348-A2FC-C806F3781C4A}"/>
              </a:ext>
            </a:extLst>
          </p:cNvPr>
          <p:cNvGrpSpPr/>
          <p:nvPr/>
        </p:nvGrpSpPr>
        <p:grpSpPr>
          <a:xfrm>
            <a:off x="6371438" y="4212403"/>
            <a:ext cx="5690775" cy="2582588"/>
            <a:chOff x="6530898" y="4167799"/>
            <a:chExt cx="5531315" cy="2582588"/>
          </a:xfrm>
        </p:grpSpPr>
        <p:pic>
          <p:nvPicPr>
            <p:cNvPr id="34" name="Picture 33" descr="tmp9j6vhuvm.png">
              <a:extLst>
                <a:ext uri="{FF2B5EF4-FFF2-40B4-BE49-F238E27FC236}">
                  <a16:creationId xmlns:a16="http://schemas.microsoft.com/office/drawing/2014/main" id="{D9E359EF-E0F8-F02B-71C5-845363325E28}"/>
                </a:ext>
              </a:extLst>
            </p:cNvPr>
            <p:cNvPicPr>
              <a:picLocks noChangeAspect="1"/>
            </p:cNvPicPr>
            <p:nvPr/>
          </p:nvPicPr>
          <p:blipFill>
            <a:blip r:embed="rId7"/>
            <a:stretch>
              <a:fillRect/>
            </a:stretch>
          </p:blipFill>
          <p:spPr>
            <a:xfrm>
              <a:off x="8760670" y="4167799"/>
              <a:ext cx="892034" cy="892034"/>
            </a:xfrm>
            <a:prstGeom prst="rect">
              <a:avLst/>
            </a:prstGeom>
          </p:spPr>
        </p:pic>
        <p:sp>
          <p:nvSpPr>
            <p:cNvPr id="37" name="TextBox 36">
              <a:extLst>
                <a:ext uri="{FF2B5EF4-FFF2-40B4-BE49-F238E27FC236}">
                  <a16:creationId xmlns:a16="http://schemas.microsoft.com/office/drawing/2014/main" id="{C48F0323-6678-2880-169A-FA1108F8CD3D}"/>
                </a:ext>
              </a:extLst>
            </p:cNvPr>
            <p:cNvSpPr txBox="1"/>
            <p:nvPr/>
          </p:nvSpPr>
          <p:spPr>
            <a:xfrm>
              <a:off x="6530898" y="4903728"/>
              <a:ext cx="5531315" cy="1846659"/>
            </a:xfrm>
            <a:prstGeom prst="rect">
              <a:avLst/>
            </a:prstGeom>
            <a:noFill/>
            <a:ln>
              <a:noFill/>
            </a:ln>
          </p:spPr>
          <p:txBody>
            <a:bodyPr wrap="square" lIns="0" tIns="0" rIns="0" bIns="0" anchor="t">
              <a:spAutoFit/>
            </a:bodyPr>
            <a:lstStyle/>
            <a:p>
              <a:pPr algn="ctr"/>
              <a:r>
                <a:rPr sz="2400" b="1" i="0" dirty="0"/>
                <a:t>Scenario reflection</a:t>
              </a:r>
            </a:p>
            <a:p>
              <a:pPr algn="ctr">
                <a:spcAft>
                  <a:spcPts val="1200"/>
                </a:spcAft>
              </a:pPr>
              <a:r>
                <a:rPr sz="2400" b="0" i="0" dirty="0"/>
                <a:t>Your neighbor applies for a County grant reviewed by your board. Even if you’re fair-minded, public perception of bias could harm trust.</a:t>
              </a:r>
            </a:p>
          </p:txBody>
        </p:sp>
      </p:grpSp>
    </p:spTree>
    <p:extLst>
      <p:ext uri="{BB962C8B-B14F-4D97-AF65-F5344CB8AC3E}">
        <p14:creationId xmlns:p14="http://schemas.microsoft.com/office/powerpoint/2010/main" val="344692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bb19aec-0803-4aea-8b3f-c62e799301a1"/>
    <lcf76f155ced4ddcb4097134ff3c332f xmlns="1e1d111a-1537-459a-bfd7-fc1857090f7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149C747AC1594A8991C250BA905421" ma:contentTypeVersion="16" ma:contentTypeDescription="Create a new document." ma:contentTypeScope="" ma:versionID="bd2042703dd97169681676ddd994701c">
  <xsd:schema xmlns:xsd="http://www.w3.org/2001/XMLSchema" xmlns:xs="http://www.w3.org/2001/XMLSchema" xmlns:p="http://schemas.microsoft.com/office/2006/metadata/properties" xmlns:ns2="1e1d111a-1537-459a-bfd7-fc1857090f7c" xmlns:ns3="dbb19aec-0803-4aea-8b3f-c62e799301a1" targetNamespace="http://schemas.microsoft.com/office/2006/metadata/properties" ma:root="true" ma:fieldsID="f8b2f0bdcd020bc37f041dfdb9cb2029" ns2:_="" ns3:_="">
    <xsd:import namespace="1e1d111a-1537-459a-bfd7-fc1857090f7c"/>
    <xsd:import namespace="dbb19aec-0803-4aea-8b3f-c62e799301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d111a-1537-459a-bfd7-fc1857090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8cc222-65fd-42cc-aeaa-058f903907f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19aec-0803-4aea-8b3f-c62e799301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7b53a78-1c75-477b-beec-d2c775c8067a}" ma:internalName="TaxCatchAll" ma:showField="CatchAllData" ma:web="dbb19aec-0803-4aea-8b3f-c62e79930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B5A93-BCD1-4B55-B9B5-D17057D2423E}">
  <ds:schemaRefs>
    <ds:schemaRef ds:uri="http://schemas.microsoft.com/sharepoint/v3/contenttype/forms"/>
  </ds:schemaRefs>
</ds:datastoreItem>
</file>

<file path=customXml/itemProps2.xml><?xml version="1.0" encoding="utf-8"?>
<ds:datastoreItem xmlns:ds="http://schemas.openxmlformats.org/officeDocument/2006/customXml" ds:itemID="{0F831286-F860-437C-80B0-124157A92C60}">
  <ds:schemaRefs>
    <ds:schemaRef ds:uri="http://schemas.microsoft.com/office/2006/documentManagement/types"/>
    <ds:schemaRef ds:uri="http://schemas.microsoft.com/office/2006/metadata/properties"/>
    <ds:schemaRef ds:uri="1e1d111a-1537-459a-bfd7-fc1857090f7c"/>
    <ds:schemaRef ds:uri="http://purl.org/dc/terms/"/>
    <ds:schemaRef ds:uri="http://purl.org/dc/elements/1.1/"/>
    <ds:schemaRef ds:uri="http://purl.org/dc/dcmitype/"/>
    <ds:schemaRef ds:uri="dbb19aec-0803-4aea-8b3f-c62e799301a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6D48DA-E9BD-44E5-9E39-EE4E402C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1d111a-1537-459a-bfd7-fc1857090f7c"/>
    <ds:schemaRef ds:uri="dbb19aec-0803-4aea-8b3f-c62e79930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2461</TotalTime>
  <Words>2688</Words>
  <Application>Microsoft Office PowerPoint</Application>
  <PresentationFormat>Widescreen</PresentationFormat>
  <Paragraphs>165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Amasis MT Pro Black</vt:lpstr>
      <vt:lpstr>Arial</vt:lpstr>
      <vt:lpstr>Calibri</vt:lpstr>
      <vt:lpstr>Calibri Light</vt:lpstr>
      <vt:lpstr>Proxima Nova</vt:lpstr>
      <vt:lpstr>Times New Roman</vt:lpstr>
      <vt:lpstr>Office Theme</vt:lpstr>
      <vt:lpstr>Building Public Trust Through Ethical Service</vt:lpstr>
      <vt:lpstr>Code of Conduct Timeline:  Creation and Adoption of the BCC and CPSG Code of Conduct</vt:lpstr>
      <vt:lpstr>Why Ethics &amp; Conduct Matter</vt:lpstr>
      <vt:lpstr>BCC’s: Your Role</vt:lpstr>
      <vt:lpstr>Code of Conduct: Our Shared Commitments</vt:lpstr>
      <vt:lpstr>The Code of Ethics</vt:lpstr>
      <vt:lpstr>Integrity in Action</vt:lpstr>
      <vt:lpstr>Civility &amp; Social Media</vt:lpstr>
      <vt:lpstr>Conflicts of Interest &amp; Relationships</vt:lpstr>
      <vt:lpstr>Everyone Deserves Respect</vt:lpstr>
      <vt:lpstr>Improper Government Activity </vt:lpstr>
      <vt:lpstr>Putting Ethics into Practice</vt:lpstr>
      <vt:lpstr>Resources &amp;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the Code</dc:title>
  <dc:creator>Watson-Good, Mia</dc:creator>
  <cp:lastModifiedBy>Watson-Good, Mia</cp:lastModifiedBy>
  <cp:revision>40</cp:revision>
  <cp:lastPrinted>2021-09-22T00:41:55Z</cp:lastPrinted>
  <dcterms:created xsi:type="dcterms:W3CDTF">2021-09-21T01:41:33Z</dcterms:created>
  <dcterms:modified xsi:type="dcterms:W3CDTF">2025-10-07T01:53:32Z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0x01010043149C747AC1594A8991C250BA905421</vt:lpwstr>
  </property>
</Properties>
</file>