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80" r:id="rId2"/>
    <p:sldId id="258" r:id="rId3"/>
    <p:sldId id="281" r:id="rId4"/>
    <p:sldId id="283" r:id="rId5"/>
    <p:sldId id="260" r:id="rId6"/>
    <p:sldId id="274" r:id="rId7"/>
    <p:sldId id="275" r:id="rId8"/>
    <p:sldId id="261" r:id="rId9"/>
    <p:sldId id="262" r:id="rId10"/>
    <p:sldId id="277" r:id="rId11"/>
    <p:sldId id="265" r:id="rId12"/>
    <p:sldId id="266" r:id="rId13"/>
    <p:sldId id="267" r:id="rId14"/>
    <p:sldId id="268" r:id="rId15"/>
    <p:sldId id="278" r:id="rId16"/>
    <p:sldId id="279" r:id="rId17"/>
    <p:sldId id="269" r:id="rId18"/>
    <p:sldId id="270" r:id="rId19"/>
    <p:sldId id="276" r:id="rId20"/>
    <p:sldId id="282" r:id="rId21"/>
    <p:sldId id="272" r:id="rId22"/>
    <p:sldId id="273"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68001AE-4DC1-4A19-9E92-94017EF6289D}" v="1" dt="2025-04-17T20:34:08.2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9370" autoAdjust="0"/>
  </p:normalViewPr>
  <p:slideViewPr>
    <p:cSldViewPr snapToGrid="0">
      <p:cViewPr varScale="1">
        <p:scale>
          <a:sx n="77" d="100"/>
          <a:sy n="77" d="100"/>
        </p:scale>
        <p:origin x="1914" y="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492"/>
    </p:cViewPr>
  </p:sorterViewPr>
  <p:notesViewPr>
    <p:cSldViewPr snapToGrid="0">
      <p:cViewPr varScale="1">
        <p:scale>
          <a:sx n="84" d="100"/>
          <a:sy n="84" d="100"/>
        </p:scale>
        <p:origin x="391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348FC0-9EA9-44EA-842A-95354D8D5CF2}" type="doc">
      <dgm:prSet loTypeId="urn:microsoft.com/office/officeart/2005/8/layout/vList2" loCatId="list" qsTypeId="urn:microsoft.com/office/officeart/2005/8/quickstyle/simple2" qsCatId="simple" csTypeId="urn:microsoft.com/office/officeart/2005/8/colors/accent1_1" csCatId="accent1" phldr="1"/>
      <dgm:spPr/>
      <dgm:t>
        <a:bodyPr/>
        <a:lstStyle/>
        <a:p>
          <a:endParaRPr lang="en-US"/>
        </a:p>
      </dgm:t>
    </dgm:pt>
    <dgm:pt modelId="{5CB9A047-D16E-402C-AD82-207A9ADF45F6}">
      <dgm:prSet phldrT="[Text]" custT="1"/>
      <dgm:spPr/>
      <dgm:t>
        <a:bodyPr/>
        <a:lstStyle/>
        <a:p>
          <a:r>
            <a:rPr lang="en-US" sz="3200" dirty="0">
              <a:solidFill>
                <a:schemeClr val="tx2"/>
              </a:solidFill>
              <a:latin typeface="Franklin Gothic Book" panose="020B0503020102020204" pitchFamily="34" charset="0"/>
            </a:rPr>
            <a:t>Investments </a:t>
          </a:r>
        </a:p>
      </dgm:t>
    </dgm:pt>
    <dgm:pt modelId="{0D652E5A-BB2B-427E-852A-875ED8A40D59}" type="parTrans" cxnId="{475C441F-C09E-4F44-83C3-C39E70CD2249}">
      <dgm:prSet/>
      <dgm:spPr/>
      <dgm:t>
        <a:bodyPr/>
        <a:lstStyle/>
        <a:p>
          <a:endParaRPr lang="en-US" sz="3200">
            <a:latin typeface="+mj-lt"/>
          </a:endParaRPr>
        </a:p>
      </dgm:t>
    </dgm:pt>
    <dgm:pt modelId="{39D76656-5274-4403-B114-DB3EDDF6A195}" type="sibTrans" cxnId="{475C441F-C09E-4F44-83C3-C39E70CD2249}">
      <dgm:prSet/>
      <dgm:spPr/>
      <dgm:t>
        <a:bodyPr/>
        <a:lstStyle/>
        <a:p>
          <a:endParaRPr lang="en-US" sz="3200">
            <a:latin typeface="+mj-lt"/>
          </a:endParaRPr>
        </a:p>
      </dgm:t>
    </dgm:pt>
    <dgm:pt modelId="{B28BA642-5AF1-4ABC-9513-2F21536262BE}">
      <dgm:prSet custT="1"/>
      <dgm:spPr/>
      <dgm:t>
        <a:bodyPr/>
        <a:lstStyle/>
        <a:p>
          <a:r>
            <a:rPr lang="en-US" sz="3000" dirty="0">
              <a:solidFill>
                <a:schemeClr val="tx2"/>
              </a:solidFill>
              <a:latin typeface="Franklin Gothic Book" panose="020B0503020102020204" pitchFamily="34" charset="0"/>
            </a:rPr>
            <a:t>Interests in Real Property (not principal residence)</a:t>
          </a:r>
        </a:p>
      </dgm:t>
    </dgm:pt>
    <dgm:pt modelId="{A51EA268-767A-4E15-AFAA-42EA0BB51574}" type="parTrans" cxnId="{A0F339C4-8E86-4CB5-A5E4-AB3AD73BBBBB}">
      <dgm:prSet/>
      <dgm:spPr/>
      <dgm:t>
        <a:bodyPr/>
        <a:lstStyle/>
        <a:p>
          <a:endParaRPr lang="en-US" sz="3200">
            <a:latin typeface="+mj-lt"/>
          </a:endParaRPr>
        </a:p>
      </dgm:t>
    </dgm:pt>
    <dgm:pt modelId="{91558BF4-B6E2-4C7C-A870-E4C1DE54ACD6}" type="sibTrans" cxnId="{A0F339C4-8E86-4CB5-A5E4-AB3AD73BBBBB}">
      <dgm:prSet/>
      <dgm:spPr/>
      <dgm:t>
        <a:bodyPr/>
        <a:lstStyle/>
        <a:p>
          <a:endParaRPr lang="en-US" sz="3200">
            <a:latin typeface="+mj-lt"/>
          </a:endParaRPr>
        </a:p>
      </dgm:t>
    </dgm:pt>
    <dgm:pt modelId="{4ECD6ABB-FFFC-42D0-A482-5DEFD8D92861}">
      <dgm:prSet custT="1"/>
      <dgm:spPr/>
      <dgm:t>
        <a:bodyPr/>
        <a:lstStyle/>
        <a:p>
          <a:pPr>
            <a:lnSpc>
              <a:spcPct val="70000"/>
            </a:lnSpc>
          </a:pPr>
          <a:r>
            <a:rPr lang="en-US" sz="3000" dirty="0">
              <a:solidFill>
                <a:schemeClr val="tx2"/>
              </a:solidFill>
              <a:latin typeface="Franklin Gothic Book" panose="020B0503020102020204" pitchFamily="34" charset="0"/>
            </a:rPr>
            <a:t>Commission, Income &amp; Loans to Business Entities</a:t>
          </a:r>
        </a:p>
      </dgm:t>
    </dgm:pt>
    <dgm:pt modelId="{DCDBA499-4426-4904-A6E2-139EBED011A1}" type="parTrans" cxnId="{0C07F180-A418-46D4-AD86-227BE57A4C32}">
      <dgm:prSet/>
      <dgm:spPr/>
      <dgm:t>
        <a:bodyPr/>
        <a:lstStyle/>
        <a:p>
          <a:endParaRPr lang="en-US" sz="3200">
            <a:latin typeface="+mj-lt"/>
          </a:endParaRPr>
        </a:p>
      </dgm:t>
    </dgm:pt>
    <dgm:pt modelId="{92D3FE56-51D1-4AB8-8250-5F6FEDE02324}" type="sibTrans" cxnId="{0C07F180-A418-46D4-AD86-227BE57A4C32}">
      <dgm:prSet/>
      <dgm:spPr/>
      <dgm:t>
        <a:bodyPr/>
        <a:lstStyle/>
        <a:p>
          <a:endParaRPr lang="en-US" sz="3200">
            <a:latin typeface="+mj-lt"/>
          </a:endParaRPr>
        </a:p>
      </dgm:t>
    </dgm:pt>
    <dgm:pt modelId="{169C1122-AD86-4A25-8C1D-78A62DB81B71}">
      <dgm:prSet custT="1"/>
      <dgm:spPr/>
      <dgm:t>
        <a:bodyPr/>
        <a:lstStyle/>
        <a:p>
          <a:r>
            <a:rPr lang="en-US" sz="3200" dirty="0">
              <a:solidFill>
                <a:schemeClr val="tx2"/>
              </a:solidFill>
              <a:latin typeface="Franklin Gothic Book" panose="020B0503020102020204" pitchFamily="34" charset="0"/>
            </a:rPr>
            <a:t>Income From Rental Property</a:t>
          </a:r>
        </a:p>
      </dgm:t>
    </dgm:pt>
    <dgm:pt modelId="{31EDD09F-04AE-4225-8B71-A9044C68A88C}" type="parTrans" cxnId="{90186416-2BD4-4038-9557-8E06BFB09D96}">
      <dgm:prSet/>
      <dgm:spPr/>
      <dgm:t>
        <a:bodyPr/>
        <a:lstStyle/>
        <a:p>
          <a:endParaRPr lang="en-US" sz="3200">
            <a:latin typeface="+mj-lt"/>
          </a:endParaRPr>
        </a:p>
      </dgm:t>
    </dgm:pt>
    <dgm:pt modelId="{0BA14B4D-A6AC-4514-A476-E8E4B466E897}" type="sibTrans" cxnId="{90186416-2BD4-4038-9557-8E06BFB09D96}">
      <dgm:prSet/>
      <dgm:spPr/>
      <dgm:t>
        <a:bodyPr/>
        <a:lstStyle/>
        <a:p>
          <a:endParaRPr lang="en-US" sz="3200">
            <a:latin typeface="+mj-lt"/>
          </a:endParaRPr>
        </a:p>
      </dgm:t>
    </dgm:pt>
    <dgm:pt modelId="{ACCD4385-9F91-41B3-842B-12BA8D93790B}">
      <dgm:prSet custT="1"/>
      <dgm:spPr/>
      <dgm:t>
        <a:bodyPr/>
        <a:lstStyle/>
        <a:p>
          <a:r>
            <a:rPr lang="en-US" sz="3200" dirty="0">
              <a:solidFill>
                <a:schemeClr val="tx2"/>
              </a:solidFill>
              <a:latin typeface="Franklin Gothic Book" panose="020B0503020102020204" pitchFamily="34" charset="0"/>
            </a:rPr>
            <a:t>Income (other than loans and gifts)</a:t>
          </a:r>
        </a:p>
      </dgm:t>
    </dgm:pt>
    <dgm:pt modelId="{F955A523-69EB-4F1D-AAAE-001671CA7A85}" type="parTrans" cxnId="{42327E3B-D136-466A-8567-3819E818C937}">
      <dgm:prSet/>
      <dgm:spPr/>
      <dgm:t>
        <a:bodyPr/>
        <a:lstStyle/>
        <a:p>
          <a:endParaRPr lang="en-US" sz="3200">
            <a:latin typeface="+mj-lt"/>
          </a:endParaRPr>
        </a:p>
      </dgm:t>
    </dgm:pt>
    <dgm:pt modelId="{FCD49901-9C71-4773-9B0E-6927C2E07C85}" type="sibTrans" cxnId="{42327E3B-D136-466A-8567-3819E818C937}">
      <dgm:prSet/>
      <dgm:spPr/>
      <dgm:t>
        <a:bodyPr/>
        <a:lstStyle/>
        <a:p>
          <a:endParaRPr lang="en-US" sz="3200">
            <a:latin typeface="+mj-lt"/>
          </a:endParaRPr>
        </a:p>
      </dgm:t>
    </dgm:pt>
    <dgm:pt modelId="{021FE893-6E68-4E92-8778-D104F2A151F6}">
      <dgm:prSet custT="1"/>
      <dgm:spPr/>
      <dgm:t>
        <a:bodyPr/>
        <a:lstStyle/>
        <a:p>
          <a:r>
            <a:rPr lang="en-US" sz="3200" dirty="0">
              <a:solidFill>
                <a:schemeClr val="tx2"/>
              </a:solidFill>
              <a:latin typeface="Franklin Gothic Book" panose="020B0503020102020204" pitchFamily="34" charset="0"/>
            </a:rPr>
            <a:t>Income from Loans and Gifts ($50+)</a:t>
          </a:r>
        </a:p>
      </dgm:t>
    </dgm:pt>
    <dgm:pt modelId="{C1325DEE-FCC2-4FAE-8814-BF82389E2E5E}" type="parTrans" cxnId="{41340908-5246-4ADF-B8AC-CB9C99D1F147}">
      <dgm:prSet/>
      <dgm:spPr/>
      <dgm:t>
        <a:bodyPr/>
        <a:lstStyle/>
        <a:p>
          <a:endParaRPr lang="en-US" sz="3200">
            <a:latin typeface="+mj-lt"/>
          </a:endParaRPr>
        </a:p>
      </dgm:t>
    </dgm:pt>
    <dgm:pt modelId="{82EEFB7B-7DC1-43DE-B944-C4AB9EFA54A7}" type="sibTrans" cxnId="{41340908-5246-4ADF-B8AC-CB9C99D1F147}">
      <dgm:prSet/>
      <dgm:spPr/>
      <dgm:t>
        <a:bodyPr/>
        <a:lstStyle/>
        <a:p>
          <a:endParaRPr lang="en-US" sz="3200">
            <a:latin typeface="+mj-lt"/>
          </a:endParaRPr>
        </a:p>
      </dgm:t>
    </dgm:pt>
    <dgm:pt modelId="{7486F0D4-7496-45AD-98A0-2AAEFA931AE7}">
      <dgm:prSet custT="1"/>
      <dgm:spPr/>
      <dgm:t>
        <a:bodyPr/>
        <a:lstStyle/>
        <a:p>
          <a:r>
            <a:rPr lang="en-US" sz="3200" dirty="0">
              <a:solidFill>
                <a:schemeClr val="tx2"/>
              </a:solidFill>
              <a:latin typeface="Franklin Gothic Book" panose="020B0503020102020204" pitchFamily="34" charset="0"/>
            </a:rPr>
            <a:t>Business Positions </a:t>
          </a:r>
        </a:p>
      </dgm:t>
    </dgm:pt>
    <dgm:pt modelId="{B45AE6AE-3E2A-454B-99A7-580FB9297AC4}" type="parTrans" cxnId="{55A1CB08-3A72-4A5A-B7D4-1F8653F589F9}">
      <dgm:prSet/>
      <dgm:spPr/>
      <dgm:t>
        <a:bodyPr/>
        <a:lstStyle/>
        <a:p>
          <a:endParaRPr lang="en-US" sz="3200">
            <a:latin typeface="+mj-lt"/>
          </a:endParaRPr>
        </a:p>
      </dgm:t>
    </dgm:pt>
    <dgm:pt modelId="{38219028-8380-4DBC-866F-C3DE2BF94B86}" type="sibTrans" cxnId="{55A1CB08-3A72-4A5A-B7D4-1F8653F589F9}">
      <dgm:prSet/>
      <dgm:spPr/>
      <dgm:t>
        <a:bodyPr/>
        <a:lstStyle/>
        <a:p>
          <a:endParaRPr lang="en-US" sz="3200">
            <a:latin typeface="+mj-lt"/>
          </a:endParaRPr>
        </a:p>
      </dgm:t>
    </dgm:pt>
    <dgm:pt modelId="{6BB946E9-285C-4525-A7E0-2174887C9671}" type="pres">
      <dgm:prSet presAssocID="{F5348FC0-9EA9-44EA-842A-95354D8D5CF2}" presName="linear" presStyleCnt="0">
        <dgm:presLayoutVars>
          <dgm:animLvl val="lvl"/>
          <dgm:resizeHandles val="exact"/>
        </dgm:presLayoutVars>
      </dgm:prSet>
      <dgm:spPr/>
    </dgm:pt>
    <dgm:pt modelId="{0668150F-9481-4FF1-AE3D-2F40C20EF378}" type="pres">
      <dgm:prSet presAssocID="{5CB9A047-D16E-402C-AD82-207A9ADF45F6}" presName="parentText" presStyleLbl="node1" presStyleIdx="0" presStyleCnt="7" custLinFactY="-20224" custLinFactNeighborX="-420" custLinFactNeighborY="-100000">
        <dgm:presLayoutVars>
          <dgm:chMax val="0"/>
          <dgm:bulletEnabled val="1"/>
        </dgm:presLayoutVars>
      </dgm:prSet>
      <dgm:spPr/>
    </dgm:pt>
    <dgm:pt modelId="{5CAE2FF2-9637-4849-AF3C-7AC88E2A851A}" type="pres">
      <dgm:prSet presAssocID="{39D76656-5274-4403-B114-DB3EDDF6A195}" presName="spacer" presStyleCnt="0"/>
      <dgm:spPr/>
    </dgm:pt>
    <dgm:pt modelId="{6B15E5EC-1958-4830-A20D-3BC3D0D97C02}" type="pres">
      <dgm:prSet presAssocID="{B28BA642-5AF1-4ABC-9513-2F21536262BE}" presName="parentText" presStyleLbl="node1" presStyleIdx="1" presStyleCnt="7">
        <dgm:presLayoutVars>
          <dgm:chMax val="0"/>
          <dgm:bulletEnabled val="1"/>
        </dgm:presLayoutVars>
      </dgm:prSet>
      <dgm:spPr/>
    </dgm:pt>
    <dgm:pt modelId="{0478B1F0-5F28-4D72-9621-4C4E3DD434F9}" type="pres">
      <dgm:prSet presAssocID="{91558BF4-B6E2-4C7C-A870-E4C1DE54ACD6}" presName="spacer" presStyleCnt="0"/>
      <dgm:spPr/>
    </dgm:pt>
    <dgm:pt modelId="{A7169ADF-0914-4D42-9862-CAB372D36E23}" type="pres">
      <dgm:prSet presAssocID="{4ECD6ABB-FFFC-42D0-A482-5DEFD8D92861}" presName="parentText" presStyleLbl="node1" presStyleIdx="2" presStyleCnt="7">
        <dgm:presLayoutVars>
          <dgm:chMax val="0"/>
          <dgm:bulletEnabled val="1"/>
        </dgm:presLayoutVars>
      </dgm:prSet>
      <dgm:spPr/>
    </dgm:pt>
    <dgm:pt modelId="{B3D5764B-1353-4D25-8631-6ACDBF129F75}" type="pres">
      <dgm:prSet presAssocID="{92D3FE56-51D1-4AB8-8250-5F6FEDE02324}" presName="spacer" presStyleCnt="0"/>
      <dgm:spPr/>
    </dgm:pt>
    <dgm:pt modelId="{158FAA35-7487-42A4-A8C1-456B1A65B4BA}" type="pres">
      <dgm:prSet presAssocID="{169C1122-AD86-4A25-8C1D-78A62DB81B71}" presName="parentText" presStyleLbl="node1" presStyleIdx="3" presStyleCnt="7">
        <dgm:presLayoutVars>
          <dgm:chMax val="0"/>
          <dgm:bulletEnabled val="1"/>
        </dgm:presLayoutVars>
      </dgm:prSet>
      <dgm:spPr/>
    </dgm:pt>
    <dgm:pt modelId="{959458B4-D8AD-4D8D-95C4-F7E6B84FA389}" type="pres">
      <dgm:prSet presAssocID="{0BA14B4D-A6AC-4514-A476-E8E4B466E897}" presName="spacer" presStyleCnt="0"/>
      <dgm:spPr/>
    </dgm:pt>
    <dgm:pt modelId="{63F5AC07-B72A-444D-BC23-D1900FFB135C}" type="pres">
      <dgm:prSet presAssocID="{ACCD4385-9F91-41B3-842B-12BA8D93790B}" presName="parentText" presStyleLbl="node1" presStyleIdx="4" presStyleCnt="7">
        <dgm:presLayoutVars>
          <dgm:chMax val="0"/>
          <dgm:bulletEnabled val="1"/>
        </dgm:presLayoutVars>
      </dgm:prSet>
      <dgm:spPr/>
    </dgm:pt>
    <dgm:pt modelId="{E97B6763-8FF5-4A8C-A90D-55092CA6772E}" type="pres">
      <dgm:prSet presAssocID="{FCD49901-9C71-4773-9B0E-6927C2E07C85}" presName="spacer" presStyleCnt="0"/>
      <dgm:spPr/>
    </dgm:pt>
    <dgm:pt modelId="{72F620F8-0A90-40A0-B066-C953811DFC4A}" type="pres">
      <dgm:prSet presAssocID="{021FE893-6E68-4E92-8778-D104F2A151F6}" presName="parentText" presStyleLbl="node1" presStyleIdx="5" presStyleCnt="7">
        <dgm:presLayoutVars>
          <dgm:chMax val="0"/>
          <dgm:bulletEnabled val="1"/>
        </dgm:presLayoutVars>
      </dgm:prSet>
      <dgm:spPr/>
    </dgm:pt>
    <dgm:pt modelId="{AAE40202-4E6B-4508-9128-65A482064363}" type="pres">
      <dgm:prSet presAssocID="{82EEFB7B-7DC1-43DE-B944-C4AB9EFA54A7}" presName="spacer" presStyleCnt="0"/>
      <dgm:spPr/>
    </dgm:pt>
    <dgm:pt modelId="{0DAD5C5C-AAF0-4932-8454-DF41F2A3281C}" type="pres">
      <dgm:prSet presAssocID="{7486F0D4-7496-45AD-98A0-2AAEFA931AE7}" presName="parentText" presStyleLbl="node1" presStyleIdx="6" presStyleCnt="7">
        <dgm:presLayoutVars>
          <dgm:chMax val="0"/>
          <dgm:bulletEnabled val="1"/>
        </dgm:presLayoutVars>
      </dgm:prSet>
      <dgm:spPr/>
    </dgm:pt>
  </dgm:ptLst>
  <dgm:cxnLst>
    <dgm:cxn modelId="{41340908-5246-4ADF-B8AC-CB9C99D1F147}" srcId="{F5348FC0-9EA9-44EA-842A-95354D8D5CF2}" destId="{021FE893-6E68-4E92-8778-D104F2A151F6}" srcOrd="5" destOrd="0" parTransId="{C1325DEE-FCC2-4FAE-8814-BF82389E2E5E}" sibTransId="{82EEFB7B-7DC1-43DE-B944-C4AB9EFA54A7}"/>
    <dgm:cxn modelId="{55A1CB08-3A72-4A5A-B7D4-1F8653F589F9}" srcId="{F5348FC0-9EA9-44EA-842A-95354D8D5CF2}" destId="{7486F0D4-7496-45AD-98A0-2AAEFA931AE7}" srcOrd="6" destOrd="0" parTransId="{B45AE6AE-3E2A-454B-99A7-580FB9297AC4}" sibTransId="{38219028-8380-4DBC-866F-C3DE2BF94B86}"/>
    <dgm:cxn modelId="{90186416-2BD4-4038-9557-8E06BFB09D96}" srcId="{F5348FC0-9EA9-44EA-842A-95354D8D5CF2}" destId="{169C1122-AD86-4A25-8C1D-78A62DB81B71}" srcOrd="3" destOrd="0" parTransId="{31EDD09F-04AE-4225-8B71-A9044C68A88C}" sibTransId="{0BA14B4D-A6AC-4514-A476-E8E4B466E897}"/>
    <dgm:cxn modelId="{69F87D16-73E2-410C-A4D3-C13421DA46F6}" type="presOf" srcId="{021FE893-6E68-4E92-8778-D104F2A151F6}" destId="{72F620F8-0A90-40A0-B066-C953811DFC4A}" srcOrd="0" destOrd="0" presId="urn:microsoft.com/office/officeart/2005/8/layout/vList2"/>
    <dgm:cxn modelId="{4AD1B61B-B7F7-4EF0-94EB-5A015FF5DD42}" type="presOf" srcId="{B28BA642-5AF1-4ABC-9513-2F21536262BE}" destId="{6B15E5EC-1958-4830-A20D-3BC3D0D97C02}" srcOrd="0" destOrd="0" presId="urn:microsoft.com/office/officeart/2005/8/layout/vList2"/>
    <dgm:cxn modelId="{475C441F-C09E-4F44-83C3-C39E70CD2249}" srcId="{F5348FC0-9EA9-44EA-842A-95354D8D5CF2}" destId="{5CB9A047-D16E-402C-AD82-207A9ADF45F6}" srcOrd="0" destOrd="0" parTransId="{0D652E5A-BB2B-427E-852A-875ED8A40D59}" sibTransId="{39D76656-5274-4403-B114-DB3EDDF6A195}"/>
    <dgm:cxn modelId="{42327E3B-D136-466A-8567-3819E818C937}" srcId="{F5348FC0-9EA9-44EA-842A-95354D8D5CF2}" destId="{ACCD4385-9F91-41B3-842B-12BA8D93790B}" srcOrd="4" destOrd="0" parTransId="{F955A523-69EB-4F1D-AAAE-001671CA7A85}" sibTransId="{FCD49901-9C71-4773-9B0E-6927C2E07C85}"/>
    <dgm:cxn modelId="{BC0BD644-436A-400F-AB6C-58CAB13806E2}" type="presOf" srcId="{5CB9A047-D16E-402C-AD82-207A9ADF45F6}" destId="{0668150F-9481-4FF1-AE3D-2F40C20EF378}" srcOrd="0" destOrd="0" presId="urn:microsoft.com/office/officeart/2005/8/layout/vList2"/>
    <dgm:cxn modelId="{0C07F180-A418-46D4-AD86-227BE57A4C32}" srcId="{F5348FC0-9EA9-44EA-842A-95354D8D5CF2}" destId="{4ECD6ABB-FFFC-42D0-A482-5DEFD8D92861}" srcOrd="2" destOrd="0" parTransId="{DCDBA499-4426-4904-A6E2-139EBED011A1}" sibTransId="{92D3FE56-51D1-4AB8-8250-5F6FEDE02324}"/>
    <dgm:cxn modelId="{CFE8BF81-E4AC-43B8-AAA5-6DBC94AC2F18}" type="presOf" srcId="{ACCD4385-9F91-41B3-842B-12BA8D93790B}" destId="{63F5AC07-B72A-444D-BC23-D1900FFB135C}" srcOrd="0" destOrd="0" presId="urn:microsoft.com/office/officeart/2005/8/layout/vList2"/>
    <dgm:cxn modelId="{DCC5D6C2-502E-415B-8706-0ABDB07F392B}" type="presOf" srcId="{F5348FC0-9EA9-44EA-842A-95354D8D5CF2}" destId="{6BB946E9-285C-4525-A7E0-2174887C9671}" srcOrd="0" destOrd="0" presId="urn:microsoft.com/office/officeart/2005/8/layout/vList2"/>
    <dgm:cxn modelId="{A0F339C4-8E86-4CB5-A5E4-AB3AD73BBBBB}" srcId="{F5348FC0-9EA9-44EA-842A-95354D8D5CF2}" destId="{B28BA642-5AF1-4ABC-9513-2F21536262BE}" srcOrd="1" destOrd="0" parTransId="{A51EA268-767A-4E15-AFAA-42EA0BB51574}" sibTransId="{91558BF4-B6E2-4C7C-A870-E4C1DE54ACD6}"/>
    <dgm:cxn modelId="{E51CCAC5-BA2E-45FB-BEC5-ED0F9FD339C4}" type="presOf" srcId="{169C1122-AD86-4A25-8C1D-78A62DB81B71}" destId="{158FAA35-7487-42A4-A8C1-456B1A65B4BA}" srcOrd="0" destOrd="0" presId="urn:microsoft.com/office/officeart/2005/8/layout/vList2"/>
    <dgm:cxn modelId="{C1F908EC-94B3-47BB-96F5-0A1AC7F871B1}" type="presOf" srcId="{4ECD6ABB-FFFC-42D0-A482-5DEFD8D92861}" destId="{A7169ADF-0914-4D42-9862-CAB372D36E23}" srcOrd="0" destOrd="0" presId="urn:microsoft.com/office/officeart/2005/8/layout/vList2"/>
    <dgm:cxn modelId="{4BD5B8F9-0BBF-4463-BB50-0A89E0686459}" type="presOf" srcId="{7486F0D4-7496-45AD-98A0-2AAEFA931AE7}" destId="{0DAD5C5C-AAF0-4932-8454-DF41F2A3281C}" srcOrd="0" destOrd="0" presId="urn:microsoft.com/office/officeart/2005/8/layout/vList2"/>
    <dgm:cxn modelId="{BF6FA585-4B0A-4647-821D-C8C414E8A0A3}" type="presParOf" srcId="{6BB946E9-285C-4525-A7E0-2174887C9671}" destId="{0668150F-9481-4FF1-AE3D-2F40C20EF378}" srcOrd="0" destOrd="0" presId="urn:microsoft.com/office/officeart/2005/8/layout/vList2"/>
    <dgm:cxn modelId="{03CDC10C-FB40-4F93-94DB-F973B498C1A7}" type="presParOf" srcId="{6BB946E9-285C-4525-A7E0-2174887C9671}" destId="{5CAE2FF2-9637-4849-AF3C-7AC88E2A851A}" srcOrd="1" destOrd="0" presId="urn:microsoft.com/office/officeart/2005/8/layout/vList2"/>
    <dgm:cxn modelId="{70DAB932-7A46-445C-BD7C-FA6CAED97724}" type="presParOf" srcId="{6BB946E9-285C-4525-A7E0-2174887C9671}" destId="{6B15E5EC-1958-4830-A20D-3BC3D0D97C02}" srcOrd="2" destOrd="0" presId="urn:microsoft.com/office/officeart/2005/8/layout/vList2"/>
    <dgm:cxn modelId="{F584920B-7A76-4719-B015-D65BF5CD95FB}" type="presParOf" srcId="{6BB946E9-285C-4525-A7E0-2174887C9671}" destId="{0478B1F0-5F28-4D72-9621-4C4E3DD434F9}" srcOrd="3" destOrd="0" presId="urn:microsoft.com/office/officeart/2005/8/layout/vList2"/>
    <dgm:cxn modelId="{B1F67C73-6E18-4264-BC22-B3EAFA4F4C9A}" type="presParOf" srcId="{6BB946E9-285C-4525-A7E0-2174887C9671}" destId="{A7169ADF-0914-4D42-9862-CAB372D36E23}" srcOrd="4" destOrd="0" presId="urn:microsoft.com/office/officeart/2005/8/layout/vList2"/>
    <dgm:cxn modelId="{35B82F70-3A14-4CCC-90C3-6C2F81C49DE2}" type="presParOf" srcId="{6BB946E9-285C-4525-A7E0-2174887C9671}" destId="{B3D5764B-1353-4D25-8631-6ACDBF129F75}" srcOrd="5" destOrd="0" presId="urn:microsoft.com/office/officeart/2005/8/layout/vList2"/>
    <dgm:cxn modelId="{8D86FCF1-9F8F-4430-8934-D6C47B9B217B}" type="presParOf" srcId="{6BB946E9-285C-4525-A7E0-2174887C9671}" destId="{158FAA35-7487-42A4-A8C1-456B1A65B4BA}" srcOrd="6" destOrd="0" presId="urn:microsoft.com/office/officeart/2005/8/layout/vList2"/>
    <dgm:cxn modelId="{E00D1EB8-A681-409C-A640-E9897A5C669F}" type="presParOf" srcId="{6BB946E9-285C-4525-A7E0-2174887C9671}" destId="{959458B4-D8AD-4D8D-95C4-F7E6B84FA389}" srcOrd="7" destOrd="0" presId="urn:microsoft.com/office/officeart/2005/8/layout/vList2"/>
    <dgm:cxn modelId="{1E1FA739-DD48-4BC5-8251-BE57FF9730C1}" type="presParOf" srcId="{6BB946E9-285C-4525-A7E0-2174887C9671}" destId="{63F5AC07-B72A-444D-BC23-D1900FFB135C}" srcOrd="8" destOrd="0" presId="urn:microsoft.com/office/officeart/2005/8/layout/vList2"/>
    <dgm:cxn modelId="{A9B88884-4F53-405D-9709-85F6DB06F245}" type="presParOf" srcId="{6BB946E9-285C-4525-A7E0-2174887C9671}" destId="{E97B6763-8FF5-4A8C-A90D-55092CA6772E}" srcOrd="9" destOrd="0" presId="urn:microsoft.com/office/officeart/2005/8/layout/vList2"/>
    <dgm:cxn modelId="{5C032AF7-0B9F-4AAA-95BF-68442386290D}" type="presParOf" srcId="{6BB946E9-285C-4525-A7E0-2174887C9671}" destId="{72F620F8-0A90-40A0-B066-C953811DFC4A}" srcOrd="10" destOrd="0" presId="urn:microsoft.com/office/officeart/2005/8/layout/vList2"/>
    <dgm:cxn modelId="{C24FFC6A-11E7-4DB7-A2AC-3141A90F8749}" type="presParOf" srcId="{6BB946E9-285C-4525-A7E0-2174887C9671}" destId="{AAE40202-4E6B-4508-9128-65A482064363}" srcOrd="11" destOrd="0" presId="urn:microsoft.com/office/officeart/2005/8/layout/vList2"/>
    <dgm:cxn modelId="{6348D288-0C96-47FB-A9D1-A41A17DF9E97}" type="presParOf" srcId="{6BB946E9-285C-4525-A7E0-2174887C9671}" destId="{0DAD5C5C-AAF0-4932-8454-DF41F2A3281C}" srcOrd="1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68150F-9481-4FF1-AE3D-2F40C20EF378}">
      <dsp:nvSpPr>
        <dsp:cNvPr id="0" name=""/>
        <dsp:cNvSpPr/>
      </dsp:nvSpPr>
      <dsp:spPr>
        <a:xfrm>
          <a:off x="0" y="0"/>
          <a:ext cx="8480483" cy="730079"/>
        </a:xfrm>
        <a:prstGeom prst="round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solidFill>
                <a:schemeClr val="tx2"/>
              </a:solidFill>
              <a:latin typeface="Franklin Gothic Book" panose="020B0503020102020204" pitchFamily="34" charset="0"/>
            </a:rPr>
            <a:t>Investments </a:t>
          </a:r>
        </a:p>
      </dsp:txBody>
      <dsp:txXfrm>
        <a:off x="35640" y="35640"/>
        <a:ext cx="8409203" cy="658799"/>
      </dsp:txXfrm>
    </dsp:sp>
    <dsp:sp modelId="{6B15E5EC-1958-4830-A20D-3BC3D0D97C02}">
      <dsp:nvSpPr>
        <dsp:cNvPr id="0" name=""/>
        <dsp:cNvSpPr/>
      </dsp:nvSpPr>
      <dsp:spPr>
        <a:xfrm>
          <a:off x="0" y="784413"/>
          <a:ext cx="8480483" cy="730079"/>
        </a:xfrm>
        <a:prstGeom prst="round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a:solidFill>
                <a:schemeClr val="tx2"/>
              </a:solidFill>
              <a:latin typeface="Franklin Gothic Book" panose="020B0503020102020204" pitchFamily="34" charset="0"/>
            </a:rPr>
            <a:t>Interests in Real Property (not principal residence)</a:t>
          </a:r>
        </a:p>
      </dsp:txBody>
      <dsp:txXfrm>
        <a:off x="35640" y="820053"/>
        <a:ext cx="8409203" cy="658799"/>
      </dsp:txXfrm>
    </dsp:sp>
    <dsp:sp modelId="{A7169ADF-0914-4D42-9862-CAB372D36E23}">
      <dsp:nvSpPr>
        <dsp:cNvPr id="0" name=""/>
        <dsp:cNvSpPr/>
      </dsp:nvSpPr>
      <dsp:spPr>
        <a:xfrm>
          <a:off x="0" y="1537533"/>
          <a:ext cx="8480483" cy="730079"/>
        </a:xfrm>
        <a:prstGeom prst="round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70000"/>
            </a:lnSpc>
            <a:spcBef>
              <a:spcPct val="0"/>
            </a:spcBef>
            <a:spcAft>
              <a:spcPct val="35000"/>
            </a:spcAft>
            <a:buNone/>
          </a:pPr>
          <a:r>
            <a:rPr lang="en-US" sz="3000" kern="1200" dirty="0">
              <a:solidFill>
                <a:schemeClr val="tx2"/>
              </a:solidFill>
              <a:latin typeface="Franklin Gothic Book" panose="020B0503020102020204" pitchFamily="34" charset="0"/>
            </a:rPr>
            <a:t>Commission, Income &amp; Loans to Business Entities</a:t>
          </a:r>
        </a:p>
      </dsp:txBody>
      <dsp:txXfrm>
        <a:off x="35640" y="1573173"/>
        <a:ext cx="8409203" cy="658799"/>
      </dsp:txXfrm>
    </dsp:sp>
    <dsp:sp modelId="{158FAA35-7487-42A4-A8C1-456B1A65B4BA}">
      <dsp:nvSpPr>
        <dsp:cNvPr id="0" name=""/>
        <dsp:cNvSpPr/>
      </dsp:nvSpPr>
      <dsp:spPr>
        <a:xfrm>
          <a:off x="0" y="2290653"/>
          <a:ext cx="8480483" cy="730079"/>
        </a:xfrm>
        <a:prstGeom prst="round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solidFill>
                <a:schemeClr val="tx2"/>
              </a:solidFill>
              <a:latin typeface="Franklin Gothic Book" panose="020B0503020102020204" pitchFamily="34" charset="0"/>
            </a:rPr>
            <a:t>Income From Rental Property</a:t>
          </a:r>
        </a:p>
      </dsp:txBody>
      <dsp:txXfrm>
        <a:off x="35640" y="2326293"/>
        <a:ext cx="8409203" cy="658799"/>
      </dsp:txXfrm>
    </dsp:sp>
    <dsp:sp modelId="{63F5AC07-B72A-444D-BC23-D1900FFB135C}">
      <dsp:nvSpPr>
        <dsp:cNvPr id="0" name=""/>
        <dsp:cNvSpPr/>
      </dsp:nvSpPr>
      <dsp:spPr>
        <a:xfrm>
          <a:off x="0" y="3043773"/>
          <a:ext cx="8480483" cy="730079"/>
        </a:xfrm>
        <a:prstGeom prst="round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solidFill>
                <a:schemeClr val="tx2"/>
              </a:solidFill>
              <a:latin typeface="Franklin Gothic Book" panose="020B0503020102020204" pitchFamily="34" charset="0"/>
            </a:rPr>
            <a:t>Income (other than loans and gifts)</a:t>
          </a:r>
        </a:p>
      </dsp:txBody>
      <dsp:txXfrm>
        <a:off x="35640" y="3079413"/>
        <a:ext cx="8409203" cy="658799"/>
      </dsp:txXfrm>
    </dsp:sp>
    <dsp:sp modelId="{72F620F8-0A90-40A0-B066-C953811DFC4A}">
      <dsp:nvSpPr>
        <dsp:cNvPr id="0" name=""/>
        <dsp:cNvSpPr/>
      </dsp:nvSpPr>
      <dsp:spPr>
        <a:xfrm>
          <a:off x="0" y="3796893"/>
          <a:ext cx="8480483" cy="730079"/>
        </a:xfrm>
        <a:prstGeom prst="round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solidFill>
                <a:schemeClr val="tx2"/>
              </a:solidFill>
              <a:latin typeface="Franklin Gothic Book" panose="020B0503020102020204" pitchFamily="34" charset="0"/>
            </a:rPr>
            <a:t>Income from Loans and Gifts ($50+)</a:t>
          </a:r>
        </a:p>
      </dsp:txBody>
      <dsp:txXfrm>
        <a:off x="35640" y="3832533"/>
        <a:ext cx="8409203" cy="658799"/>
      </dsp:txXfrm>
    </dsp:sp>
    <dsp:sp modelId="{0DAD5C5C-AAF0-4932-8454-DF41F2A3281C}">
      <dsp:nvSpPr>
        <dsp:cNvPr id="0" name=""/>
        <dsp:cNvSpPr/>
      </dsp:nvSpPr>
      <dsp:spPr>
        <a:xfrm>
          <a:off x="0" y="4550013"/>
          <a:ext cx="8480483" cy="730079"/>
        </a:xfrm>
        <a:prstGeom prst="round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solidFill>
                <a:schemeClr val="tx2"/>
              </a:solidFill>
              <a:latin typeface="Franklin Gothic Book" panose="020B0503020102020204" pitchFamily="34" charset="0"/>
            </a:rPr>
            <a:t>Business Positions </a:t>
          </a:r>
        </a:p>
      </dsp:txBody>
      <dsp:txXfrm>
        <a:off x="35640" y="4585653"/>
        <a:ext cx="8409203" cy="65879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771076-DEA9-4664-945F-531B3C0AA45D}" type="datetimeFigureOut">
              <a:rPr lang="en-US" smtClean="0"/>
              <a:t>10/5/2025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C170AE-12D5-402E-8C78-E2C4A2400307}" type="slidenum">
              <a:rPr lang="en-US" smtClean="0"/>
              <a:t>‹#›</a:t>
            </a:fld>
            <a:endParaRPr lang="en-US"/>
          </a:p>
        </p:txBody>
      </p:sp>
    </p:spTree>
    <p:extLst>
      <p:ext uri="{BB962C8B-B14F-4D97-AF65-F5344CB8AC3E}">
        <p14:creationId xmlns:p14="http://schemas.microsoft.com/office/powerpoint/2010/main" val="20315880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C170AE-12D5-402E-8C78-E2C4A2400307}" type="slidenum">
              <a:rPr lang="en-US" smtClean="0"/>
              <a:t>1</a:t>
            </a:fld>
            <a:endParaRPr lang="en-US"/>
          </a:p>
        </p:txBody>
      </p:sp>
    </p:spTree>
    <p:extLst>
      <p:ext uri="{BB962C8B-B14F-4D97-AF65-F5344CB8AC3E}">
        <p14:creationId xmlns:p14="http://schemas.microsoft.com/office/powerpoint/2010/main" val="28914247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C170AE-12D5-402E-8C78-E2C4A2400307}" type="slidenum">
              <a:rPr lang="en-US" smtClean="0"/>
              <a:t>10</a:t>
            </a:fld>
            <a:endParaRPr lang="en-US"/>
          </a:p>
        </p:txBody>
      </p:sp>
    </p:spTree>
    <p:extLst>
      <p:ext uri="{BB962C8B-B14F-4D97-AF65-F5344CB8AC3E}">
        <p14:creationId xmlns:p14="http://schemas.microsoft.com/office/powerpoint/2010/main" val="20820484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2500"/>
          </a:xfrm>
        </p:spPr>
      </p:sp>
      <p:sp>
        <p:nvSpPr>
          <p:cNvPr id="3" name="Notes Placeholder 2"/>
          <p:cNvSpPr>
            <a:spLocks noGrp="1"/>
          </p:cNvSpPr>
          <p:nvPr>
            <p:ph type="body" idx="1"/>
          </p:nvPr>
        </p:nvSpPr>
        <p:spPr/>
        <p:txBody>
          <a:bodyPr>
            <a:normAutofit/>
          </a:bodyPr>
          <a:lstStyle/>
          <a:p>
            <a:pPr marL="276644" indent="-276644"/>
            <a:r>
              <a:rPr lang="en-US" sz="1100" dirty="0">
                <a:solidFill>
                  <a:schemeClr val="tx2"/>
                </a:solidFill>
              </a:rPr>
              <a:t>You cannot use your position to influence any decision that will affect your financially.  </a:t>
            </a:r>
          </a:p>
          <a:p>
            <a:pPr marL="276644" indent="-276644"/>
            <a:endParaRPr lang="en-US" sz="1100" dirty="0">
              <a:solidFill>
                <a:schemeClr val="tx2"/>
              </a:solidFill>
            </a:endParaRPr>
          </a:p>
          <a:p>
            <a:pPr marL="276644" indent="-276644"/>
            <a:r>
              <a:rPr lang="en-US" sz="1100" dirty="0">
                <a:solidFill>
                  <a:schemeClr val="tx2"/>
                </a:solidFill>
              </a:rPr>
              <a:t>If your participation in a group action would result in a reasonably foreseeable material financial impact, then:</a:t>
            </a:r>
          </a:p>
          <a:p>
            <a:pPr marL="276644" indent="-276644"/>
            <a:endParaRPr lang="en-US" sz="1100" dirty="0">
              <a:solidFill>
                <a:schemeClr val="tx2"/>
              </a:solidFill>
            </a:endParaRPr>
          </a:p>
          <a:p>
            <a:pPr marL="276644" indent="-276644">
              <a:buFont typeface="Wingdings" panose="05000000000000000000" pitchFamily="2" charset="2"/>
              <a:buChar char="Ø"/>
            </a:pPr>
            <a:r>
              <a:rPr lang="en-US" sz="1100" dirty="0">
                <a:solidFill>
                  <a:schemeClr val="tx2"/>
                </a:solidFill>
              </a:rPr>
              <a:t>You must recuse or disqualify yourself from taking action.  </a:t>
            </a:r>
          </a:p>
          <a:p>
            <a:pPr marL="276644" indent="-276644">
              <a:buFont typeface="Wingdings" panose="05000000000000000000" pitchFamily="2" charset="2"/>
              <a:buChar char="Ø"/>
            </a:pPr>
            <a:endParaRPr lang="en-US" sz="1100" dirty="0">
              <a:solidFill>
                <a:schemeClr val="tx2"/>
              </a:solidFill>
            </a:endParaRPr>
          </a:p>
          <a:p>
            <a:pPr marL="276644" indent="-276644">
              <a:buFont typeface="Wingdings" panose="05000000000000000000" pitchFamily="2" charset="2"/>
              <a:buChar char="Ø"/>
            </a:pPr>
            <a:r>
              <a:rPr lang="en-US" sz="1100" dirty="0">
                <a:solidFill>
                  <a:schemeClr val="tx2"/>
                </a:solidFill>
              </a:rPr>
              <a:t>Your recusal must be accompanied by an explanation of why you are disqualifying yourself</a:t>
            </a:r>
          </a:p>
          <a:p>
            <a:pPr marL="276644" indent="-276644">
              <a:buFont typeface="Wingdings" panose="05000000000000000000" pitchFamily="2" charset="2"/>
              <a:buChar char="Ø"/>
            </a:pPr>
            <a:endParaRPr lang="en-US" sz="1100" dirty="0">
              <a:solidFill>
                <a:schemeClr val="tx2"/>
              </a:solidFill>
            </a:endParaRPr>
          </a:p>
          <a:p>
            <a:pPr marL="276644" indent="-276644">
              <a:buFont typeface="Wingdings" panose="05000000000000000000" pitchFamily="2" charset="2"/>
              <a:buChar char="Ø"/>
            </a:pPr>
            <a:r>
              <a:rPr lang="en-US" sz="1100" dirty="0">
                <a:solidFill>
                  <a:schemeClr val="tx2"/>
                </a:solidFill>
              </a:rPr>
              <a:t>Any disclosure of your disqualifying interests becomes part of your group’s public record </a:t>
            </a:r>
          </a:p>
          <a:p>
            <a:pPr marL="165474" indent="-165474">
              <a:buFont typeface="Wingdings" panose="05000000000000000000" pitchFamily="2" charset="2"/>
              <a:buChar char="Ø"/>
            </a:pPr>
            <a:endParaRPr lang="en-US" sz="1100" dirty="0">
              <a:solidFill>
                <a:schemeClr val="tx2"/>
              </a:solidFill>
            </a:endParaRPr>
          </a:p>
        </p:txBody>
      </p:sp>
    </p:spTree>
    <p:extLst>
      <p:ext uri="{BB962C8B-B14F-4D97-AF65-F5344CB8AC3E}">
        <p14:creationId xmlns:p14="http://schemas.microsoft.com/office/powerpoint/2010/main" val="21783828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2500"/>
          </a:xfrm>
        </p:spPr>
      </p:sp>
      <p:sp>
        <p:nvSpPr>
          <p:cNvPr id="3" name="Notes Placeholder 2"/>
          <p:cNvSpPr>
            <a:spLocks noGrp="1"/>
          </p:cNvSpPr>
          <p:nvPr>
            <p:ph type="body" idx="1"/>
          </p:nvPr>
        </p:nvSpPr>
        <p:spPr/>
        <p:txBody>
          <a:bodyPr>
            <a:normAutofit/>
          </a:bodyPr>
          <a:lstStyle/>
          <a:p>
            <a:pPr>
              <a:buClr>
                <a:schemeClr val="accent1">
                  <a:lumMod val="75000"/>
                </a:schemeClr>
              </a:buClr>
            </a:pPr>
            <a:r>
              <a:rPr lang="en-US" dirty="0">
                <a:solidFill>
                  <a:srgbClr val="002060"/>
                </a:solidFill>
              </a:rPr>
              <a:t>Brief</a:t>
            </a:r>
            <a:r>
              <a:rPr lang="en-US" baseline="0" dirty="0">
                <a:solidFill>
                  <a:srgbClr val="002060"/>
                </a:solidFill>
              </a:rPr>
              <a:t> description of the interest:  “I live within 500 feet of the project” or “The applicant is a source of income to me.”  </a:t>
            </a:r>
          </a:p>
          <a:p>
            <a:pPr>
              <a:buClr>
                <a:schemeClr val="accent1">
                  <a:lumMod val="75000"/>
                </a:schemeClr>
              </a:buClr>
            </a:pPr>
            <a:endParaRPr lang="en-US" baseline="0" dirty="0">
              <a:solidFill>
                <a:srgbClr val="002060"/>
              </a:solidFill>
            </a:endParaRPr>
          </a:p>
          <a:p>
            <a:pPr>
              <a:buClr>
                <a:schemeClr val="accent1">
                  <a:lumMod val="75000"/>
                </a:schemeClr>
              </a:buClr>
            </a:pPr>
            <a:r>
              <a:rPr lang="en-US" baseline="0" dirty="0">
                <a:solidFill>
                  <a:srgbClr val="002060"/>
                </a:solidFill>
              </a:rPr>
              <a:t>The County or each BCC can adopt a rule to require the person with the conflict to leave the room.  </a:t>
            </a:r>
          </a:p>
          <a:p>
            <a:pPr>
              <a:buClr>
                <a:schemeClr val="accent1">
                  <a:lumMod val="75000"/>
                </a:schemeClr>
              </a:buClr>
            </a:pPr>
            <a:endParaRPr lang="en-US" baseline="0" dirty="0">
              <a:solidFill>
                <a:srgbClr val="002060"/>
              </a:solidFill>
            </a:endParaRPr>
          </a:p>
          <a:p>
            <a:pPr>
              <a:buClr>
                <a:schemeClr val="accent1">
                  <a:lumMod val="75000"/>
                </a:schemeClr>
              </a:buClr>
            </a:pPr>
            <a:r>
              <a:rPr lang="en-US" baseline="0" dirty="0">
                <a:solidFill>
                  <a:srgbClr val="002060"/>
                </a:solidFill>
              </a:rPr>
              <a:t>No such rule has been adopted, but it is recommended that he or she leave the room to avoid the appearance of influencing the decision. </a:t>
            </a:r>
          </a:p>
          <a:p>
            <a:pPr>
              <a:buClr>
                <a:schemeClr val="accent1">
                  <a:lumMod val="75000"/>
                </a:schemeClr>
              </a:buClr>
            </a:pPr>
            <a:endParaRPr lang="en-US" baseline="0" dirty="0">
              <a:solidFill>
                <a:srgbClr val="002060"/>
              </a:solidFill>
            </a:endParaRPr>
          </a:p>
          <a:p>
            <a:pPr>
              <a:buClr>
                <a:schemeClr val="accent1">
                  <a:lumMod val="75000"/>
                </a:schemeClr>
              </a:buClr>
            </a:pPr>
            <a:r>
              <a:rPr lang="en-US" baseline="0" dirty="0">
                <a:solidFill>
                  <a:srgbClr val="002060"/>
                </a:solidFill>
              </a:rPr>
              <a:t>Only the Board of Supervisors and the Planning Commissioners are required to leave the room when there’s a conflict.  </a:t>
            </a:r>
            <a:endParaRPr lang="en-US" dirty="0">
              <a:solidFill>
                <a:srgbClr val="002060"/>
              </a:solidFill>
            </a:endParaRPr>
          </a:p>
        </p:txBody>
      </p:sp>
    </p:spTree>
    <p:extLst>
      <p:ext uri="{BB962C8B-B14F-4D97-AF65-F5344CB8AC3E}">
        <p14:creationId xmlns:p14="http://schemas.microsoft.com/office/powerpoint/2010/main" val="25806292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2500"/>
          </a:xfrm>
        </p:spPr>
      </p:sp>
      <p:sp>
        <p:nvSpPr>
          <p:cNvPr id="3" name="Notes Placeholder 2"/>
          <p:cNvSpPr>
            <a:spLocks noGrp="1"/>
          </p:cNvSpPr>
          <p:nvPr>
            <p:ph type="body" idx="1"/>
          </p:nvPr>
        </p:nvSpPr>
        <p:spPr/>
        <p:txBody>
          <a:bodyPr>
            <a:noAutofit/>
          </a:bodyPr>
          <a:lstStyle/>
          <a:p>
            <a:r>
              <a:rPr lang="en-US" dirty="0">
                <a:solidFill>
                  <a:schemeClr val="tx2"/>
                </a:solidFill>
              </a:rPr>
              <a:t>If</a:t>
            </a:r>
            <a:r>
              <a:rPr lang="en-US" baseline="0" dirty="0">
                <a:solidFill>
                  <a:schemeClr val="tx2"/>
                </a:solidFill>
              </a:rPr>
              <a:t> a</a:t>
            </a:r>
            <a:r>
              <a:rPr lang="en-US" dirty="0">
                <a:solidFill>
                  <a:schemeClr val="tx2"/>
                </a:solidFill>
              </a:rPr>
              <a:t>ny decision that</a:t>
            </a:r>
            <a:r>
              <a:rPr lang="en-US" baseline="0" dirty="0">
                <a:solidFill>
                  <a:schemeClr val="tx2"/>
                </a:solidFill>
              </a:rPr>
              <a:t> you are making will have a </a:t>
            </a:r>
            <a:r>
              <a:rPr lang="en-US" dirty="0">
                <a:solidFill>
                  <a:schemeClr val="tx2"/>
                </a:solidFill>
              </a:rPr>
              <a:t>reasonably foreseeable financial effect that would be material on </a:t>
            </a:r>
            <a:r>
              <a:rPr lang="en-US" baseline="0" dirty="0">
                <a:solidFill>
                  <a:schemeClr val="tx2"/>
                </a:solidFill>
              </a:rPr>
              <a:t>any of the items listed here, then you must recuse or disqualify yourself from taking action: </a:t>
            </a:r>
          </a:p>
          <a:p>
            <a:pPr marL="277264" indent="-277264">
              <a:buClr>
                <a:schemeClr val="accent1">
                  <a:lumMod val="75000"/>
                </a:schemeClr>
              </a:buClr>
              <a:buFont typeface="Wingdings" panose="05000000000000000000" pitchFamily="2" charset="2"/>
              <a:buChar char="Ø"/>
            </a:pPr>
            <a:r>
              <a:rPr lang="en-US" dirty="0">
                <a:solidFill>
                  <a:schemeClr val="tx2"/>
                </a:solidFill>
              </a:rPr>
              <a:t>Any business entity or real property in which you have </a:t>
            </a:r>
            <a:r>
              <a:rPr lang="en-US" baseline="0" dirty="0">
                <a:solidFill>
                  <a:schemeClr val="tx2"/>
                </a:solidFill>
              </a:rPr>
              <a:t>direct or </a:t>
            </a:r>
            <a:r>
              <a:rPr lang="en-US" dirty="0">
                <a:solidFill>
                  <a:schemeClr val="tx2"/>
                </a:solidFill>
              </a:rPr>
              <a:t>an indirect</a:t>
            </a:r>
            <a:r>
              <a:rPr lang="en-US" baseline="0" dirty="0">
                <a:solidFill>
                  <a:schemeClr val="tx2"/>
                </a:solidFill>
              </a:rPr>
              <a:t> </a:t>
            </a:r>
            <a:r>
              <a:rPr lang="en-US" dirty="0">
                <a:solidFill>
                  <a:schemeClr val="tx2"/>
                </a:solidFill>
              </a:rPr>
              <a:t>investment worth $2,000 or more—explain under 500 feet</a:t>
            </a:r>
            <a:r>
              <a:rPr lang="en-US" baseline="0" dirty="0">
                <a:solidFill>
                  <a:schemeClr val="tx2"/>
                </a:solidFill>
              </a:rPr>
              <a:t> presumed a conflict, 500 to 1000 feet there may be a conflict depending on factors (such as development potential, income producing potential, highest and best use, traffic levels, intensity of use, parking, view, privacy, noise levels, air quality, or market value), and more than 1,000 feet it’s presumed no conflict</a:t>
            </a:r>
            <a:r>
              <a:rPr lang="en-US" dirty="0">
                <a:solidFill>
                  <a:schemeClr val="tx2"/>
                </a:solidFill>
              </a:rPr>
              <a:t>, </a:t>
            </a:r>
          </a:p>
          <a:p>
            <a:pPr marL="277264" indent="-277264">
              <a:buClr>
                <a:schemeClr val="accent1">
                  <a:lumMod val="75000"/>
                </a:schemeClr>
              </a:buClr>
              <a:buFont typeface="Wingdings" panose="05000000000000000000" pitchFamily="2" charset="2"/>
              <a:buChar char="Ø"/>
            </a:pPr>
            <a:r>
              <a:rPr lang="en-US" dirty="0">
                <a:solidFill>
                  <a:schemeClr val="tx2"/>
                </a:solidFill>
              </a:rPr>
              <a:t>Any source of income totaling $500 or more in value provided to, received by, or promised to you within 12 months before a decision,</a:t>
            </a:r>
          </a:p>
          <a:p>
            <a:pPr marL="277264" indent="-277264">
              <a:buClr>
                <a:schemeClr val="accent1">
                  <a:lumMod val="75000"/>
                </a:schemeClr>
              </a:buClr>
              <a:buFont typeface="Wingdings" panose="05000000000000000000" pitchFamily="2" charset="2"/>
              <a:buChar char="Ø"/>
            </a:pPr>
            <a:r>
              <a:rPr lang="en-US" dirty="0">
                <a:solidFill>
                  <a:schemeClr val="tx2"/>
                </a:solidFill>
              </a:rPr>
              <a:t>Any business entity in which you are a director, officer, partner, trustee, employee, or hold any position of management,</a:t>
            </a:r>
          </a:p>
          <a:p>
            <a:pPr marL="277264" indent="-277264">
              <a:buClr>
                <a:schemeClr val="accent1">
                  <a:lumMod val="75000"/>
                </a:schemeClr>
              </a:buClr>
              <a:buFont typeface="Wingdings" panose="05000000000000000000" pitchFamily="2" charset="2"/>
              <a:buChar char="Ø"/>
            </a:pPr>
            <a:r>
              <a:rPr lang="en-US" dirty="0">
                <a:solidFill>
                  <a:schemeClr val="tx2"/>
                </a:solidFill>
              </a:rPr>
              <a:t>Any donor of a gift</a:t>
            </a:r>
            <a:r>
              <a:rPr lang="en-US" baseline="0" dirty="0">
                <a:solidFill>
                  <a:schemeClr val="tx2"/>
                </a:solidFill>
              </a:rPr>
              <a:t> or gifts</a:t>
            </a:r>
            <a:r>
              <a:rPr lang="en-US" dirty="0">
                <a:solidFill>
                  <a:schemeClr val="tx2"/>
                </a:solidFill>
              </a:rPr>
              <a:t> totaling $590 or more in value that are provided to, received by, or promised</a:t>
            </a:r>
            <a:r>
              <a:rPr lang="en-US" baseline="0" dirty="0">
                <a:solidFill>
                  <a:schemeClr val="tx2"/>
                </a:solidFill>
              </a:rPr>
              <a:t> </a:t>
            </a:r>
            <a:r>
              <a:rPr lang="en-US" dirty="0">
                <a:solidFill>
                  <a:schemeClr val="tx2"/>
                </a:solidFill>
              </a:rPr>
              <a:t>to you within 12 months before</a:t>
            </a:r>
            <a:r>
              <a:rPr lang="en-US" baseline="0" dirty="0">
                <a:solidFill>
                  <a:schemeClr val="tx2"/>
                </a:solidFill>
              </a:rPr>
              <a:t> the</a:t>
            </a:r>
            <a:r>
              <a:rPr lang="en-US" dirty="0">
                <a:solidFill>
                  <a:schemeClr val="tx2"/>
                </a:solidFill>
              </a:rPr>
              <a:t> decision.  </a:t>
            </a:r>
          </a:p>
        </p:txBody>
      </p:sp>
    </p:spTree>
    <p:extLst>
      <p:ext uri="{BB962C8B-B14F-4D97-AF65-F5344CB8AC3E}">
        <p14:creationId xmlns:p14="http://schemas.microsoft.com/office/powerpoint/2010/main" val="12774196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2500"/>
          </a:xfrm>
        </p:spPr>
      </p:sp>
      <p:sp>
        <p:nvSpPr>
          <p:cNvPr id="3" name="Notes Placeholder 2"/>
          <p:cNvSpPr>
            <a:spLocks noGrp="1"/>
          </p:cNvSpPr>
          <p:nvPr>
            <p:ph type="body" idx="1"/>
          </p:nvPr>
        </p:nvSpPr>
        <p:spPr/>
        <p:txBody>
          <a:bodyPr>
            <a:normAutofit/>
          </a:bodyPr>
          <a:lstStyle/>
          <a:p>
            <a:r>
              <a:rPr lang="en-US" dirty="0">
                <a:solidFill>
                  <a:schemeClr val="tx2"/>
                </a:solidFill>
              </a:rPr>
              <a:t>Should you have to recuse yourself from</a:t>
            </a:r>
            <a:r>
              <a:rPr lang="en-US" baseline="0" dirty="0">
                <a:solidFill>
                  <a:schemeClr val="tx2"/>
                </a:solidFill>
              </a:rPr>
              <a:t> acting on an item</a:t>
            </a:r>
            <a:r>
              <a:rPr lang="en-US" dirty="0">
                <a:solidFill>
                  <a:schemeClr val="tx2"/>
                </a:solidFill>
              </a:rPr>
              <a:t>, you may represent your own personal interests in</a:t>
            </a:r>
            <a:r>
              <a:rPr lang="en-US" baseline="0" dirty="0">
                <a:solidFill>
                  <a:schemeClr val="tx2"/>
                </a:solidFill>
              </a:rPr>
              <a:t> front of your group.  It is recommended that you do so from the same place that the public speaks—not from the dais.  </a:t>
            </a:r>
          </a:p>
          <a:p>
            <a:endParaRPr lang="en-US" baseline="0" dirty="0">
              <a:solidFill>
                <a:schemeClr val="tx2"/>
              </a:solidFill>
            </a:endParaRPr>
          </a:p>
          <a:p>
            <a:endParaRPr lang="en-US" dirty="0">
              <a:solidFill>
                <a:schemeClr val="tx2"/>
              </a:solidFill>
            </a:endParaRPr>
          </a:p>
        </p:txBody>
      </p:sp>
    </p:spTree>
    <p:extLst>
      <p:ext uri="{BB962C8B-B14F-4D97-AF65-F5344CB8AC3E}">
        <p14:creationId xmlns:p14="http://schemas.microsoft.com/office/powerpoint/2010/main" val="401432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Gov’t Code 1090 conflict questions arise only in the context of contracts.  So this will be uncommon for most County boards, committees, or commissions.  However, to the extent a BCC provides input on County contracts, this section would apply.  </a:t>
            </a:r>
          </a:p>
          <a:p>
            <a:endParaRPr lang="en-US" dirty="0"/>
          </a:p>
          <a:p>
            <a:r>
              <a:rPr lang="en-US" dirty="0"/>
              <a:t>Section 1090 analysis:</a:t>
            </a:r>
          </a:p>
          <a:p>
            <a:r>
              <a:rPr lang="en-US" dirty="0"/>
              <a:t>Is the public official subject to Section 1090?</a:t>
            </a:r>
          </a:p>
          <a:p>
            <a:r>
              <a:rPr lang="en-US" dirty="0"/>
              <a:t>Does the decision at issue involve a contract?</a:t>
            </a:r>
          </a:p>
          <a:p>
            <a:r>
              <a:rPr lang="en-US" dirty="0"/>
              <a:t>Will the public official or employee be making or participating in making a contract?</a:t>
            </a:r>
          </a:p>
          <a:p>
            <a:r>
              <a:rPr lang="en-US" dirty="0"/>
              <a:t>Does the official have a financial interest in the contract?</a:t>
            </a:r>
          </a:p>
          <a:p>
            <a:r>
              <a:rPr lang="en-US" dirty="0"/>
              <a:t>Does either a noninterest or remote interest exception apply?</a:t>
            </a:r>
          </a:p>
          <a:p>
            <a:r>
              <a:rPr lang="en-US" dirty="0"/>
              <a:t>Does the rule of necessity apply?</a:t>
            </a:r>
          </a:p>
          <a:p>
            <a:endParaRPr lang="en-US" dirty="0"/>
          </a:p>
        </p:txBody>
      </p:sp>
      <p:sp>
        <p:nvSpPr>
          <p:cNvPr id="4" name="Slide Number Placeholder 3"/>
          <p:cNvSpPr>
            <a:spLocks noGrp="1"/>
          </p:cNvSpPr>
          <p:nvPr>
            <p:ph type="sldNum" sz="quarter" idx="10"/>
          </p:nvPr>
        </p:nvSpPr>
        <p:spPr/>
        <p:txBody>
          <a:bodyPr/>
          <a:lstStyle/>
          <a:p>
            <a:pPr>
              <a:defRPr/>
            </a:pPr>
            <a:fld id="{09715098-3BC7-4BA8-B8E9-F4C98540393C}" type="slidenum">
              <a:rPr lang="en-US" smtClean="0"/>
              <a:pPr>
                <a:defRPr/>
              </a:pPr>
              <a:t>15</a:t>
            </a:fld>
            <a:endParaRPr lang="en-US" dirty="0"/>
          </a:p>
        </p:txBody>
      </p:sp>
    </p:spTree>
    <p:extLst>
      <p:ext uri="{BB962C8B-B14F-4D97-AF65-F5344CB8AC3E}">
        <p14:creationId xmlns:p14="http://schemas.microsoft.com/office/powerpoint/2010/main" val="12842974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42950" indent="-285750" eaLnBrk="0" hangingPunct="0">
              <a:spcBef>
                <a:spcPct val="30000"/>
              </a:spcBef>
              <a:defRPr sz="1200">
                <a:solidFill>
                  <a:schemeClr val="tx1"/>
                </a:solidFill>
                <a:latin typeface="Arial" charset="0"/>
                <a:cs typeface="Arial" charset="0"/>
              </a:defRPr>
            </a:lvl2pPr>
            <a:lvl3pPr marL="1143000" indent="-228600" eaLnBrk="0" hangingPunct="0">
              <a:spcBef>
                <a:spcPct val="30000"/>
              </a:spcBef>
              <a:defRPr sz="1200">
                <a:solidFill>
                  <a:schemeClr val="tx1"/>
                </a:solidFill>
                <a:latin typeface="Arial" charset="0"/>
                <a:cs typeface="Arial" charset="0"/>
              </a:defRPr>
            </a:lvl3pPr>
            <a:lvl4pPr marL="1600200" indent="-228600" eaLnBrk="0" hangingPunct="0">
              <a:spcBef>
                <a:spcPct val="30000"/>
              </a:spcBef>
              <a:defRPr sz="1200">
                <a:solidFill>
                  <a:schemeClr val="tx1"/>
                </a:solidFill>
                <a:latin typeface="Arial" charset="0"/>
                <a:cs typeface="Arial" charset="0"/>
              </a:defRPr>
            </a:lvl4pPr>
            <a:lvl5pPr marL="2057400" indent="-228600" eaLnBrk="0" hangingPunct="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5AABD3C2-25E7-40F4-A8A7-200C9EF90B1E}" type="slidenum">
              <a:rPr lang="en-US" altLang="en-US" smtClean="0"/>
              <a:pPr eaLnBrk="1" hangingPunct="1">
                <a:spcBef>
                  <a:spcPct val="0"/>
                </a:spcBef>
              </a:pPr>
              <a:t>16</a:t>
            </a:fld>
            <a:endParaRPr lang="en-US" altLang="en-US"/>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While FPPC may provide an advisory opinion, there is no immunity if a public official relies on the FPPC opinion and is found in violation of Section 1090.</a:t>
            </a:r>
          </a:p>
        </p:txBody>
      </p:sp>
    </p:spTree>
    <p:extLst>
      <p:ext uri="{BB962C8B-B14F-4D97-AF65-F5344CB8AC3E}">
        <p14:creationId xmlns:p14="http://schemas.microsoft.com/office/powerpoint/2010/main" val="23973650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2500"/>
          </a:xfrm>
        </p:spPr>
      </p:sp>
      <p:sp>
        <p:nvSpPr>
          <p:cNvPr id="3" name="Notes Placeholder 2"/>
          <p:cNvSpPr>
            <a:spLocks noGrp="1"/>
          </p:cNvSpPr>
          <p:nvPr>
            <p:ph type="body" idx="1"/>
          </p:nvPr>
        </p:nvSpPr>
        <p:spPr/>
        <p:txBody>
          <a:bodyPr>
            <a:normAutofit/>
          </a:bodyPr>
          <a:lstStyle/>
          <a:p>
            <a:pPr>
              <a:buClr>
                <a:schemeClr val="accent1">
                  <a:lumMod val="75000"/>
                </a:schemeClr>
              </a:buClr>
            </a:pPr>
            <a:r>
              <a:rPr lang="en-US" dirty="0">
                <a:solidFill>
                  <a:srgbClr val="002060"/>
                </a:solidFill>
              </a:rPr>
              <a:t>At no time can you use your position to solicit, accept, or agree to accept anything of value in return for you performing or not performing your duties.  </a:t>
            </a:r>
          </a:p>
          <a:p>
            <a:pPr>
              <a:buClr>
                <a:schemeClr val="accent1">
                  <a:lumMod val="75000"/>
                </a:schemeClr>
              </a:buClr>
              <a:buFont typeface="Wingdings" pitchFamily="2" charset="2"/>
              <a:buChar char="Ø"/>
            </a:pPr>
            <a:endParaRPr lang="en-US" dirty="0">
              <a:solidFill>
                <a:srgbClr val="002060"/>
              </a:solidFill>
            </a:endParaRPr>
          </a:p>
          <a:p>
            <a:pPr>
              <a:buClr>
                <a:schemeClr val="accent1">
                  <a:lumMod val="75000"/>
                </a:schemeClr>
              </a:buClr>
            </a:pPr>
            <a:r>
              <a:rPr lang="en-US" dirty="0">
                <a:solidFill>
                  <a:srgbClr val="002060"/>
                </a:solidFill>
              </a:rPr>
              <a:t>You may not induce, or coerce, or appear to induce or coerce any person or entity to provide a financial benefit to yourself or other entity.  </a:t>
            </a:r>
          </a:p>
          <a:p>
            <a:pPr>
              <a:buClr>
                <a:schemeClr val="accent1">
                  <a:lumMod val="75000"/>
                </a:schemeClr>
              </a:buClr>
            </a:pPr>
            <a:endParaRPr lang="en-US" dirty="0">
              <a:solidFill>
                <a:srgbClr val="002060"/>
              </a:solidFill>
            </a:endParaRPr>
          </a:p>
          <a:p>
            <a:pPr>
              <a:buClr>
                <a:schemeClr val="accent1">
                  <a:lumMod val="75000"/>
                </a:schemeClr>
              </a:buClr>
            </a:pPr>
            <a:r>
              <a:rPr lang="en-US" dirty="0">
                <a:solidFill>
                  <a:srgbClr val="002060"/>
                </a:solidFill>
              </a:rPr>
              <a:t>Using information not available to the public to secure private gain for yourself is also strictly prohibited. </a:t>
            </a:r>
          </a:p>
          <a:p>
            <a:pPr marL="0" lvl="1">
              <a:buClr>
                <a:schemeClr val="accent1">
                  <a:lumMod val="75000"/>
                </a:schemeClr>
              </a:buClr>
            </a:pPr>
            <a:endParaRPr lang="en-US" dirty="0"/>
          </a:p>
        </p:txBody>
      </p:sp>
    </p:spTree>
    <p:extLst>
      <p:ext uri="{BB962C8B-B14F-4D97-AF65-F5344CB8AC3E}">
        <p14:creationId xmlns:p14="http://schemas.microsoft.com/office/powerpoint/2010/main" val="13490565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2500"/>
          </a:xfrm>
        </p:spPr>
      </p:sp>
      <p:sp>
        <p:nvSpPr>
          <p:cNvPr id="3" name="Notes Placeholder 2"/>
          <p:cNvSpPr>
            <a:spLocks noGrp="1"/>
          </p:cNvSpPr>
          <p:nvPr>
            <p:ph type="body" idx="1"/>
          </p:nvPr>
        </p:nvSpPr>
        <p:spPr/>
        <p:txBody>
          <a:bodyPr>
            <a:normAutofit/>
          </a:bodyPr>
          <a:lstStyle/>
          <a:p>
            <a:pPr>
              <a:buClr>
                <a:schemeClr val="accent1">
                  <a:lumMod val="75000"/>
                </a:schemeClr>
              </a:buClr>
            </a:pPr>
            <a:r>
              <a:rPr lang="en-US" dirty="0">
                <a:solidFill>
                  <a:srgbClr val="002060"/>
                </a:solidFill>
              </a:rPr>
              <a:t>You</a:t>
            </a:r>
            <a:r>
              <a:rPr lang="en-US" baseline="0" dirty="0">
                <a:solidFill>
                  <a:srgbClr val="002060"/>
                </a:solidFill>
              </a:rPr>
              <a:t> are not permitted to</a:t>
            </a:r>
            <a:r>
              <a:rPr lang="en-US" dirty="0">
                <a:solidFill>
                  <a:srgbClr val="002060"/>
                </a:solidFill>
              </a:rPr>
              <a:t> accept anything of monetary value </a:t>
            </a:r>
            <a:r>
              <a:rPr lang="en-US" u="sng" dirty="0">
                <a:solidFill>
                  <a:srgbClr val="002060"/>
                </a:solidFill>
              </a:rPr>
              <a:t>totaling $590 or more</a:t>
            </a:r>
            <a:r>
              <a:rPr lang="en-US" dirty="0">
                <a:solidFill>
                  <a:srgbClr val="002060"/>
                </a:solidFill>
              </a:rPr>
              <a:t>, from any entity benefiting</a:t>
            </a:r>
            <a:r>
              <a:rPr lang="en-US" baseline="0" dirty="0">
                <a:solidFill>
                  <a:srgbClr val="002060"/>
                </a:solidFill>
              </a:rPr>
              <a:t> </a:t>
            </a:r>
            <a:r>
              <a:rPr lang="en-US" dirty="0">
                <a:solidFill>
                  <a:srgbClr val="002060"/>
                </a:solidFill>
              </a:rPr>
              <a:t>materially from a group</a:t>
            </a:r>
            <a:r>
              <a:rPr lang="en-US" baseline="0" dirty="0">
                <a:solidFill>
                  <a:srgbClr val="002060"/>
                </a:solidFill>
              </a:rPr>
              <a:t> d</a:t>
            </a:r>
            <a:r>
              <a:rPr lang="en-US" dirty="0">
                <a:solidFill>
                  <a:srgbClr val="002060"/>
                </a:solidFill>
              </a:rPr>
              <a:t>ecision and recuse or disqualify yourself if you receive a gift that exceeds this value.  The $590 limit is the cumulative value of all gifts received from the same source in the past 12 months.</a:t>
            </a:r>
          </a:p>
          <a:p>
            <a:pPr>
              <a:buClr>
                <a:schemeClr val="accent1">
                  <a:lumMod val="75000"/>
                </a:schemeClr>
              </a:buClr>
            </a:pPr>
            <a:endParaRPr lang="en-US" dirty="0">
              <a:solidFill>
                <a:srgbClr val="002060"/>
              </a:solidFill>
            </a:endParaRPr>
          </a:p>
          <a:p>
            <a:pPr>
              <a:buClr>
                <a:schemeClr val="accent1">
                  <a:lumMod val="75000"/>
                </a:schemeClr>
              </a:buClr>
            </a:pPr>
            <a:r>
              <a:rPr lang="en-US" dirty="0">
                <a:solidFill>
                  <a:srgbClr val="002060"/>
                </a:solidFill>
              </a:rPr>
              <a:t>There are exceptions.  Please see the FPPC fact sheet for more details.</a:t>
            </a:r>
          </a:p>
          <a:p>
            <a:pPr>
              <a:buClr>
                <a:schemeClr val="accent1">
                  <a:lumMod val="75000"/>
                </a:schemeClr>
              </a:buClr>
            </a:pPr>
            <a:r>
              <a:rPr lang="en-US" dirty="0">
                <a:solidFill>
                  <a:srgbClr val="002060"/>
                </a:solidFill>
              </a:rPr>
              <a:t>  </a:t>
            </a:r>
          </a:p>
          <a:p>
            <a:pPr>
              <a:buClr>
                <a:schemeClr val="accent1">
                  <a:lumMod val="75000"/>
                </a:schemeClr>
              </a:buClr>
            </a:pPr>
            <a:r>
              <a:rPr lang="en-US" dirty="0">
                <a:solidFill>
                  <a:srgbClr val="002060"/>
                </a:solidFill>
              </a:rPr>
              <a:t>Additionally, you must report any gratuities totaling $50 or more from any entity. </a:t>
            </a:r>
          </a:p>
          <a:p>
            <a:pPr>
              <a:buClr>
                <a:schemeClr val="accent1">
                  <a:lumMod val="75000"/>
                </a:schemeClr>
              </a:buClr>
            </a:pPr>
            <a:endParaRPr lang="en-US" dirty="0">
              <a:solidFill>
                <a:srgbClr val="002060"/>
              </a:solidFill>
            </a:endParaRPr>
          </a:p>
          <a:p>
            <a:pPr>
              <a:buClr>
                <a:schemeClr val="accent1">
                  <a:lumMod val="75000"/>
                </a:schemeClr>
              </a:buClr>
            </a:pPr>
            <a:r>
              <a:rPr lang="en-US" dirty="0">
                <a:solidFill>
                  <a:srgbClr val="002060"/>
                </a:solidFill>
              </a:rPr>
              <a:t>Note: BCC rules can further limit gift amount.</a:t>
            </a:r>
          </a:p>
          <a:p>
            <a:pPr>
              <a:buClr>
                <a:schemeClr val="accent1">
                  <a:lumMod val="75000"/>
                </a:schemeClr>
              </a:buClr>
            </a:pPr>
            <a:endParaRPr lang="en-US" dirty="0">
              <a:solidFill>
                <a:srgbClr val="002060"/>
              </a:solidFill>
            </a:endParaRPr>
          </a:p>
          <a:p>
            <a:pPr>
              <a:buClr>
                <a:schemeClr val="accent1">
                  <a:lumMod val="75000"/>
                </a:schemeClr>
              </a:buClr>
            </a:pPr>
            <a:r>
              <a:rPr lang="en-US" dirty="0">
                <a:solidFill>
                  <a:srgbClr val="002060"/>
                </a:solidFill>
              </a:rPr>
              <a:t>Note:  The state’s gift amount is usually updated every two years.</a:t>
            </a:r>
          </a:p>
          <a:p>
            <a:pPr>
              <a:buClr>
                <a:schemeClr val="accent1">
                  <a:lumMod val="75000"/>
                </a:schemeClr>
              </a:buClr>
            </a:pPr>
            <a:endParaRPr lang="en-US" dirty="0">
              <a:solidFill>
                <a:srgbClr val="002060"/>
              </a:solidFill>
            </a:endParaRPr>
          </a:p>
          <a:p>
            <a:pPr>
              <a:buClr>
                <a:schemeClr val="accent1">
                  <a:lumMod val="75000"/>
                </a:schemeClr>
              </a:buClr>
            </a:pPr>
            <a:r>
              <a:rPr lang="en-US" baseline="0" dirty="0">
                <a:solidFill>
                  <a:srgbClr val="002060"/>
                </a:solidFill>
              </a:rPr>
              <a:t>Never solicit.  That’s bribery.</a:t>
            </a:r>
          </a:p>
          <a:p>
            <a:pPr>
              <a:buClr>
                <a:schemeClr val="accent1">
                  <a:lumMod val="75000"/>
                </a:schemeClr>
              </a:buClr>
            </a:pPr>
            <a:endParaRPr lang="en-US" dirty="0">
              <a:solidFill>
                <a:srgbClr val="002060"/>
              </a:solidFill>
            </a:endParaRPr>
          </a:p>
          <a:p>
            <a:endParaRPr lang="en-US" dirty="0"/>
          </a:p>
        </p:txBody>
      </p:sp>
    </p:spTree>
    <p:extLst>
      <p:ext uri="{BB962C8B-B14F-4D97-AF65-F5344CB8AC3E}">
        <p14:creationId xmlns:p14="http://schemas.microsoft.com/office/powerpoint/2010/main" val="17441653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42950" indent="-285750" eaLnBrk="0" hangingPunct="0">
              <a:spcBef>
                <a:spcPct val="30000"/>
              </a:spcBef>
              <a:defRPr sz="1200">
                <a:solidFill>
                  <a:schemeClr val="tx1"/>
                </a:solidFill>
                <a:latin typeface="Arial" charset="0"/>
                <a:cs typeface="Arial" charset="0"/>
              </a:defRPr>
            </a:lvl2pPr>
            <a:lvl3pPr marL="1143000" indent="-228600" eaLnBrk="0" hangingPunct="0">
              <a:spcBef>
                <a:spcPct val="30000"/>
              </a:spcBef>
              <a:defRPr sz="1200">
                <a:solidFill>
                  <a:schemeClr val="tx1"/>
                </a:solidFill>
                <a:latin typeface="Arial" charset="0"/>
                <a:cs typeface="Arial" charset="0"/>
              </a:defRPr>
            </a:lvl3pPr>
            <a:lvl4pPr marL="1600200" indent="-228600" eaLnBrk="0" hangingPunct="0">
              <a:spcBef>
                <a:spcPct val="30000"/>
              </a:spcBef>
              <a:defRPr sz="1200">
                <a:solidFill>
                  <a:schemeClr val="tx1"/>
                </a:solidFill>
                <a:latin typeface="Arial" charset="0"/>
                <a:cs typeface="Arial" charset="0"/>
              </a:defRPr>
            </a:lvl4pPr>
            <a:lvl5pPr marL="2057400" indent="-228600" eaLnBrk="0" hangingPunct="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899D4C99-F443-48B8-8FC3-21523ADC8B41}" type="slidenum">
              <a:rPr lang="en-US" altLang="en-US" smtClean="0"/>
              <a:pPr eaLnBrk="1" hangingPunct="1">
                <a:spcBef>
                  <a:spcPct val="0"/>
                </a:spcBef>
              </a:pPr>
              <a:t>19</a:t>
            </a:fld>
            <a:endParaRPr lang="en-US" altLang="en-US"/>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710590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2500"/>
          </a:xfrm>
        </p:spPr>
      </p:sp>
      <p:sp>
        <p:nvSpPr>
          <p:cNvPr id="3" name="Notes Placeholder 2"/>
          <p:cNvSpPr>
            <a:spLocks noGrp="1"/>
          </p:cNvSpPr>
          <p:nvPr>
            <p:ph type="body" idx="1"/>
          </p:nvPr>
        </p:nvSpPr>
        <p:spPr/>
        <p:txBody>
          <a:bodyPr>
            <a:normAutofit/>
          </a:bodyPr>
          <a:lstStyle/>
          <a:p>
            <a:pPr>
              <a:buClr>
                <a:schemeClr val="accent1">
                  <a:lumMod val="75000"/>
                </a:schemeClr>
              </a:buClr>
            </a:pPr>
            <a:r>
              <a:rPr lang="en-US" dirty="0">
                <a:solidFill>
                  <a:srgbClr val="002060"/>
                </a:solidFill>
              </a:rPr>
              <a:t>A conflict of interest exists when your personal interests are different from those of the</a:t>
            </a:r>
            <a:r>
              <a:rPr lang="en-US" baseline="0" dirty="0">
                <a:solidFill>
                  <a:srgbClr val="002060"/>
                </a:solidFill>
              </a:rPr>
              <a:t> community.  </a:t>
            </a:r>
          </a:p>
          <a:p>
            <a:pPr>
              <a:buClr>
                <a:schemeClr val="accent1">
                  <a:lumMod val="75000"/>
                </a:schemeClr>
              </a:buClr>
            </a:pPr>
            <a:endParaRPr lang="en-US" baseline="0" dirty="0">
              <a:solidFill>
                <a:srgbClr val="002060"/>
              </a:solidFill>
            </a:endParaRPr>
          </a:p>
          <a:p>
            <a:pPr defTabSz="924208">
              <a:buClr>
                <a:schemeClr val="accent1">
                  <a:lumMod val="75000"/>
                </a:schemeClr>
              </a:buClr>
              <a:defRPr/>
            </a:pPr>
            <a:r>
              <a:rPr lang="en-US" dirty="0">
                <a:solidFill>
                  <a:schemeClr val="tx1"/>
                </a:solidFill>
                <a:latin typeface="Candara" panose="020E0502030303020204" pitchFamily="34" charset="0"/>
              </a:rPr>
              <a:t>Example: A BCC member who votes on an item involving a business or property that he or she owns has a conflict of interest</a:t>
            </a:r>
          </a:p>
          <a:p>
            <a:pPr>
              <a:buClr>
                <a:schemeClr val="accent1">
                  <a:lumMod val="75000"/>
                </a:schemeClr>
              </a:buClr>
            </a:pPr>
            <a:endParaRPr lang="en-US" baseline="0" dirty="0">
              <a:solidFill>
                <a:srgbClr val="002060"/>
              </a:solidFill>
            </a:endParaRPr>
          </a:p>
          <a:p>
            <a:pPr>
              <a:buClr>
                <a:schemeClr val="accent1">
                  <a:lumMod val="75000"/>
                </a:schemeClr>
              </a:buClr>
            </a:pPr>
            <a:r>
              <a:rPr lang="en-US" baseline="0" dirty="0">
                <a:solidFill>
                  <a:srgbClr val="002060"/>
                </a:solidFill>
              </a:rPr>
              <a:t>When you are a member of a board, commission or committee, you are awarded a public trust which must be maintained. </a:t>
            </a:r>
          </a:p>
          <a:p>
            <a:pPr>
              <a:buClr>
                <a:schemeClr val="accent1">
                  <a:lumMod val="75000"/>
                </a:schemeClr>
              </a:buClr>
            </a:pPr>
            <a:endParaRPr lang="en-US" baseline="0" dirty="0">
              <a:solidFill>
                <a:srgbClr val="002060"/>
              </a:solidFill>
            </a:endParaRPr>
          </a:p>
          <a:p>
            <a:pPr>
              <a:buClr>
                <a:schemeClr val="accent1">
                  <a:lumMod val="75000"/>
                </a:schemeClr>
              </a:buClr>
            </a:pPr>
            <a:r>
              <a:rPr lang="en-US" baseline="0" dirty="0">
                <a:solidFill>
                  <a:srgbClr val="002060"/>
                </a:solidFill>
              </a:rPr>
              <a:t>You may never engage in any</a:t>
            </a:r>
            <a:r>
              <a:rPr lang="en-US" dirty="0">
                <a:solidFill>
                  <a:srgbClr val="002060"/>
                </a:solidFill>
              </a:rPr>
              <a:t> activity that results</a:t>
            </a:r>
            <a:r>
              <a:rPr lang="en-US" baseline="0" dirty="0">
                <a:solidFill>
                  <a:srgbClr val="002060"/>
                </a:solidFill>
              </a:rPr>
              <a:t> in </a:t>
            </a:r>
            <a:r>
              <a:rPr lang="en-US" dirty="0">
                <a:solidFill>
                  <a:srgbClr val="002060"/>
                </a:solidFill>
              </a:rPr>
              <a:t>a conflict between your</a:t>
            </a:r>
            <a:r>
              <a:rPr lang="en-US" baseline="0" dirty="0">
                <a:solidFill>
                  <a:srgbClr val="002060"/>
                </a:solidFill>
              </a:rPr>
              <a:t> </a:t>
            </a:r>
            <a:r>
              <a:rPr lang="en-US" dirty="0">
                <a:solidFill>
                  <a:srgbClr val="002060"/>
                </a:solidFill>
              </a:rPr>
              <a:t>interests and those</a:t>
            </a:r>
            <a:r>
              <a:rPr lang="en-US" baseline="0" dirty="0">
                <a:solidFill>
                  <a:srgbClr val="002060"/>
                </a:solidFill>
              </a:rPr>
              <a:t> of the </a:t>
            </a:r>
            <a:r>
              <a:rPr lang="en-US" dirty="0">
                <a:solidFill>
                  <a:srgbClr val="002060"/>
                </a:solidFill>
              </a:rPr>
              <a:t>community that you represent  </a:t>
            </a:r>
          </a:p>
          <a:p>
            <a:pPr>
              <a:buClr>
                <a:schemeClr val="accent1">
                  <a:lumMod val="75000"/>
                </a:schemeClr>
              </a:buClr>
            </a:pPr>
            <a:endParaRPr lang="en-US" dirty="0">
              <a:solidFill>
                <a:srgbClr val="002060"/>
              </a:solidFill>
            </a:endParaRPr>
          </a:p>
          <a:p>
            <a:pPr>
              <a:buClr>
                <a:schemeClr val="accent1">
                  <a:lumMod val="75000"/>
                </a:schemeClr>
              </a:buClr>
            </a:pPr>
            <a:r>
              <a:rPr lang="en-US" dirty="0">
                <a:solidFill>
                  <a:srgbClr val="002060"/>
                </a:solidFill>
              </a:rPr>
              <a:t>You should</a:t>
            </a:r>
            <a:r>
              <a:rPr lang="en-US" baseline="0" dirty="0">
                <a:solidFill>
                  <a:srgbClr val="002060"/>
                </a:solidFill>
              </a:rPr>
              <a:t> also </a:t>
            </a:r>
            <a:r>
              <a:rPr lang="en-US" u="none" dirty="0">
                <a:solidFill>
                  <a:srgbClr val="002060"/>
                </a:solidFill>
              </a:rPr>
              <a:t>avoid </a:t>
            </a:r>
            <a:r>
              <a:rPr lang="en-US" dirty="0">
                <a:solidFill>
                  <a:srgbClr val="002060"/>
                </a:solidFill>
              </a:rPr>
              <a:t>situations that</a:t>
            </a:r>
            <a:r>
              <a:rPr lang="en-US" baseline="0" dirty="0">
                <a:solidFill>
                  <a:srgbClr val="002060"/>
                </a:solidFill>
              </a:rPr>
              <a:t> </a:t>
            </a:r>
            <a:r>
              <a:rPr lang="en-US" dirty="0">
                <a:solidFill>
                  <a:srgbClr val="002060"/>
                </a:solidFill>
              </a:rPr>
              <a:t>give the appearance of such</a:t>
            </a:r>
            <a:r>
              <a:rPr lang="en-US" baseline="0" dirty="0">
                <a:solidFill>
                  <a:srgbClr val="002060"/>
                </a:solidFill>
              </a:rPr>
              <a:t> </a:t>
            </a:r>
            <a:r>
              <a:rPr lang="en-US" dirty="0">
                <a:solidFill>
                  <a:srgbClr val="002060"/>
                </a:solidFill>
              </a:rPr>
              <a:t>conflicts</a:t>
            </a:r>
          </a:p>
          <a:p>
            <a:endParaRPr lang="en-US" dirty="0"/>
          </a:p>
          <a:p>
            <a:r>
              <a:rPr lang="en-US" dirty="0"/>
              <a:t>Doing</a:t>
            </a:r>
            <a:r>
              <a:rPr lang="en-US" baseline="0" dirty="0"/>
              <a:t> so shows respect for the public trust placed upon you as a member and ensures that you are not violating the Political Reform Act and any related County</a:t>
            </a:r>
            <a:r>
              <a:rPr lang="en-US" dirty="0"/>
              <a:t> policies</a:t>
            </a:r>
            <a:r>
              <a:rPr lang="en-US" baseline="0" dirty="0"/>
              <a:t>.  </a:t>
            </a:r>
            <a:endParaRPr lang="en-US" dirty="0"/>
          </a:p>
          <a:p>
            <a:pPr>
              <a:buClr>
                <a:schemeClr val="accent1">
                  <a:lumMod val="75000"/>
                </a:schemeClr>
              </a:buClr>
            </a:pPr>
            <a:endParaRPr lang="en-US" dirty="0">
              <a:solidFill>
                <a:srgbClr val="002060"/>
              </a:solidFill>
            </a:endParaRPr>
          </a:p>
        </p:txBody>
      </p:sp>
    </p:spTree>
    <p:extLst>
      <p:ext uri="{BB962C8B-B14F-4D97-AF65-F5344CB8AC3E}">
        <p14:creationId xmlns:p14="http://schemas.microsoft.com/office/powerpoint/2010/main" val="30370759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42950" indent="-285750" eaLnBrk="0" hangingPunct="0">
              <a:spcBef>
                <a:spcPct val="30000"/>
              </a:spcBef>
              <a:defRPr sz="1200">
                <a:solidFill>
                  <a:schemeClr val="tx1"/>
                </a:solidFill>
                <a:latin typeface="Arial" charset="0"/>
                <a:cs typeface="Arial" charset="0"/>
              </a:defRPr>
            </a:lvl2pPr>
            <a:lvl3pPr marL="1143000" indent="-228600" eaLnBrk="0" hangingPunct="0">
              <a:spcBef>
                <a:spcPct val="30000"/>
              </a:spcBef>
              <a:defRPr sz="1200">
                <a:solidFill>
                  <a:schemeClr val="tx1"/>
                </a:solidFill>
                <a:latin typeface="Arial" charset="0"/>
                <a:cs typeface="Arial" charset="0"/>
              </a:defRPr>
            </a:lvl3pPr>
            <a:lvl4pPr marL="1600200" indent="-228600" eaLnBrk="0" hangingPunct="0">
              <a:spcBef>
                <a:spcPct val="30000"/>
              </a:spcBef>
              <a:defRPr sz="1200">
                <a:solidFill>
                  <a:schemeClr val="tx1"/>
                </a:solidFill>
                <a:latin typeface="Arial" charset="0"/>
                <a:cs typeface="Arial" charset="0"/>
              </a:defRPr>
            </a:lvl4pPr>
            <a:lvl5pPr marL="2057400" indent="-228600" eaLnBrk="0" hangingPunct="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899D4C99-F443-48B8-8FC3-21523ADC8B41}" type="slidenum">
              <a:rPr lang="en-US" altLang="en-US" smtClean="0"/>
              <a:pPr eaLnBrk="1" hangingPunct="1">
                <a:spcBef>
                  <a:spcPct val="0"/>
                </a:spcBef>
              </a:pPr>
              <a:t>20</a:t>
            </a:fld>
            <a:endParaRPr lang="en-US" altLang="en-US"/>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561498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xfrm>
            <a:off x="407988" y="698500"/>
            <a:ext cx="6207125" cy="3492500"/>
          </a:xfrm>
          <a:ln/>
        </p:spPr>
      </p:sp>
      <p:sp>
        <p:nvSpPr>
          <p:cNvPr id="64515" name="Rectangle 3"/>
          <p:cNvSpPr>
            <a:spLocks noGrp="1" noChangeArrowheads="1"/>
          </p:cNvSpPr>
          <p:nvPr>
            <p:ph type="body" idx="1"/>
          </p:nvPr>
        </p:nvSpPr>
        <p:spPr/>
        <p:txBody>
          <a:bodyPr>
            <a:normAutofit/>
          </a:bodyPr>
          <a:lstStyle/>
          <a:p>
            <a:pPr fontAlgn="t"/>
            <a:r>
              <a:rPr lang="en-US" dirty="0">
                <a:solidFill>
                  <a:schemeClr val="tx1"/>
                </a:solidFill>
              </a:rPr>
              <a:t>In addition</a:t>
            </a:r>
            <a:r>
              <a:rPr lang="en-US" baseline="0" dirty="0">
                <a:solidFill>
                  <a:schemeClr val="tx1"/>
                </a:solidFill>
              </a:rPr>
              <a:t> to this training, State law mandates that</a:t>
            </a:r>
            <a:r>
              <a:rPr lang="en-US" dirty="0">
                <a:solidFill>
                  <a:schemeClr val="tx1"/>
                </a:solidFill>
              </a:rPr>
              <a:t> that certain public officials </a:t>
            </a:r>
            <a:r>
              <a:rPr lang="en-US" baseline="0" dirty="0">
                <a:solidFill>
                  <a:schemeClr val="tx1"/>
                </a:solidFill>
              </a:rPr>
              <a:t>complete an ethics training course every two years.  </a:t>
            </a:r>
          </a:p>
          <a:p>
            <a:pPr fontAlgn="t"/>
            <a:endParaRPr lang="en-US" dirty="0">
              <a:solidFill>
                <a:schemeClr val="tx1"/>
              </a:solidFill>
            </a:endParaRPr>
          </a:p>
          <a:p>
            <a:pPr fontAlgn="t"/>
            <a:r>
              <a:rPr lang="en-US" dirty="0">
                <a:solidFill>
                  <a:schemeClr val="tx1"/>
                </a:solidFill>
              </a:rPr>
              <a:t>New members must complete</a:t>
            </a:r>
            <a:r>
              <a:rPr lang="en-US" baseline="0" dirty="0">
                <a:solidFill>
                  <a:schemeClr val="tx1"/>
                </a:solidFill>
              </a:rPr>
              <a:t> the training within their first year of being seated. </a:t>
            </a:r>
          </a:p>
          <a:p>
            <a:pPr fontAlgn="t"/>
            <a:endParaRPr lang="en-US" baseline="0" dirty="0">
              <a:solidFill>
                <a:schemeClr val="tx1"/>
              </a:solidFill>
            </a:endParaRPr>
          </a:p>
          <a:p>
            <a:pPr fontAlgn="t"/>
            <a:r>
              <a:rPr lang="en-US" baseline="0" dirty="0">
                <a:solidFill>
                  <a:schemeClr val="tx1"/>
                </a:solidFill>
              </a:rPr>
              <a:t>Do not take the ethics course for state officials or other professionals.  These</a:t>
            </a:r>
            <a:r>
              <a:rPr lang="en-US" dirty="0">
                <a:solidFill>
                  <a:schemeClr val="tx1"/>
                </a:solidFill>
              </a:rPr>
              <a:t> do not count.  Please also make sure you stay logged in for two hours if you complete the course online in order to receive the certificate.</a:t>
            </a:r>
          </a:p>
          <a:p>
            <a:pPr fontAlgn="t"/>
            <a:endParaRPr lang="en-US" dirty="0">
              <a:solidFill>
                <a:schemeClr val="tx1"/>
              </a:solidFill>
            </a:endParaRPr>
          </a:p>
          <a:p>
            <a:pPr fontAlgn="t"/>
            <a:r>
              <a:rPr lang="en-US" dirty="0"/>
              <a:t>The training will go into more detail on conflicts of interest, gifts, campaigning, Brown Act, and Public Records Act.</a:t>
            </a:r>
          </a:p>
          <a:p>
            <a:pPr fontAlgn="t"/>
            <a:endParaRPr lang="en-US" dirty="0">
              <a:solidFill>
                <a:schemeClr val="tx1"/>
              </a:solidFill>
            </a:endParaRPr>
          </a:p>
          <a:p>
            <a:pPr fontAlgn="t"/>
            <a:r>
              <a:rPr lang="en-US" dirty="0"/>
              <a:t>Even if not required to take the training, it is highly recommended to do so.</a:t>
            </a:r>
            <a:endParaRPr lang="en-US" dirty="0">
              <a:solidFill>
                <a:schemeClr val="tx1"/>
              </a:solidFill>
            </a:endParaRPr>
          </a:p>
        </p:txBody>
      </p:sp>
    </p:spTree>
    <p:extLst>
      <p:ext uri="{BB962C8B-B14F-4D97-AF65-F5344CB8AC3E}">
        <p14:creationId xmlns:p14="http://schemas.microsoft.com/office/powerpoint/2010/main" val="40481378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xfrm>
            <a:off x="407988" y="698500"/>
            <a:ext cx="6207125" cy="3492500"/>
          </a:xfrm>
          <a:ln/>
        </p:spPr>
      </p:sp>
      <p:sp>
        <p:nvSpPr>
          <p:cNvPr id="64515" name="Rectangle 3"/>
          <p:cNvSpPr>
            <a:spLocks noGrp="1" noChangeArrowheads="1"/>
          </p:cNvSpPr>
          <p:nvPr>
            <p:ph type="body" idx="1"/>
          </p:nvPr>
        </p:nvSpPr>
        <p:spPr/>
        <p:txBody>
          <a:bodyPr>
            <a:normAutofit/>
          </a:bodyPr>
          <a:lstStyle/>
          <a:p>
            <a:pPr fontAlgn="t"/>
            <a:r>
              <a:rPr lang="en-US" dirty="0">
                <a:solidFill>
                  <a:schemeClr val="tx2"/>
                </a:solidFill>
              </a:rPr>
              <a:t>The ethics</a:t>
            </a:r>
            <a:r>
              <a:rPr lang="en-US" baseline="0" dirty="0">
                <a:solidFill>
                  <a:schemeClr val="tx2"/>
                </a:solidFill>
              </a:rPr>
              <a:t> </a:t>
            </a:r>
            <a:r>
              <a:rPr lang="en-US" dirty="0">
                <a:solidFill>
                  <a:schemeClr val="tx2"/>
                </a:solidFill>
              </a:rPr>
              <a:t>training is available</a:t>
            </a:r>
            <a:r>
              <a:rPr lang="en-US" baseline="0" dirty="0">
                <a:solidFill>
                  <a:schemeClr val="tx2"/>
                </a:solidFill>
              </a:rPr>
              <a:t> </a:t>
            </a:r>
            <a:r>
              <a:rPr lang="en-US" dirty="0">
                <a:solidFill>
                  <a:schemeClr val="tx2"/>
                </a:solidFill>
              </a:rPr>
              <a:t>online, in person, and through</a:t>
            </a:r>
            <a:r>
              <a:rPr lang="en-US" baseline="0" dirty="0">
                <a:solidFill>
                  <a:schemeClr val="tx2"/>
                </a:solidFill>
              </a:rPr>
              <a:t> a s</a:t>
            </a:r>
            <a:r>
              <a:rPr lang="en-US" dirty="0">
                <a:solidFill>
                  <a:schemeClr val="tx2"/>
                </a:solidFill>
              </a:rPr>
              <a:t>elf-study program. </a:t>
            </a:r>
          </a:p>
          <a:p>
            <a:pPr fontAlgn="t"/>
            <a:endParaRPr lang="en-US" dirty="0">
              <a:solidFill>
                <a:schemeClr val="tx2"/>
              </a:solidFill>
            </a:endParaRPr>
          </a:p>
          <a:p>
            <a:pPr fontAlgn="t"/>
            <a:r>
              <a:rPr lang="en-US" dirty="0">
                <a:solidFill>
                  <a:schemeClr val="tx2"/>
                </a:solidFill>
              </a:rPr>
              <a:t>The online Ethics</a:t>
            </a:r>
            <a:r>
              <a:rPr lang="en-US" baseline="0" dirty="0">
                <a:solidFill>
                  <a:schemeClr val="tx2"/>
                </a:solidFill>
              </a:rPr>
              <a:t> </a:t>
            </a:r>
            <a:r>
              <a:rPr lang="en-US" dirty="0">
                <a:solidFill>
                  <a:schemeClr val="tx2"/>
                </a:solidFill>
              </a:rPr>
              <a:t>training is free on</a:t>
            </a:r>
            <a:r>
              <a:rPr lang="en-US" baseline="0" dirty="0">
                <a:solidFill>
                  <a:schemeClr val="tx2"/>
                </a:solidFill>
              </a:rPr>
              <a:t> the Fair Political Practices Commission website or the Institute for Local Government. Links</a:t>
            </a:r>
            <a:r>
              <a:rPr lang="en-US" dirty="0">
                <a:solidFill>
                  <a:schemeClr val="tx2"/>
                </a:solidFill>
              </a:rPr>
              <a:t> are provided here.   If you choose to complete this online course, please note that two hours of self-study are required.</a:t>
            </a:r>
            <a:r>
              <a:rPr lang="en-US" baseline="0" dirty="0">
                <a:solidFill>
                  <a:schemeClr val="tx2"/>
                </a:solidFill>
              </a:rPr>
              <a:t>  </a:t>
            </a:r>
            <a:endParaRPr lang="en-US" dirty="0">
              <a:solidFill>
                <a:schemeClr val="tx2"/>
              </a:solidFill>
            </a:endParaRPr>
          </a:p>
          <a:p>
            <a:pPr fontAlgn="t"/>
            <a:endParaRPr lang="en-US" dirty="0">
              <a:solidFill>
                <a:schemeClr val="tx2"/>
              </a:solidFill>
            </a:endParaRPr>
          </a:p>
          <a:p>
            <a:pPr fontAlgn="t"/>
            <a:r>
              <a:rPr lang="en-US" dirty="0">
                <a:solidFill>
                  <a:schemeClr val="tx2"/>
                </a:solidFill>
              </a:rPr>
              <a:t>Once you have completed</a:t>
            </a:r>
            <a:r>
              <a:rPr lang="en-US" baseline="0" dirty="0">
                <a:solidFill>
                  <a:schemeClr val="tx2"/>
                </a:solidFill>
              </a:rPr>
              <a:t> the ethics training, you will receive a certificate that </a:t>
            </a:r>
            <a:r>
              <a:rPr lang="en-US" dirty="0">
                <a:solidFill>
                  <a:schemeClr val="tx2"/>
                </a:solidFill>
              </a:rPr>
              <a:t>must be forwarded</a:t>
            </a:r>
            <a:r>
              <a:rPr lang="en-US" baseline="0" dirty="0">
                <a:solidFill>
                  <a:schemeClr val="tx2"/>
                </a:solidFill>
              </a:rPr>
              <a:t> </a:t>
            </a:r>
            <a:r>
              <a:rPr lang="en-US" dirty="0">
                <a:solidFill>
                  <a:schemeClr val="tx2"/>
                </a:solidFill>
              </a:rPr>
              <a:t>to Clerk of the Board (and/or the department support staff).   </a:t>
            </a:r>
          </a:p>
          <a:p>
            <a:endParaRPr lang="en-US" dirty="0">
              <a:solidFill>
                <a:schemeClr val="tx2"/>
              </a:solidFill>
            </a:endParaRPr>
          </a:p>
        </p:txBody>
      </p:sp>
    </p:spTree>
    <p:extLst>
      <p:ext uri="{BB962C8B-B14F-4D97-AF65-F5344CB8AC3E}">
        <p14:creationId xmlns:p14="http://schemas.microsoft.com/office/powerpoint/2010/main" val="33477541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2500"/>
          </a:xfrm>
        </p:spPr>
      </p:sp>
      <p:sp>
        <p:nvSpPr>
          <p:cNvPr id="3" name="Notes Placeholder 2"/>
          <p:cNvSpPr>
            <a:spLocks noGrp="1"/>
          </p:cNvSpPr>
          <p:nvPr>
            <p:ph type="body" idx="1"/>
          </p:nvPr>
        </p:nvSpPr>
        <p:spPr/>
        <p:txBody>
          <a:bodyPr>
            <a:normAutofit/>
          </a:bodyPr>
          <a:lstStyle/>
          <a:p>
            <a:pPr>
              <a:buClr>
                <a:schemeClr val="accent1">
                  <a:lumMod val="75000"/>
                </a:schemeClr>
              </a:buClr>
            </a:pPr>
            <a:r>
              <a:rPr lang="en-US" dirty="0">
                <a:solidFill>
                  <a:srgbClr val="002060"/>
                </a:solidFill>
              </a:rPr>
              <a:t>A conflict of interest exists when your personal interests are different from those of the</a:t>
            </a:r>
            <a:r>
              <a:rPr lang="en-US" baseline="0" dirty="0">
                <a:solidFill>
                  <a:srgbClr val="002060"/>
                </a:solidFill>
              </a:rPr>
              <a:t> community.  </a:t>
            </a:r>
          </a:p>
          <a:p>
            <a:pPr>
              <a:buClr>
                <a:schemeClr val="accent1">
                  <a:lumMod val="75000"/>
                </a:schemeClr>
              </a:buClr>
            </a:pPr>
            <a:endParaRPr lang="en-US" baseline="0" dirty="0">
              <a:solidFill>
                <a:srgbClr val="002060"/>
              </a:solidFill>
            </a:endParaRPr>
          </a:p>
          <a:p>
            <a:pPr defTabSz="924208">
              <a:buClr>
                <a:schemeClr val="accent1">
                  <a:lumMod val="75000"/>
                </a:schemeClr>
              </a:buClr>
              <a:defRPr/>
            </a:pPr>
            <a:r>
              <a:rPr lang="en-US" dirty="0">
                <a:solidFill>
                  <a:schemeClr val="tx1"/>
                </a:solidFill>
                <a:latin typeface="Candara" panose="020E0502030303020204" pitchFamily="34" charset="0"/>
              </a:rPr>
              <a:t>Example: A BCC member who votes on an item involving a business or property that he or she owns has a conflict of interest</a:t>
            </a:r>
          </a:p>
          <a:p>
            <a:pPr>
              <a:buClr>
                <a:schemeClr val="accent1">
                  <a:lumMod val="75000"/>
                </a:schemeClr>
              </a:buClr>
            </a:pPr>
            <a:endParaRPr lang="en-US" baseline="0" dirty="0">
              <a:solidFill>
                <a:srgbClr val="002060"/>
              </a:solidFill>
            </a:endParaRPr>
          </a:p>
          <a:p>
            <a:pPr>
              <a:buClr>
                <a:schemeClr val="accent1">
                  <a:lumMod val="75000"/>
                </a:schemeClr>
              </a:buClr>
            </a:pPr>
            <a:r>
              <a:rPr lang="en-US" baseline="0" dirty="0">
                <a:solidFill>
                  <a:srgbClr val="002060"/>
                </a:solidFill>
              </a:rPr>
              <a:t>When you are a member of a board, commission or committee, you are awarded a public trust which must be maintained. </a:t>
            </a:r>
          </a:p>
          <a:p>
            <a:pPr>
              <a:buClr>
                <a:schemeClr val="accent1">
                  <a:lumMod val="75000"/>
                </a:schemeClr>
              </a:buClr>
            </a:pPr>
            <a:endParaRPr lang="en-US" baseline="0" dirty="0">
              <a:solidFill>
                <a:srgbClr val="002060"/>
              </a:solidFill>
            </a:endParaRPr>
          </a:p>
          <a:p>
            <a:pPr>
              <a:buClr>
                <a:schemeClr val="accent1">
                  <a:lumMod val="75000"/>
                </a:schemeClr>
              </a:buClr>
            </a:pPr>
            <a:r>
              <a:rPr lang="en-US" baseline="0" dirty="0">
                <a:solidFill>
                  <a:srgbClr val="002060"/>
                </a:solidFill>
              </a:rPr>
              <a:t>You may never engage in any</a:t>
            </a:r>
            <a:r>
              <a:rPr lang="en-US" dirty="0">
                <a:solidFill>
                  <a:srgbClr val="002060"/>
                </a:solidFill>
              </a:rPr>
              <a:t> activity that results</a:t>
            </a:r>
            <a:r>
              <a:rPr lang="en-US" baseline="0" dirty="0">
                <a:solidFill>
                  <a:srgbClr val="002060"/>
                </a:solidFill>
              </a:rPr>
              <a:t> in </a:t>
            </a:r>
            <a:r>
              <a:rPr lang="en-US" dirty="0">
                <a:solidFill>
                  <a:srgbClr val="002060"/>
                </a:solidFill>
              </a:rPr>
              <a:t>a conflict between your</a:t>
            </a:r>
            <a:r>
              <a:rPr lang="en-US" baseline="0" dirty="0">
                <a:solidFill>
                  <a:srgbClr val="002060"/>
                </a:solidFill>
              </a:rPr>
              <a:t> </a:t>
            </a:r>
            <a:r>
              <a:rPr lang="en-US" dirty="0">
                <a:solidFill>
                  <a:srgbClr val="002060"/>
                </a:solidFill>
              </a:rPr>
              <a:t>interests and those</a:t>
            </a:r>
            <a:r>
              <a:rPr lang="en-US" baseline="0" dirty="0">
                <a:solidFill>
                  <a:srgbClr val="002060"/>
                </a:solidFill>
              </a:rPr>
              <a:t> of the </a:t>
            </a:r>
            <a:r>
              <a:rPr lang="en-US" dirty="0">
                <a:solidFill>
                  <a:srgbClr val="002060"/>
                </a:solidFill>
              </a:rPr>
              <a:t>community that you represent  </a:t>
            </a:r>
          </a:p>
          <a:p>
            <a:pPr>
              <a:buClr>
                <a:schemeClr val="accent1">
                  <a:lumMod val="75000"/>
                </a:schemeClr>
              </a:buClr>
            </a:pPr>
            <a:endParaRPr lang="en-US" dirty="0">
              <a:solidFill>
                <a:srgbClr val="002060"/>
              </a:solidFill>
            </a:endParaRPr>
          </a:p>
          <a:p>
            <a:pPr>
              <a:buClr>
                <a:schemeClr val="accent1">
                  <a:lumMod val="75000"/>
                </a:schemeClr>
              </a:buClr>
            </a:pPr>
            <a:r>
              <a:rPr lang="en-US" dirty="0">
                <a:solidFill>
                  <a:srgbClr val="002060"/>
                </a:solidFill>
              </a:rPr>
              <a:t>You should</a:t>
            </a:r>
            <a:r>
              <a:rPr lang="en-US" baseline="0" dirty="0">
                <a:solidFill>
                  <a:srgbClr val="002060"/>
                </a:solidFill>
              </a:rPr>
              <a:t> also </a:t>
            </a:r>
            <a:r>
              <a:rPr lang="en-US" u="none" dirty="0">
                <a:solidFill>
                  <a:srgbClr val="002060"/>
                </a:solidFill>
              </a:rPr>
              <a:t>avoid </a:t>
            </a:r>
            <a:r>
              <a:rPr lang="en-US" dirty="0">
                <a:solidFill>
                  <a:srgbClr val="002060"/>
                </a:solidFill>
              </a:rPr>
              <a:t>situations that</a:t>
            </a:r>
            <a:r>
              <a:rPr lang="en-US" baseline="0" dirty="0">
                <a:solidFill>
                  <a:srgbClr val="002060"/>
                </a:solidFill>
              </a:rPr>
              <a:t> </a:t>
            </a:r>
            <a:r>
              <a:rPr lang="en-US" dirty="0">
                <a:solidFill>
                  <a:srgbClr val="002060"/>
                </a:solidFill>
              </a:rPr>
              <a:t>give the appearance of such</a:t>
            </a:r>
            <a:r>
              <a:rPr lang="en-US" baseline="0" dirty="0">
                <a:solidFill>
                  <a:srgbClr val="002060"/>
                </a:solidFill>
              </a:rPr>
              <a:t> </a:t>
            </a:r>
            <a:r>
              <a:rPr lang="en-US" dirty="0">
                <a:solidFill>
                  <a:srgbClr val="002060"/>
                </a:solidFill>
              </a:rPr>
              <a:t>conflicts</a:t>
            </a:r>
          </a:p>
          <a:p>
            <a:endParaRPr lang="en-US" dirty="0"/>
          </a:p>
          <a:p>
            <a:r>
              <a:rPr lang="en-US" dirty="0"/>
              <a:t>Doing</a:t>
            </a:r>
            <a:r>
              <a:rPr lang="en-US" baseline="0" dirty="0"/>
              <a:t> so shows respect for the public trust placed upon you as a member and ensures that you are not violating the Political Reform Act and any related County</a:t>
            </a:r>
            <a:r>
              <a:rPr lang="en-US" dirty="0"/>
              <a:t> policies</a:t>
            </a:r>
            <a:r>
              <a:rPr lang="en-US" baseline="0" dirty="0"/>
              <a:t>.  </a:t>
            </a:r>
            <a:endParaRPr lang="en-US" dirty="0"/>
          </a:p>
          <a:p>
            <a:pPr>
              <a:buClr>
                <a:schemeClr val="accent1">
                  <a:lumMod val="75000"/>
                </a:schemeClr>
              </a:buClr>
            </a:pPr>
            <a:endParaRPr lang="en-US" dirty="0">
              <a:solidFill>
                <a:srgbClr val="002060"/>
              </a:solidFill>
            </a:endParaRPr>
          </a:p>
        </p:txBody>
      </p:sp>
    </p:spTree>
    <p:extLst>
      <p:ext uri="{BB962C8B-B14F-4D97-AF65-F5344CB8AC3E}">
        <p14:creationId xmlns:p14="http://schemas.microsoft.com/office/powerpoint/2010/main" val="11665894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2500"/>
          </a:xfrm>
        </p:spPr>
      </p:sp>
      <p:sp>
        <p:nvSpPr>
          <p:cNvPr id="3" name="Notes Placeholder 2"/>
          <p:cNvSpPr>
            <a:spLocks noGrp="1"/>
          </p:cNvSpPr>
          <p:nvPr>
            <p:ph type="body" idx="1"/>
          </p:nvPr>
        </p:nvSpPr>
        <p:spPr/>
        <p:txBody>
          <a:bodyPr>
            <a:normAutofit/>
          </a:bodyPr>
          <a:lstStyle/>
          <a:p>
            <a:pPr>
              <a:buClr>
                <a:schemeClr val="accent1">
                  <a:lumMod val="75000"/>
                </a:schemeClr>
              </a:buClr>
            </a:pPr>
            <a:r>
              <a:rPr lang="en-US" dirty="0">
                <a:solidFill>
                  <a:srgbClr val="002060"/>
                </a:solidFill>
              </a:rPr>
              <a:t>A conflict of interest exists when your personal interests are different from those of the</a:t>
            </a:r>
            <a:r>
              <a:rPr lang="en-US" baseline="0" dirty="0">
                <a:solidFill>
                  <a:srgbClr val="002060"/>
                </a:solidFill>
              </a:rPr>
              <a:t> community.  </a:t>
            </a:r>
          </a:p>
          <a:p>
            <a:pPr>
              <a:buClr>
                <a:schemeClr val="accent1">
                  <a:lumMod val="75000"/>
                </a:schemeClr>
              </a:buClr>
            </a:pPr>
            <a:endParaRPr lang="en-US" baseline="0" dirty="0">
              <a:solidFill>
                <a:srgbClr val="002060"/>
              </a:solidFill>
            </a:endParaRPr>
          </a:p>
          <a:p>
            <a:pPr defTabSz="924208">
              <a:buClr>
                <a:schemeClr val="accent1">
                  <a:lumMod val="75000"/>
                </a:schemeClr>
              </a:buClr>
              <a:defRPr/>
            </a:pPr>
            <a:r>
              <a:rPr lang="en-US" dirty="0">
                <a:solidFill>
                  <a:schemeClr val="tx1"/>
                </a:solidFill>
                <a:latin typeface="Candara" panose="020E0502030303020204" pitchFamily="34" charset="0"/>
              </a:rPr>
              <a:t>Example: A BCC member who votes on an item involving a business or property that he or she owns has a conflict of interest</a:t>
            </a:r>
          </a:p>
          <a:p>
            <a:pPr>
              <a:buClr>
                <a:schemeClr val="accent1">
                  <a:lumMod val="75000"/>
                </a:schemeClr>
              </a:buClr>
            </a:pPr>
            <a:endParaRPr lang="en-US" baseline="0" dirty="0">
              <a:solidFill>
                <a:srgbClr val="002060"/>
              </a:solidFill>
            </a:endParaRPr>
          </a:p>
          <a:p>
            <a:pPr>
              <a:buClr>
                <a:schemeClr val="accent1">
                  <a:lumMod val="75000"/>
                </a:schemeClr>
              </a:buClr>
            </a:pPr>
            <a:r>
              <a:rPr lang="en-US" baseline="0" dirty="0">
                <a:solidFill>
                  <a:srgbClr val="002060"/>
                </a:solidFill>
              </a:rPr>
              <a:t>When you are a member of a board, commission or committee, you are awarded a public trust which must be maintained. </a:t>
            </a:r>
          </a:p>
          <a:p>
            <a:pPr>
              <a:buClr>
                <a:schemeClr val="accent1">
                  <a:lumMod val="75000"/>
                </a:schemeClr>
              </a:buClr>
            </a:pPr>
            <a:endParaRPr lang="en-US" baseline="0" dirty="0">
              <a:solidFill>
                <a:srgbClr val="002060"/>
              </a:solidFill>
            </a:endParaRPr>
          </a:p>
          <a:p>
            <a:pPr>
              <a:buClr>
                <a:schemeClr val="accent1">
                  <a:lumMod val="75000"/>
                </a:schemeClr>
              </a:buClr>
            </a:pPr>
            <a:r>
              <a:rPr lang="en-US" baseline="0" dirty="0">
                <a:solidFill>
                  <a:srgbClr val="002060"/>
                </a:solidFill>
              </a:rPr>
              <a:t>You may never engage in any</a:t>
            </a:r>
            <a:r>
              <a:rPr lang="en-US" dirty="0">
                <a:solidFill>
                  <a:srgbClr val="002060"/>
                </a:solidFill>
              </a:rPr>
              <a:t> activity that results</a:t>
            </a:r>
            <a:r>
              <a:rPr lang="en-US" baseline="0" dirty="0">
                <a:solidFill>
                  <a:srgbClr val="002060"/>
                </a:solidFill>
              </a:rPr>
              <a:t> in </a:t>
            </a:r>
            <a:r>
              <a:rPr lang="en-US" dirty="0">
                <a:solidFill>
                  <a:srgbClr val="002060"/>
                </a:solidFill>
              </a:rPr>
              <a:t>a conflict between your</a:t>
            </a:r>
            <a:r>
              <a:rPr lang="en-US" baseline="0" dirty="0">
                <a:solidFill>
                  <a:srgbClr val="002060"/>
                </a:solidFill>
              </a:rPr>
              <a:t> </a:t>
            </a:r>
            <a:r>
              <a:rPr lang="en-US" dirty="0">
                <a:solidFill>
                  <a:srgbClr val="002060"/>
                </a:solidFill>
              </a:rPr>
              <a:t>interests and those</a:t>
            </a:r>
            <a:r>
              <a:rPr lang="en-US" baseline="0" dirty="0">
                <a:solidFill>
                  <a:srgbClr val="002060"/>
                </a:solidFill>
              </a:rPr>
              <a:t> of the </a:t>
            </a:r>
            <a:r>
              <a:rPr lang="en-US" dirty="0">
                <a:solidFill>
                  <a:srgbClr val="002060"/>
                </a:solidFill>
              </a:rPr>
              <a:t>community that you represent  </a:t>
            </a:r>
          </a:p>
          <a:p>
            <a:pPr>
              <a:buClr>
                <a:schemeClr val="accent1">
                  <a:lumMod val="75000"/>
                </a:schemeClr>
              </a:buClr>
            </a:pPr>
            <a:endParaRPr lang="en-US" dirty="0">
              <a:solidFill>
                <a:srgbClr val="002060"/>
              </a:solidFill>
            </a:endParaRPr>
          </a:p>
          <a:p>
            <a:pPr>
              <a:buClr>
                <a:schemeClr val="accent1">
                  <a:lumMod val="75000"/>
                </a:schemeClr>
              </a:buClr>
            </a:pPr>
            <a:r>
              <a:rPr lang="en-US" dirty="0">
                <a:solidFill>
                  <a:srgbClr val="002060"/>
                </a:solidFill>
              </a:rPr>
              <a:t>You should</a:t>
            </a:r>
            <a:r>
              <a:rPr lang="en-US" baseline="0" dirty="0">
                <a:solidFill>
                  <a:srgbClr val="002060"/>
                </a:solidFill>
              </a:rPr>
              <a:t> also </a:t>
            </a:r>
            <a:r>
              <a:rPr lang="en-US" u="none" dirty="0">
                <a:solidFill>
                  <a:srgbClr val="002060"/>
                </a:solidFill>
              </a:rPr>
              <a:t>avoid </a:t>
            </a:r>
            <a:r>
              <a:rPr lang="en-US" dirty="0">
                <a:solidFill>
                  <a:srgbClr val="002060"/>
                </a:solidFill>
              </a:rPr>
              <a:t>situations that</a:t>
            </a:r>
            <a:r>
              <a:rPr lang="en-US" baseline="0" dirty="0">
                <a:solidFill>
                  <a:srgbClr val="002060"/>
                </a:solidFill>
              </a:rPr>
              <a:t> </a:t>
            </a:r>
            <a:r>
              <a:rPr lang="en-US" dirty="0">
                <a:solidFill>
                  <a:srgbClr val="002060"/>
                </a:solidFill>
              </a:rPr>
              <a:t>give the appearance of such</a:t>
            </a:r>
            <a:r>
              <a:rPr lang="en-US" baseline="0" dirty="0">
                <a:solidFill>
                  <a:srgbClr val="002060"/>
                </a:solidFill>
              </a:rPr>
              <a:t> </a:t>
            </a:r>
            <a:r>
              <a:rPr lang="en-US" dirty="0">
                <a:solidFill>
                  <a:srgbClr val="002060"/>
                </a:solidFill>
              </a:rPr>
              <a:t>conflicts</a:t>
            </a:r>
          </a:p>
          <a:p>
            <a:endParaRPr lang="en-US" dirty="0"/>
          </a:p>
          <a:p>
            <a:r>
              <a:rPr lang="en-US" dirty="0"/>
              <a:t>Doing</a:t>
            </a:r>
            <a:r>
              <a:rPr lang="en-US" baseline="0" dirty="0"/>
              <a:t> so shows respect for the public trust placed upon you as a member and ensures that you are not violating the Political Reform Act and any related County</a:t>
            </a:r>
            <a:r>
              <a:rPr lang="en-US" dirty="0"/>
              <a:t> policies</a:t>
            </a:r>
            <a:r>
              <a:rPr lang="en-US" baseline="0" dirty="0"/>
              <a:t>.  </a:t>
            </a:r>
            <a:endParaRPr lang="en-US" dirty="0"/>
          </a:p>
          <a:p>
            <a:pPr>
              <a:buClr>
                <a:schemeClr val="accent1">
                  <a:lumMod val="75000"/>
                </a:schemeClr>
              </a:buClr>
            </a:pPr>
            <a:endParaRPr lang="en-US" dirty="0">
              <a:solidFill>
                <a:srgbClr val="002060"/>
              </a:solidFill>
            </a:endParaRPr>
          </a:p>
        </p:txBody>
      </p:sp>
    </p:spTree>
    <p:extLst>
      <p:ext uri="{BB962C8B-B14F-4D97-AF65-F5344CB8AC3E}">
        <p14:creationId xmlns:p14="http://schemas.microsoft.com/office/powerpoint/2010/main" val="31090968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2500"/>
          </a:xfrm>
        </p:spPr>
      </p:sp>
      <p:sp>
        <p:nvSpPr>
          <p:cNvPr id="3" name="Notes Placeholder 2"/>
          <p:cNvSpPr>
            <a:spLocks noGrp="1"/>
          </p:cNvSpPr>
          <p:nvPr>
            <p:ph type="body" idx="1"/>
          </p:nvPr>
        </p:nvSpPr>
        <p:spPr>
          <a:xfrm>
            <a:off x="690665" y="4469375"/>
            <a:ext cx="5486400" cy="3600450"/>
          </a:xfrm>
        </p:spPr>
        <p:txBody>
          <a:bodyPr>
            <a:normAutofit/>
          </a:bodyPr>
          <a:lstStyle/>
          <a:p>
            <a:r>
              <a:rPr lang="en-US" baseline="0" dirty="0">
                <a:solidFill>
                  <a:schemeClr val="tx2"/>
                </a:solidFill>
              </a:rPr>
              <a:t>Certain</a:t>
            </a:r>
            <a:r>
              <a:rPr lang="en-US" dirty="0">
                <a:solidFill>
                  <a:schemeClr val="tx2"/>
                </a:solidFill>
              </a:rPr>
              <a:t> public officials are required to file Form 700s per state law, like the Board of Supervisors and County Counsel.  Other filers are determined by the agency in the relevant conflict of interest codes, which we will discuss in a moment.</a:t>
            </a:r>
            <a:endParaRPr lang="en-US" baseline="0" dirty="0">
              <a:solidFill>
                <a:schemeClr val="tx2"/>
              </a:solidFill>
            </a:endParaRPr>
          </a:p>
          <a:p>
            <a:endParaRPr lang="en-US" dirty="0">
              <a:solidFill>
                <a:schemeClr val="tx2"/>
              </a:solidFill>
            </a:endParaRPr>
          </a:p>
          <a:p>
            <a:r>
              <a:rPr lang="en-US" baseline="0" dirty="0">
                <a:solidFill>
                  <a:schemeClr val="tx2"/>
                </a:solidFill>
              </a:rPr>
              <a:t>The Political Reform Act require you to disclose your economic interests and to recuse yourself when a conflict of interest exists. </a:t>
            </a:r>
          </a:p>
        </p:txBody>
      </p:sp>
    </p:spTree>
    <p:extLst>
      <p:ext uri="{BB962C8B-B14F-4D97-AF65-F5344CB8AC3E}">
        <p14:creationId xmlns:p14="http://schemas.microsoft.com/office/powerpoint/2010/main" val="29086182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2500"/>
          </a:xfrm>
        </p:spPr>
      </p:sp>
      <p:sp>
        <p:nvSpPr>
          <p:cNvPr id="3" name="Notes Placeholder 2"/>
          <p:cNvSpPr>
            <a:spLocks noGrp="1"/>
          </p:cNvSpPr>
          <p:nvPr>
            <p:ph type="body" idx="1"/>
          </p:nvPr>
        </p:nvSpPr>
        <p:spPr/>
        <p:txBody>
          <a:bodyPr>
            <a:normAutofit/>
          </a:bodyPr>
          <a:lstStyle/>
          <a:p>
            <a:r>
              <a:rPr lang="en-US" dirty="0">
                <a:solidFill>
                  <a:schemeClr val="tx2"/>
                </a:solidFill>
              </a:rPr>
              <a:t>The Political</a:t>
            </a:r>
            <a:r>
              <a:rPr lang="en-US" baseline="0" dirty="0">
                <a:solidFill>
                  <a:schemeClr val="tx2"/>
                </a:solidFill>
              </a:rPr>
              <a:t> Reform Act requires that conflict of interest codes be adopted by an agency (i.e., the County of San Dieg</a:t>
            </a:r>
            <a:r>
              <a:rPr lang="en-US" dirty="0">
                <a:solidFill>
                  <a:schemeClr val="tx2"/>
                </a:solidFill>
              </a:rPr>
              <a:t>o)</a:t>
            </a:r>
            <a:r>
              <a:rPr lang="en-US" baseline="0" dirty="0">
                <a:solidFill>
                  <a:schemeClr val="tx2"/>
                </a:solidFill>
              </a:rPr>
              <a:t>.  </a:t>
            </a:r>
          </a:p>
          <a:p>
            <a:endParaRPr lang="en-US" baseline="0" dirty="0">
              <a:solidFill>
                <a:schemeClr val="tx2"/>
              </a:solidFill>
            </a:endParaRPr>
          </a:p>
          <a:p>
            <a:r>
              <a:rPr lang="en-US" baseline="0" dirty="0">
                <a:solidFill>
                  <a:schemeClr val="tx2"/>
                </a:solidFill>
              </a:rPr>
              <a:t>The County Board of Supervisors has conflict of interest codes adopted for many County</a:t>
            </a:r>
            <a:r>
              <a:rPr lang="en-US" dirty="0">
                <a:solidFill>
                  <a:schemeClr val="tx2"/>
                </a:solidFill>
              </a:rPr>
              <a:t> departments and groups</a:t>
            </a:r>
            <a:r>
              <a:rPr lang="en-US" baseline="0" dirty="0">
                <a:solidFill>
                  <a:schemeClr val="tx2"/>
                </a:solidFill>
              </a:rPr>
              <a:t>.  These are available on the Clerk of the Board of Supervisors website.  A link is provided here.  Some of your groups</a:t>
            </a:r>
            <a:r>
              <a:rPr lang="en-US" dirty="0">
                <a:solidFill>
                  <a:schemeClr val="tx2"/>
                </a:solidFill>
              </a:rPr>
              <a:t> are required to have a COI code and file Form 700s.  Please check with your staff liaison and the authorizing authority for your BCC (i.e., ordinance, resolution or policy).  </a:t>
            </a:r>
            <a:endParaRPr lang="en-US" baseline="0" dirty="0">
              <a:solidFill>
                <a:schemeClr val="tx2"/>
              </a:solidFill>
            </a:endParaRPr>
          </a:p>
          <a:p>
            <a:endParaRPr lang="en-US" baseline="0" dirty="0">
              <a:solidFill>
                <a:schemeClr val="tx2"/>
              </a:solidFill>
            </a:endParaRPr>
          </a:p>
        </p:txBody>
      </p:sp>
    </p:spTree>
    <p:extLst>
      <p:ext uri="{BB962C8B-B14F-4D97-AF65-F5344CB8AC3E}">
        <p14:creationId xmlns:p14="http://schemas.microsoft.com/office/powerpoint/2010/main" val="30585156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2500"/>
          </a:xfrm>
        </p:spPr>
      </p:sp>
      <p:sp>
        <p:nvSpPr>
          <p:cNvPr id="3" name="Notes Placeholder 2"/>
          <p:cNvSpPr>
            <a:spLocks noGrp="1"/>
          </p:cNvSpPr>
          <p:nvPr>
            <p:ph type="body" idx="1"/>
          </p:nvPr>
        </p:nvSpPr>
        <p:spPr/>
        <p:txBody>
          <a:bodyPr>
            <a:normAutofit/>
          </a:bodyPr>
          <a:lstStyle/>
          <a:p>
            <a:r>
              <a:rPr lang="en-US" dirty="0">
                <a:solidFill>
                  <a:schemeClr val="tx2"/>
                </a:solidFill>
              </a:rPr>
              <a:t>What do you disclose? When filing out</a:t>
            </a:r>
            <a:r>
              <a:rPr lang="en-US" baseline="0" dirty="0">
                <a:solidFill>
                  <a:schemeClr val="tx2"/>
                </a:solidFill>
              </a:rPr>
              <a:t> Form 700, you should include </a:t>
            </a:r>
          </a:p>
          <a:p>
            <a:endParaRPr lang="en-US" baseline="0" dirty="0">
              <a:solidFill>
                <a:schemeClr val="tx2"/>
              </a:solidFill>
            </a:endParaRPr>
          </a:p>
          <a:p>
            <a:pPr marL="276644" indent="-276644">
              <a:spcAft>
                <a:spcPts val="606"/>
              </a:spcAft>
              <a:buClr>
                <a:schemeClr val="accent1">
                  <a:lumMod val="75000"/>
                </a:schemeClr>
              </a:buClr>
              <a:buFont typeface="Wingdings" panose="05000000000000000000" pitchFamily="2" charset="2"/>
              <a:buChar char="Ø"/>
            </a:pPr>
            <a:r>
              <a:rPr lang="en-US" dirty="0">
                <a:solidFill>
                  <a:schemeClr val="tx2"/>
                </a:solidFill>
              </a:rPr>
              <a:t>Your investments</a:t>
            </a:r>
          </a:p>
          <a:p>
            <a:pPr marL="276644" indent="-276644">
              <a:spcAft>
                <a:spcPts val="606"/>
              </a:spcAft>
              <a:buClr>
                <a:schemeClr val="accent1">
                  <a:lumMod val="75000"/>
                </a:schemeClr>
              </a:buClr>
              <a:buFont typeface="Wingdings" panose="05000000000000000000" pitchFamily="2" charset="2"/>
              <a:buChar char="Ø"/>
            </a:pPr>
            <a:r>
              <a:rPr lang="en-US" dirty="0">
                <a:solidFill>
                  <a:schemeClr val="tx2"/>
                </a:solidFill>
              </a:rPr>
              <a:t>Your interest in real property,</a:t>
            </a:r>
            <a:r>
              <a:rPr lang="en-US" baseline="0" dirty="0">
                <a:solidFill>
                  <a:schemeClr val="tx2"/>
                </a:solidFill>
              </a:rPr>
              <a:t> </a:t>
            </a:r>
            <a:r>
              <a:rPr lang="en-US" dirty="0">
                <a:solidFill>
                  <a:schemeClr val="tx2"/>
                </a:solidFill>
              </a:rPr>
              <a:t>but not </a:t>
            </a:r>
            <a:r>
              <a:rPr lang="en-US" i="1" dirty="0">
                <a:solidFill>
                  <a:schemeClr val="tx2"/>
                </a:solidFill>
              </a:rPr>
              <a:t>your principal residence </a:t>
            </a:r>
          </a:p>
          <a:p>
            <a:pPr marL="276644" indent="-276644">
              <a:spcAft>
                <a:spcPts val="606"/>
              </a:spcAft>
              <a:buClr>
                <a:schemeClr val="accent1">
                  <a:lumMod val="75000"/>
                </a:schemeClr>
              </a:buClr>
              <a:buFont typeface="Wingdings" panose="05000000000000000000" pitchFamily="2" charset="2"/>
              <a:buChar char="Ø"/>
            </a:pPr>
            <a:r>
              <a:rPr lang="en-US" dirty="0">
                <a:solidFill>
                  <a:schemeClr val="tx2"/>
                </a:solidFill>
              </a:rPr>
              <a:t>Any interest in real property or</a:t>
            </a:r>
            <a:r>
              <a:rPr lang="en-US" baseline="0" dirty="0">
                <a:solidFill>
                  <a:schemeClr val="tx2"/>
                </a:solidFill>
              </a:rPr>
              <a:t> </a:t>
            </a:r>
            <a:r>
              <a:rPr lang="en-US" dirty="0">
                <a:solidFill>
                  <a:schemeClr val="tx2"/>
                </a:solidFill>
              </a:rPr>
              <a:t>investments held by your business entities and trusts</a:t>
            </a:r>
          </a:p>
          <a:p>
            <a:pPr marL="276644" indent="-276644">
              <a:spcAft>
                <a:spcPts val="606"/>
              </a:spcAft>
              <a:buClr>
                <a:schemeClr val="accent1">
                  <a:lumMod val="75000"/>
                </a:schemeClr>
              </a:buClr>
              <a:buFont typeface="Wingdings" panose="05000000000000000000" pitchFamily="2" charset="2"/>
              <a:buChar char="Ø"/>
            </a:pPr>
            <a:r>
              <a:rPr lang="en-US" dirty="0">
                <a:solidFill>
                  <a:schemeClr val="tx2"/>
                </a:solidFill>
              </a:rPr>
              <a:t>Commission income, or income and loans to your business</a:t>
            </a:r>
          </a:p>
          <a:p>
            <a:pPr marL="276644" indent="-276644">
              <a:spcAft>
                <a:spcPts val="606"/>
              </a:spcAft>
              <a:buClr>
                <a:schemeClr val="accent1">
                  <a:lumMod val="75000"/>
                </a:schemeClr>
              </a:buClr>
              <a:buFont typeface="Wingdings" panose="05000000000000000000" pitchFamily="2" charset="2"/>
              <a:buChar char="Ø"/>
            </a:pPr>
            <a:r>
              <a:rPr lang="en-US" dirty="0">
                <a:solidFill>
                  <a:schemeClr val="tx2"/>
                </a:solidFill>
              </a:rPr>
              <a:t>Income from rental property</a:t>
            </a:r>
          </a:p>
          <a:p>
            <a:pPr marL="276644" indent="-276644">
              <a:spcAft>
                <a:spcPts val="606"/>
              </a:spcAft>
              <a:buClr>
                <a:schemeClr val="accent1">
                  <a:lumMod val="75000"/>
                </a:schemeClr>
              </a:buClr>
              <a:buFont typeface="Wingdings" panose="05000000000000000000" pitchFamily="2" charset="2"/>
              <a:buChar char="Ø"/>
            </a:pPr>
            <a:r>
              <a:rPr lang="en-US" dirty="0">
                <a:solidFill>
                  <a:schemeClr val="tx2"/>
                </a:solidFill>
              </a:rPr>
              <a:t>Income other than loans and gifts</a:t>
            </a:r>
          </a:p>
          <a:p>
            <a:pPr marL="276644" indent="-276644">
              <a:spcAft>
                <a:spcPts val="606"/>
              </a:spcAft>
              <a:buClr>
                <a:schemeClr val="accent1">
                  <a:lumMod val="75000"/>
                </a:schemeClr>
              </a:buClr>
              <a:buFont typeface="Wingdings" panose="05000000000000000000" pitchFamily="2" charset="2"/>
              <a:buChar char="Ø"/>
            </a:pPr>
            <a:r>
              <a:rPr lang="en-US" dirty="0">
                <a:solidFill>
                  <a:schemeClr val="tx2"/>
                </a:solidFill>
              </a:rPr>
              <a:t>Income from loans and gifts; and </a:t>
            </a:r>
          </a:p>
          <a:p>
            <a:pPr marL="276644" indent="-276644">
              <a:spcAft>
                <a:spcPts val="606"/>
              </a:spcAft>
              <a:buClr>
                <a:schemeClr val="accent1">
                  <a:lumMod val="75000"/>
                </a:schemeClr>
              </a:buClr>
              <a:buFont typeface="Wingdings" panose="05000000000000000000" pitchFamily="2" charset="2"/>
              <a:buChar char="Ø"/>
            </a:pPr>
            <a:r>
              <a:rPr lang="en-US" dirty="0">
                <a:solidFill>
                  <a:schemeClr val="tx2"/>
                </a:solidFill>
              </a:rPr>
              <a:t>Your business positions </a:t>
            </a:r>
          </a:p>
          <a:p>
            <a:endParaRPr lang="en-US" dirty="0">
              <a:solidFill>
                <a:schemeClr val="tx2"/>
              </a:solidFill>
            </a:endParaRPr>
          </a:p>
          <a:p>
            <a:r>
              <a:rPr lang="en-US" dirty="0">
                <a:solidFill>
                  <a:schemeClr val="tx2"/>
                </a:solidFill>
              </a:rPr>
              <a:t>It is important that you accurately disclose this information to avoid potential conflicts of interest and to receive defense and indemnification from the County, if necessary.  The COI will clarify which categories to disclose.</a:t>
            </a:r>
          </a:p>
        </p:txBody>
      </p:sp>
    </p:spTree>
    <p:extLst>
      <p:ext uri="{BB962C8B-B14F-4D97-AF65-F5344CB8AC3E}">
        <p14:creationId xmlns:p14="http://schemas.microsoft.com/office/powerpoint/2010/main" val="8011835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2500"/>
          </a:xfrm>
        </p:spPr>
      </p:sp>
      <p:sp>
        <p:nvSpPr>
          <p:cNvPr id="3" name="Notes Placeholder 2"/>
          <p:cNvSpPr>
            <a:spLocks noGrp="1"/>
          </p:cNvSpPr>
          <p:nvPr>
            <p:ph type="body" idx="1"/>
          </p:nvPr>
        </p:nvSpPr>
        <p:spPr/>
        <p:txBody>
          <a:bodyPr>
            <a:normAutofit/>
          </a:bodyPr>
          <a:lstStyle/>
          <a:p>
            <a:r>
              <a:rPr lang="en-US" dirty="0">
                <a:solidFill>
                  <a:schemeClr val="tx2"/>
                </a:solidFill>
              </a:rPr>
              <a:t>You</a:t>
            </a:r>
            <a:r>
              <a:rPr lang="en-US" baseline="0" dirty="0">
                <a:solidFill>
                  <a:schemeClr val="tx2"/>
                </a:solidFill>
              </a:rPr>
              <a:t> must file Form 700 disclosure statements when petitioning for nomination or within 30 days of assuming office if you are appointed.  </a:t>
            </a:r>
            <a:endParaRPr lang="en-US" dirty="0">
              <a:solidFill>
                <a:schemeClr val="tx2"/>
              </a:solidFill>
            </a:endParaRPr>
          </a:p>
          <a:p>
            <a:endParaRPr lang="en-US" dirty="0">
              <a:solidFill>
                <a:schemeClr val="tx2"/>
              </a:solidFill>
            </a:endParaRPr>
          </a:p>
          <a:p>
            <a:r>
              <a:rPr lang="en-US" baseline="0" dirty="0">
                <a:solidFill>
                  <a:schemeClr val="tx2"/>
                </a:solidFill>
              </a:rPr>
              <a:t>You must also file annually by March 31</a:t>
            </a:r>
            <a:r>
              <a:rPr lang="en-US" baseline="30000" dirty="0">
                <a:solidFill>
                  <a:schemeClr val="tx2"/>
                </a:solidFill>
              </a:rPr>
              <a:t>st</a:t>
            </a:r>
            <a:r>
              <a:rPr lang="en-US" baseline="0" dirty="0">
                <a:solidFill>
                  <a:schemeClr val="tx2"/>
                </a:solidFill>
              </a:rPr>
              <a:t> once your seated and within 30 days of leaving office.</a:t>
            </a:r>
          </a:p>
          <a:p>
            <a:endParaRPr lang="en-US" baseline="0" dirty="0">
              <a:solidFill>
                <a:schemeClr val="tx2"/>
              </a:solidFill>
            </a:endParaRPr>
          </a:p>
          <a:p>
            <a:r>
              <a:rPr lang="en-US" baseline="0" dirty="0">
                <a:solidFill>
                  <a:schemeClr val="tx2"/>
                </a:solidFill>
              </a:rPr>
              <a:t>Failure to adhere to these filing timelines may result in fines and in you not receiving defense and indemnification from the County. </a:t>
            </a:r>
          </a:p>
        </p:txBody>
      </p:sp>
    </p:spTree>
    <p:extLst>
      <p:ext uri="{BB962C8B-B14F-4D97-AF65-F5344CB8AC3E}">
        <p14:creationId xmlns:p14="http://schemas.microsoft.com/office/powerpoint/2010/main" val="5625012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2500"/>
          </a:xfrm>
        </p:spPr>
      </p:sp>
      <p:sp>
        <p:nvSpPr>
          <p:cNvPr id="3" name="Notes Placeholder 2"/>
          <p:cNvSpPr>
            <a:spLocks noGrp="1"/>
          </p:cNvSpPr>
          <p:nvPr>
            <p:ph type="body" idx="1"/>
          </p:nvPr>
        </p:nvSpPr>
        <p:spPr/>
        <p:txBody>
          <a:bodyPr>
            <a:normAutofit/>
          </a:bodyPr>
          <a:lstStyle/>
          <a:p>
            <a:r>
              <a:rPr lang="en-US" dirty="0"/>
              <a:t>Financial disclosure statements</a:t>
            </a:r>
            <a:r>
              <a:rPr lang="en-US" baseline="0" dirty="0"/>
              <a:t> (Form 700) are available from the Fair Political Practices Commission at this link. </a:t>
            </a:r>
          </a:p>
          <a:p>
            <a:endParaRPr lang="en-US" baseline="0" dirty="0"/>
          </a:p>
          <a:p>
            <a:r>
              <a:rPr lang="en-US" baseline="0" dirty="0">
                <a:solidFill>
                  <a:schemeClr val="tx1"/>
                </a:solidFill>
              </a:rPr>
              <a:t>There are resources including tutorials on the FPPC’s website.  </a:t>
            </a:r>
          </a:p>
          <a:p>
            <a:endParaRPr lang="en-US" baseline="0" dirty="0"/>
          </a:p>
          <a:p>
            <a:endParaRPr lang="en-US" baseline="0" dirty="0"/>
          </a:p>
          <a:p>
            <a:endParaRPr lang="en-US" baseline="0" dirty="0"/>
          </a:p>
          <a:p>
            <a:endParaRPr lang="en-US" baseline="0" dirty="0"/>
          </a:p>
          <a:p>
            <a:endParaRPr lang="en-US" baseline="0" dirty="0"/>
          </a:p>
          <a:p>
            <a:endParaRPr lang="en-US" baseline="0" dirty="0"/>
          </a:p>
          <a:p>
            <a:endParaRPr lang="en-US" dirty="0"/>
          </a:p>
        </p:txBody>
      </p:sp>
    </p:spTree>
    <p:extLst>
      <p:ext uri="{BB962C8B-B14F-4D97-AF65-F5344CB8AC3E}">
        <p14:creationId xmlns:p14="http://schemas.microsoft.com/office/powerpoint/2010/main" val="22979470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41D595A-04C4-439B-8F12-B23E1A0B6106}" type="datetimeFigureOut">
              <a:rPr lang="en-US" smtClean="0"/>
              <a:t>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1507556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41D595A-04C4-439B-8F12-B23E1A0B6106}" type="datetimeFigureOut">
              <a:rPr lang="en-US" smtClean="0"/>
              <a:t>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789762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41D595A-04C4-439B-8F12-B23E1A0B6106}" type="datetimeFigureOut">
              <a:rPr lang="en-US" smtClean="0"/>
              <a:t>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14336268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6755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hasCustomPrompt="1"/>
          </p:nvPr>
        </p:nvSpPr>
        <p:spPr>
          <a:xfrm>
            <a:off x="581193" y="614408"/>
            <a:ext cx="11029616" cy="675550"/>
          </a:xfrm>
        </p:spPr>
        <p:txBody>
          <a:bodyPr anchor="ctr">
            <a:noAutofit/>
          </a:bodyPr>
          <a:lstStyle>
            <a:lvl1pPr algn="ctr">
              <a:defRPr sz="2640" b="1" cap="none"/>
            </a:lvl1pPr>
          </a:lstStyle>
          <a:p>
            <a:r>
              <a:rPr lang="en-US"/>
              <a:t>Click To Edit Master Title Style</a:t>
            </a:r>
          </a:p>
        </p:txBody>
      </p:sp>
      <p:sp>
        <p:nvSpPr>
          <p:cNvPr id="8" name="Slide Number Placeholder 1">
            <a:extLst>
              <a:ext uri="{FF2B5EF4-FFF2-40B4-BE49-F238E27FC236}">
                <a16:creationId xmlns:a16="http://schemas.microsoft.com/office/drawing/2014/main" id="{57227290-71B4-4B25-ABA8-F371D593AFA3}"/>
              </a:ext>
            </a:extLst>
          </p:cNvPr>
          <p:cNvSpPr txBox="1">
            <a:spLocks/>
          </p:cNvSpPr>
          <p:nvPr userDrawn="1"/>
        </p:nvSpPr>
        <p:spPr>
          <a:xfrm>
            <a:off x="11139493" y="6492877"/>
            <a:ext cx="1052508" cy="365125"/>
          </a:xfrm>
          <a:prstGeom prst="rect">
            <a:avLst/>
          </a:prstGeom>
        </p:spPr>
        <p:txBody>
          <a:bodyPr vert="horz" lIns="75438" tIns="37719" rIns="75438" bIns="37719" rtlCol="0" anchor="ctr"/>
          <a:lstStyle>
            <a:defPPr>
              <a:defRPr lang="en-US"/>
            </a:defPPr>
            <a:lvl1pPr marL="0" algn="r" defTabSz="457200" rtl="0" eaLnBrk="1" latinLnBrk="0" hangingPunct="1">
              <a:defRPr sz="900" kern="1200">
                <a:solidFill>
                  <a:schemeClr val="accent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37719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90" b="0" i="0" u="none" strike="noStrike" kern="1200" cap="none" spc="0" normalizeH="0" baseline="0" noProof="0" smtClean="0">
                <a:ln>
                  <a:noFill/>
                </a:ln>
                <a:solidFill>
                  <a:prstClr val="black"/>
                </a:solidFill>
                <a:effectLst/>
                <a:uLnTx/>
                <a:uFillTx/>
                <a:latin typeface="Century Schoolbook" panose="02040604050505020304"/>
                <a:ea typeface="+mn-ea"/>
                <a:cs typeface="+mn-cs"/>
              </a:rPr>
              <a:pPr marL="0" marR="0" lvl="0" indent="0" algn="r" defTabSz="377190" rtl="0" eaLnBrk="1" fontAlgn="auto" latinLnBrk="0" hangingPunct="1">
                <a:lnSpc>
                  <a:spcPct val="100000"/>
                </a:lnSpc>
                <a:spcBef>
                  <a:spcPts val="0"/>
                </a:spcBef>
                <a:spcAft>
                  <a:spcPts val="0"/>
                </a:spcAft>
                <a:buClrTx/>
                <a:buSzTx/>
                <a:buFontTx/>
                <a:buNone/>
                <a:tabLst/>
                <a:defRPr/>
              </a:pPr>
              <a:t>‹#›</a:t>
            </a:fld>
            <a:endParaRPr kumimoji="0" lang="en-US" sz="990"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Tree>
    <p:extLst>
      <p:ext uri="{BB962C8B-B14F-4D97-AF65-F5344CB8AC3E}">
        <p14:creationId xmlns:p14="http://schemas.microsoft.com/office/powerpoint/2010/main" val="736306716"/>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6755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hasCustomPrompt="1"/>
          </p:nvPr>
        </p:nvSpPr>
        <p:spPr>
          <a:xfrm>
            <a:off x="581193" y="614408"/>
            <a:ext cx="11029616" cy="675550"/>
          </a:xfrm>
        </p:spPr>
        <p:txBody>
          <a:bodyPr anchor="ctr">
            <a:noAutofit/>
          </a:bodyPr>
          <a:lstStyle>
            <a:lvl1pPr algn="ctr">
              <a:defRPr sz="2640" b="1" cap="none"/>
            </a:lvl1pPr>
          </a:lstStyle>
          <a:p>
            <a:r>
              <a:rPr lang="en-US"/>
              <a:t>Click To Edit Master Title Style</a:t>
            </a:r>
          </a:p>
        </p:txBody>
      </p:sp>
      <p:sp>
        <p:nvSpPr>
          <p:cNvPr id="8" name="Slide Number Placeholder 1">
            <a:extLst>
              <a:ext uri="{FF2B5EF4-FFF2-40B4-BE49-F238E27FC236}">
                <a16:creationId xmlns:a16="http://schemas.microsoft.com/office/drawing/2014/main" id="{57227290-71B4-4B25-ABA8-F371D593AFA3}"/>
              </a:ext>
            </a:extLst>
          </p:cNvPr>
          <p:cNvSpPr txBox="1">
            <a:spLocks/>
          </p:cNvSpPr>
          <p:nvPr userDrawn="1"/>
        </p:nvSpPr>
        <p:spPr>
          <a:xfrm>
            <a:off x="11139493" y="6492877"/>
            <a:ext cx="1052508" cy="365125"/>
          </a:xfrm>
          <a:prstGeom prst="rect">
            <a:avLst/>
          </a:prstGeom>
        </p:spPr>
        <p:txBody>
          <a:bodyPr vert="horz" lIns="75438" tIns="37719" rIns="75438" bIns="37719" rtlCol="0" anchor="ctr"/>
          <a:lstStyle>
            <a:defPPr>
              <a:defRPr lang="en-US"/>
            </a:defPPr>
            <a:lvl1pPr marL="0" algn="r" defTabSz="457200" rtl="0" eaLnBrk="1" latinLnBrk="0" hangingPunct="1">
              <a:defRPr sz="900" kern="1200">
                <a:solidFill>
                  <a:schemeClr val="accent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37719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90" b="0" i="0" u="none" strike="noStrike" kern="1200" cap="none" spc="0" normalizeH="0" baseline="0" noProof="0" smtClean="0">
                <a:ln>
                  <a:noFill/>
                </a:ln>
                <a:solidFill>
                  <a:prstClr val="black"/>
                </a:solidFill>
                <a:effectLst/>
                <a:uLnTx/>
                <a:uFillTx/>
                <a:latin typeface="Century Schoolbook" panose="02040604050505020304"/>
                <a:ea typeface="+mn-ea"/>
                <a:cs typeface="+mn-cs"/>
              </a:rPr>
              <a:pPr marL="0" marR="0" lvl="0" indent="0" algn="r" defTabSz="377190" rtl="0" eaLnBrk="1" fontAlgn="auto" latinLnBrk="0" hangingPunct="1">
                <a:lnSpc>
                  <a:spcPct val="100000"/>
                </a:lnSpc>
                <a:spcBef>
                  <a:spcPts val="0"/>
                </a:spcBef>
                <a:spcAft>
                  <a:spcPts val="0"/>
                </a:spcAft>
                <a:buClrTx/>
                <a:buSzTx/>
                <a:buFontTx/>
                <a:buNone/>
                <a:tabLst/>
                <a:defRPr/>
              </a:pPr>
              <a:t>‹#›</a:t>
            </a:fld>
            <a:endParaRPr kumimoji="0" lang="en-US" sz="990"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Tree>
    <p:extLst>
      <p:ext uri="{BB962C8B-B14F-4D97-AF65-F5344CB8AC3E}">
        <p14:creationId xmlns:p14="http://schemas.microsoft.com/office/powerpoint/2010/main" val="2322883552"/>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6755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hasCustomPrompt="1"/>
          </p:nvPr>
        </p:nvSpPr>
        <p:spPr>
          <a:xfrm>
            <a:off x="581193" y="614408"/>
            <a:ext cx="11029616" cy="675550"/>
          </a:xfrm>
        </p:spPr>
        <p:txBody>
          <a:bodyPr anchor="ctr">
            <a:noAutofit/>
          </a:bodyPr>
          <a:lstStyle>
            <a:lvl1pPr algn="ctr">
              <a:defRPr sz="2640" b="1" cap="none"/>
            </a:lvl1pPr>
          </a:lstStyle>
          <a:p>
            <a:r>
              <a:rPr lang="en-US"/>
              <a:t>Click To Edit Master Title Style</a:t>
            </a:r>
          </a:p>
        </p:txBody>
      </p:sp>
      <p:sp>
        <p:nvSpPr>
          <p:cNvPr id="8" name="Slide Number Placeholder 1">
            <a:extLst>
              <a:ext uri="{FF2B5EF4-FFF2-40B4-BE49-F238E27FC236}">
                <a16:creationId xmlns:a16="http://schemas.microsoft.com/office/drawing/2014/main" id="{57227290-71B4-4B25-ABA8-F371D593AFA3}"/>
              </a:ext>
            </a:extLst>
          </p:cNvPr>
          <p:cNvSpPr txBox="1">
            <a:spLocks/>
          </p:cNvSpPr>
          <p:nvPr userDrawn="1"/>
        </p:nvSpPr>
        <p:spPr>
          <a:xfrm>
            <a:off x="11139493" y="6492877"/>
            <a:ext cx="1052508" cy="365125"/>
          </a:xfrm>
          <a:prstGeom prst="rect">
            <a:avLst/>
          </a:prstGeom>
        </p:spPr>
        <p:txBody>
          <a:bodyPr vert="horz" lIns="75438" tIns="37719" rIns="75438" bIns="37719" rtlCol="0" anchor="ctr"/>
          <a:lstStyle>
            <a:defPPr>
              <a:defRPr lang="en-US"/>
            </a:defPPr>
            <a:lvl1pPr marL="0" algn="r" defTabSz="457200" rtl="0" eaLnBrk="1" latinLnBrk="0" hangingPunct="1">
              <a:defRPr sz="900" kern="1200">
                <a:solidFill>
                  <a:schemeClr val="accent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37719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90" b="0" i="0" u="none" strike="noStrike" kern="1200" cap="none" spc="0" normalizeH="0" baseline="0" noProof="0" smtClean="0">
                <a:ln>
                  <a:noFill/>
                </a:ln>
                <a:solidFill>
                  <a:prstClr val="black"/>
                </a:solidFill>
                <a:effectLst/>
                <a:uLnTx/>
                <a:uFillTx/>
                <a:latin typeface="Century Schoolbook" panose="02040604050505020304"/>
                <a:ea typeface="+mn-ea"/>
                <a:cs typeface="+mn-cs"/>
              </a:rPr>
              <a:pPr marL="0" marR="0" lvl="0" indent="0" algn="r" defTabSz="377190" rtl="0" eaLnBrk="1" fontAlgn="auto" latinLnBrk="0" hangingPunct="1">
                <a:lnSpc>
                  <a:spcPct val="100000"/>
                </a:lnSpc>
                <a:spcBef>
                  <a:spcPts val="0"/>
                </a:spcBef>
                <a:spcAft>
                  <a:spcPts val="0"/>
                </a:spcAft>
                <a:buClrTx/>
                <a:buSzTx/>
                <a:buFontTx/>
                <a:buNone/>
                <a:tabLst/>
                <a:defRPr/>
              </a:pPr>
              <a:t>‹#›</a:t>
            </a:fld>
            <a:endParaRPr kumimoji="0" lang="en-US" sz="990"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Tree>
    <p:extLst>
      <p:ext uri="{BB962C8B-B14F-4D97-AF65-F5344CB8AC3E}">
        <p14:creationId xmlns:p14="http://schemas.microsoft.com/office/powerpoint/2010/main" val="644268498"/>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6755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hasCustomPrompt="1"/>
          </p:nvPr>
        </p:nvSpPr>
        <p:spPr>
          <a:xfrm>
            <a:off x="581193" y="614408"/>
            <a:ext cx="11029616" cy="675550"/>
          </a:xfrm>
        </p:spPr>
        <p:txBody>
          <a:bodyPr anchor="ctr">
            <a:noAutofit/>
          </a:bodyPr>
          <a:lstStyle>
            <a:lvl1pPr algn="ctr">
              <a:defRPr sz="2640" b="1" cap="none"/>
            </a:lvl1pPr>
          </a:lstStyle>
          <a:p>
            <a:r>
              <a:rPr lang="en-US"/>
              <a:t>Click To Edit Master Title Style</a:t>
            </a:r>
          </a:p>
        </p:txBody>
      </p:sp>
      <p:sp>
        <p:nvSpPr>
          <p:cNvPr id="8" name="Slide Number Placeholder 1">
            <a:extLst>
              <a:ext uri="{FF2B5EF4-FFF2-40B4-BE49-F238E27FC236}">
                <a16:creationId xmlns:a16="http://schemas.microsoft.com/office/drawing/2014/main" id="{57227290-71B4-4B25-ABA8-F371D593AFA3}"/>
              </a:ext>
            </a:extLst>
          </p:cNvPr>
          <p:cNvSpPr txBox="1">
            <a:spLocks/>
          </p:cNvSpPr>
          <p:nvPr userDrawn="1"/>
        </p:nvSpPr>
        <p:spPr>
          <a:xfrm>
            <a:off x="11139493" y="6492877"/>
            <a:ext cx="1052508" cy="365125"/>
          </a:xfrm>
          <a:prstGeom prst="rect">
            <a:avLst/>
          </a:prstGeom>
        </p:spPr>
        <p:txBody>
          <a:bodyPr vert="horz" lIns="75438" tIns="37719" rIns="75438" bIns="37719" rtlCol="0" anchor="ctr"/>
          <a:lstStyle>
            <a:defPPr>
              <a:defRPr lang="en-US"/>
            </a:defPPr>
            <a:lvl1pPr marL="0" algn="r" defTabSz="457200" rtl="0" eaLnBrk="1" latinLnBrk="0" hangingPunct="1">
              <a:defRPr sz="900" kern="1200">
                <a:solidFill>
                  <a:schemeClr val="accent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37719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90" b="0" i="0" u="none" strike="noStrike" kern="1200" cap="none" spc="0" normalizeH="0" baseline="0" noProof="0" smtClean="0">
                <a:ln>
                  <a:noFill/>
                </a:ln>
                <a:solidFill>
                  <a:prstClr val="black"/>
                </a:solidFill>
                <a:effectLst/>
                <a:uLnTx/>
                <a:uFillTx/>
                <a:latin typeface="Century Schoolbook" panose="02040604050505020304"/>
                <a:ea typeface="+mn-ea"/>
                <a:cs typeface="+mn-cs"/>
              </a:rPr>
              <a:pPr marL="0" marR="0" lvl="0" indent="0" algn="r" defTabSz="377190" rtl="0" eaLnBrk="1" fontAlgn="auto" latinLnBrk="0" hangingPunct="1">
                <a:lnSpc>
                  <a:spcPct val="100000"/>
                </a:lnSpc>
                <a:spcBef>
                  <a:spcPts val="0"/>
                </a:spcBef>
                <a:spcAft>
                  <a:spcPts val="0"/>
                </a:spcAft>
                <a:buClrTx/>
                <a:buSzTx/>
                <a:buFontTx/>
                <a:buNone/>
                <a:tabLst/>
                <a:defRPr/>
              </a:pPr>
              <a:t>‹#›</a:t>
            </a:fld>
            <a:endParaRPr kumimoji="0" lang="en-US" sz="990"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Tree>
    <p:extLst>
      <p:ext uri="{BB962C8B-B14F-4D97-AF65-F5344CB8AC3E}">
        <p14:creationId xmlns:p14="http://schemas.microsoft.com/office/powerpoint/2010/main" val="717722165"/>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6755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hasCustomPrompt="1"/>
          </p:nvPr>
        </p:nvSpPr>
        <p:spPr>
          <a:xfrm>
            <a:off x="581193" y="614408"/>
            <a:ext cx="11029616" cy="675550"/>
          </a:xfrm>
        </p:spPr>
        <p:txBody>
          <a:bodyPr anchor="ctr">
            <a:noAutofit/>
          </a:bodyPr>
          <a:lstStyle>
            <a:lvl1pPr algn="ctr">
              <a:defRPr sz="2640" b="1" cap="none"/>
            </a:lvl1pPr>
          </a:lstStyle>
          <a:p>
            <a:r>
              <a:rPr lang="en-US"/>
              <a:t>Click To Edit Master Title Style</a:t>
            </a:r>
          </a:p>
        </p:txBody>
      </p:sp>
      <p:sp>
        <p:nvSpPr>
          <p:cNvPr id="8" name="Slide Number Placeholder 1">
            <a:extLst>
              <a:ext uri="{FF2B5EF4-FFF2-40B4-BE49-F238E27FC236}">
                <a16:creationId xmlns:a16="http://schemas.microsoft.com/office/drawing/2014/main" id="{57227290-71B4-4B25-ABA8-F371D593AFA3}"/>
              </a:ext>
            </a:extLst>
          </p:cNvPr>
          <p:cNvSpPr txBox="1">
            <a:spLocks/>
          </p:cNvSpPr>
          <p:nvPr userDrawn="1"/>
        </p:nvSpPr>
        <p:spPr>
          <a:xfrm>
            <a:off x="11139493" y="6492877"/>
            <a:ext cx="1052508" cy="365125"/>
          </a:xfrm>
          <a:prstGeom prst="rect">
            <a:avLst/>
          </a:prstGeom>
        </p:spPr>
        <p:txBody>
          <a:bodyPr vert="horz" lIns="75438" tIns="37719" rIns="75438" bIns="37719" rtlCol="0" anchor="ctr"/>
          <a:lstStyle>
            <a:defPPr>
              <a:defRPr lang="en-US"/>
            </a:defPPr>
            <a:lvl1pPr marL="0" algn="r" defTabSz="457200" rtl="0" eaLnBrk="1" latinLnBrk="0" hangingPunct="1">
              <a:defRPr sz="900" kern="1200">
                <a:solidFill>
                  <a:schemeClr val="accent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37719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90" b="0" i="0" u="none" strike="noStrike" kern="1200" cap="none" spc="0" normalizeH="0" baseline="0" noProof="0" smtClean="0">
                <a:ln>
                  <a:noFill/>
                </a:ln>
                <a:solidFill>
                  <a:prstClr val="black"/>
                </a:solidFill>
                <a:effectLst/>
                <a:uLnTx/>
                <a:uFillTx/>
                <a:latin typeface="Century Schoolbook" panose="02040604050505020304"/>
                <a:ea typeface="+mn-ea"/>
                <a:cs typeface="+mn-cs"/>
              </a:rPr>
              <a:pPr marL="0" marR="0" lvl="0" indent="0" algn="r" defTabSz="377190" rtl="0" eaLnBrk="1" fontAlgn="auto" latinLnBrk="0" hangingPunct="1">
                <a:lnSpc>
                  <a:spcPct val="100000"/>
                </a:lnSpc>
                <a:spcBef>
                  <a:spcPts val="0"/>
                </a:spcBef>
                <a:spcAft>
                  <a:spcPts val="0"/>
                </a:spcAft>
                <a:buClrTx/>
                <a:buSzTx/>
                <a:buFontTx/>
                <a:buNone/>
                <a:tabLst/>
                <a:defRPr/>
              </a:pPr>
              <a:t>‹#›</a:t>
            </a:fld>
            <a:endParaRPr kumimoji="0" lang="en-US" sz="990"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Tree>
    <p:extLst>
      <p:ext uri="{BB962C8B-B14F-4D97-AF65-F5344CB8AC3E}">
        <p14:creationId xmlns:p14="http://schemas.microsoft.com/office/powerpoint/2010/main" val="1539825934"/>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6755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hasCustomPrompt="1"/>
          </p:nvPr>
        </p:nvSpPr>
        <p:spPr>
          <a:xfrm>
            <a:off x="581193" y="614408"/>
            <a:ext cx="11029616" cy="675550"/>
          </a:xfrm>
        </p:spPr>
        <p:txBody>
          <a:bodyPr anchor="ctr">
            <a:noAutofit/>
          </a:bodyPr>
          <a:lstStyle>
            <a:lvl1pPr algn="ctr">
              <a:defRPr sz="2640" b="1" cap="none"/>
            </a:lvl1pPr>
          </a:lstStyle>
          <a:p>
            <a:r>
              <a:rPr lang="en-US"/>
              <a:t>Click To Edit Master Title Style</a:t>
            </a:r>
          </a:p>
        </p:txBody>
      </p:sp>
      <p:sp>
        <p:nvSpPr>
          <p:cNvPr id="8" name="Slide Number Placeholder 1">
            <a:extLst>
              <a:ext uri="{FF2B5EF4-FFF2-40B4-BE49-F238E27FC236}">
                <a16:creationId xmlns:a16="http://schemas.microsoft.com/office/drawing/2014/main" id="{57227290-71B4-4B25-ABA8-F371D593AFA3}"/>
              </a:ext>
            </a:extLst>
          </p:cNvPr>
          <p:cNvSpPr txBox="1">
            <a:spLocks/>
          </p:cNvSpPr>
          <p:nvPr userDrawn="1"/>
        </p:nvSpPr>
        <p:spPr>
          <a:xfrm>
            <a:off x="11139493" y="6492877"/>
            <a:ext cx="1052508" cy="365125"/>
          </a:xfrm>
          <a:prstGeom prst="rect">
            <a:avLst/>
          </a:prstGeom>
        </p:spPr>
        <p:txBody>
          <a:bodyPr vert="horz" lIns="75438" tIns="37719" rIns="75438" bIns="37719" rtlCol="0" anchor="ctr"/>
          <a:lstStyle>
            <a:defPPr>
              <a:defRPr lang="en-US"/>
            </a:defPPr>
            <a:lvl1pPr marL="0" algn="r" defTabSz="457200" rtl="0" eaLnBrk="1" latinLnBrk="0" hangingPunct="1">
              <a:defRPr sz="900" kern="1200">
                <a:solidFill>
                  <a:schemeClr val="accent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37719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90" b="0" i="0" u="none" strike="noStrike" kern="1200" cap="none" spc="0" normalizeH="0" baseline="0" noProof="0" smtClean="0">
                <a:ln>
                  <a:noFill/>
                </a:ln>
                <a:solidFill>
                  <a:prstClr val="black"/>
                </a:solidFill>
                <a:effectLst/>
                <a:uLnTx/>
                <a:uFillTx/>
                <a:latin typeface="Century Schoolbook" panose="02040604050505020304"/>
                <a:ea typeface="+mn-ea"/>
                <a:cs typeface="+mn-cs"/>
              </a:rPr>
              <a:pPr marL="0" marR="0" lvl="0" indent="0" algn="r" defTabSz="377190" rtl="0" eaLnBrk="1" fontAlgn="auto" latinLnBrk="0" hangingPunct="1">
                <a:lnSpc>
                  <a:spcPct val="100000"/>
                </a:lnSpc>
                <a:spcBef>
                  <a:spcPts val="0"/>
                </a:spcBef>
                <a:spcAft>
                  <a:spcPts val="0"/>
                </a:spcAft>
                <a:buClrTx/>
                <a:buSzTx/>
                <a:buFontTx/>
                <a:buNone/>
                <a:tabLst/>
                <a:defRPr/>
              </a:pPr>
              <a:t>‹#›</a:t>
            </a:fld>
            <a:endParaRPr kumimoji="0" lang="en-US" sz="990"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Tree>
    <p:extLst>
      <p:ext uri="{BB962C8B-B14F-4D97-AF65-F5344CB8AC3E}">
        <p14:creationId xmlns:p14="http://schemas.microsoft.com/office/powerpoint/2010/main" val="4104413009"/>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6755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hasCustomPrompt="1"/>
          </p:nvPr>
        </p:nvSpPr>
        <p:spPr>
          <a:xfrm>
            <a:off x="581193" y="614408"/>
            <a:ext cx="11029616" cy="675550"/>
          </a:xfrm>
        </p:spPr>
        <p:txBody>
          <a:bodyPr anchor="ctr">
            <a:noAutofit/>
          </a:bodyPr>
          <a:lstStyle>
            <a:lvl1pPr algn="ctr">
              <a:defRPr sz="2640" b="1" cap="none"/>
            </a:lvl1pPr>
          </a:lstStyle>
          <a:p>
            <a:r>
              <a:rPr lang="en-US"/>
              <a:t>Click To Edit Master Title Style</a:t>
            </a:r>
          </a:p>
        </p:txBody>
      </p:sp>
      <p:sp>
        <p:nvSpPr>
          <p:cNvPr id="8" name="Slide Number Placeholder 1">
            <a:extLst>
              <a:ext uri="{FF2B5EF4-FFF2-40B4-BE49-F238E27FC236}">
                <a16:creationId xmlns:a16="http://schemas.microsoft.com/office/drawing/2014/main" id="{57227290-71B4-4B25-ABA8-F371D593AFA3}"/>
              </a:ext>
            </a:extLst>
          </p:cNvPr>
          <p:cNvSpPr txBox="1">
            <a:spLocks/>
          </p:cNvSpPr>
          <p:nvPr userDrawn="1"/>
        </p:nvSpPr>
        <p:spPr>
          <a:xfrm>
            <a:off x="11139493" y="6492877"/>
            <a:ext cx="1052508" cy="365125"/>
          </a:xfrm>
          <a:prstGeom prst="rect">
            <a:avLst/>
          </a:prstGeom>
        </p:spPr>
        <p:txBody>
          <a:bodyPr vert="horz" lIns="75438" tIns="37719" rIns="75438" bIns="37719" rtlCol="0" anchor="ctr"/>
          <a:lstStyle>
            <a:defPPr>
              <a:defRPr lang="en-US"/>
            </a:defPPr>
            <a:lvl1pPr marL="0" algn="r" defTabSz="457200" rtl="0" eaLnBrk="1" latinLnBrk="0" hangingPunct="1">
              <a:defRPr sz="900" kern="1200">
                <a:solidFill>
                  <a:schemeClr val="accent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37719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90" b="0" i="0" u="none" strike="noStrike" kern="1200" cap="none" spc="0" normalizeH="0" baseline="0" noProof="0" smtClean="0">
                <a:ln>
                  <a:noFill/>
                </a:ln>
                <a:solidFill>
                  <a:prstClr val="black"/>
                </a:solidFill>
                <a:effectLst/>
                <a:uLnTx/>
                <a:uFillTx/>
                <a:latin typeface="Century Schoolbook" panose="02040604050505020304"/>
                <a:ea typeface="+mn-ea"/>
                <a:cs typeface="+mn-cs"/>
              </a:rPr>
              <a:pPr marL="0" marR="0" lvl="0" indent="0" algn="r" defTabSz="377190" rtl="0" eaLnBrk="1" fontAlgn="auto" latinLnBrk="0" hangingPunct="1">
                <a:lnSpc>
                  <a:spcPct val="100000"/>
                </a:lnSpc>
                <a:spcBef>
                  <a:spcPts val="0"/>
                </a:spcBef>
                <a:spcAft>
                  <a:spcPts val="0"/>
                </a:spcAft>
                <a:buClrTx/>
                <a:buSzTx/>
                <a:buFontTx/>
                <a:buNone/>
                <a:tabLst/>
                <a:defRPr/>
              </a:pPr>
              <a:t>‹#›</a:t>
            </a:fld>
            <a:endParaRPr kumimoji="0" lang="en-US" sz="990"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Tree>
    <p:extLst>
      <p:ext uri="{BB962C8B-B14F-4D97-AF65-F5344CB8AC3E}">
        <p14:creationId xmlns:p14="http://schemas.microsoft.com/office/powerpoint/2010/main" val="3464701904"/>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0_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6755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hasCustomPrompt="1"/>
          </p:nvPr>
        </p:nvSpPr>
        <p:spPr>
          <a:xfrm>
            <a:off x="581193" y="614408"/>
            <a:ext cx="11029616" cy="675550"/>
          </a:xfrm>
        </p:spPr>
        <p:txBody>
          <a:bodyPr anchor="ctr">
            <a:noAutofit/>
          </a:bodyPr>
          <a:lstStyle>
            <a:lvl1pPr algn="ctr">
              <a:defRPr sz="2640" b="1" cap="none"/>
            </a:lvl1pPr>
          </a:lstStyle>
          <a:p>
            <a:r>
              <a:rPr lang="en-US"/>
              <a:t>Click To Edit Master Title Style</a:t>
            </a:r>
          </a:p>
        </p:txBody>
      </p:sp>
      <p:sp>
        <p:nvSpPr>
          <p:cNvPr id="8" name="Slide Number Placeholder 1">
            <a:extLst>
              <a:ext uri="{FF2B5EF4-FFF2-40B4-BE49-F238E27FC236}">
                <a16:creationId xmlns:a16="http://schemas.microsoft.com/office/drawing/2014/main" id="{57227290-71B4-4B25-ABA8-F371D593AFA3}"/>
              </a:ext>
            </a:extLst>
          </p:cNvPr>
          <p:cNvSpPr txBox="1">
            <a:spLocks/>
          </p:cNvSpPr>
          <p:nvPr userDrawn="1"/>
        </p:nvSpPr>
        <p:spPr>
          <a:xfrm>
            <a:off x="11139493" y="6492877"/>
            <a:ext cx="1052508" cy="365125"/>
          </a:xfrm>
          <a:prstGeom prst="rect">
            <a:avLst/>
          </a:prstGeom>
        </p:spPr>
        <p:txBody>
          <a:bodyPr vert="horz" lIns="75438" tIns="37719" rIns="75438" bIns="37719" rtlCol="0" anchor="ctr"/>
          <a:lstStyle>
            <a:defPPr>
              <a:defRPr lang="en-US"/>
            </a:defPPr>
            <a:lvl1pPr marL="0" algn="r" defTabSz="457200" rtl="0" eaLnBrk="1" latinLnBrk="0" hangingPunct="1">
              <a:defRPr sz="900" kern="1200">
                <a:solidFill>
                  <a:schemeClr val="accent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37719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90" b="0" i="0" u="none" strike="noStrike" kern="1200" cap="none" spc="0" normalizeH="0" baseline="0" noProof="0" smtClean="0">
                <a:ln>
                  <a:noFill/>
                </a:ln>
                <a:solidFill>
                  <a:prstClr val="black"/>
                </a:solidFill>
                <a:effectLst/>
                <a:uLnTx/>
                <a:uFillTx/>
                <a:latin typeface="Century Schoolbook" panose="02040604050505020304"/>
                <a:ea typeface="+mn-ea"/>
                <a:cs typeface="+mn-cs"/>
              </a:rPr>
              <a:pPr marL="0" marR="0" lvl="0" indent="0" algn="r" defTabSz="377190" rtl="0" eaLnBrk="1" fontAlgn="auto" latinLnBrk="0" hangingPunct="1">
                <a:lnSpc>
                  <a:spcPct val="100000"/>
                </a:lnSpc>
                <a:spcBef>
                  <a:spcPts val="0"/>
                </a:spcBef>
                <a:spcAft>
                  <a:spcPts val="0"/>
                </a:spcAft>
                <a:buClrTx/>
                <a:buSzTx/>
                <a:buFontTx/>
                <a:buNone/>
                <a:tabLst/>
                <a:defRPr/>
              </a:pPr>
              <a:t>‹#›</a:t>
            </a:fld>
            <a:endParaRPr kumimoji="0" lang="en-US" sz="990"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Tree>
    <p:extLst>
      <p:ext uri="{BB962C8B-B14F-4D97-AF65-F5344CB8AC3E}">
        <p14:creationId xmlns:p14="http://schemas.microsoft.com/office/powerpoint/2010/main" val="2376811892"/>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41D595A-04C4-439B-8F12-B23E1A0B6106}" type="datetimeFigureOut">
              <a:rPr lang="en-US" smtClean="0"/>
              <a:t>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15253500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1_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6755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hasCustomPrompt="1"/>
          </p:nvPr>
        </p:nvSpPr>
        <p:spPr>
          <a:xfrm>
            <a:off x="581193" y="614408"/>
            <a:ext cx="11029616" cy="675550"/>
          </a:xfrm>
        </p:spPr>
        <p:txBody>
          <a:bodyPr anchor="ctr">
            <a:noAutofit/>
          </a:bodyPr>
          <a:lstStyle>
            <a:lvl1pPr algn="ctr">
              <a:defRPr sz="2640" b="1" cap="none"/>
            </a:lvl1pPr>
          </a:lstStyle>
          <a:p>
            <a:r>
              <a:rPr lang="en-US"/>
              <a:t>Click To Edit Master Title Style</a:t>
            </a:r>
          </a:p>
        </p:txBody>
      </p:sp>
      <p:sp>
        <p:nvSpPr>
          <p:cNvPr id="8" name="Slide Number Placeholder 1">
            <a:extLst>
              <a:ext uri="{FF2B5EF4-FFF2-40B4-BE49-F238E27FC236}">
                <a16:creationId xmlns:a16="http://schemas.microsoft.com/office/drawing/2014/main" id="{57227290-71B4-4B25-ABA8-F371D593AFA3}"/>
              </a:ext>
            </a:extLst>
          </p:cNvPr>
          <p:cNvSpPr txBox="1">
            <a:spLocks/>
          </p:cNvSpPr>
          <p:nvPr userDrawn="1"/>
        </p:nvSpPr>
        <p:spPr>
          <a:xfrm>
            <a:off x="11139493" y="6492877"/>
            <a:ext cx="1052508" cy="365125"/>
          </a:xfrm>
          <a:prstGeom prst="rect">
            <a:avLst/>
          </a:prstGeom>
        </p:spPr>
        <p:txBody>
          <a:bodyPr vert="horz" lIns="75438" tIns="37719" rIns="75438" bIns="37719" rtlCol="0" anchor="ctr"/>
          <a:lstStyle>
            <a:defPPr>
              <a:defRPr lang="en-US"/>
            </a:defPPr>
            <a:lvl1pPr marL="0" algn="r" defTabSz="457200" rtl="0" eaLnBrk="1" latinLnBrk="0" hangingPunct="1">
              <a:defRPr sz="900" kern="1200">
                <a:solidFill>
                  <a:schemeClr val="accent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37719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90" b="0" i="0" u="none" strike="noStrike" kern="1200" cap="none" spc="0" normalizeH="0" baseline="0" noProof="0" smtClean="0">
                <a:ln>
                  <a:noFill/>
                </a:ln>
                <a:solidFill>
                  <a:prstClr val="black"/>
                </a:solidFill>
                <a:effectLst/>
                <a:uLnTx/>
                <a:uFillTx/>
                <a:latin typeface="Century Schoolbook" panose="02040604050505020304"/>
                <a:ea typeface="+mn-ea"/>
                <a:cs typeface="+mn-cs"/>
              </a:rPr>
              <a:pPr marL="0" marR="0" lvl="0" indent="0" algn="r" defTabSz="377190" rtl="0" eaLnBrk="1" fontAlgn="auto" latinLnBrk="0" hangingPunct="1">
                <a:lnSpc>
                  <a:spcPct val="100000"/>
                </a:lnSpc>
                <a:spcBef>
                  <a:spcPts val="0"/>
                </a:spcBef>
                <a:spcAft>
                  <a:spcPts val="0"/>
                </a:spcAft>
                <a:buClrTx/>
                <a:buSzTx/>
                <a:buFontTx/>
                <a:buNone/>
                <a:tabLst/>
                <a:defRPr/>
              </a:pPr>
              <a:t>‹#›</a:t>
            </a:fld>
            <a:endParaRPr kumimoji="0" lang="en-US" sz="990"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Tree>
    <p:extLst>
      <p:ext uri="{BB962C8B-B14F-4D97-AF65-F5344CB8AC3E}">
        <p14:creationId xmlns:p14="http://schemas.microsoft.com/office/powerpoint/2010/main" val="1007266221"/>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2_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6755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hasCustomPrompt="1"/>
          </p:nvPr>
        </p:nvSpPr>
        <p:spPr>
          <a:xfrm>
            <a:off x="581193" y="614408"/>
            <a:ext cx="11029616" cy="675550"/>
          </a:xfrm>
        </p:spPr>
        <p:txBody>
          <a:bodyPr anchor="ctr">
            <a:noAutofit/>
          </a:bodyPr>
          <a:lstStyle>
            <a:lvl1pPr algn="ctr">
              <a:defRPr sz="2640" b="1" cap="none"/>
            </a:lvl1pPr>
          </a:lstStyle>
          <a:p>
            <a:r>
              <a:rPr lang="en-US"/>
              <a:t>Click To Edit Master Title Style</a:t>
            </a:r>
          </a:p>
        </p:txBody>
      </p:sp>
      <p:sp>
        <p:nvSpPr>
          <p:cNvPr id="8" name="Slide Number Placeholder 1">
            <a:extLst>
              <a:ext uri="{FF2B5EF4-FFF2-40B4-BE49-F238E27FC236}">
                <a16:creationId xmlns:a16="http://schemas.microsoft.com/office/drawing/2014/main" id="{57227290-71B4-4B25-ABA8-F371D593AFA3}"/>
              </a:ext>
            </a:extLst>
          </p:cNvPr>
          <p:cNvSpPr txBox="1">
            <a:spLocks/>
          </p:cNvSpPr>
          <p:nvPr userDrawn="1"/>
        </p:nvSpPr>
        <p:spPr>
          <a:xfrm>
            <a:off x="11139493" y="6492877"/>
            <a:ext cx="1052508" cy="365125"/>
          </a:xfrm>
          <a:prstGeom prst="rect">
            <a:avLst/>
          </a:prstGeom>
        </p:spPr>
        <p:txBody>
          <a:bodyPr vert="horz" lIns="75438" tIns="37719" rIns="75438" bIns="37719" rtlCol="0" anchor="ctr"/>
          <a:lstStyle>
            <a:defPPr>
              <a:defRPr lang="en-US"/>
            </a:defPPr>
            <a:lvl1pPr marL="0" algn="r" defTabSz="457200" rtl="0" eaLnBrk="1" latinLnBrk="0" hangingPunct="1">
              <a:defRPr sz="900" kern="1200">
                <a:solidFill>
                  <a:schemeClr val="accent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37719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90" b="0" i="0" u="none" strike="noStrike" kern="1200" cap="none" spc="0" normalizeH="0" baseline="0" noProof="0" smtClean="0">
                <a:ln>
                  <a:noFill/>
                </a:ln>
                <a:solidFill>
                  <a:prstClr val="black"/>
                </a:solidFill>
                <a:effectLst/>
                <a:uLnTx/>
                <a:uFillTx/>
                <a:latin typeface="Century Schoolbook" panose="02040604050505020304"/>
                <a:ea typeface="+mn-ea"/>
                <a:cs typeface="+mn-cs"/>
              </a:rPr>
              <a:pPr marL="0" marR="0" lvl="0" indent="0" algn="r" defTabSz="377190" rtl="0" eaLnBrk="1" fontAlgn="auto" latinLnBrk="0" hangingPunct="1">
                <a:lnSpc>
                  <a:spcPct val="100000"/>
                </a:lnSpc>
                <a:spcBef>
                  <a:spcPts val="0"/>
                </a:spcBef>
                <a:spcAft>
                  <a:spcPts val="0"/>
                </a:spcAft>
                <a:buClrTx/>
                <a:buSzTx/>
                <a:buFontTx/>
                <a:buNone/>
                <a:tabLst/>
                <a:defRPr/>
              </a:pPr>
              <a:t>‹#›</a:t>
            </a:fld>
            <a:endParaRPr kumimoji="0" lang="en-US" sz="990"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Tree>
    <p:extLst>
      <p:ext uri="{BB962C8B-B14F-4D97-AF65-F5344CB8AC3E}">
        <p14:creationId xmlns:p14="http://schemas.microsoft.com/office/powerpoint/2010/main" val="741606783"/>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3_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6755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hasCustomPrompt="1"/>
          </p:nvPr>
        </p:nvSpPr>
        <p:spPr>
          <a:xfrm>
            <a:off x="581193" y="614408"/>
            <a:ext cx="11029616" cy="675550"/>
          </a:xfrm>
        </p:spPr>
        <p:txBody>
          <a:bodyPr anchor="ctr">
            <a:noAutofit/>
          </a:bodyPr>
          <a:lstStyle>
            <a:lvl1pPr algn="ctr">
              <a:defRPr sz="2640" b="1" cap="none"/>
            </a:lvl1pPr>
          </a:lstStyle>
          <a:p>
            <a:r>
              <a:rPr lang="en-US"/>
              <a:t>Click To Edit Master Title Style</a:t>
            </a:r>
          </a:p>
        </p:txBody>
      </p:sp>
      <p:sp>
        <p:nvSpPr>
          <p:cNvPr id="8" name="Slide Number Placeholder 1">
            <a:extLst>
              <a:ext uri="{FF2B5EF4-FFF2-40B4-BE49-F238E27FC236}">
                <a16:creationId xmlns:a16="http://schemas.microsoft.com/office/drawing/2014/main" id="{57227290-71B4-4B25-ABA8-F371D593AFA3}"/>
              </a:ext>
            </a:extLst>
          </p:cNvPr>
          <p:cNvSpPr txBox="1">
            <a:spLocks/>
          </p:cNvSpPr>
          <p:nvPr userDrawn="1"/>
        </p:nvSpPr>
        <p:spPr>
          <a:xfrm>
            <a:off x="11139493" y="6492877"/>
            <a:ext cx="1052508" cy="365125"/>
          </a:xfrm>
          <a:prstGeom prst="rect">
            <a:avLst/>
          </a:prstGeom>
        </p:spPr>
        <p:txBody>
          <a:bodyPr vert="horz" lIns="75438" tIns="37719" rIns="75438" bIns="37719" rtlCol="0" anchor="ctr"/>
          <a:lstStyle>
            <a:defPPr>
              <a:defRPr lang="en-US"/>
            </a:defPPr>
            <a:lvl1pPr marL="0" algn="r" defTabSz="457200" rtl="0" eaLnBrk="1" latinLnBrk="0" hangingPunct="1">
              <a:defRPr sz="900" kern="1200">
                <a:solidFill>
                  <a:schemeClr val="accent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37719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90" b="0" i="0" u="none" strike="noStrike" kern="1200" cap="none" spc="0" normalizeH="0" baseline="0" noProof="0" smtClean="0">
                <a:ln>
                  <a:noFill/>
                </a:ln>
                <a:solidFill>
                  <a:prstClr val="black"/>
                </a:solidFill>
                <a:effectLst/>
                <a:uLnTx/>
                <a:uFillTx/>
                <a:latin typeface="Century Schoolbook" panose="02040604050505020304"/>
                <a:ea typeface="+mn-ea"/>
                <a:cs typeface="+mn-cs"/>
              </a:rPr>
              <a:pPr marL="0" marR="0" lvl="0" indent="0" algn="r" defTabSz="377190" rtl="0" eaLnBrk="1" fontAlgn="auto" latinLnBrk="0" hangingPunct="1">
                <a:lnSpc>
                  <a:spcPct val="100000"/>
                </a:lnSpc>
                <a:spcBef>
                  <a:spcPts val="0"/>
                </a:spcBef>
                <a:spcAft>
                  <a:spcPts val="0"/>
                </a:spcAft>
                <a:buClrTx/>
                <a:buSzTx/>
                <a:buFontTx/>
                <a:buNone/>
                <a:tabLst/>
                <a:defRPr/>
              </a:pPr>
              <a:t>‹#›</a:t>
            </a:fld>
            <a:endParaRPr kumimoji="0" lang="en-US" sz="990"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Tree>
    <p:extLst>
      <p:ext uri="{BB962C8B-B14F-4D97-AF65-F5344CB8AC3E}">
        <p14:creationId xmlns:p14="http://schemas.microsoft.com/office/powerpoint/2010/main" val="3974385428"/>
      </p:ext>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5_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6755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hasCustomPrompt="1"/>
          </p:nvPr>
        </p:nvSpPr>
        <p:spPr>
          <a:xfrm>
            <a:off x="581193" y="614408"/>
            <a:ext cx="11029616" cy="675550"/>
          </a:xfrm>
        </p:spPr>
        <p:txBody>
          <a:bodyPr anchor="ctr">
            <a:noAutofit/>
          </a:bodyPr>
          <a:lstStyle>
            <a:lvl1pPr algn="ctr">
              <a:defRPr sz="2640" b="1" cap="none"/>
            </a:lvl1pPr>
          </a:lstStyle>
          <a:p>
            <a:r>
              <a:rPr lang="en-US"/>
              <a:t>Click To Edit Master Title Style</a:t>
            </a:r>
          </a:p>
        </p:txBody>
      </p:sp>
      <p:sp>
        <p:nvSpPr>
          <p:cNvPr id="8" name="Slide Number Placeholder 1">
            <a:extLst>
              <a:ext uri="{FF2B5EF4-FFF2-40B4-BE49-F238E27FC236}">
                <a16:creationId xmlns:a16="http://schemas.microsoft.com/office/drawing/2014/main" id="{57227290-71B4-4B25-ABA8-F371D593AFA3}"/>
              </a:ext>
            </a:extLst>
          </p:cNvPr>
          <p:cNvSpPr txBox="1">
            <a:spLocks/>
          </p:cNvSpPr>
          <p:nvPr userDrawn="1"/>
        </p:nvSpPr>
        <p:spPr>
          <a:xfrm>
            <a:off x="11139493" y="6492877"/>
            <a:ext cx="1052508" cy="365125"/>
          </a:xfrm>
          <a:prstGeom prst="rect">
            <a:avLst/>
          </a:prstGeom>
        </p:spPr>
        <p:txBody>
          <a:bodyPr vert="horz" lIns="75438" tIns="37719" rIns="75438" bIns="37719" rtlCol="0" anchor="ctr"/>
          <a:lstStyle>
            <a:defPPr>
              <a:defRPr lang="en-US"/>
            </a:defPPr>
            <a:lvl1pPr marL="0" algn="r" defTabSz="457200" rtl="0" eaLnBrk="1" latinLnBrk="0" hangingPunct="1">
              <a:defRPr sz="900" kern="1200">
                <a:solidFill>
                  <a:schemeClr val="accent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37719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90" b="0" i="0" u="none" strike="noStrike" kern="1200" cap="none" spc="0" normalizeH="0" baseline="0" noProof="0" smtClean="0">
                <a:ln>
                  <a:noFill/>
                </a:ln>
                <a:solidFill>
                  <a:prstClr val="black"/>
                </a:solidFill>
                <a:effectLst/>
                <a:uLnTx/>
                <a:uFillTx/>
                <a:latin typeface="Century Schoolbook" panose="02040604050505020304"/>
                <a:ea typeface="+mn-ea"/>
                <a:cs typeface="+mn-cs"/>
              </a:rPr>
              <a:pPr marL="0" marR="0" lvl="0" indent="0" algn="r" defTabSz="377190" rtl="0" eaLnBrk="1" fontAlgn="auto" latinLnBrk="0" hangingPunct="1">
                <a:lnSpc>
                  <a:spcPct val="100000"/>
                </a:lnSpc>
                <a:spcBef>
                  <a:spcPts val="0"/>
                </a:spcBef>
                <a:spcAft>
                  <a:spcPts val="0"/>
                </a:spcAft>
                <a:buClrTx/>
                <a:buSzTx/>
                <a:buFontTx/>
                <a:buNone/>
                <a:tabLst/>
                <a:defRPr/>
              </a:pPr>
              <a:t>‹#›</a:t>
            </a:fld>
            <a:endParaRPr kumimoji="0" lang="en-US" sz="990"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Tree>
    <p:extLst>
      <p:ext uri="{BB962C8B-B14F-4D97-AF65-F5344CB8AC3E}">
        <p14:creationId xmlns:p14="http://schemas.microsoft.com/office/powerpoint/2010/main" val="1898480673"/>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6_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6755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hasCustomPrompt="1"/>
          </p:nvPr>
        </p:nvSpPr>
        <p:spPr>
          <a:xfrm>
            <a:off x="581193" y="614408"/>
            <a:ext cx="11029616" cy="675550"/>
          </a:xfrm>
        </p:spPr>
        <p:txBody>
          <a:bodyPr anchor="ctr">
            <a:noAutofit/>
          </a:bodyPr>
          <a:lstStyle>
            <a:lvl1pPr algn="ctr">
              <a:defRPr sz="2640" b="1" cap="none"/>
            </a:lvl1pPr>
          </a:lstStyle>
          <a:p>
            <a:r>
              <a:rPr lang="en-US"/>
              <a:t>Click To Edit Master Title Style</a:t>
            </a:r>
          </a:p>
        </p:txBody>
      </p:sp>
      <p:sp>
        <p:nvSpPr>
          <p:cNvPr id="8" name="Slide Number Placeholder 1">
            <a:extLst>
              <a:ext uri="{FF2B5EF4-FFF2-40B4-BE49-F238E27FC236}">
                <a16:creationId xmlns:a16="http://schemas.microsoft.com/office/drawing/2014/main" id="{57227290-71B4-4B25-ABA8-F371D593AFA3}"/>
              </a:ext>
            </a:extLst>
          </p:cNvPr>
          <p:cNvSpPr txBox="1">
            <a:spLocks/>
          </p:cNvSpPr>
          <p:nvPr userDrawn="1"/>
        </p:nvSpPr>
        <p:spPr>
          <a:xfrm>
            <a:off x="11139493" y="6492877"/>
            <a:ext cx="1052508" cy="365125"/>
          </a:xfrm>
          <a:prstGeom prst="rect">
            <a:avLst/>
          </a:prstGeom>
        </p:spPr>
        <p:txBody>
          <a:bodyPr vert="horz" lIns="75438" tIns="37719" rIns="75438" bIns="37719" rtlCol="0" anchor="ctr"/>
          <a:lstStyle>
            <a:defPPr>
              <a:defRPr lang="en-US"/>
            </a:defPPr>
            <a:lvl1pPr marL="0" algn="r" defTabSz="457200" rtl="0" eaLnBrk="1" latinLnBrk="0" hangingPunct="1">
              <a:defRPr sz="900" kern="1200">
                <a:solidFill>
                  <a:schemeClr val="accent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37719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990" b="0" i="0" u="none" strike="noStrike" kern="1200" cap="none" spc="0" normalizeH="0" baseline="0" noProof="0" smtClean="0">
                <a:ln>
                  <a:noFill/>
                </a:ln>
                <a:solidFill>
                  <a:prstClr val="black"/>
                </a:solidFill>
                <a:effectLst/>
                <a:uLnTx/>
                <a:uFillTx/>
                <a:latin typeface="Century Schoolbook" panose="02040604050505020304"/>
                <a:ea typeface="+mn-ea"/>
                <a:cs typeface="+mn-cs"/>
              </a:rPr>
              <a:pPr marL="0" marR="0" lvl="0" indent="0" algn="r" defTabSz="377190" rtl="0" eaLnBrk="1" fontAlgn="auto" latinLnBrk="0" hangingPunct="1">
                <a:lnSpc>
                  <a:spcPct val="100000"/>
                </a:lnSpc>
                <a:spcBef>
                  <a:spcPts val="0"/>
                </a:spcBef>
                <a:spcAft>
                  <a:spcPts val="0"/>
                </a:spcAft>
                <a:buClrTx/>
                <a:buSzTx/>
                <a:buFontTx/>
                <a:buNone/>
                <a:tabLst/>
                <a:defRPr/>
              </a:pPr>
              <a:t>‹#›</a:t>
            </a:fld>
            <a:endParaRPr kumimoji="0" lang="en-US" sz="990" b="0" i="0" u="none" strike="noStrike" kern="1200" cap="none" spc="0" normalizeH="0" baseline="0" noProof="0">
              <a:ln>
                <a:noFill/>
              </a:ln>
              <a:solidFill>
                <a:prstClr val="black"/>
              </a:solidFill>
              <a:effectLst/>
              <a:uLnTx/>
              <a:uFillTx/>
              <a:latin typeface="Century Schoolbook" panose="02040604050505020304"/>
              <a:ea typeface="+mn-ea"/>
              <a:cs typeface="+mn-cs"/>
            </a:endParaRPr>
          </a:p>
        </p:txBody>
      </p:sp>
    </p:spTree>
    <p:extLst>
      <p:ext uri="{BB962C8B-B14F-4D97-AF65-F5344CB8AC3E}">
        <p14:creationId xmlns:p14="http://schemas.microsoft.com/office/powerpoint/2010/main" val="2027115050"/>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41D595A-04C4-439B-8F12-B23E1A0B6106}" type="datetimeFigureOut">
              <a:rPr lang="en-US" smtClean="0"/>
              <a:t>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2923461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41D595A-04C4-439B-8F12-B23E1A0B6106}" type="datetimeFigureOut">
              <a:rPr lang="en-US" smtClean="0"/>
              <a:t>10/5/2025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846979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41D595A-04C4-439B-8F12-B23E1A0B6106}" type="datetimeFigureOut">
              <a:rPr lang="en-US" smtClean="0"/>
              <a:t>10/5/2025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523214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41D595A-04C4-439B-8F12-B23E1A0B6106}" type="datetimeFigureOut">
              <a:rPr lang="en-US" smtClean="0"/>
              <a:t>10/5/2025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1986072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1D595A-04C4-439B-8F12-B23E1A0B6106}" type="datetimeFigureOut">
              <a:rPr lang="en-US" smtClean="0"/>
              <a:t>10/5/2025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831015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41D595A-04C4-439B-8F12-B23E1A0B6106}" type="datetimeFigureOut">
              <a:rPr lang="en-US" smtClean="0"/>
              <a:t>10/5/2025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2314342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41D595A-04C4-439B-8F12-B23E1A0B6106}" type="datetimeFigureOut">
              <a:rPr lang="en-US" smtClean="0"/>
              <a:t>10/5/2025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E432-0C5D-4760-A5C0-6347022640EC}" type="slidenum">
              <a:rPr lang="en-US" smtClean="0"/>
              <a:t>‹#›</a:t>
            </a:fld>
            <a:endParaRPr lang="en-US"/>
          </a:p>
        </p:txBody>
      </p:sp>
    </p:spTree>
    <p:extLst>
      <p:ext uri="{BB962C8B-B14F-4D97-AF65-F5344CB8AC3E}">
        <p14:creationId xmlns:p14="http://schemas.microsoft.com/office/powerpoint/2010/main" val="1248965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1D595A-04C4-439B-8F12-B23E1A0B6106}" type="datetimeFigureOut">
              <a:rPr lang="en-US" smtClean="0"/>
              <a:t>10/5/2025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FCE432-0C5D-4760-A5C0-6347022640EC}" type="slidenum">
              <a:rPr lang="en-US" smtClean="0"/>
              <a:t>‹#›</a:t>
            </a:fld>
            <a:endParaRPr lang="en-US"/>
          </a:p>
        </p:txBody>
      </p:sp>
    </p:spTree>
    <p:extLst>
      <p:ext uri="{BB962C8B-B14F-4D97-AF65-F5344CB8AC3E}">
        <p14:creationId xmlns:p14="http://schemas.microsoft.com/office/powerpoint/2010/main" val="42483885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7" r:id="rId17"/>
    <p:sldLayoutId id="2147483668" r:id="rId18"/>
    <p:sldLayoutId id="2147483669" r:id="rId19"/>
    <p:sldLayoutId id="2147483670" r:id="rId20"/>
    <p:sldLayoutId id="2147483671" r:id="rId21"/>
    <p:sldLayoutId id="2147483672" r:id="rId22"/>
    <p:sldLayoutId id="2147483674" r:id="rId23"/>
    <p:sldLayoutId id="2147483675" r:id="rId2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1.xml"/></Relationships>
</file>

<file path=ppt/slides/_rels/slide18.xml.rels><?xml version="1.0" encoding="UTF-8" standalone="yes"?>
<Relationships xmlns="http://schemas.openxmlformats.org/package/2006/relationships"><Relationship Id="rId3" Type="http://schemas.openxmlformats.org/officeDocument/2006/relationships/hyperlink" Target="https://fppc.ca.gov/content/dam/fppc/NS-Documents/TAD/gift-fact-sheet/Local_Gift_Fact_Sheet_Final.pdf" TargetMode="External"/><Relationship Id="rId2" Type="http://schemas.openxmlformats.org/officeDocument/2006/relationships/notesSlide" Target="../notesSlides/notesSlide18.xml"/><Relationship Id="rId1" Type="http://schemas.openxmlformats.org/officeDocument/2006/relationships/slideLayout" Target="../slideLayouts/slideLayout2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3" Type="http://schemas.openxmlformats.org/officeDocument/2006/relationships/hyperlink" Target="http://www.fppc.ca.gov/learn/public-officials-and-employees-rules-/ethics-training.html" TargetMode="External"/><Relationship Id="rId2" Type="http://schemas.openxmlformats.org/officeDocument/2006/relationships/notesSlide" Target="../notesSlides/notesSlide22.xml"/><Relationship Id="rId1" Type="http://schemas.openxmlformats.org/officeDocument/2006/relationships/slideLayout" Target="../slideLayouts/slideLayout24.xml"/><Relationship Id="rId4" Type="http://schemas.openxmlformats.org/officeDocument/2006/relationships/hyperlink" Target="https://www.ca-ilg.org/post/ab-1234-self-study"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hyperlink" Target="http://www.sandiegocounty.gov/cob/conflict_interest/index.html" TargetMode="External"/><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hyperlink" Target="http://www.fppc.ca.gov/Form700.html" TargetMode="External"/><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14500" t="-6873" r="-652" b="30356"/>
          <a:stretch/>
        </p:blipFill>
        <p:spPr>
          <a:xfrm>
            <a:off x="0" y="-751464"/>
            <a:ext cx="12280582" cy="7690427"/>
          </a:xfrm>
          <a:prstGeom prst="rect">
            <a:avLst/>
          </a:prstGeom>
        </p:spPr>
      </p:pic>
      <p:sp>
        <p:nvSpPr>
          <p:cNvPr id="2" name="Title 1"/>
          <p:cNvSpPr>
            <a:spLocks noGrp="1"/>
          </p:cNvSpPr>
          <p:nvPr>
            <p:ph type="title"/>
          </p:nvPr>
        </p:nvSpPr>
        <p:spPr>
          <a:xfrm>
            <a:off x="990600" y="2384425"/>
            <a:ext cx="10515600" cy="1325563"/>
          </a:xfrm>
        </p:spPr>
        <p:txBody>
          <a:bodyPr>
            <a:noAutofit/>
          </a:bodyPr>
          <a:lstStyle/>
          <a:p>
            <a:pPr algn="ctr">
              <a:lnSpc>
                <a:spcPct val="100000"/>
              </a:lnSpc>
              <a:spcBef>
                <a:spcPts val="0"/>
              </a:spcBef>
            </a:pPr>
            <a:r>
              <a:rPr lang="en-US" sz="4800" b="1" cap="all" dirty="0">
                <a:latin typeface="Century Schoolbook" panose="02040604050505020304" pitchFamily="18" charset="0"/>
                <a:ea typeface="Arial Unicode MS" pitchFamily="34" charset="-128"/>
                <a:cs typeface="Arial Unicode MS" pitchFamily="34" charset="-128"/>
              </a:rPr>
              <a:t>Conflict of Interest and</a:t>
            </a:r>
            <a:br>
              <a:rPr lang="en-US" sz="4800" b="1" cap="all" dirty="0">
                <a:latin typeface="Century Schoolbook" panose="02040604050505020304" pitchFamily="18" charset="0"/>
                <a:ea typeface="Arial Unicode MS" pitchFamily="34" charset="-128"/>
                <a:cs typeface="Arial Unicode MS" pitchFamily="34" charset="-128"/>
              </a:rPr>
            </a:br>
            <a:r>
              <a:rPr lang="en-US" sz="4800" b="1" cap="all" dirty="0">
                <a:latin typeface="Century Schoolbook" panose="02040604050505020304" pitchFamily="18" charset="0"/>
                <a:ea typeface="Arial Unicode MS" pitchFamily="34" charset="-128"/>
                <a:cs typeface="Arial Unicode MS" pitchFamily="34" charset="-128"/>
              </a:rPr>
              <a:t> Financial Disclosure</a:t>
            </a:r>
            <a:endParaRPr lang="en-US" sz="4800" b="1" dirty="0">
              <a:latin typeface="Century Schoolbook" panose="02040604050505020304" pitchFamily="18" charset="0"/>
            </a:endParaRPr>
          </a:p>
        </p:txBody>
      </p:sp>
    </p:spTree>
    <p:extLst>
      <p:ext uri="{BB962C8B-B14F-4D97-AF65-F5344CB8AC3E}">
        <p14:creationId xmlns:p14="http://schemas.microsoft.com/office/powerpoint/2010/main" val="2777583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5125"/>
            <a:ext cx="12192000" cy="993775"/>
          </a:xfrm>
          <a:solidFill>
            <a:schemeClr val="accent1">
              <a:lumMod val="75000"/>
            </a:schemeClr>
          </a:solidFill>
        </p:spPr>
        <p:txBody>
          <a:bodyPr/>
          <a:lstStyle/>
          <a:p>
            <a:pPr algn="ctr"/>
            <a:r>
              <a:rPr lang="en-US" b="1" cap="all" dirty="0">
                <a:solidFill>
                  <a:schemeClr val="bg1"/>
                </a:solidFill>
              </a:rPr>
              <a:t>Conflicts of Interest</a:t>
            </a:r>
          </a:p>
        </p:txBody>
      </p:sp>
      <p:sp>
        <p:nvSpPr>
          <p:cNvPr id="3" name="Content Placeholder 2"/>
          <p:cNvSpPr>
            <a:spLocks noGrp="1"/>
          </p:cNvSpPr>
          <p:nvPr>
            <p:ph idx="1"/>
          </p:nvPr>
        </p:nvSpPr>
        <p:spPr/>
        <p:txBody>
          <a:bodyPr>
            <a:normAutofit/>
          </a:bodyPr>
          <a:lstStyle/>
          <a:p>
            <a:pPr marL="365760" indent="-365760">
              <a:spcBef>
                <a:spcPts val="1200"/>
              </a:spcBef>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Generally governed by the Political Reform Act &amp; Gov’t Code Section 1090</a:t>
            </a:r>
          </a:p>
          <a:p>
            <a:pPr marL="365760" indent="-365760">
              <a:spcBef>
                <a:spcPts val="1200"/>
              </a:spcBef>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Precludes an official from participating in a decision if it will impact the official’s economic interests</a:t>
            </a:r>
          </a:p>
          <a:p>
            <a:pPr marL="365760" indent="-365760">
              <a:spcBef>
                <a:spcPts val="1200"/>
              </a:spcBef>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Most common:  “500-foot rule” of disqualification applies when you own property within 500 feet of the boundaries of the property that is the subject of a decision </a:t>
            </a:r>
          </a:p>
          <a:p>
            <a:pPr marL="365760" indent="-365760">
              <a:spcBef>
                <a:spcPts val="1200"/>
              </a:spcBef>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Other potential conflicts of interest should be discussed with staff and County Counsel as soon as they are identified</a:t>
            </a:r>
          </a:p>
        </p:txBody>
      </p:sp>
    </p:spTree>
    <p:extLst>
      <p:ext uri="{BB962C8B-B14F-4D97-AF65-F5344CB8AC3E}">
        <p14:creationId xmlns:p14="http://schemas.microsoft.com/office/powerpoint/2010/main" val="157568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0" y="317500"/>
            <a:ext cx="12192000" cy="972458"/>
          </a:xfrm>
          <a:solidFill>
            <a:schemeClr val="accent1">
              <a:lumMod val="75000"/>
            </a:schemeClr>
          </a:solidFill>
        </p:spPr>
        <p:txBody>
          <a:bodyPr>
            <a:noAutofit/>
          </a:bodyPr>
          <a:lstStyle/>
          <a:p>
            <a:pPr algn="ctr"/>
            <a:r>
              <a:rPr lang="en-US" sz="4000" cap="all" dirty="0">
                <a:solidFill>
                  <a:schemeClr val="bg1"/>
                </a:solidFill>
                <a:latin typeface="Candara" panose="020E0502030303020204" pitchFamily="34" charset="0"/>
                <a:ea typeface="Arial Unicode MS" pitchFamily="34" charset="-128"/>
                <a:cs typeface="Arial Unicode MS" pitchFamily="34" charset="-128"/>
              </a:rPr>
              <a:t>Recusals and Disqualifications</a:t>
            </a:r>
          </a:p>
        </p:txBody>
      </p:sp>
      <p:sp>
        <p:nvSpPr>
          <p:cNvPr id="176131" name="Rectangle 3"/>
          <p:cNvSpPr>
            <a:spLocks noGrp="1" noChangeArrowheads="1"/>
          </p:cNvSpPr>
          <p:nvPr>
            <p:ph idx="4294967295"/>
          </p:nvPr>
        </p:nvSpPr>
        <p:spPr>
          <a:xfrm>
            <a:off x="1569228" y="1423649"/>
            <a:ext cx="9052735" cy="5130534"/>
          </a:xfrm>
        </p:spPr>
        <p:txBody>
          <a:bodyPr>
            <a:noAutofit/>
          </a:bodyPr>
          <a:lstStyle/>
          <a:p>
            <a:pPr marL="365760" indent="-365760">
              <a:lnSpc>
                <a:spcPts val="2700"/>
              </a:lnSpc>
              <a:spcBef>
                <a:spcPts val="600"/>
              </a:spcBef>
              <a:spcAft>
                <a:spcPts val="12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You cannot influence or vote on any decision that you know or have reason to know will have a reasonably foreseeable material effect on your economic interests</a:t>
            </a:r>
          </a:p>
          <a:p>
            <a:pPr marL="365760" indent="-365760">
              <a:lnSpc>
                <a:spcPts val="2700"/>
              </a:lnSpc>
              <a:spcBef>
                <a:spcPts val="600"/>
              </a:spcBef>
              <a:spcAft>
                <a:spcPts val="12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You must disclose any disqualifying interests and recuse/disqualify yourself from discussions in which you have a conflict</a:t>
            </a:r>
          </a:p>
          <a:p>
            <a:pPr marL="365760" indent="-365760">
              <a:lnSpc>
                <a:spcPts val="2700"/>
              </a:lnSpc>
              <a:spcBef>
                <a:spcPts val="600"/>
              </a:spcBef>
              <a:spcAft>
                <a:spcPts val="12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Your determination not to act and disclosure of disqualifying interests is a public record </a:t>
            </a:r>
          </a:p>
          <a:p>
            <a:pPr marL="365760" indent="-365760">
              <a:lnSpc>
                <a:spcPts val="2700"/>
              </a:lnSpc>
              <a:spcBef>
                <a:spcPts val="600"/>
              </a:spcBef>
              <a:spcAft>
                <a:spcPts val="12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Important: Disqualification precludes </a:t>
            </a:r>
            <a:r>
              <a:rPr lang="en-US" u="sng" dirty="0">
                <a:latin typeface="Franklin Gothic Book" panose="020B0503020102020204" pitchFamily="34" charset="0"/>
              </a:rPr>
              <a:t>any and all </a:t>
            </a:r>
            <a:r>
              <a:rPr lang="en-US" dirty="0">
                <a:latin typeface="Franklin Gothic Book" panose="020B0503020102020204" pitchFamily="34" charset="0"/>
              </a:rPr>
              <a:t>discussion of the item with staff and/or fellow BCC members</a:t>
            </a:r>
          </a:p>
          <a:p>
            <a:pPr marL="274320" indent="-274320">
              <a:lnSpc>
                <a:spcPct val="80000"/>
              </a:lnSpc>
              <a:spcBef>
                <a:spcPts val="1200"/>
              </a:spcBef>
              <a:spcAft>
                <a:spcPts val="1800"/>
              </a:spcAft>
              <a:buFont typeface="Wingdings" pitchFamily="2" charset="2"/>
              <a:buChar char="Ø"/>
            </a:pPr>
            <a:endParaRPr lang="en-US" dirty="0">
              <a:solidFill>
                <a:schemeClr val="tx1"/>
              </a:solidFill>
              <a:latin typeface="Candara" panose="020E0502030303020204" pitchFamily="34" charset="0"/>
            </a:endParaRPr>
          </a:p>
          <a:p>
            <a:pPr marL="274320" indent="-274320">
              <a:spcBef>
                <a:spcPts val="0"/>
              </a:spcBef>
              <a:spcAft>
                <a:spcPts val="1200"/>
              </a:spcAft>
              <a:buFont typeface="Wingdings" pitchFamily="2" charset="2"/>
              <a:buChar char="Ø"/>
            </a:pPr>
            <a:endParaRPr lang="en-US" dirty="0">
              <a:solidFill>
                <a:srgbClr val="002060"/>
              </a:solidFill>
              <a:latin typeface="Candara" panose="020E0502030303020204" pitchFamily="34" charset="0"/>
            </a:endParaRPr>
          </a:p>
          <a:p>
            <a:pPr marL="182880" indent="0">
              <a:buNone/>
            </a:pPr>
            <a:endParaRPr lang="en-US" b="1" dirty="0">
              <a:solidFill>
                <a:srgbClr val="002060"/>
              </a:solidFill>
            </a:endParaRPr>
          </a:p>
          <a:p>
            <a:pPr marL="182880" indent="0">
              <a:buNone/>
            </a:pPr>
            <a:endParaRPr lang="en-US" b="1" dirty="0">
              <a:solidFill>
                <a:srgbClr val="002060"/>
              </a:solidFill>
            </a:endParaRPr>
          </a:p>
          <a:p>
            <a:pPr marL="182880" indent="0">
              <a:buNone/>
            </a:pPr>
            <a:endParaRPr lang="en-US" b="1" dirty="0">
              <a:solidFill>
                <a:srgbClr val="002060"/>
              </a:solidFill>
            </a:endParaRPr>
          </a:p>
          <a:p>
            <a:pPr>
              <a:spcBef>
                <a:spcPts val="0"/>
              </a:spcBef>
              <a:spcAft>
                <a:spcPts val="1200"/>
              </a:spcAft>
              <a:buNone/>
            </a:pPr>
            <a:endParaRPr lang="en-US" dirty="0">
              <a:solidFill>
                <a:srgbClr val="002060"/>
              </a:solidFill>
            </a:endParaRPr>
          </a:p>
          <a:p>
            <a:pPr lvl="1">
              <a:spcBef>
                <a:spcPts val="0"/>
              </a:spcBef>
              <a:spcAft>
                <a:spcPts val="1200"/>
              </a:spcAft>
              <a:buFont typeface="Wingdings" pitchFamily="2" charset="2"/>
              <a:buChar char="Ø"/>
            </a:pPr>
            <a:endParaRPr lang="en-US" sz="3200" dirty="0">
              <a:solidFill>
                <a:srgbClr val="002060"/>
              </a:solidFill>
            </a:endParaRPr>
          </a:p>
        </p:txBody>
      </p:sp>
    </p:spTree>
    <p:extLst>
      <p:ext uri="{BB962C8B-B14F-4D97-AF65-F5344CB8AC3E}">
        <p14:creationId xmlns:p14="http://schemas.microsoft.com/office/powerpoint/2010/main" val="40432087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0" y="464459"/>
            <a:ext cx="12192000" cy="825500"/>
          </a:xfrm>
          <a:solidFill>
            <a:schemeClr val="accent1">
              <a:lumMod val="75000"/>
            </a:schemeClr>
          </a:solidFill>
        </p:spPr>
        <p:txBody>
          <a:bodyPr>
            <a:noAutofit/>
          </a:bodyPr>
          <a:lstStyle/>
          <a:p>
            <a:pPr algn="ctr"/>
            <a:r>
              <a:rPr lang="en-US" sz="4000" cap="all" dirty="0">
                <a:solidFill>
                  <a:schemeClr val="bg1"/>
                </a:solidFill>
                <a:latin typeface="Candara" panose="020E0502030303020204" pitchFamily="34" charset="0"/>
                <a:ea typeface="Arial Unicode MS" pitchFamily="34" charset="-128"/>
                <a:cs typeface="Arial Unicode MS" pitchFamily="34" charset="-128"/>
              </a:rPr>
              <a:t>Conflict of Interest</a:t>
            </a:r>
          </a:p>
        </p:txBody>
      </p:sp>
      <p:sp>
        <p:nvSpPr>
          <p:cNvPr id="176131" name="Rectangle 3"/>
          <p:cNvSpPr>
            <a:spLocks noGrp="1" noChangeArrowheads="1"/>
          </p:cNvSpPr>
          <p:nvPr>
            <p:ph idx="4294967295"/>
          </p:nvPr>
        </p:nvSpPr>
        <p:spPr>
          <a:xfrm>
            <a:off x="1143001" y="1429659"/>
            <a:ext cx="9859964" cy="4983841"/>
          </a:xfrm>
        </p:spPr>
        <p:txBody>
          <a:bodyPr>
            <a:noAutofit/>
          </a:bodyPr>
          <a:lstStyle/>
          <a:p>
            <a:pPr marL="365760" indent="-365760">
              <a:lnSpc>
                <a:spcPts val="2700"/>
              </a:lnSpc>
              <a:spcBef>
                <a:spcPts val="0"/>
              </a:spcBef>
              <a:spcAft>
                <a:spcPts val="12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If a conflict of interest arises you must recuse/ disqualify yourself from taking part in the group discussion and vote:</a:t>
            </a:r>
          </a:p>
          <a:p>
            <a:pPr marL="914400" lvl="1" indent="-457200">
              <a:lnSpc>
                <a:spcPts val="2700"/>
              </a:lnSpc>
              <a:spcBef>
                <a:spcPts val="0"/>
              </a:spcBef>
              <a:spcAft>
                <a:spcPts val="12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Oral or written disclosure of the financial interest (for example, “I will be recusing myself from participating in this item because I own a home within 500 feet of the property that is the subject of this decision”)</a:t>
            </a:r>
          </a:p>
          <a:p>
            <a:pPr marL="914400" lvl="1" indent="-457200">
              <a:lnSpc>
                <a:spcPts val="2700"/>
              </a:lnSpc>
              <a:spcBef>
                <a:spcPts val="0"/>
              </a:spcBef>
              <a:spcAft>
                <a:spcPts val="12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Presence not counted towards the quorum</a:t>
            </a:r>
          </a:p>
          <a:p>
            <a:pPr marL="914400" lvl="1" indent="-457200">
              <a:lnSpc>
                <a:spcPts val="2700"/>
              </a:lnSpc>
              <a:spcBef>
                <a:spcPts val="0"/>
              </a:spcBef>
              <a:spcAft>
                <a:spcPts val="12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Recommended to leave the room </a:t>
            </a:r>
          </a:p>
          <a:p>
            <a:pPr marL="365760" indent="-365760">
              <a:lnSpc>
                <a:spcPts val="2700"/>
              </a:lnSpc>
              <a:spcBef>
                <a:spcPts val="600"/>
              </a:spcBef>
              <a:spcAft>
                <a:spcPts val="12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Doing so shows respect for the public trust placed upon you as a member and ensures that you are not violating the Political Reform Act.</a:t>
            </a:r>
          </a:p>
        </p:txBody>
      </p:sp>
    </p:spTree>
    <p:extLst>
      <p:ext uri="{BB962C8B-B14F-4D97-AF65-F5344CB8AC3E}">
        <p14:creationId xmlns:p14="http://schemas.microsoft.com/office/powerpoint/2010/main" val="7562503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0" y="469900"/>
            <a:ext cx="12192000" cy="820058"/>
          </a:xfrm>
          <a:solidFill>
            <a:schemeClr val="accent1">
              <a:lumMod val="75000"/>
            </a:schemeClr>
          </a:solidFill>
        </p:spPr>
        <p:txBody>
          <a:bodyPr>
            <a:noAutofit/>
          </a:bodyPr>
          <a:lstStyle/>
          <a:p>
            <a:pPr algn="ctr"/>
            <a:r>
              <a:rPr lang="en-US" sz="4000" cap="all" dirty="0">
                <a:solidFill>
                  <a:schemeClr val="bg1"/>
                </a:solidFill>
                <a:ea typeface="Arial Unicode MS" pitchFamily="34" charset="-128"/>
                <a:cs typeface="Arial Unicode MS" pitchFamily="34" charset="-128"/>
              </a:rPr>
              <a:t>Types of Financial Interests that are Conflicts</a:t>
            </a:r>
          </a:p>
        </p:txBody>
      </p:sp>
      <p:sp>
        <p:nvSpPr>
          <p:cNvPr id="176131" name="Rectangle 3"/>
          <p:cNvSpPr>
            <a:spLocks noGrp="1" noChangeArrowheads="1"/>
          </p:cNvSpPr>
          <p:nvPr>
            <p:ph idx="4294967295"/>
          </p:nvPr>
        </p:nvSpPr>
        <p:spPr>
          <a:xfrm>
            <a:off x="939801" y="1524000"/>
            <a:ext cx="10188274" cy="5135592"/>
          </a:xfrm>
        </p:spPr>
        <p:txBody>
          <a:bodyPr>
            <a:noAutofit/>
          </a:bodyPr>
          <a:lstStyle/>
          <a:p>
            <a:pPr marL="365760" indent="-365760">
              <a:lnSpc>
                <a:spcPts val="2700"/>
              </a:lnSpc>
              <a:spcBef>
                <a:spcPts val="600"/>
              </a:spcBef>
              <a:spcAft>
                <a:spcPts val="1200"/>
              </a:spcAft>
              <a:buClr>
                <a:schemeClr val="accent1">
                  <a:lumMod val="75000"/>
                </a:schemeClr>
              </a:buClr>
              <a:buFont typeface="Franklin Gothic Book" panose="020B0503020102020204" pitchFamily="34" charset="0"/>
              <a:buChar char="●"/>
            </a:pPr>
            <a:r>
              <a:rPr lang="en-US" sz="2400" dirty="0">
                <a:latin typeface="Franklin Gothic Book" panose="020B0503020102020204" pitchFamily="34" charset="0"/>
              </a:rPr>
              <a:t>Any business entity or real property in which you have an investment worth $2,000 or more </a:t>
            </a:r>
          </a:p>
          <a:p>
            <a:pPr marL="365760" indent="-365760">
              <a:lnSpc>
                <a:spcPts val="2700"/>
              </a:lnSpc>
              <a:spcBef>
                <a:spcPts val="600"/>
              </a:spcBef>
              <a:spcAft>
                <a:spcPts val="1200"/>
              </a:spcAft>
              <a:buClr>
                <a:schemeClr val="accent1">
                  <a:lumMod val="75000"/>
                </a:schemeClr>
              </a:buClr>
              <a:buFont typeface="Franklin Gothic Book" panose="020B0503020102020204" pitchFamily="34" charset="0"/>
              <a:buChar char="●"/>
            </a:pPr>
            <a:r>
              <a:rPr lang="en-US" sz="2400" dirty="0">
                <a:latin typeface="Franklin Gothic Book" panose="020B0503020102020204" pitchFamily="34" charset="0"/>
              </a:rPr>
              <a:t>Any source of income totaling $500 or more provided to, received by, or promised to you within 12 months prior to a decision</a:t>
            </a:r>
          </a:p>
          <a:p>
            <a:pPr marL="365760" indent="-365760">
              <a:lnSpc>
                <a:spcPts val="2700"/>
              </a:lnSpc>
              <a:spcBef>
                <a:spcPts val="600"/>
              </a:spcBef>
              <a:spcAft>
                <a:spcPts val="1200"/>
              </a:spcAft>
              <a:buClr>
                <a:schemeClr val="accent1">
                  <a:lumMod val="75000"/>
                </a:schemeClr>
              </a:buClr>
              <a:buFont typeface="Franklin Gothic Book" panose="020B0503020102020204" pitchFamily="34" charset="0"/>
              <a:buChar char="●"/>
            </a:pPr>
            <a:r>
              <a:rPr lang="en-US" sz="2400" dirty="0">
                <a:latin typeface="Franklin Gothic Book" panose="020B0503020102020204" pitchFamily="34" charset="0"/>
              </a:rPr>
              <a:t>Any business entity that you are a director, officer, partner, trustee, employee, or hold any position of management</a:t>
            </a:r>
          </a:p>
          <a:p>
            <a:pPr marL="365760" indent="-365760">
              <a:lnSpc>
                <a:spcPts val="2700"/>
              </a:lnSpc>
              <a:spcBef>
                <a:spcPts val="600"/>
              </a:spcBef>
              <a:spcAft>
                <a:spcPts val="1200"/>
              </a:spcAft>
              <a:buClr>
                <a:schemeClr val="accent1">
                  <a:lumMod val="75000"/>
                </a:schemeClr>
              </a:buClr>
              <a:buFont typeface="Franklin Gothic Book" panose="020B0503020102020204" pitchFamily="34" charset="0"/>
              <a:buChar char="●"/>
            </a:pPr>
            <a:r>
              <a:rPr lang="en-US" sz="2400" dirty="0">
                <a:latin typeface="Franklin Gothic Book" panose="020B0503020102020204" pitchFamily="34" charset="0"/>
              </a:rPr>
              <a:t>Any donor of a gift(s) totaling $630 or more provided to, received by, or promised to you within 12 months prior to decision</a:t>
            </a:r>
          </a:p>
          <a:p>
            <a:pPr marL="365760" indent="-365760">
              <a:lnSpc>
                <a:spcPts val="2700"/>
              </a:lnSpc>
              <a:spcBef>
                <a:spcPts val="600"/>
              </a:spcBef>
              <a:spcAft>
                <a:spcPts val="1200"/>
              </a:spcAft>
              <a:buClr>
                <a:schemeClr val="accent1">
                  <a:lumMod val="75000"/>
                </a:schemeClr>
              </a:buClr>
              <a:buFont typeface="Franklin Gothic Book" panose="020B0503020102020204" pitchFamily="34" charset="0"/>
              <a:buChar char="●"/>
            </a:pPr>
            <a:r>
              <a:rPr lang="en-US" sz="2400" dirty="0">
                <a:latin typeface="Franklin Gothic Book" panose="020B0503020102020204" pitchFamily="34" charset="0"/>
              </a:rPr>
              <a:t>Any financial benefit or loss of $500 or more to the official or the official’s immediate family member in any 12-month period due to the decision</a:t>
            </a:r>
          </a:p>
        </p:txBody>
      </p:sp>
    </p:spTree>
    <p:extLst>
      <p:ext uri="{BB962C8B-B14F-4D97-AF65-F5344CB8AC3E}">
        <p14:creationId xmlns:p14="http://schemas.microsoft.com/office/powerpoint/2010/main" val="36231353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0" y="330200"/>
            <a:ext cx="12192000" cy="959758"/>
          </a:xfrm>
          <a:solidFill>
            <a:schemeClr val="accent1">
              <a:lumMod val="75000"/>
            </a:schemeClr>
          </a:solidFill>
        </p:spPr>
        <p:txBody>
          <a:bodyPr>
            <a:noAutofit/>
          </a:bodyPr>
          <a:lstStyle/>
          <a:p>
            <a:pPr algn="ctr"/>
            <a:r>
              <a:rPr lang="en-US" sz="4000" cap="all" dirty="0">
                <a:solidFill>
                  <a:schemeClr val="bg1"/>
                </a:solidFill>
                <a:ea typeface="Arial Unicode MS" pitchFamily="34" charset="-128"/>
                <a:cs typeface="Arial Unicode MS" pitchFamily="34" charset="-128"/>
              </a:rPr>
              <a:t>Personal Interests</a:t>
            </a:r>
            <a:endParaRPr lang="en-US" sz="4800" cap="all" dirty="0">
              <a:solidFill>
                <a:schemeClr val="bg1"/>
              </a:solidFill>
              <a:ea typeface="Arial Unicode MS" pitchFamily="34" charset="-128"/>
              <a:cs typeface="Arial Unicode MS" pitchFamily="34" charset="-128"/>
            </a:endParaRPr>
          </a:p>
        </p:txBody>
      </p:sp>
      <p:sp>
        <p:nvSpPr>
          <p:cNvPr id="176131" name="Rectangle 3"/>
          <p:cNvSpPr>
            <a:spLocks noGrp="1" noChangeArrowheads="1"/>
          </p:cNvSpPr>
          <p:nvPr>
            <p:ph idx="4294967295"/>
          </p:nvPr>
        </p:nvSpPr>
        <p:spPr>
          <a:xfrm>
            <a:off x="1333501" y="1509838"/>
            <a:ext cx="9651999" cy="5056062"/>
          </a:xfrm>
        </p:spPr>
        <p:txBody>
          <a:bodyPr>
            <a:noAutofit/>
          </a:bodyPr>
          <a:lstStyle/>
          <a:p>
            <a:pPr marL="457200" indent="-457200">
              <a:lnSpc>
                <a:spcPts val="2700"/>
              </a:lnSpc>
              <a:spcBef>
                <a:spcPts val="0"/>
              </a:spcBef>
              <a:spcAft>
                <a:spcPts val="8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You may represent your personal interests before the group if you recuse/disqualify yourself</a:t>
            </a:r>
          </a:p>
          <a:p>
            <a:pPr marL="457200" indent="-457200">
              <a:lnSpc>
                <a:spcPts val="2700"/>
              </a:lnSpc>
              <a:spcBef>
                <a:spcPts val="0"/>
              </a:spcBef>
              <a:spcAft>
                <a:spcPts val="8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“Personal interests” include: </a:t>
            </a:r>
          </a:p>
          <a:p>
            <a:pPr marL="914400" lvl="1" indent="-457200">
              <a:lnSpc>
                <a:spcPts val="2600"/>
              </a:lnSpc>
              <a:spcBef>
                <a:spcPts val="0"/>
              </a:spcBef>
              <a:spcAft>
                <a:spcPts val="8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Real property owned entirely by the official, members of the official's immediate family, or the official and members of the official's immediate family;</a:t>
            </a:r>
          </a:p>
          <a:p>
            <a:pPr marL="914400" lvl="1" indent="-457200">
              <a:lnSpc>
                <a:spcPts val="2600"/>
              </a:lnSpc>
              <a:spcBef>
                <a:spcPts val="0"/>
              </a:spcBef>
              <a:spcAft>
                <a:spcPts val="8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A business entity owned entirely by the official, members of the official's immediate family, or the official and members of the official's immediate family; or</a:t>
            </a:r>
          </a:p>
          <a:p>
            <a:pPr marL="914400" lvl="1" indent="-457200">
              <a:lnSpc>
                <a:spcPts val="2600"/>
              </a:lnSpc>
              <a:spcBef>
                <a:spcPts val="0"/>
              </a:spcBef>
              <a:spcAft>
                <a:spcPts val="8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A business entity over which the official, members of the official's immediate family, or the official and members of the official's immediate family solely or jointly exercise full direction and control.</a:t>
            </a:r>
          </a:p>
        </p:txBody>
      </p:sp>
    </p:spTree>
    <p:extLst>
      <p:ext uri="{BB962C8B-B14F-4D97-AF65-F5344CB8AC3E}">
        <p14:creationId xmlns:p14="http://schemas.microsoft.com/office/powerpoint/2010/main" val="18300829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5125"/>
            <a:ext cx="12192000" cy="1325563"/>
          </a:xfrm>
          <a:solidFill>
            <a:schemeClr val="accent1">
              <a:lumMod val="75000"/>
            </a:schemeClr>
          </a:solidFill>
        </p:spPr>
        <p:txBody>
          <a:bodyPr>
            <a:normAutofit/>
          </a:bodyPr>
          <a:lstStyle/>
          <a:p>
            <a:pPr algn="ctr">
              <a:defRPr/>
            </a:pPr>
            <a:r>
              <a:rPr lang="en-US" altLang="en-US" sz="4000" b="1" cap="all" dirty="0">
                <a:solidFill>
                  <a:schemeClr val="bg1"/>
                </a:solidFill>
              </a:rPr>
              <a:t>Contractual Conflicts of Interest </a:t>
            </a:r>
            <a:br>
              <a:rPr lang="en-US" altLang="en-US" sz="4000" b="1" cap="all" dirty="0">
                <a:solidFill>
                  <a:schemeClr val="bg1"/>
                </a:solidFill>
              </a:rPr>
            </a:br>
            <a:r>
              <a:rPr lang="en-US" altLang="en-US" sz="4000" b="1" cap="all" dirty="0">
                <a:solidFill>
                  <a:schemeClr val="bg1"/>
                </a:solidFill>
              </a:rPr>
              <a:t>(Gov’t Code § 1090)</a:t>
            </a:r>
            <a:endParaRPr lang="en-US" sz="4000" b="1" cap="all" dirty="0">
              <a:solidFill>
                <a:schemeClr val="bg1"/>
              </a:solidFill>
            </a:endParaRPr>
          </a:p>
        </p:txBody>
      </p:sp>
      <p:sp>
        <p:nvSpPr>
          <p:cNvPr id="3" name="Content Placeholder 2"/>
          <p:cNvSpPr>
            <a:spLocks noGrp="1"/>
          </p:cNvSpPr>
          <p:nvPr>
            <p:ph idx="1"/>
          </p:nvPr>
        </p:nvSpPr>
        <p:spPr>
          <a:xfrm>
            <a:off x="490747" y="1776952"/>
            <a:ext cx="10845800" cy="4926012"/>
          </a:xfrm>
        </p:spPr>
        <p:txBody>
          <a:bodyPr>
            <a:noAutofit/>
          </a:bodyPr>
          <a:lstStyle/>
          <a:p>
            <a:pPr marL="457200" indent="-457200">
              <a:lnSpc>
                <a:spcPts val="2700"/>
              </a:lnSpc>
              <a:spcBef>
                <a:spcPts val="600"/>
              </a:spcBef>
              <a:spcAft>
                <a:spcPts val="600"/>
              </a:spcAft>
              <a:buClr>
                <a:schemeClr val="accent1">
                  <a:lumMod val="75000"/>
                </a:schemeClr>
              </a:buClr>
              <a:buFont typeface="Franklin Gothic Book" panose="020B0503020102020204" pitchFamily="34" charset="0"/>
              <a:buChar char="●"/>
              <a:defRPr/>
            </a:pPr>
            <a:r>
              <a:rPr lang="en-US" dirty="0">
                <a:latin typeface="Franklin Gothic Book" panose="020B0503020102020204" pitchFamily="34" charset="0"/>
              </a:rPr>
              <a:t>Government Code Section 1090 prohibits a public official from being financially interested in a contract if the official “participated in making the contract” in his or her official capacity. </a:t>
            </a:r>
          </a:p>
          <a:p>
            <a:pPr marL="457200" indent="-457200">
              <a:lnSpc>
                <a:spcPts val="2700"/>
              </a:lnSpc>
              <a:spcBef>
                <a:spcPts val="600"/>
              </a:spcBef>
              <a:spcAft>
                <a:spcPts val="600"/>
              </a:spcAft>
              <a:buClr>
                <a:schemeClr val="accent1">
                  <a:lumMod val="75000"/>
                </a:schemeClr>
              </a:buClr>
              <a:buFont typeface="Franklin Gothic Book" panose="020B0503020102020204" pitchFamily="34" charset="0"/>
              <a:buChar char="●"/>
              <a:defRPr/>
            </a:pPr>
            <a:r>
              <a:rPr lang="en-US" dirty="0">
                <a:latin typeface="Franklin Gothic Book" panose="020B0503020102020204" pitchFamily="34" charset="0"/>
              </a:rPr>
              <a:t>A conflict of interest under 1090 includes influencing the execution of the contract by others.</a:t>
            </a:r>
          </a:p>
          <a:p>
            <a:pPr marL="457200" indent="-457200">
              <a:lnSpc>
                <a:spcPts val="2700"/>
              </a:lnSpc>
              <a:spcBef>
                <a:spcPts val="600"/>
              </a:spcBef>
              <a:spcAft>
                <a:spcPts val="600"/>
              </a:spcAft>
              <a:buClr>
                <a:schemeClr val="accent1">
                  <a:lumMod val="75000"/>
                </a:schemeClr>
              </a:buClr>
              <a:buFont typeface="Franklin Gothic Book" panose="020B0503020102020204" pitchFamily="34" charset="0"/>
              <a:buChar char="●"/>
              <a:defRPr/>
            </a:pPr>
            <a:r>
              <a:rPr lang="en-US" dirty="0">
                <a:latin typeface="Franklin Gothic Book" panose="020B0503020102020204" pitchFamily="34" charset="0"/>
              </a:rPr>
              <a:t>Direct and indirect financial interests, which are not defined:</a:t>
            </a:r>
          </a:p>
          <a:p>
            <a:pPr marL="914400" lvl="1" indent="-457200">
              <a:lnSpc>
                <a:spcPts val="2700"/>
              </a:lnSpc>
              <a:spcBef>
                <a:spcPts val="600"/>
              </a:spcBef>
              <a:spcAft>
                <a:spcPts val="600"/>
              </a:spcAft>
              <a:buClr>
                <a:schemeClr val="accent1">
                  <a:lumMod val="75000"/>
                </a:schemeClr>
              </a:buClr>
              <a:buFont typeface="Franklin Gothic Book" panose="020B0503020102020204" pitchFamily="34" charset="0"/>
              <a:buChar char="●"/>
              <a:defRPr/>
            </a:pPr>
            <a:r>
              <a:rPr lang="en-US" sz="2800" dirty="0">
                <a:latin typeface="Franklin Gothic Book" panose="020B0503020102020204" pitchFamily="34" charset="0"/>
              </a:rPr>
              <a:t>The “prohibited financial interests may be indirect as well as direct, and may involve financial losses, or the possibility of losses, as well as the prospect of pecuniary gain.” CA FPPC Adv. C-14-033 (2014)</a:t>
            </a:r>
          </a:p>
          <a:p>
            <a:pPr marL="457200" indent="-457200">
              <a:lnSpc>
                <a:spcPts val="2700"/>
              </a:lnSpc>
              <a:spcBef>
                <a:spcPts val="600"/>
              </a:spcBef>
              <a:buClr>
                <a:schemeClr val="accent1">
                  <a:lumMod val="75000"/>
                </a:schemeClr>
              </a:buClr>
              <a:buFont typeface="Franklin Gothic Book" panose="020B0503020102020204" pitchFamily="34" charset="0"/>
              <a:buChar char="●"/>
              <a:defRPr/>
            </a:pPr>
            <a:r>
              <a:rPr lang="en-US" dirty="0">
                <a:latin typeface="Franklin Gothic Book" panose="020B0503020102020204" pitchFamily="34" charset="0"/>
              </a:rPr>
              <a:t>The purpose of Section 1090 is “not only to strike at actual impropriety, but also to strike at the appearance of impropriety.”</a:t>
            </a:r>
          </a:p>
        </p:txBody>
      </p:sp>
    </p:spTree>
    <p:extLst>
      <p:ext uri="{BB962C8B-B14F-4D97-AF65-F5344CB8AC3E}">
        <p14:creationId xmlns:p14="http://schemas.microsoft.com/office/powerpoint/2010/main" val="37173962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0" y="365125"/>
            <a:ext cx="12192000" cy="1325563"/>
          </a:xfrm>
          <a:solidFill>
            <a:schemeClr val="accent1">
              <a:lumMod val="75000"/>
            </a:schemeClr>
          </a:solidFill>
        </p:spPr>
        <p:txBody>
          <a:bodyPr>
            <a:normAutofit/>
          </a:bodyPr>
          <a:lstStyle/>
          <a:p>
            <a:pPr algn="ctr">
              <a:defRPr/>
            </a:pPr>
            <a:r>
              <a:rPr lang="en-US" altLang="en-US" sz="4000" b="1" cap="all" dirty="0">
                <a:solidFill>
                  <a:schemeClr val="bg1"/>
                </a:solidFill>
              </a:rPr>
              <a:t>Contractual Conflicts of Interest </a:t>
            </a:r>
            <a:br>
              <a:rPr lang="en-US" altLang="en-US" sz="4000" b="1" cap="all" dirty="0">
                <a:solidFill>
                  <a:schemeClr val="bg1"/>
                </a:solidFill>
              </a:rPr>
            </a:br>
            <a:r>
              <a:rPr lang="en-US" altLang="en-US" sz="4000" b="1" cap="all" dirty="0">
                <a:solidFill>
                  <a:schemeClr val="bg1"/>
                </a:solidFill>
              </a:rPr>
              <a:t>(Gov’t Code § 1090)</a:t>
            </a:r>
          </a:p>
        </p:txBody>
      </p:sp>
      <p:sp>
        <p:nvSpPr>
          <p:cNvPr id="7171" name="Rectangle 3"/>
          <p:cNvSpPr>
            <a:spLocks noGrp="1" noChangeArrowheads="1"/>
          </p:cNvSpPr>
          <p:nvPr>
            <p:ph idx="1"/>
          </p:nvPr>
        </p:nvSpPr>
        <p:spPr>
          <a:xfrm>
            <a:off x="622300" y="1825625"/>
            <a:ext cx="10909300" cy="4613276"/>
          </a:xfrm>
        </p:spPr>
        <p:txBody>
          <a:bodyPr>
            <a:noAutofit/>
          </a:bodyPr>
          <a:lstStyle/>
          <a:p>
            <a:pPr marL="109728" indent="0">
              <a:buClr>
                <a:schemeClr val="accent3"/>
              </a:buClr>
              <a:buNone/>
              <a:defRPr/>
            </a:pPr>
            <a:r>
              <a:rPr lang="en-US" altLang="en-US" u="sng" dirty="0">
                <a:latin typeface="Franklin Gothic Book" panose="020B0503020102020204" pitchFamily="34" charset="0"/>
              </a:rPr>
              <a:t>Differences between 1090 and Political Reform Act</a:t>
            </a:r>
            <a:r>
              <a:rPr lang="en-US" altLang="en-US" dirty="0">
                <a:latin typeface="Franklin Gothic Book" panose="020B0503020102020204" pitchFamily="34" charset="0"/>
              </a:rPr>
              <a:t>:</a:t>
            </a:r>
          </a:p>
          <a:p>
            <a:pPr marL="457200" indent="-457200">
              <a:lnSpc>
                <a:spcPts val="2700"/>
              </a:lnSpc>
              <a:spcBef>
                <a:spcPts val="1200"/>
              </a:spcBef>
              <a:buClr>
                <a:schemeClr val="accent1">
                  <a:lumMod val="75000"/>
                </a:schemeClr>
              </a:buClr>
              <a:buFont typeface="Franklin Gothic Book" panose="020B0503020102020204" pitchFamily="34" charset="0"/>
              <a:buChar char="●"/>
              <a:defRPr/>
            </a:pPr>
            <a:r>
              <a:rPr lang="en-US" altLang="en-US" dirty="0">
                <a:latin typeface="Franklin Gothic Book" panose="020B0503020102020204" pitchFamily="34" charset="0"/>
              </a:rPr>
              <a:t>1090 only applies to contracts</a:t>
            </a:r>
          </a:p>
          <a:p>
            <a:pPr marL="457200" indent="-457200">
              <a:lnSpc>
                <a:spcPts val="2700"/>
              </a:lnSpc>
              <a:spcBef>
                <a:spcPts val="1200"/>
              </a:spcBef>
              <a:buClr>
                <a:schemeClr val="accent1">
                  <a:lumMod val="75000"/>
                </a:schemeClr>
              </a:buClr>
              <a:buFont typeface="Franklin Gothic Book" panose="020B0503020102020204" pitchFamily="34" charset="0"/>
              <a:buChar char="●"/>
              <a:defRPr/>
            </a:pPr>
            <a:r>
              <a:rPr lang="en-US" altLang="en-US" dirty="0">
                <a:latin typeface="Franklin Gothic Book" panose="020B0503020102020204" pitchFamily="34" charset="0"/>
              </a:rPr>
              <a:t>In case of a multimember board or council, the entire board is disqualified for a 1090 conflict.  The conflict cannot be resolved by recusal of the official (unless a remote interest is identified or the rule of necessity applies).</a:t>
            </a:r>
          </a:p>
          <a:p>
            <a:pPr marL="457200" indent="-457200">
              <a:lnSpc>
                <a:spcPts val="2700"/>
              </a:lnSpc>
              <a:spcBef>
                <a:spcPts val="1200"/>
              </a:spcBef>
              <a:buClr>
                <a:schemeClr val="accent1">
                  <a:lumMod val="75000"/>
                </a:schemeClr>
              </a:buClr>
              <a:buFont typeface="Franklin Gothic Book" panose="020B0503020102020204" pitchFamily="34" charset="0"/>
              <a:buChar char="●"/>
              <a:defRPr/>
            </a:pPr>
            <a:r>
              <a:rPr lang="en-US" altLang="en-US" dirty="0">
                <a:latin typeface="Franklin Gothic Book" panose="020B0503020102020204" pitchFamily="34" charset="0"/>
              </a:rPr>
              <a:t>Penalties for a 1090 violation are more severe, and the decision is automatically void.</a:t>
            </a:r>
          </a:p>
          <a:p>
            <a:pPr marL="457200" indent="-457200">
              <a:lnSpc>
                <a:spcPts val="2700"/>
              </a:lnSpc>
              <a:spcBef>
                <a:spcPts val="1200"/>
              </a:spcBef>
              <a:buClr>
                <a:schemeClr val="accent1">
                  <a:lumMod val="75000"/>
                </a:schemeClr>
              </a:buClr>
              <a:buFont typeface="Franklin Gothic Book" panose="020B0503020102020204" pitchFamily="34" charset="0"/>
              <a:buChar char="●"/>
              <a:defRPr/>
            </a:pPr>
            <a:r>
              <a:rPr lang="en-US" altLang="en-US" dirty="0">
                <a:latin typeface="Franklin Gothic Book" panose="020B0503020102020204" pitchFamily="34" charset="0"/>
              </a:rPr>
              <a:t>FPPC may now provide advisory opinions to officials and may now enforce 1090 violations. AB 1090 (2013)—they must inform the Attorney General’s office and the county’s district attorney’s office.</a:t>
            </a:r>
          </a:p>
        </p:txBody>
      </p:sp>
    </p:spTree>
    <p:extLst>
      <p:ext uri="{BB962C8B-B14F-4D97-AF65-F5344CB8AC3E}">
        <p14:creationId xmlns:p14="http://schemas.microsoft.com/office/powerpoint/2010/main" val="26813135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0" y="444500"/>
            <a:ext cx="12192000" cy="845458"/>
          </a:xfrm>
          <a:solidFill>
            <a:schemeClr val="accent1">
              <a:lumMod val="75000"/>
            </a:schemeClr>
          </a:solidFill>
        </p:spPr>
        <p:txBody>
          <a:bodyPr>
            <a:noAutofit/>
          </a:bodyPr>
          <a:lstStyle/>
          <a:p>
            <a:pPr algn="ctr"/>
            <a:r>
              <a:rPr lang="en-US" sz="4000" cap="all" dirty="0">
                <a:solidFill>
                  <a:schemeClr val="bg1"/>
                </a:solidFill>
                <a:ea typeface="Arial Unicode MS" pitchFamily="34" charset="-128"/>
                <a:cs typeface="Arial Unicode MS" pitchFamily="34" charset="-128"/>
              </a:rPr>
              <a:t>Bribery or Graft</a:t>
            </a:r>
            <a:endParaRPr lang="en-US" sz="5400" cap="all" dirty="0">
              <a:solidFill>
                <a:schemeClr val="bg1"/>
              </a:solidFill>
              <a:ea typeface="Arial Unicode MS" pitchFamily="34" charset="-128"/>
              <a:cs typeface="Arial Unicode MS" pitchFamily="34" charset="-128"/>
            </a:endParaRPr>
          </a:p>
        </p:txBody>
      </p:sp>
      <p:sp>
        <p:nvSpPr>
          <p:cNvPr id="176131" name="Rectangle 3"/>
          <p:cNvSpPr>
            <a:spLocks noGrp="1" noChangeArrowheads="1"/>
          </p:cNvSpPr>
          <p:nvPr>
            <p:ph idx="4294967295"/>
          </p:nvPr>
        </p:nvSpPr>
        <p:spPr>
          <a:xfrm>
            <a:off x="1441902" y="1439041"/>
            <a:ext cx="9051925" cy="4491859"/>
          </a:xfrm>
        </p:spPr>
        <p:txBody>
          <a:bodyPr>
            <a:noAutofit/>
          </a:bodyPr>
          <a:lstStyle/>
          <a:p>
            <a:pPr marL="457200" indent="-457200">
              <a:lnSpc>
                <a:spcPct val="80000"/>
              </a:lnSpc>
              <a:spcBef>
                <a:spcPts val="1200"/>
              </a:spcBef>
              <a:spcAft>
                <a:spcPts val="12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You </a:t>
            </a:r>
            <a:r>
              <a:rPr lang="en-US" b="1" u="sng" dirty="0">
                <a:latin typeface="Franklin Gothic Book" panose="020B0503020102020204" pitchFamily="34" charset="0"/>
              </a:rPr>
              <a:t>may not</a:t>
            </a:r>
            <a:r>
              <a:rPr lang="en-US" b="1" dirty="0">
                <a:latin typeface="Franklin Gothic Book" panose="020B0503020102020204" pitchFamily="34" charset="0"/>
              </a:rPr>
              <a:t> </a:t>
            </a:r>
            <a:r>
              <a:rPr lang="en-US" dirty="0">
                <a:latin typeface="Franklin Gothic Book" panose="020B0503020102020204" pitchFamily="34" charset="0"/>
              </a:rPr>
              <a:t>solicit, accept, or agree to accept anything of value in return for performing or refraining from performing your membership duties</a:t>
            </a:r>
          </a:p>
          <a:p>
            <a:pPr marL="457200" indent="-457200">
              <a:lnSpc>
                <a:spcPct val="80000"/>
              </a:lnSpc>
              <a:spcBef>
                <a:spcPts val="1200"/>
              </a:spcBef>
              <a:spcAft>
                <a:spcPts val="12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You </a:t>
            </a:r>
            <a:r>
              <a:rPr lang="en-US" b="1" u="sng" dirty="0">
                <a:latin typeface="Franklin Gothic Book" panose="020B0503020102020204" pitchFamily="34" charset="0"/>
              </a:rPr>
              <a:t>may not </a:t>
            </a:r>
            <a:r>
              <a:rPr lang="en-US" dirty="0">
                <a:latin typeface="Franklin Gothic Book" panose="020B0503020102020204" pitchFamily="34" charset="0"/>
              </a:rPr>
              <a:t>use your position to:</a:t>
            </a:r>
          </a:p>
          <a:p>
            <a:pPr marL="914400" lvl="1" indent="-457200">
              <a:lnSpc>
                <a:spcPct val="80000"/>
              </a:lnSpc>
              <a:spcBef>
                <a:spcPts val="1200"/>
              </a:spcBef>
              <a:spcAft>
                <a:spcPts val="12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Use information that is not available to the public to secure private gain for you or your family </a:t>
            </a:r>
          </a:p>
          <a:p>
            <a:pPr marL="914400" lvl="1" indent="-457200">
              <a:lnSpc>
                <a:spcPct val="80000"/>
              </a:lnSpc>
              <a:spcBef>
                <a:spcPts val="1200"/>
              </a:spcBef>
              <a:spcAft>
                <a:spcPts val="12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Induce or coerce, or appear to induce or coerce any person or entity to provide financial benefit to yourself or other entity or person</a:t>
            </a:r>
          </a:p>
        </p:txBody>
      </p:sp>
    </p:spTree>
    <p:extLst>
      <p:ext uri="{BB962C8B-B14F-4D97-AF65-F5344CB8AC3E}">
        <p14:creationId xmlns:p14="http://schemas.microsoft.com/office/powerpoint/2010/main" val="42684205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0" y="431800"/>
            <a:ext cx="12192000" cy="858158"/>
          </a:xfrm>
          <a:solidFill>
            <a:schemeClr val="accent1">
              <a:lumMod val="75000"/>
            </a:schemeClr>
          </a:solidFill>
        </p:spPr>
        <p:txBody>
          <a:bodyPr>
            <a:noAutofit/>
          </a:bodyPr>
          <a:lstStyle/>
          <a:p>
            <a:pPr algn="ctr"/>
            <a:r>
              <a:rPr lang="en-US" sz="4000" cap="all" dirty="0">
                <a:solidFill>
                  <a:schemeClr val="bg1"/>
                </a:solidFill>
                <a:ea typeface="Arial Unicode MS" pitchFamily="34" charset="-128"/>
                <a:cs typeface="Arial Unicode MS" pitchFamily="34" charset="-128"/>
              </a:rPr>
              <a:t>Gifts</a:t>
            </a:r>
            <a:endParaRPr lang="en-US" sz="6000" cap="all" dirty="0">
              <a:solidFill>
                <a:schemeClr val="bg1"/>
              </a:solidFill>
              <a:ea typeface="Arial Unicode MS" pitchFamily="34" charset="-128"/>
              <a:cs typeface="Arial Unicode MS" pitchFamily="34" charset="-128"/>
            </a:endParaRPr>
          </a:p>
        </p:txBody>
      </p:sp>
      <p:sp>
        <p:nvSpPr>
          <p:cNvPr id="176131" name="Rectangle 3"/>
          <p:cNvSpPr>
            <a:spLocks noGrp="1" noChangeArrowheads="1"/>
          </p:cNvSpPr>
          <p:nvPr>
            <p:ph idx="4294967295"/>
          </p:nvPr>
        </p:nvSpPr>
        <p:spPr>
          <a:xfrm>
            <a:off x="723900" y="1391183"/>
            <a:ext cx="10452100" cy="5187418"/>
          </a:xfrm>
        </p:spPr>
        <p:txBody>
          <a:bodyPr>
            <a:noAutofit/>
          </a:bodyPr>
          <a:lstStyle/>
          <a:p>
            <a:pPr marL="457200" indent="-457200">
              <a:lnSpc>
                <a:spcPts val="2700"/>
              </a:lnSpc>
              <a:spcBef>
                <a:spcPts val="600"/>
              </a:spcBef>
              <a:spcAft>
                <a:spcPts val="6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You </a:t>
            </a:r>
            <a:r>
              <a:rPr lang="en-US" b="1" u="sng" dirty="0">
                <a:latin typeface="Franklin Gothic Book" panose="020B0503020102020204" pitchFamily="34" charset="0"/>
              </a:rPr>
              <a:t>cannot</a:t>
            </a:r>
            <a:r>
              <a:rPr lang="en-US" dirty="0">
                <a:latin typeface="Franklin Gothic Book" panose="020B0503020102020204" pitchFamily="34" charset="0"/>
              </a:rPr>
              <a:t> accept any gift(s), gratuity, favor, entertainment, loan or any other thing of monetary value </a:t>
            </a:r>
            <a:r>
              <a:rPr lang="en-US" u="sng" dirty="0">
                <a:latin typeface="Franklin Gothic Book" panose="020B0503020102020204" pitchFamily="34" charset="0"/>
              </a:rPr>
              <a:t>totaling $630 or more</a:t>
            </a:r>
            <a:r>
              <a:rPr lang="en-US" dirty="0">
                <a:latin typeface="Franklin Gothic Book" panose="020B0503020102020204" pitchFamily="34" charset="0"/>
              </a:rPr>
              <a:t>, either directly or indirectly, from any person, firm, corporation, or other entity which would benefit materially from the outcome of a group decision  </a:t>
            </a:r>
          </a:p>
          <a:p>
            <a:pPr marL="457200" indent="-457200">
              <a:lnSpc>
                <a:spcPts val="2700"/>
              </a:lnSpc>
              <a:spcBef>
                <a:spcPts val="600"/>
              </a:spcBef>
              <a:spcAft>
                <a:spcPts val="6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You must report any acceptance of gifts totaling $50 or more, and recuse/disqualify yourself from participating in group activities related to the person, firm, corporation, or other entity responsible for the gratuity</a:t>
            </a:r>
          </a:p>
          <a:p>
            <a:pPr marL="457200" indent="-457200">
              <a:lnSpc>
                <a:spcPts val="2700"/>
              </a:lnSpc>
              <a:spcBef>
                <a:spcPts val="600"/>
              </a:spcBef>
              <a:spcAft>
                <a:spcPts val="6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See FPPC Fact Sheet on gifts as a resource at: </a:t>
            </a:r>
            <a:r>
              <a:rPr lang="en-US" dirty="0">
                <a:latin typeface="Franklin Gothic Book" panose="020B0503020102020204" pitchFamily="34" charset="0"/>
                <a:hlinkClick r:id="rId3"/>
              </a:rPr>
              <a:t>https://fppc.ca.gov/content/dam/fppc/NS-Documents/TAD/gift-fact-sheet/Local_Gift_Fact_Sheet_Final.pdf</a:t>
            </a:r>
            <a:r>
              <a:rPr lang="en-US" dirty="0">
                <a:latin typeface="Franklin Gothic Book" panose="020B0503020102020204" pitchFamily="34" charset="0"/>
              </a:rPr>
              <a:t>  </a:t>
            </a:r>
            <a:endParaRPr lang="en-US" dirty="0">
              <a:solidFill>
                <a:srgbClr val="002060"/>
              </a:solidFill>
            </a:endParaRPr>
          </a:p>
          <a:p>
            <a:pPr lvl="1">
              <a:spcBef>
                <a:spcPts val="0"/>
              </a:spcBef>
              <a:spcAft>
                <a:spcPts val="1200"/>
              </a:spcAft>
              <a:buClr>
                <a:schemeClr val="accent1">
                  <a:lumMod val="75000"/>
                </a:schemeClr>
              </a:buClr>
              <a:buFont typeface="Wingdings" pitchFamily="2" charset="2"/>
              <a:buChar char="Ø"/>
            </a:pPr>
            <a:endParaRPr lang="en-US" sz="3200" dirty="0">
              <a:solidFill>
                <a:srgbClr val="002060"/>
              </a:solidFill>
            </a:endParaRPr>
          </a:p>
        </p:txBody>
      </p:sp>
    </p:spTree>
    <p:extLst>
      <p:ext uri="{BB962C8B-B14F-4D97-AF65-F5344CB8AC3E}">
        <p14:creationId xmlns:p14="http://schemas.microsoft.com/office/powerpoint/2010/main" val="27726242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08754" y="1906135"/>
            <a:ext cx="9450659" cy="4001095"/>
          </a:xfrm>
          <a:prstGeom prst="rect">
            <a:avLst/>
          </a:prstGeom>
        </p:spPr>
        <p:txBody>
          <a:bodyPr wrap="square">
            <a:spAutoFit/>
          </a:bodyPr>
          <a:lstStyle/>
          <a:p>
            <a:pPr marL="457200" indent="-457200">
              <a:lnSpc>
                <a:spcPts val="2700"/>
              </a:lnSpc>
              <a:spcAft>
                <a:spcPts val="1200"/>
              </a:spcAft>
              <a:buClr>
                <a:schemeClr val="accent1">
                  <a:lumMod val="75000"/>
                </a:schemeClr>
              </a:buClr>
              <a:buFont typeface="Franklin Gothic Book" panose="020B0503020102020204" pitchFamily="34" charset="0"/>
              <a:buChar char="●"/>
              <a:defRPr/>
            </a:pPr>
            <a:r>
              <a:rPr lang="en-US" altLang="en-US" sz="2800" dirty="0">
                <a:latin typeface="Franklin Gothic Book" panose="020B0503020102020204" pitchFamily="34" charset="0"/>
              </a:rPr>
              <a:t>Prohibits any “officer” running for office from participating in certain proceedings affecting contributors for 12 months following contribution</a:t>
            </a:r>
          </a:p>
          <a:p>
            <a:pPr marL="457200" indent="-457200">
              <a:lnSpc>
                <a:spcPts val="2700"/>
              </a:lnSpc>
              <a:spcAft>
                <a:spcPts val="1200"/>
              </a:spcAft>
              <a:buClr>
                <a:schemeClr val="accent1">
                  <a:lumMod val="75000"/>
                </a:schemeClr>
              </a:buClr>
              <a:buFont typeface="Franklin Gothic Book" panose="020B0503020102020204" pitchFamily="34" charset="0"/>
              <a:buChar char="●"/>
              <a:defRPr/>
            </a:pPr>
            <a:r>
              <a:rPr lang="en-US" altLang="en-US" sz="2800" dirty="0">
                <a:latin typeface="Franklin Gothic Book" panose="020B0503020102020204" pitchFamily="34" charset="0"/>
              </a:rPr>
              <a:t>Only applies to specific types of decisions related to  licenses, contracts, permits, or other entitlements for use</a:t>
            </a:r>
          </a:p>
          <a:p>
            <a:pPr marL="457200" indent="-457200">
              <a:lnSpc>
                <a:spcPts val="2700"/>
              </a:lnSpc>
              <a:spcAft>
                <a:spcPts val="1200"/>
              </a:spcAft>
              <a:buClr>
                <a:schemeClr val="accent1">
                  <a:lumMod val="75000"/>
                </a:schemeClr>
              </a:buClr>
              <a:buFont typeface="Franklin Gothic Book" panose="020B0503020102020204" pitchFamily="34" charset="0"/>
              <a:buChar char="●"/>
              <a:defRPr/>
            </a:pPr>
            <a:r>
              <a:rPr lang="en-US" altLang="en-US" sz="2800" dirty="0">
                <a:latin typeface="Franklin Gothic Book" panose="020B0503020102020204" pitchFamily="34" charset="0"/>
              </a:rPr>
              <a:t>Also prohibits soliciting/accepting contributions over $500 from party with pending proceeding before agency for 12 months after decision</a:t>
            </a:r>
          </a:p>
          <a:p>
            <a:pPr marL="457200" indent="-457200">
              <a:lnSpc>
                <a:spcPts val="2700"/>
              </a:lnSpc>
              <a:spcAft>
                <a:spcPts val="1200"/>
              </a:spcAft>
              <a:buClr>
                <a:schemeClr val="accent1">
                  <a:lumMod val="75000"/>
                </a:schemeClr>
              </a:buClr>
              <a:buFont typeface="Franklin Gothic Book" panose="020B0503020102020204" pitchFamily="34" charset="0"/>
              <a:buChar char="●"/>
              <a:defRPr/>
            </a:pPr>
            <a:r>
              <a:rPr lang="en-US" altLang="en-US" sz="2800" dirty="0">
                <a:latin typeface="Franklin Gothic Book" panose="020B0503020102020204" pitchFamily="34" charset="0"/>
              </a:rPr>
              <a:t>Note:  S.B. 1439 (2022) extended this rule to elected officials and not just those who are appointed</a:t>
            </a:r>
          </a:p>
        </p:txBody>
      </p:sp>
      <p:sp>
        <p:nvSpPr>
          <p:cNvPr id="6" name="Rectangle 2"/>
          <p:cNvSpPr txBox="1">
            <a:spLocks noChangeArrowheads="1"/>
          </p:cNvSpPr>
          <p:nvPr/>
        </p:nvSpPr>
        <p:spPr>
          <a:xfrm>
            <a:off x="0" y="406400"/>
            <a:ext cx="12192000" cy="858158"/>
          </a:xfrm>
          <a:prstGeom prst="rect">
            <a:avLst/>
          </a:prstGeom>
          <a:solidFill>
            <a:schemeClr val="accent1">
              <a:lumMod val="75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b="1" cap="all" dirty="0">
                <a:solidFill>
                  <a:schemeClr val="bg1"/>
                </a:solidFill>
                <a:ea typeface="Arial Unicode MS" pitchFamily="34" charset="-128"/>
                <a:cs typeface="Arial Unicode MS" pitchFamily="34" charset="-128"/>
              </a:rPr>
              <a:t>Campaign Contributions – Levine Act</a:t>
            </a:r>
            <a:endParaRPr lang="en-US" sz="6000" b="1" cap="all" dirty="0">
              <a:solidFill>
                <a:schemeClr val="bg1"/>
              </a:solidFill>
              <a:ea typeface="Arial Unicode MS" pitchFamily="34" charset="-128"/>
              <a:cs typeface="Arial Unicode MS" pitchFamily="34" charset="-128"/>
            </a:endParaRPr>
          </a:p>
        </p:txBody>
      </p:sp>
    </p:spTree>
    <p:extLst>
      <p:ext uri="{BB962C8B-B14F-4D97-AF65-F5344CB8AC3E}">
        <p14:creationId xmlns:p14="http://schemas.microsoft.com/office/powerpoint/2010/main" val="651259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0" y="444500"/>
            <a:ext cx="12192000" cy="845775"/>
          </a:xfrm>
          <a:solidFill>
            <a:schemeClr val="accent1">
              <a:lumMod val="75000"/>
            </a:schemeClr>
          </a:solidFill>
        </p:spPr>
        <p:txBody>
          <a:bodyPr>
            <a:noAutofit/>
          </a:bodyPr>
          <a:lstStyle/>
          <a:p>
            <a:pPr algn="ctr"/>
            <a:r>
              <a:rPr lang="en-US" sz="4000" cap="all" dirty="0">
                <a:solidFill>
                  <a:schemeClr val="bg1"/>
                </a:solidFill>
                <a:ea typeface="Arial Unicode MS" pitchFamily="34" charset="-128"/>
                <a:cs typeface="Arial Unicode MS" pitchFamily="34" charset="-128"/>
              </a:rPr>
              <a:t>Conflict of Interest</a:t>
            </a:r>
          </a:p>
        </p:txBody>
      </p:sp>
      <p:sp>
        <p:nvSpPr>
          <p:cNvPr id="176131" name="Rectangle 3"/>
          <p:cNvSpPr>
            <a:spLocks noGrp="1" noChangeArrowheads="1"/>
          </p:cNvSpPr>
          <p:nvPr>
            <p:ph idx="4294967295"/>
          </p:nvPr>
        </p:nvSpPr>
        <p:spPr>
          <a:xfrm>
            <a:off x="800100" y="1494087"/>
            <a:ext cx="10439400" cy="5105400"/>
          </a:xfrm>
        </p:spPr>
        <p:txBody>
          <a:bodyPr>
            <a:noAutofit/>
          </a:bodyPr>
          <a:lstStyle/>
          <a:p>
            <a:pPr marL="365760" indent="-365760">
              <a:lnSpc>
                <a:spcPts val="2700"/>
              </a:lnSpc>
              <a:spcBef>
                <a:spcPts val="800"/>
              </a:spcBef>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Appointment to a County board, commission or committee (BCC) constitutes a </a:t>
            </a:r>
            <a:r>
              <a:rPr lang="en-US" b="1" dirty="0">
                <a:latin typeface="Franklin Gothic Book" panose="020B0503020102020204" pitchFamily="34" charset="0"/>
              </a:rPr>
              <a:t>public trust </a:t>
            </a:r>
            <a:r>
              <a:rPr lang="en-US" dirty="0">
                <a:latin typeface="Franklin Gothic Book" panose="020B0503020102020204" pitchFamily="34" charset="0"/>
              </a:rPr>
              <a:t>that must always be respected  </a:t>
            </a:r>
          </a:p>
          <a:p>
            <a:pPr marL="365760" indent="-365760">
              <a:lnSpc>
                <a:spcPts val="2700"/>
              </a:lnSpc>
              <a:spcBef>
                <a:spcPts val="800"/>
              </a:spcBef>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You serve as an important link between County citizens, County staff, and the Board of Supervisors and are integral to the process of the government of the County</a:t>
            </a:r>
          </a:p>
          <a:p>
            <a:pPr marL="365760" indent="-365760">
              <a:lnSpc>
                <a:spcPts val="2700"/>
              </a:lnSpc>
              <a:spcBef>
                <a:spcPts val="800"/>
              </a:spcBef>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You are to abide by the standards and expectations in the County’s Code of Conduct</a:t>
            </a:r>
          </a:p>
          <a:p>
            <a:pPr marL="365760" indent="-365760">
              <a:lnSpc>
                <a:spcPts val="2700"/>
              </a:lnSpc>
              <a:spcBef>
                <a:spcPts val="800"/>
              </a:spcBef>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A conflict of interest exists when your private interests conflict with your official responsibilities</a:t>
            </a:r>
          </a:p>
          <a:p>
            <a:pPr marL="365760" indent="-365760">
              <a:lnSpc>
                <a:spcPts val="2700"/>
              </a:lnSpc>
              <a:spcBef>
                <a:spcPts val="800"/>
              </a:spcBef>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You </a:t>
            </a:r>
            <a:r>
              <a:rPr lang="en-US" u="sng" dirty="0">
                <a:latin typeface="Franklin Gothic Book" panose="020B0503020102020204" pitchFamily="34" charset="0"/>
              </a:rPr>
              <a:t>may never </a:t>
            </a:r>
            <a:r>
              <a:rPr lang="en-US" dirty="0">
                <a:latin typeface="Franklin Gothic Book" panose="020B0503020102020204" pitchFamily="34" charset="0"/>
              </a:rPr>
              <a:t>engage in an activity that creates a conflict between your personal interests and those of the community that you represent, and you should also avoid situations that </a:t>
            </a:r>
            <a:r>
              <a:rPr lang="en-US" b="1" dirty="0">
                <a:latin typeface="Franklin Gothic Book" panose="020B0503020102020204" pitchFamily="34" charset="0"/>
              </a:rPr>
              <a:t>could give the appearance of a conflict</a:t>
            </a:r>
            <a:endParaRPr lang="en-US" dirty="0">
              <a:latin typeface="Franklin Gothic Book" panose="020B0503020102020204" pitchFamily="34" charset="0"/>
            </a:endParaRPr>
          </a:p>
          <a:p>
            <a:pPr>
              <a:lnSpc>
                <a:spcPct val="80000"/>
              </a:lnSpc>
              <a:spcBef>
                <a:spcPts val="1200"/>
              </a:spcBef>
              <a:spcAft>
                <a:spcPts val="1800"/>
              </a:spcAft>
              <a:buFont typeface="Wingdings" panose="05000000000000000000" pitchFamily="2" charset="2"/>
              <a:buChar char="§"/>
            </a:pPr>
            <a:endParaRPr lang="en-US" sz="2400" dirty="0">
              <a:latin typeface="Candara" panose="020E0502030303020204" pitchFamily="34" charset="0"/>
            </a:endParaRPr>
          </a:p>
          <a:p>
            <a:pPr marL="339725" indent="-339725">
              <a:lnSpc>
                <a:spcPct val="80000"/>
              </a:lnSpc>
              <a:spcBef>
                <a:spcPts val="1200"/>
              </a:spcBef>
              <a:spcAft>
                <a:spcPts val="1800"/>
              </a:spcAft>
              <a:buClr>
                <a:schemeClr val="accent1">
                  <a:lumMod val="75000"/>
                </a:schemeClr>
              </a:buClr>
              <a:buFont typeface="Wingdings" pitchFamily="2" charset="2"/>
              <a:buChar char="Ø"/>
            </a:pPr>
            <a:endParaRPr lang="en-US" dirty="0">
              <a:solidFill>
                <a:schemeClr val="tx1"/>
              </a:solidFill>
              <a:latin typeface="Candara" panose="020E0502030303020204" pitchFamily="34" charset="0"/>
            </a:endParaRPr>
          </a:p>
        </p:txBody>
      </p:sp>
    </p:spTree>
    <p:extLst>
      <p:ext uri="{BB962C8B-B14F-4D97-AF65-F5344CB8AC3E}">
        <p14:creationId xmlns:p14="http://schemas.microsoft.com/office/powerpoint/2010/main" val="28751120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08754" y="1906135"/>
            <a:ext cx="9450659" cy="4516621"/>
          </a:xfrm>
          <a:prstGeom prst="rect">
            <a:avLst/>
          </a:prstGeom>
        </p:spPr>
        <p:txBody>
          <a:bodyPr wrap="square">
            <a:spAutoFit/>
          </a:bodyPr>
          <a:lstStyle/>
          <a:p>
            <a:pPr marL="457200" indent="-457200">
              <a:lnSpc>
                <a:spcPts val="2700"/>
              </a:lnSpc>
              <a:spcAft>
                <a:spcPts val="1200"/>
              </a:spcAft>
              <a:buClr>
                <a:schemeClr val="accent1">
                  <a:lumMod val="75000"/>
                </a:schemeClr>
              </a:buClr>
              <a:buFont typeface="Franklin Gothic Book" panose="020B0503020102020204" pitchFamily="34" charset="0"/>
              <a:buChar char="●"/>
              <a:defRPr/>
            </a:pPr>
            <a:r>
              <a:rPr lang="en-US" altLang="en-US" sz="2800" dirty="0">
                <a:latin typeface="Franklin Gothic Book" panose="020B0503020102020204" pitchFamily="34" charset="0"/>
              </a:rPr>
              <a:t>If running for County office, a San Diego County ordinance prohibits receipt of contributions and gifts from registered lobbyists, as specified.  County Code of Regulatory Ordinances, Section 23.108 and 23.109.</a:t>
            </a:r>
          </a:p>
          <a:p>
            <a:pPr marL="457200" indent="-457200">
              <a:lnSpc>
                <a:spcPts val="2700"/>
              </a:lnSpc>
              <a:spcAft>
                <a:spcPts val="1200"/>
              </a:spcAft>
              <a:buClr>
                <a:schemeClr val="accent1">
                  <a:lumMod val="75000"/>
                </a:schemeClr>
              </a:buClr>
              <a:buFont typeface="Franklin Gothic Book" panose="020B0503020102020204" pitchFamily="34" charset="0"/>
              <a:buChar char="●"/>
              <a:defRPr/>
            </a:pPr>
            <a:r>
              <a:rPr lang="en-US" altLang="en-US" sz="2800" dirty="0">
                <a:latin typeface="Franklin Gothic Book" panose="020B0503020102020204" pitchFamily="34" charset="0"/>
              </a:rPr>
              <a:t>Lobbyists who seek to influence decisions of specified County boards and offices are required to register with the Clerk of the Board.</a:t>
            </a:r>
          </a:p>
          <a:p>
            <a:pPr marL="457200" indent="-457200">
              <a:lnSpc>
                <a:spcPts val="2700"/>
              </a:lnSpc>
              <a:spcAft>
                <a:spcPts val="1200"/>
              </a:spcAft>
              <a:buClr>
                <a:schemeClr val="accent1">
                  <a:lumMod val="75000"/>
                </a:schemeClr>
              </a:buClr>
              <a:buFont typeface="Franklin Gothic Book" panose="020B0503020102020204" pitchFamily="34" charset="0"/>
              <a:buChar char="●"/>
              <a:defRPr/>
            </a:pPr>
            <a:r>
              <a:rPr lang="en-US" altLang="en-US" sz="2800" dirty="0">
                <a:latin typeface="Franklin Gothic Book" panose="020B0503020102020204" pitchFamily="34" charset="0"/>
              </a:rPr>
              <a:t>Specific provisions are set forth in the ordinance.</a:t>
            </a:r>
          </a:p>
          <a:p>
            <a:pPr marL="457200" indent="-457200">
              <a:lnSpc>
                <a:spcPts val="2700"/>
              </a:lnSpc>
              <a:spcAft>
                <a:spcPts val="1200"/>
              </a:spcAft>
              <a:buClr>
                <a:schemeClr val="accent1">
                  <a:lumMod val="75000"/>
                </a:schemeClr>
              </a:buClr>
              <a:buFont typeface="Franklin Gothic Book" panose="020B0503020102020204" pitchFamily="34" charset="0"/>
              <a:buChar char="●"/>
              <a:defRPr/>
            </a:pPr>
            <a:r>
              <a:rPr lang="en-US" altLang="en-US" sz="2800" dirty="0">
                <a:latin typeface="Franklin Gothic Book" panose="020B0503020102020204" pitchFamily="34" charset="0"/>
              </a:rPr>
              <a:t>County Counsel does not advise on individual campaign issues.</a:t>
            </a:r>
          </a:p>
          <a:p>
            <a:pPr marL="457200" indent="-457200">
              <a:lnSpc>
                <a:spcPts val="2700"/>
              </a:lnSpc>
              <a:spcAft>
                <a:spcPts val="1200"/>
              </a:spcAft>
              <a:buClr>
                <a:schemeClr val="accent1">
                  <a:lumMod val="75000"/>
                </a:schemeClr>
              </a:buClr>
              <a:buFont typeface="Franklin Gothic Book" panose="020B0503020102020204" pitchFamily="34" charset="0"/>
              <a:buChar char="●"/>
              <a:defRPr/>
            </a:pPr>
            <a:endParaRPr lang="en-US" altLang="en-US" sz="2800" dirty="0">
              <a:latin typeface="Franklin Gothic Book" panose="020B0503020102020204" pitchFamily="34" charset="0"/>
            </a:endParaRPr>
          </a:p>
        </p:txBody>
      </p:sp>
      <p:sp>
        <p:nvSpPr>
          <p:cNvPr id="6" name="Rectangle 2"/>
          <p:cNvSpPr txBox="1">
            <a:spLocks noChangeArrowheads="1"/>
          </p:cNvSpPr>
          <p:nvPr/>
        </p:nvSpPr>
        <p:spPr>
          <a:xfrm>
            <a:off x="0" y="406400"/>
            <a:ext cx="12192000" cy="858158"/>
          </a:xfrm>
          <a:prstGeom prst="rect">
            <a:avLst/>
          </a:prstGeom>
          <a:solidFill>
            <a:schemeClr val="accent1">
              <a:lumMod val="75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b="1" cap="all" dirty="0">
                <a:solidFill>
                  <a:schemeClr val="bg1"/>
                </a:solidFill>
                <a:ea typeface="Arial Unicode MS" pitchFamily="34" charset="-128"/>
                <a:cs typeface="Arial Unicode MS" pitchFamily="34" charset="-128"/>
              </a:rPr>
              <a:t>Lobbying activities – LOCAL RESTRICTIONS</a:t>
            </a:r>
            <a:endParaRPr lang="en-US" sz="6000" b="1" cap="all" dirty="0">
              <a:solidFill>
                <a:schemeClr val="bg1"/>
              </a:solidFill>
              <a:ea typeface="Arial Unicode MS" pitchFamily="34" charset="-128"/>
              <a:cs typeface="Arial Unicode MS" pitchFamily="34" charset="-128"/>
            </a:endParaRPr>
          </a:p>
        </p:txBody>
      </p:sp>
    </p:spTree>
    <p:extLst>
      <p:ext uri="{BB962C8B-B14F-4D97-AF65-F5344CB8AC3E}">
        <p14:creationId xmlns:p14="http://schemas.microsoft.com/office/powerpoint/2010/main" val="33473432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0" y="342900"/>
            <a:ext cx="12192000" cy="947058"/>
          </a:xfrm>
          <a:solidFill>
            <a:schemeClr val="accent1">
              <a:lumMod val="75000"/>
            </a:schemeClr>
          </a:solidFill>
        </p:spPr>
        <p:txBody>
          <a:bodyPr/>
          <a:lstStyle/>
          <a:p>
            <a:r>
              <a:rPr lang="en-US" sz="4000" cap="all" dirty="0">
                <a:solidFill>
                  <a:schemeClr val="bg1"/>
                </a:solidFill>
                <a:latin typeface="Candara" panose="020E0502030303020204" pitchFamily="34" charset="0"/>
              </a:rPr>
              <a:t>Ethics Training</a:t>
            </a:r>
          </a:p>
        </p:txBody>
      </p:sp>
      <p:sp>
        <p:nvSpPr>
          <p:cNvPr id="38915" name="Rectangle 3"/>
          <p:cNvSpPr>
            <a:spLocks noGrp="1" noChangeArrowheads="1"/>
          </p:cNvSpPr>
          <p:nvPr>
            <p:ph idx="4294967295"/>
          </p:nvPr>
        </p:nvSpPr>
        <p:spPr>
          <a:xfrm>
            <a:off x="1636580" y="1872483"/>
            <a:ext cx="9051925" cy="4261758"/>
          </a:xfrm>
        </p:spPr>
        <p:txBody>
          <a:bodyPr vert="horz">
            <a:normAutofit/>
          </a:bodyPr>
          <a:lstStyle/>
          <a:p>
            <a:pPr marL="457200" indent="-457200">
              <a:lnSpc>
                <a:spcPct val="80000"/>
              </a:lnSpc>
              <a:spcBef>
                <a:spcPts val="1200"/>
              </a:spcBef>
              <a:spcAft>
                <a:spcPts val="1200"/>
              </a:spcAft>
              <a:buClr>
                <a:schemeClr val="accent1">
                  <a:lumMod val="75000"/>
                </a:schemeClr>
              </a:buClr>
              <a:buFont typeface="Franklin Gothic Book" panose="020B0503020102020204" pitchFamily="34" charset="0"/>
              <a:buChar char="●"/>
            </a:pPr>
            <a:r>
              <a:rPr lang="en-US" sz="3200" dirty="0">
                <a:latin typeface="Franklin Gothic Book" panose="020B0503020102020204" pitchFamily="34" charset="0"/>
              </a:rPr>
              <a:t>Some BCCs must complete the State mandated ethics training (A.B. 1234) for local officials if compensated, reimbursed for expenses, or required by the Board of Supervisors within first year of being seated and every two years after the initial training.</a:t>
            </a:r>
          </a:p>
          <a:p>
            <a:pPr marL="457200" indent="-457200">
              <a:lnSpc>
                <a:spcPct val="80000"/>
              </a:lnSpc>
              <a:spcBef>
                <a:spcPts val="1200"/>
              </a:spcBef>
              <a:spcAft>
                <a:spcPts val="1200"/>
              </a:spcAft>
              <a:buClr>
                <a:schemeClr val="accent1">
                  <a:lumMod val="75000"/>
                </a:schemeClr>
              </a:buClr>
              <a:buFont typeface="Franklin Gothic Book" panose="020B0503020102020204" pitchFamily="34" charset="0"/>
              <a:buChar char="●"/>
            </a:pPr>
            <a:r>
              <a:rPr lang="en-US" sz="3200" dirty="0">
                <a:latin typeface="Franklin Gothic Book" panose="020B0503020102020204" pitchFamily="34" charset="0"/>
              </a:rPr>
              <a:t>Clerk of the Board will notify BCC members subject to this requirement.</a:t>
            </a:r>
          </a:p>
          <a:p>
            <a:pPr marL="0" indent="0">
              <a:lnSpc>
                <a:spcPct val="80000"/>
              </a:lnSpc>
              <a:spcBef>
                <a:spcPts val="0"/>
              </a:spcBef>
              <a:spcAft>
                <a:spcPts val="1800"/>
              </a:spcAft>
              <a:buClr>
                <a:srgbClr val="D16349"/>
              </a:buClr>
              <a:buNone/>
            </a:pPr>
            <a:endParaRPr lang="en-US" dirty="0">
              <a:solidFill>
                <a:schemeClr val="tx1"/>
              </a:solidFill>
              <a:latin typeface="Candara" panose="020E0502030303020204" pitchFamily="34" charset="0"/>
            </a:endParaRPr>
          </a:p>
        </p:txBody>
      </p:sp>
    </p:spTree>
    <p:extLst>
      <p:ext uri="{BB962C8B-B14F-4D97-AF65-F5344CB8AC3E}">
        <p14:creationId xmlns:p14="http://schemas.microsoft.com/office/powerpoint/2010/main" val="38501976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0" y="330200"/>
            <a:ext cx="12192000" cy="959758"/>
          </a:xfrm>
          <a:solidFill>
            <a:schemeClr val="accent1">
              <a:lumMod val="75000"/>
            </a:schemeClr>
          </a:solidFill>
        </p:spPr>
        <p:txBody>
          <a:bodyPr>
            <a:normAutofit/>
          </a:bodyPr>
          <a:lstStyle/>
          <a:p>
            <a:pPr algn="ctr"/>
            <a:r>
              <a:rPr lang="en-US" sz="4000" cap="all" dirty="0">
                <a:solidFill>
                  <a:schemeClr val="bg1"/>
                </a:solidFill>
                <a:ea typeface="Arial Unicode MS" pitchFamily="34" charset="-128"/>
                <a:cs typeface="Arial Unicode MS" pitchFamily="34" charset="-128"/>
              </a:rPr>
              <a:t>Accessing Ethics Training</a:t>
            </a:r>
            <a:endParaRPr lang="en-US" sz="4000" cap="all" dirty="0">
              <a:solidFill>
                <a:schemeClr val="bg1"/>
              </a:solidFill>
            </a:endParaRPr>
          </a:p>
        </p:txBody>
      </p:sp>
      <p:sp>
        <p:nvSpPr>
          <p:cNvPr id="38915" name="Rectangle 3"/>
          <p:cNvSpPr>
            <a:spLocks noGrp="1" noChangeArrowheads="1"/>
          </p:cNvSpPr>
          <p:nvPr>
            <p:ph idx="4294967295"/>
          </p:nvPr>
        </p:nvSpPr>
        <p:spPr>
          <a:xfrm>
            <a:off x="591128" y="1468582"/>
            <a:ext cx="10353964" cy="5160817"/>
          </a:xfrm>
        </p:spPr>
        <p:txBody>
          <a:bodyPr vert="horz">
            <a:noAutofit/>
          </a:bodyPr>
          <a:lstStyle/>
          <a:p>
            <a:pPr marL="457200" indent="-457200">
              <a:lnSpc>
                <a:spcPct val="80000"/>
              </a:lnSpc>
              <a:spcBef>
                <a:spcPts val="600"/>
              </a:spcBef>
              <a:spcAft>
                <a:spcPts val="6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State mandated ethics training (A.B. 1234) is available from two organizations:</a:t>
            </a:r>
          </a:p>
          <a:p>
            <a:pPr marL="914400" lvl="1" indent="-457200">
              <a:lnSpc>
                <a:spcPts val="2700"/>
              </a:lnSpc>
              <a:spcBef>
                <a:spcPts val="1200"/>
              </a:spcBef>
              <a:spcAft>
                <a:spcPts val="6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Fair Political Practices Commission (FPPC): </a:t>
            </a:r>
            <a:r>
              <a:rPr lang="en-US" sz="2800" dirty="0">
                <a:solidFill>
                  <a:srgbClr val="0070C0"/>
                </a:solidFill>
                <a:latin typeface="Franklin Gothic Book" panose="020B0503020102020204" pitchFamily="34" charset="0"/>
                <a:hlinkClick r:id="rId3">
                  <a:extLst>
                    <a:ext uri="{A12FA001-AC4F-418D-AE19-62706E023703}">
                      <ahyp:hlinkClr xmlns:ahyp="http://schemas.microsoft.com/office/drawing/2018/hyperlinkcolor" val="tx"/>
                    </a:ext>
                  </a:extLst>
                </a:hlinkClick>
              </a:rPr>
              <a:t>http://www.fppc.ca.gov/learn/public-officials-and-employees-rules-/ethics-training.html</a:t>
            </a:r>
            <a:r>
              <a:rPr lang="en-US" sz="2800" dirty="0">
                <a:solidFill>
                  <a:srgbClr val="0070C0"/>
                </a:solidFill>
                <a:latin typeface="Franklin Gothic Book" panose="020B0503020102020204" pitchFamily="34" charset="0"/>
              </a:rPr>
              <a:t> </a:t>
            </a:r>
          </a:p>
          <a:p>
            <a:pPr marL="914400" lvl="1" indent="-457200">
              <a:lnSpc>
                <a:spcPts val="2700"/>
              </a:lnSpc>
              <a:spcBef>
                <a:spcPts val="1200"/>
              </a:spcBef>
              <a:spcAft>
                <a:spcPts val="600"/>
              </a:spcAft>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Institute for Local Government (ILG):  </a:t>
            </a:r>
          </a:p>
          <a:p>
            <a:pPr marL="463550" lvl="1" indent="0">
              <a:spcBef>
                <a:spcPts val="0"/>
              </a:spcBef>
              <a:spcAft>
                <a:spcPts val="1200"/>
              </a:spcAft>
              <a:buNone/>
            </a:pPr>
            <a:r>
              <a:rPr lang="en-US" sz="2800" dirty="0">
                <a:solidFill>
                  <a:srgbClr val="0070C0"/>
                </a:solidFill>
                <a:latin typeface="Franklin Gothic Book" panose="020B0503020102020204" pitchFamily="34" charset="0"/>
              </a:rPr>
              <a:t>	</a:t>
            </a:r>
            <a:r>
              <a:rPr lang="en-US" sz="2800" dirty="0">
                <a:solidFill>
                  <a:srgbClr val="0070C0"/>
                </a:solidFill>
                <a:latin typeface="Franklin Gothic Book" panose="020B0503020102020204" pitchFamily="34" charset="0"/>
                <a:hlinkClick r:id="rId4"/>
              </a:rPr>
              <a:t>https://www.ca-ilg.org/post/ab-1234-self-study</a:t>
            </a:r>
            <a:r>
              <a:rPr lang="en-US" sz="2800" dirty="0">
                <a:solidFill>
                  <a:srgbClr val="0070C0"/>
                </a:solidFill>
                <a:latin typeface="Franklin Gothic Book" panose="020B0503020102020204" pitchFamily="34" charset="0"/>
              </a:rPr>
              <a:t> </a:t>
            </a:r>
            <a:endParaRPr lang="en-US" sz="2800" dirty="0">
              <a:latin typeface="Franklin Gothic Book" panose="020B0503020102020204" pitchFamily="34" charset="0"/>
            </a:endParaRPr>
          </a:p>
          <a:p>
            <a:pPr marL="457200" indent="-457200">
              <a:lnSpc>
                <a:spcPts val="2700"/>
              </a:lnSpc>
              <a:spcBef>
                <a:spcPts val="600"/>
              </a:spcBef>
              <a:spcAft>
                <a:spcPts val="6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Two Hours of Self-Study </a:t>
            </a:r>
            <a:r>
              <a:rPr lang="en-US" dirty="0">
                <a:solidFill>
                  <a:srgbClr val="C5D1D7">
                    <a:lumMod val="10000"/>
                  </a:srgbClr>
                </a:solidFill>
                <a:latin typeface="Franklin Gothic Book" panose="020B0503020102020204" pitchFamily="34" charset="0"/>
              </a:rPr>
              <a:t>(reading materials and test)</a:t>
            </a:r>
          </a:p>
          <a:p>
            <a:pPr marL="457200" indent="-457200">
              <a:lnSpc>
                <a:spcPts val="2700"/>
              </a:lnSpc>
              <a:spcBef>
                <a:spcPts val="600"/>
              </a:spcBef>
              <a:spcAft>
                <a:spcPts val="600"/>
              </a:spcAft>
              <a:buClr>
                <a:schemeClr val="accent1">
                  <a:lumMod val="75000"/>
                </a:schemeClr>
              </a:buClr>
              <a:buFont typeface="Franklin Gothic Book" panose="020B0503020102020204" pitchFamily="34" charset="0"/>
              <a:buChar char="●"/>
            </a:pPr>
            <a:r>
              <a:rPr lang="en-US" dirty="0">
                <a:solidFill>
                  <a:srgbClr val="C5D1D7">
                    <a:lumMod val="10000"/>
                  </a:srgbClr>
                </a:solidFill>
                <a:latin typeface="Franklin Gothic Book" panose="020B0503020102020204" pitchFamily="34" charset="0"/>
              </a:rPr>
              <a:t>Upon completion, forward your Training Certificate to County staff to receive credit for taking the training</a:t>
            </a:r>
            <a:r>
              <a:rPr lang="en-US" dirty="0">
                <a:latin typeface="Franklin Gothic Book" panose="020B0503020102020204" pitchFamily="34" charset="0"/>
              </a:rPr>
              <a:t> (in order to fulfill the mandate, the certificate or certificates need to document </a:t>
            </a:r>
            <a:r>
              <a:rPr lang="en-US" u="sng" dirty="0">
                <a:latin typeface="Franklin Gothic Book" panose="020B0503020102020204" pitchFamily="34" charset="0"/>
              </a:rPr>
              <a:t>two hours</a:t>
            </a:r>
            <a:r>
              <a:rPr lang="en-US" dirty="0">
                <a:latin typeface="Franklin Gothic Book" panose="020B0503020102020204" pitchFamily="34" charset="0"/>
              </a:rPr>
              <a:t> of training)</a:t>
            </a:r>
          </a:p>
        </p:txBody>
      </p:sp>
    </p:spTree>
    <p:extLst>
      <p:ext uri="{BB962C8B-B14F-4D97-AF65-F5344CB8AC3E}">
        <p14:creationId xmlns:p14="http://schemas.microsoft.com/office/powerpoint/2010/main" val="3796827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0" y="444500"/>
            <a:ext cx="12192000" cy="845775"/>
          </a:xfrm>
          <a:solidFill>
            <a:schemeClr val="accent1">
              <a:lumMod val="75000"/>
            </a:schemeClr>
          </a:solidFill>
        </p:spPr>
        <p:txBody>
          <a:bodyPr>
            <a:noAutofit/>
          </a:bodyPr>
          <a:lstStyle/>
          <a:p>
            <a:pPr algn="ctr"/>
            <a:r>
              <a:rPr lang="en-US" sz="4000" cap="all" dirty="0">
                <a:solidFill>
                  <a:schemeClr val="bg1"/>
                </a:solidFill>
                <a:ea typeface="Arial Unicode MS" pitchFamily="34" charset="-128"/>
                <a:cs typeface="Arial Unicode MS" pitchFamily="34" charset="-128"/>
              </a:rPr>
              <a:t>INCOMPATIBLE ACTIVITIES</a:t>
            </a:r>
          </a:p>
        </p:txBody>
      </p:sp>
      <p:sp>
        <p:nvSpPr>
          <p:cNvPr id="176131" name="Rectangle 3"/>
          <p:cNvSpPr>
            <a:spLocks noGrp="1" noChangeArrowheads="1"/>
          </p:cNvSpPr>
          <p:nvPr>
            <p:ph idx="4294967295"/>
          </p:nvPr>
        </p:nvSpPr>
        <p:spPr>
          <a:xfrm>
            <a:off x="800100" y="1494087"/>
            <a:ext cx="10439400" cy="5105400"/>
          </a:xfrm>
        </p:spPr>
        <p:txBody>
          <a:bodyPr>
            <a:noAutofit/>
          </a:bodyPr>
          <a:lstStyle/>
          <a:p>
            <a:pPr marL="365760" indent="-365760">
              <a:lnSpc>
                <a:spcPts val="2700"/>
              </a:lnSpc>
              <a:spcBef>
                <a:spcPts val="800"/>
              </a:spcBef>
              <a:buClr>
                <a:schemeClr val="accent1">
                  <a:lumMod val="75000"/>
                </a:schemeClr>
              </a:buClr>
              <a:buFont typeface="Franklin Gothic Book" panose="020B0503020102020204" pitchFamily="34" charset="0"/>
              <a:buChar char="●"/>
            </a:pPr>
            <a:endParaRPr lang="en-US" dirty="0">
              <a:latin typeface="Franklin Gothic Book" panose="020B0503020102020204" pitchFamily="34" charset="0"/>
            </a:endParaRPr>
          </a:p>
          <a:p>
            <a:pPr marL="822960" lvl="1" indent="-365760">
              <a:lnSpc>
                <a:spcPts val="2700"/>
              </a:lnSpc>
              <a:spcBef>
                <a:spcPts val="800"/>
              </a:spcBef>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Decision-making </a:t>
            </a:r>
            <a:r>
              <a:rPr lang="en-US" sz="2800" dirty="0" err="1">
                <a:latin typeface="Franklin Gothic Book" panose="020B0503020102020204" pitchFamily="34" charset="0"/>
              </a:rPr>
              <a:t>BCCs</a:t>
            </a:r>
            <a:r>
              <a:rPr lang="en-US" sz="2800" dirty="0">
                <a:latin typeface="Franklin Gothic Book" panose="020B0503020102020204" pitchFamily="34" charset="0"/>
              </a:rPr>
              <a:t>, as specified by Board of Supervisors resolution, are required to file an incompatible activities statement with the Clerk of the Board.  </a:t>
            </a:r>
          </a:p>
          <a:p>
            <a:pPr marL="822960" lvl="1" indent="-365760">
              <a:lnSpc>
                <a:spcPts val="2700"/>
              </a:lnSpc>
              <a:spcBef>
                <a:spcPts val="800"/>
              </a:spcBef>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This statement is on the Clerk of the Board’s website.  Disclosure includes whether member is engaged in any outside employment or activity for compensation, or is an officer or member of a policy-making board of a nonprofit organization funded by the County.  This statement is reviewed to determine whether activities are incompatible with the appointment.</a:t>
            </a:r>
            <a:endParaRPr lang="en-US" dirty="0">
              <a:latin typeface="Franklin Gothic Book" panose="020B0503020102020204" pitchFamily="34" charset="0"/>
            </a:endParaRPr>
          </a:p>
          <a:p>
            <a:pPr marL="822960" lvl="1" indent="-365760">
              <a:lnSpc>
                <a:spcPts val="2700"/>
              </a:lnSpc>
              <a:spcBef>
                <a:spcPts val="800"/>
              </a:spcBef>
              <a:buClr>
                <a:schemeClr val="accent1">
                  <a:lumMod val="75000"/>
                </a:schemeClr>
              </a:buClr>
              <a:buFont typeface="Franklin Gothic Book" panose="020B0503020102020204" pitchFamily="34" charset="0"/>
              <a:buChar char="●"/>
            </a:pPr>
            <a:r>
              <a:rPr lang="en-US" sz="2800" dirty="0">
                <a:latin typeface="Franklin Gothic Book" panose="020B0503020102020204" pitchFamily="34" charset="0"/>
              </a:rPr>
              <a:t>Clerk of the Board will notify BCC members subject to this requirement.</a:t>
            </a:r>
          </a:p>
          <a:p>
            <a:pPr>
              <a:lnSpc>
                <a:spcPct val="80000"/>
              </a:lnSpc>
              <a:spcBef>
                <a:spcPts val="1200"/>
              </a:spcBef>
              <a:spcAft>
                <a:spcPts val="1800"/>
              </a:spcAft>
              <a:buFont typeface="Wingdings" panose="05000000000000000000" pitchFamily="2" charset="2"/>
              <a:buChar char="§"/>
            </a:pPr>
            <a:endParaRPr lang="en-US" sz="2400" dirty="0">
              <a:latin typeface="Candara" panose="020E0502030303020204" pitchFamily="34" charset="0"/>
            </a:endParaRPr>
          </a:p>
          <a:p>
            <a:pPr marL="339725" indent="-339725">
              <a:lnSpc>
                <a:spcPct val="80000"/>
              </a:lnSpc>
              <a:spcBef>
                <a:spcPts val="1200"/>
              </a:spcBef>
              <a:spcAft>
                <a:spcPts val="1800"/>
              </a:spcAft>
              <a:buClr>
                <a:schemeClr val="accent1">
                  <a:lumMod val="75000"/>
                </a:schemeClr>
              </a:buClr>
              <a:buFont typeface="Wingdings" pitchFamily="2" charset="2"/>
              <a:buChar char="Ø"/>
            </a:pPr>
            <a:endParaRPr lang="en-US" dirty="0">
              <a:solidFill>
                <a:schemeClr val="tx1"/>
              </a:solidFill>
              <a:latin typeface="Candara" panose="020E0502030303020204" pitchFamily="34" charset="0"/>
            </a:endParaRPr>
          </a:p>
        </p:txBody>
      </p:sp>
    </p:spTree>
    <p:extLst>
      <p:ext uri="{BB962C8B-B14F-4D97-AF65-F5344CB8AC3E}">
        <p14:creationId xmlns:p14="http://schemas.microsoft.com/office/powerpoint/2010/main" val="4149037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0" y="444500"/>
            <a:ext cx="12192000" cy="845775"/>
          </a:xfrm>
          <a:solidFill>
            <a:schemeClr val="accent1">
              <a:lumMod val="75000"/>
            </a:schemeClr>
          </a:solidFill>
        </p:spPr>
        <p:txBody>
          <a:bodyPr>
            <a:noAutofit/>
          </a:bodyPr>
          <a:lstStyle/>
          <a:p>
            <a:pPr algn="ctr"/>
            <a:r>
              <a:rPr lang="en-US" sz="4000" cap="all" dirty="0">
                <a:solidFill>
                  <a:schemeClr val="bg1"/>
                </a:solidFill>
                <a:ea typeface="Arial Unicode MS" pitchFamily="34" charset="-128"/>
                <a:cs typeface="Arial Unicode MS" pitchFamily="34" charset="-128"/>
              </a:rPr>
              <a:t>INCOMPATIBLE OFFICES</a:t>
            </a:r>
          </a:p>
        </p:txBody>
      </p:sp>
      <p:sp>
        <p:nvSpPr>
          <p:cNvPr id="176131" name="Rectangle 3"/>
          <p:cNvSpPr>
            <a:spLocks noGrp="1" noChangeArrowheads="1"/>
          </p:cNvSpPr>
          <p:nvPr>
            <p:ph idx="4294967295"/>
          </p:nvPr>
        </p:nvSpPr>
        <p:spPr>
          <a:xfrm>
            <a:off x="800100" y="1494087"/>
            <a:ext cx="10439400" cy="5105400"/>
          </a:xfrm>
        </p:spPr>
        <p:txBody>
          <a:bodyPr>
            <a:noAutofit/>
          </a:bodyPr>
          <a:lstStyle/>
          <a:p>
            <a:pPr marL="822960" lvl="1" indent="-365760">
              <a:lnSpc>
                <a:spcPts val="2700"/>
              </a:lnSpc>
              <a:spcBef>
                <a:spcPts val="800"/>
              </a:spcBef>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The doctrine of incompatible offices prohibits a “public officer” from simultaneously holding two public offices if the offices are incompatible, such as when:</a:t>
            </a:r>
          </a:p>
          <a:p>
            <a:pPr marL="1280160" lvl="2" indent="-365760">
              <a:lnSpc>
                <a:spcPts val="2700"/>
              </a:lnSpc>
              <a:spcBef>
                <a:spcPts val="800"/>
              </a:spcBef>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Either of the offices may audit, overrule, remove members of, dismiss employees of, or exercise supervisory powers over the other office or body</a:t>
            </a:r>
          </a:p>
          <a:p>
            <a:pPr marL="1280160" lvl="2" indent="-365760">
              <a:lnSpc>
                <a:spcPts val="2700"/>
              </a:lnSpc>
              <a:spcBef>
                <a:spcPts val="800"/>
              </a:spcBef>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Based on the powers and jurisdiction of the offices, there is a possibility of a significant clash of duties or loyalties between the offices and</a:t>
            </a:r>
          </a:p>
          <a:p>
            <a:pPr marL="1280160" lvl="2" indent="-365760">
              <a:lnSpc>
                <a:spcPts val="2700"/>
              </a:lnSpc>
              <a:spcBef>
                <a:spcPts val="800"/>
              </a:spcBef>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Public policy considerations make it improper for one person to hold both offices</a:t>
            </a:r>
          </a:p>
          <a:p>
            <a:pPr marL="822960" lvl="1" indent="-365760">
              <a:lnSpc>
                <a:spcPts val="2700"/>
              </a:lnSpc>
              <a:spcBef>
                <a:spcPts val="800"/>
              </a:spcBef>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Common exceptions include those positions authorized by statute, service on a body that only has advisory powers, and employment with another agency</a:t>
            </a:r>
          </a:p>
          <a:p>
            <a:pPr marL="822960" lvl="1" indent="-365760">
              <a:lnSpc>
                <a:spcPts val="2700"/>
              </a:lnSpc>
              <a:spcBef>
                <a:spcPts val="800"/>
              </a:spcBef>
              <a:buClr>
                <a:schemeClr val="accent1">
                  <a:lumMod val="75000"/>
                </a:schemeClr>
              </a:buClr>
              <a:buFont typeface="Franklin Gothic Book" panose="020B0503020102020204" pitchFamily="34" charset="0"/>
              <a:buChar char="●"/>
            </a:pPr>
            <a:r>
              <a:rPr lang="en-US" b="1" u="sng" dirty="0">
                <a:latin typeface="Franklin Gothic Book" panose="020B0503020102020204" pitchFamily="34" charset="0"/>
              </a:rPr>
              <a:t>BCC members may serve on more than board and with more than one agency and participate with each if the BCC is an advisory group</a:t>
            </a:r>
          </a:p>
          <a:p>
            <a:pPr marL="822960" lvl="1" indent="-365760">
              <a:lnSpc>
                <a:spcPts val="2700"/>
              </a:lnSpc>
              <a:spcBef>
                <a:spcPts val="800"/>
              </a:spcBef>
              <a:buClr>
                <a:schemeClr val="accent1">
                  <a:lumMod val="75000"/>
                </a:schemeClr>
              </a:buClr>
              <a:buFont typeface="Franklin Gothic Book" panose="020B0503020102020204" pitchFamily="34" charset="0"/>
              <a:buChar char="●"/>
            </a:pPr>
            <a:endParaRPr lang="en-US" sz="2800" b="1" u="sng" dirty="0">
              <a:latin typeface="Franklin Gothic Book" panose="020B0503020102020204" pitchFamily="34" charset="0"/>
            </a:endParaRPr>
          </a:p>
          <a:p>
            <a:pPr>
              <a:lnSpc>
                <a:spcPct val="80000"/>
              </a:lnSpc>
              <a:spcBef>
                <a:spcPts val="1200"/>
              </a:spcBef>
              <a:spcAft>
                <a:spcPts val="1800"/>
              </a:spcAft>
              <a:buFont typeface="Wingdings" panose="05000000000000000000" pitchFamily="2" charset="2"/>
              <a:buChar char="§"/>
            </a:pPr>
            <a:endParaRPr lang="en-US" sz="2400" dirty="0">
              <a:latin typeface="Candara" panose="020E0502030303020204" pitchFamily="34" charset="0"/>
            </a:endParaRPr>
          </a:p>
          <a:p>
            <a:pPr marL="339725" indent="-339725">
              <a:lnSpc>
                <a:spcPct val="80000"/>
              </a:lnSpc>
              <a:spcBef>
                <a:spcPts val="1200"/>
              </a:spcBef>
              <a:spcAft>
                <a:spcPts val="1800"/>
              </a:spcAft>
              <a:buClr>
                <a:schemeClr val="accent1">
                  <a:lumMod val="75000"/>
                </a:schemeClr>
              </a:buClr>
              <a:buFont typeface="Wingdings" pitchFamily="2" charset="2"/>
              <a:buChar char="Ø"/>
            </a:pPr>
            <a:endParaRPr lang="en-US" dirty="0">
              <a:solidFill>
                <a:schemeClr val="tx1"/>
              </a:solidFill>
              <a:latin typeface="Candara" panose="020E0502030303020204" pitchFamily="34" charset="0"/>
            </a:endParaRPr>
          </a:p>
        </p:txBody>
      </p:sp>
    </p:spTree>
    <p:extLst>
      <p:ext uri="{BB962C8B-B14F-4D97-AF65-F5344CB8AC3E}">
        <p14:creationId xmlns:p14="http://schemas.microsoft.com/office/powerpoint/2010/main" val="2666403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0" y="444500"/>
            <a:ext cx="12192000" cy="845458"/>
          </a:xfrm>
          <a:solidFill>
            <a:schemeClr val="accent1">
              <a:lumMod val="75000"/>
            </a:schemeClr>
          </a:solidFill>
        </p:spPr>
        <p:txBody>
          <a:bodyPr>
            <a:noAutofit/>
          </a:bodyPr>
          <a:lstStyle/>
          <a:p>
            <a:pPr algn="ctr"/>
            <a:r>
              <a:rPr lang="en-US" sz="4000" cap="all" dirty="0">
                <a:solidFill>
                  <a:schemeClr val="bg1"/>
                </a:solidFill>
                <a:ea typeface="Arial Unicode MS" pitchFamily="34" charset="-128"/>
                <a:cs typeface="Arial Unicode MS" pitchFamily="34" charset="-128"/>
              </a:rPr>
              <a:t>Financial Disclosure</a:t>
            </a:r>
          </a:p>
        </p:txBody>
      </p:sp>
      <p:sp>
        <p:nvSpPr>
          <p:cNvPr id="176131" name="Rectangle 3"/>
          <p:cNvSpPr>
            <a:spLocks noGrp="1" noChangeArrowheads="1"/>
          </p:cNvSpPr>
          <p:nvPr>
            <p:ph idx="4294967295"/>
          </p:nvPr>
        </p:nvSpPr>
        <p:spPr>
          <a:xfrm>
            <a:off x="1400606" y="1756007"/>
            <a:ext cx="9051925" cy="4495800"/>
          </a:xfrm>
        </p:spPr>
        <p:txBody>
          <a:bodyPr>
            <a:noAutofit/>
          </a:bodyPr>
          <a:lstStyle/>
          <a:p>
            <a:pPr marL="365760" indent="-365760">
              <a:lnSpc>
                <a:spcPct val="80000"/>
              </a:lnSpc>
              <a:spcBef>
                <a:spcPts val="1200"/>
              </a:spcBef>
              <a:spcAft>
                <a:spcPts val="12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All BCC members are required to:</a:t>
            </a:r>
          </a:p>
          <a:p>
            <a:pPr marL="914400" indent="-457200">
              <a:lnSpc>
                <a:spcPct val="80000"/>
              </a:lnSpc>
              <a:spcBef>
                <a:spcPts val="1200"/>
              </a:spcBef>
              <a:spcAft>
                <a:spcPts val="12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Recuse themselves when they have a financial interest in a decision</a:t>
            </a:r>
          </a:p>
          <a:p>
            <a:pPr marL="914400" indent="-457200">
              <a:lnSpc>
                <a:spcPct val="80000"/>
              </a:lnSpc>
              <a:spcBef>
                <a:spcPts val="1200"/>
              </a:spcBef>
              <a:spcAft>
                <a:spcPts val="12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Publicly disclose economic interests when recusing/disqualifying themselves</a:t>
            </a:r>
          </a:p>
          <a:p>
            <a:pPr marL="365760" lvl="0" indent="-365760">
              <a:lnSpc>
                <a:spcPct val="80000"/>
              </a:lnSpc>
              <a:spcBef>
                <a:spcPts val="1200"/>
              </a:spcBef>
              <a:spcAft>
                <a:spcPts val="1200"/>
              </a:spcAft>
              <a:buClr>
                <a:schemeClr val="accent1">
                  <a:lumMod val="75000"/>
                </a:schemeClr>
              </a:buClr>
              <a:buFont typeface="Franklin Gothic Book" panose="020B0503020102020204" pitchFamily="34" charset="0"/>
              <a:buChar char="●"/>
            </a:pPr>
            <a:r>
              <a:rPr lang="en-US" dirty="0">
                <a:solidFill>
                  <a:prstClr val="black"/>
                </a:solidFill>
                <a:latin typeface="Franklin Gothic Book" panose="020B0503020102020204" pitchFamily="34" charset="0"/>
              </a:rPr>
              <a:t>Some BCC members are required to </a:t>
            </a:r>
            <a:r>
              <a:rPr lang="en-US" dirty="0">
                <a:latin typeface="Franklin Gothic Book" panose="020B0503020102020204" pitchFamily="34" charset="0"/>
              </a:rPr>
              <a:t>file Form 700 Statement of Economic Interests.  Check Conflict of Interest Code on Clerk of the Board website.  Clerk of Board will notify you in advance of filing deadline.</a:t>
            </a:r>
          </a:p>
        </p:txBody>
      </p:sp>
    </p:spTree>
    <p:extLst>
      <p:ext uri="{BB962C8B-B14F-4D97-AF65-F5344CB8AC3E}">
        <p14:creationId xmlns:p14="http://schemas.microsoft.com/office/powerpoint/2010/main" val="1899418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0" y="381000"/>
            <a:ext cx="12192000" cy="908958"/>
          </a:xfrm>
          <a:solidFill>
            <a:schemeClr val="accent1">
              <a:lumMod val="75000"/>
            </a:schemeClr>
          </a:solidFill>
        </p:spPr>
        <p:txBody>
          <a:bodyPr>
            <a:noAutofit/>
          </a:bodyPr>
          <a:lstStyle/>
          <a:p>
            <a:pPr algn="ctr"/>
            <a:r>
              <a:rPr lang="en-US" sz="4000" cap="all" dirty="0">
                <a:solidFill>
                  <a:schemeClr val="bg1"/>
                </a:solidFill>
                <a:ea typeface="Arial Unicode MS" pitchFamily="34" charset="-128"/>
                <a:cs typeface="Arial Unicode MS" pitchFamily="34" charset="-128"/>
              </a:rPr>
              <a:t>Conflict of Interest Codes</a:t>
            </a:r>
          </a:p>
        </p:txBody>
      </p:sp>
      <p:sp>
        <p:nvSpPr>
          <p:cNvPr id="176131" name="Rectangle 3"/>
          <p:cNvSpPr>
            <a:spLocks noGrp="1" noChangeArrowheads="1"/>
          </p:cNvSpPr>
          <p:nvPr>
            <p:ph idx="4294967295"/>
          </p:nvPr>
        </p:nvSpPr>
        <p:spPr>
          <a:xfrm>
            <a:off x="1570037" y="1816091"/>
            <a:ext cx="9051925" cy="4000509"/>
          </a:xfrm>
        </p:spPr>
        <p:txBody>
          <a:bodyPr>
            <a:normAutofit fontScale="25000" lnSpcReduction="20000"/>
          </a:bodyPr>
          <a:lstStyle/>
          <a:p>
            <a:pPr marL="365760" indent="-365760">
              <a:lnSpc>
                <a:spcPts val="2700"/>
              </a:lnSpc>
              <a:spcBef>
                <a:spcPts val="0"/>
              </a:spcBef>
              <a:spcAft>
                <a:spcPts val="1200"/>
              </a:spcAft>
              <a:buClr>
                <a:schemeClr val="accent1">
                  <a:lumMod val="75000"/>
                </a:schemeClr>
              </a:buClr>
              <a:buFont typeface="Franklin Gothic Book" panose="020B0503020102020204" pitchFamily="34" charset="0"/>
              <a:buChar char="●"/>
            </a:pPr>
            <a:r>
              <a:rPr lang="en-US" sz="11200" dirty="0">
                <a:latin typeface="Franklin Gothic Book" panose="020B0503020102020204" pitchFamily="34" charset="0"/>
              </a:rPr>
              <a:t>The Political Reform Act requires the adoption of Conflict of Interest Codes by each agency.</a:t>
            </a:r>
          </a:p>
          <a:p>
            <a:pPr marL="365760" indent="-365760">
              <a:lnSpc>
                <a:spcPts val="2700"/>
              </a:lnSpc>
              <a:spcBef>
                <a:spcPts val="0"/>
              </a:spcBef>
              <a:spcAft>
                <a:spcPts val="1200"/>
              </a:spcAft>
              <a:buClr>
                <a:schemeClr val="accent1">
                  <a:lumMod val="75000"/>
                </a:schemeClr>
              </a:buClr>
              <a:buFont typeface="Franklin Gothic Book" panose="020B0503020102020204" pitchFamily="34" charset="0"/>
              <a:buChar char="●"/>
            </a:pPr>
            <a:r>
              <a:rPr lang="en-US" sz="11200" dirty="0">
                <a:latin typeface="Franklin Gothic Book" panose="020B0503020102020204" pitchFamily="34" charset="0"/>
              </a:rPr>
              <a:t>Conflict of Interest Codes have been adopted for some County BCCs, which can provide information on the types of financial information that should be disclosed on the Form 700.</a:t>
            </a:r>
          </a:p>
          <a:p>
            <a:pPr marL="365760" indent="-365760">
              <a:lnSpc>
                <a:spcPts val="2700"/>
              </a:lnSpc>
              <a:spcBef>
                <a:spcPts val="0"/>
              </a:spcBef>
              <a:spcAft>
                <a:spcPts val="1200"/>
              </a:spcAft>
              <a:buClr>
                <a:schemeClr val="accent1">
                  <a:lumMod val="75000"/>
                </a:schemeClr>
              </a:buClr>
              <a:buFont typeface="Franklin Gothic Book" panose="020B0503020102020204" pitchFamily="34" charset="0"/>
              <a:buChar char="●"/>
            </a:pPr>
            <a:r>
              <a:rPr lang="en-US" sz="11200" dirty="0">
                <a:latin typeface="Franklin Gothic Book" panose="020B0503020102020204" pitchFamily="34" charset="0"/>
              </a:rPr>
              <a:t>Conflict of Interest Codes can be found at the Clerk of the Board of Supervisors website:  </a:t>
            </a:r>
            <a:r>
              <a:rPr lang="en-US" sz="11200" dirty="0">
                <a:solidFill>
                  <a:srgbClr val="0070C0"/>
                </a:solidFill>
                <a:latin typeface="Franklin Gothic Book" panose="020B0503020102020204" pitchFamily="34" charset="0"/>
                <a:hlinkClick r:id="rId3">
                  <a:extLst>
                    <a:ext uri="{A12FA001-AC4F-418D-AE19-62706E023703}">
                      <ahyp:hlinkClr xmlns:ahyp="http://schemas.microsoft.com/office/drawing/2018/hyperlinkcolor" val="tx"/>
                    </a:ext>
                  </a:extLst>
                </a:hlinkClick>
              </a:rPr>
              <a:t>http://www.sandiegocounty.gov/cob/conflict_interest/index.html</a:t>
            </a:r>
            <a:r>
              <a:rPr lang="en-US" sz="11200" dirty="0">
                <a:solidFill>
                  <a:srgbClr val="0070C0"/>
                </a:solidFill>
                <a:latin typeface="Franklin Gothic Book" panose="020B0503020102020204" pitchFamily="34" charset="0"/>
              </a:rPr>
              <a:t> </a:t>
            </a:r>
          </a:p>
          <a:p>
            <a:pPr>
              <a:spcBef>
                <a:spcPts val="0"/>
              </a:spcBef>
              <a:spcAft>
                <a:spcPts val="1200"/>
              </a:spcAft>
              <a:buClr>
                <a:schemeClr val="accent1">
                  <a:lumMod val="75000"/>
                </a:schemeClr>
              </a:buClr>
              <a:buFont typeface="Wingdings" pitchFamily="2" charset="2"/>
              <a:buChar char="Ø"/>
            </a:pPr>
            <a:endParaRPr lang="en-US" sz="2000" dirty="0">
              <a:latin typeface="Candara" panose="020E0502030303020204" pitchFamily="34" charset="0"/>
            </a:endParaRPr>
          </a:p>
          <a:p>
            <a:pPr>
              <a:spcBef>
                <a:spcPts val="0"/>
              </a:spcBef>
              <a:spcAft>
                <a:spcPts val="1200"/>
              </a:spcAft>
              <a:buClr>
                <a:schemeClr val="accent1">
                  <a:lumMod val="75000"/>
                </a:schemeClr>
              </a:buClr>
              <a:buNone/>
            </a:pPr>
            <a:endParaRPr lang="en-US" sz="2000" dirty="0">
              <a:latin typeface="Candara" panose="020E0502030303020204" pitchFamily="34" charset="0"/>
            </a:endParaRPr>
          </a:p>
        </p:txBody>
      </p:sp>
    </p:spTree>
    <p:extLst>
      <p:ext uri="{BB962C8B-B14F-4D97-AF65-F5344CB8AC3E}">
        <p14:creationId xmlns:p14="http://schemas.microsoft.com/office/powerpoint/2010/main" val="4127698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0" y="330200"/>
            <a:ext cx="12192000" cy="959758"/>
          </a:xfrm>
          <a:solidFill>
            <a:schemeClr val="accent1">
              <a:lumMod val="75000"/>
            </a:schemeClr>
          </a:solidFill>
        </p:spPr>
        <p:txBody>
          <a:bodyPr>
            <a:noAutofit/>
          </a:bodyPr>
          <a:lstStyle/>
          <a:p>
            <a:pPr algn="ctr"/>
            <a:r>
              <a:rPr lang="en-US" sz="4000" cap="all" dirty="0">
                <a:solidFill>
                  <a:schemeClr val="bg1"/>
                </a:solidFill>
                <a:ea typeface="Arial Unicode MS" pitchFamily="34" charset="-128"/>
                <a:cs typeface="Arial Unicode MS" pitchFamily="34" charset="-128"/>
              </a:rPr>
              <a:t>What to Disclose on Form 700</a:t>
            </a:r>
          </a:p>
        </p:txBody>
      </p:sp>
      <p:graphicFrame>
        <p:nvGraphicFramePr>
          <p:cNvPr id="2" name="Diagram 1"/>
          <p:cNvGraphicFramePr/>
          <p:nvPr>
            <p:extLst>
              <p:ext uri="{D42A27DB-BD31-4B8C-83A1-F6EECF244321}">
                <p14:modId xmlns:p14="http://schemas.microsoft.com/office/powerpoint/2010/main" val="2382123989"/>
              </p:ext>
            </p:extLst>
          </p:nvPr>
        </p:nvGraphicFramePr>
        <p:xfrm>
          <a:off x="1793594" y="1380454"/>
          <a:ext cx="8480483" cy="53113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90414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0" y="406400"/>
            <a:ext cx="12192000" cy="883558"/>
          </a:xfrm>
          <a:solidFill>
            <a:schemeClr val="accent1">
              <a:lumMod val="75000"/>
            </a:schemeClr>
          </a:solidFill>
        </p:spPr>
        <p:txBody>
          <a:bodyPr>
            <a:noAutofit/>
          </a:bodyPr>
          <a:lstStyle/>
          <a:p>
            <a:pPr algn="ctr"/>
            <a:r>
              <a:rPr lang="en-US" sz="4000" cap="all" dirty="0">
                <a:solidFill>
                  <a:schemeClr val="bg1"/>
                </a:solidFill>
                <a:ea typeface="Arial Unicode MS" pitchFamily="34" charset="-128"/>
                <a:cs typeface="Arial Unicode MS" pitchFamily="34" charset="-128"/>
              </a:rPr>
              <a:t>When to file Form 700 Statements</a:t>
            </a:r>
          </a:p>
        </p:txBody>
      </p:sp>
      <p:sp>
        <p:nvSpPr>
          <p:cNvPr id="176131" name="Rectangle 3"/>
          <p:cNvSpPr>
            <a:spLocks noGrp="1" noChangeArrowheads="1"/>
          </p:cNvSpPr>
          <p:nvPr>
            <p:ph idx="4294967295"/>
          </p:nvPr>
        </p:nvSpPr>
        <p:spPr>
          <a:xfrm>
            <a:off x="1477298" y="1599875"/>
            <a:ext cx="9051925" cy="4856104"/>
          </a:xfrm>
        </p:spPr>
        <p:txBody>
          <a:bodyPr>
            <a:noAutofit/>
          </a:bodyPr>
          <a:lstStyle/>
          <a:p>
            <a:pPr marL="365760" indent="-365760">
              <a:lnSpc>
                <a:spcPct val="80000"/>
              </a:lnSpc>
              <a:spcBef>
                <a:spcPts val="1200"/>
              </a:spcBef>
              <a:spcAft>
                <a:spcPts val="12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Financial disclosure statements must be filed:</a:t>
            </a:r>
          </a:p>
          <a:p>
            <a:pPr marL="914400" indent="-457200">
              <a:lnSpc>
                <a:spcPts val="2700"/>
              </a:lnSpc>
              <a:spcBef>
                <a:spcPts val="600"/>
              </a:spcBef>
              <a:spcAft>
                <a:spcPts val="6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When filing a petition for nomination with Registrar of Voters </a:t>
            </a:r>
          </a:p>
          <a:p>
            <a:pPr marL="914400" indent="-457200">
              <a:lnSpc>
                <a:spcPts val="2700"/>
              </a:lnSpc>
              <a:spcBef>
                <a:spcPts val="600"/>
              </a:spcBef>
              <a:spcAft>
                <a:spcPts val="6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Within 30 days of assuming office</a:t>
            </a:r>
          </a:p>
          <a:p>
            <a:pPr marL="914400" indent="-457200">
              <a:lnSpc>
                <a:spcPts val="2700"/>
              </a:lnSpc>
              <a:spcBef>
                <a:spcPts val="600"/>
              </a:spcBef>
              <a:spcAft>
                <a:spcPts val="6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Annually by March 31 for seated members</a:t>
            </a:r>
          </a:p>
          <a:p>
            <a:pPr marL="914400" indent="-457200">
              <a:lnSpc>
                <a:spcPts val="2700"/>
              </a:lnSpc>
              <a:spcBef>
                <a:spcPts val="600"/>
              </a:spcBef>
              <a:spcAft>
                <a:spcPts val="6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Within 30 days of leaving office</a:t>
            </a:r>
          </a:p>
          <a:p>
            <a:pPr marL="365760" indent="-365760">
              <a:lnSpc>
                <a:spcPts val="2700"/>
              </a:lnSpc>
              <a:spcBef>
                <a:spcPts val="600"/>
              </a:spcBef>
              <a:spcAft>
                <a:spcPts val="6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Form 700 statements must be filed timely and accurately</a:t>
            </a:r>
          </a:p>
          <a:p>
            <a:pPr marL="365760" indent="-365760">
              <a:lnSpc>
                <a:spcPts val="2700"/>
              </a:lnSpc>
              <a:spcBef>
                <a:spcPts val="600"/>
              </a:spcBef>
              <a:spcAft>
                <a:spcPts val="600"/>
              </a:spcAft>
              <a:buClr>
                <a:schemeClr val="accent1">
                  <a:lumMod val="75000"/>
                </a:schemeClr>
              </a:buClr>
              <a:buFont typeface="Franklin Gothic Book" panose="020B0503020102020204" pitchFamily="34" charset="0"/>
              <a:buChar char="●"/>
            </a:pPr>
            <a:r>
              <a:rPr lang="en-US" dirty="0">
                <a:latin typeface="Franklin Gothic Book" panose="020B0503020102020204" pitchFamily="34" charset="0"/>
              </a:rPr>
              <a:t>Contact support staff for assistance to file with the Clerk of the Board</a:t>
            </a:r>
          </a:p>
          <a:p>
            <a:pPr marL="0" indent="0">
              <a:lnSpc>
                <a:spcPct val="80000"/>
              </a:lnSpc>
              <a:spcBef>
                <a:spcPts val="1200"/>
              </a:spcBef>
              <a:spcAft>
                <a:spcPts val="1200"/>
              </a:spcAft>
              <a:buClr>
                <a:schemeClr val="accent1">
                  <a:lumMod val="75000"/>
                </a:schemeClr>
              </a:buClr>
              <a:buNone/>
            </a:pPr>
            <a:endParaRPr lang="en-US" dirty="0">
              <a:latin typeface="Candara" panose="020E0502030303020204" pitchFamily="34" charset="0"/>
            </a:endParaRPr>
          </a:p>
        </p:txBody>
      </p:sp>
    </p:spTree>
    <p:extLst>
      <p:ext uri="{BB962C8B-B14F-4D97-AF65-F5344CB8AC3E}">
        <p14:creationId xmlns:p14="http://schemas.microsoft.com/office/powerpoint/2010/main" val="3494292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0" y="342900"/>
            <a:ext cx="12192000" cy="947058"/>
          </a:xfrm>
          <a:solidFill>
            <a:schemeClr val="accent1">
              <a:lumMod val="75000"/>
            </a:schemeClr>
          </a:solidFill>
        </p:spPr>
        <p:txBody>
          <a:bodyPr>
            <a:noAutofit/>
          </a:bodyPr>
          <a:lstStyle/>
          <a:p>
            <a:pPr algn="ctr"/>
            <a:r>
              <a:rPr lang="en-US" sz="4000" cap="all" dirty="0">
                <a:solidFill>
                  <a:schemeClr val="bg1"/>
                </a:solidFill>
                <a:ea typeface="Arial Unicode MS" pitchFamily="34" charset="-128"/>
                <a:cs typeface="Arial Unicode MS" pitchFamily="34" charset="-128"/>
              </a:rPr>
              <a:t>Where to find Form 700</a:t>
            </a:r>
          </a:p>
        </p:txBody>
      </p:sp>
      <p:sp>
        <p:nvSpPr>
          <p:cNvPr id="176131" name="Rectangle 3"/>
          <p:cNvSpPr>
            <a:spLocks noGrp="1" noChangeArrowheads="1"/>
          </p:cNvSpPr>
          <p:nvPr>
            <p:ph idx="4294967295"/>
          </p:nvPr>
        </p:nvSpPr>
        <p:spPr>
          <a:xfrm>
            <a:off x="1519454" y="1600200"/>
            <a:ext cx="9051925" cy="4826000"/>
          </a:xfrm>
        </p:spPr>
        <p:txBody>
          <a:bodyPr>
            <a:normAutofit/>
          </a:bodyPr>
          <a:lstStyle/>
          <a:p>
            <a:pPr marL="457200" lvl="1" indent="-457200">
              <a:lnSpc>
                <a:spcPct val="80000"/>
              </a:lnSpc>
              <a:spcBef>
                <a:spcPts val="1200"/>
              </a:spcBef>
              <a:spcAft>
                <a:spcPts val="1200"/>
              </a:spcAft>
              <a:buClr>
                <a:schemeClr val="accent1">
                  <a:lumMod val="75000"/>
                </a:schemeClr>
              </a:buClr>
              <a:buFont typeface="Franklin Gothic Book" panose="020B0503020102020204" pitchFamily="34" charset="0"/>
              <a:buChar char="●"/>
            </a:pPr>
            <a:r>
              <a:rPr lang="en-US" sz="3200" dirty="0">
                <a:latin typeface="Franklin Gothic Book" panose="020B0503020102020204" pitchFamily="34" charset="0"/>
              </a:rPr>
              <a:t>Available from the FPPC at: </a:t>
            </a:r>
          </a:p>
          <a:p>
            <a:pPr marL="971550" lvl="2" indent="-571500">
              <a:lnSpc>
                <a:spcPct val="80000"/>
              </a:lnSpc>
              <a:spcBef>
                <a:spcPts val="1200"/>
              </a:spcBef>
              <a:spcAft>
                <a:spcPts val="1800"/>
              </a:spcAft>
              <a:buClr>
                <a:schemeClr val="accent1">
                  <a:lumMod val="75000"/>
                </a:schemeClr>
              </a:buClr>
              <a:buFont typeface="Franklin Gothic Book" panose="020B0503020102020204" pitchFamily="34" charset="0"/>
              <a:buChar char="●"/>
            </a:pPr>
            <a:r>
              <a:rPr lang="en-US" sz="3200" dirty="0">
                <a:solidFill>
                  <a:srgbClr val="0070C0"/>
                </a:solidFill>
                <a:latin typeface="Franklin Gothic Book" panose="020B0503020102020204" pitchFamily="34" charset="0"/>
                <a:hlinkClick r:id="rId3">
                  <a:extLst>
                    <a:ext uri="{A12FA001-AC4F-418D-AE19-62706E023703}">
                      <ahyp:hlinkClr xmlns:ahyp="http://schemas.microsoft.com/office/drawing/2018/hyperlinkcolor" val="tx"/>
                    </a:ext>
                  </a:extLst>
                </a:hlinkClick>
              </a:rPr>
              <a:t>http://www.fppc.ca.gov/Form700.html</a:t>
            </a:r>
            <a:r>
              <a:rPr lang="en-US" sz="3200" dirty="0">
                <a:solidFill>
                  <a:srgbClr val="0070C0"/>
                </a:solidFill>
                <a:latin typeface="Franklin Gothic Book" panose="020B0503020102020204" pitchFamily="34" charset="0"/>
              </a:rPr>
              <a:t> </a:t>
            </a:r>
            <a:r>
              <a:rPr lang="en-US" sz="3200" dirty="0">
                <a:latin typeface="Franklin Gothic Book" panose="020B0503020102020204" pitchFamily="34" charset="0"/>
              </a:rPr>
              <a:t> </a:t>
            </a:r>
          </a:p>
          <a:p>
            <a:pPr marL="971550" lvl="2" indent="-571500">
              <a:lnSpc>
                <a:spcPct val="80000"/>
              </a:lnSpc>
              <a:spcBef>
                <a:spcPts val="1200"/>
              </a:spcBef>
              <a:spcAft>
                <a:spcPts val="1800"/>
              </a:spcAft>
              <a:buClr>
                <a:schemeClr val="accent1">
                  <a:lumMod val="75000"/>
                </a:schemeClr>
              </a:buClr>
              <a:buFont typeface="Franklin Gothic Book" panose="020B0503020102020204" pitchFamily="34" charset="0"/>
              <a:buChar char="●"/>
            </a:pPr>
            <a:r>
              <a:rPr lang="en-US" sz="3200" dirty="0">
                <a:latin typeface="Franklin Gothic Book" panose="020B0503020102020204" pitchFamily="34" charset="0"/>
              </a:rPr>
              <a:t>1-866-ASK-FPPC </a:t>
            </a:r>
            <a:br>
              <a:rPr lang="en-US" sz="3200" dirty="0">
                <a:latin typeface="Franklin Gothic Book" panose="020B0503020102020204" pitchFamily="34" charset="0"/>
              </a:rPr>
            </a:br>
            <a:r>
              <a:rPr lang="en-US" sz="3200" dirty="0">
                <a:latin typeface="Franklin Gothic Book" panose="020B0503020102020204" pitchFamily="34" charset="0"/>
              </a:rPr>
              <a:t>(1-866-275-3772)</a:t>
            </a:r>
          </a:p>
          <a:p>
            <a:pPr marL="971550" lvl="2" indent="-571500">
              <a:lnSpc>
                <a:spcPct val="80000"/>
              </a:lnSpc>
              <a:spcBef>
                <a:spcPts val="1200"/>
              </a:spcBef>
              <a:spcAft>
                <a:spcPts val="1800"/>
              </a:spcAft>
              <a:buClr>
                <a:schemeClr val="accent1">
                  <a:lumMod val="75000"/>
                </a:schemeClr>
              </a:buClr>
              <a:buFont typeface="Franklin Gothic Book" panose="020B0503020102020204" pitchFamily="34" charset="0"/>
              <a:buChar char="●"/>
            </a:pPr>
            <a:r>
              <a:rPr lang="en-US" sz="3200" dirty="0">
                <a:latin typeface="Franklin Gothic Book" panose="020B0503020102020204" pitchFamily="34" charset="0"/>
              </a:rPr>
              <a:t>1-916-322-5660</a:t>
            </a:r>
          </a:p>
          <a:p>
            <a:pPr marL="971550" lvl="2" indent="-571500">
              <a:lnSpc>
                <a:spcPct val="80000"/>
              </a:lnSpc>
              <a:spcBef>
                <a:spcPts val="1200"/>
              </a:spcBef>
              <a:spcAft>
                <a:spcPts val="1800"/>
              </a:spcAft>
              <a:buClr>
                <a:schemeClr val="accent1">
                  <a:lumMod val="75000"/>
                </a:schemeClr>
              </a:buClr>
              <a:buFont typeface="Franklin Gothic Book" panose="020B0503020102020204" pitchFamily="34" charset="0"/>
              <a:buChar char="●"/>
            </a:pPr>
            <a:r>
              <a:rPr lang="en-US" sz="3200" dirty="0">
                <a:latin typeface="Franklin Gothic Book" panose="020B0503020102020204" pitchFamily="34" charset="0"/>
              </a:rPr>
              <a:t>Resources, including video tutorials, are available on the </a:t>
            </a:r>
            <a:r>
              <a:rPr lang="en-US" sz="3500" dirty="0">
                <a:latin typeface="Candara" panose="020E0502030303020204" pitchFamily="34" charset="0"/>
              </a:rPr>
              <a:t>FPPC website</a:t>
            </a:r>
          </a:p>
          <a:p>
            <a:pPr marL="400050" lvl="2" indent="0">
              <a:lnSpc>
                <a:spcPct val="80000"/>
              </a:lnSpc>
              <a:spcBef>
                <a:spcPts val="1200"/>
              </a:spcBef>
              <a:spcAft>
                <a:spcPts val="1800"/>
              </a:spcAft>
              <a:buClr>
                <a:schemeClr val="accent1">
                  <a:lumMod val="75000"/>
                </a:schemeClr>
              </a:buClr>
              <a:buNone/>
            </a:pPr>
            <a:endParaRPr lang="en-US" sz="3500" dirty="0">
              <a:solidFill>
                <a:srgbClr val="FF0000"/>
              </a:solidFill>
              <a:latin typeface="Candara" panose="020E0502030303020204" pitchFamily="34" charset="0"/>
            </a:endParaRPr>
          </a:p>
        </p:txBody>
      </p:sp>
    </p:spTree>
    <p:extLst>
      <p:ext uri="{BB962C8B-B14F-4D97-AF65-F5344CB8AC3E}">
        <p14:creationId xmlns:p14="http://schemas.microsoft.com/office/powerpoint/2010/main" val="9444121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1421</TotalTime>
  <Words>3748</Words>
  <Application>Microsoft Office PowerPoint</Application>
  <PresentationFormat>Widescreen</PresentationFormat>
  <Paragraphs>257</Paragraphs>
  <Slides>22</Slides>
  <Notes>22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22</vt:i4>
      </vt:variant>
    </vt:vector>
  </HeadingPairs>
  <TitlesOfParts>
    <vt:vector size="31" baseType="lpstr">
      <vt:lpstr>Arial</vt:lpstr>
      <vt:lpstr>Arial Unicode MS</vt:lpstr>
      <vt:lpstr>Calibri</vt:lpstr>
      <vt:lpstr>Calibri Light</vt:lpstr>
      <vt:lpstr>Candara</vt:lpstr>
      <vt:lpstr>Century Schoolbook</vt:lpstr>
      <vt:lpstr>Franklin Gothic Book</vt:lpstr>
      <vt:lpstr>Wingdings</vt:lpstr>
      <vt:lpstr>Office Theme</vt:lpstr>
      <vt:lpstr>Conflict of Interest and  Financial Disclosure</vt:lpstr>
      <vt:lpstr>Conflict of Interest</vt:lpstr>
      <vt:lpstr>INCOMPATIBLE ACTIVITIES</vt:lpstr>
      <vt:lpstr>INCOMPATIBLE OFFICES</vt:lpstr>
      <vt:lpstr>Financial Disclosure</vt:lpstr>
      <vt:lpstr>Conflict of Interest Codes</vt:lpstr>
      <vt:lpstr>What to Disclose on Form 700</vt:lpstr>
      <vt:lpstr>When to file Form 700 Statements</vt:lpstr>
      <vt:lpstr>Where to find Form 700</vt:lpstr>
      <vt:lpstr>Conflicts of Interest</vt:lpstr>
      <vt:lpstr>Recusals and Disqualifications</vt:lpstr>
      <vt:lpstr>Conflict of Interest</vt:lpstr>
      <vt:lpstr>Types of Financial Interests that are Conflicts</vt:lpstr>
      <vt:lpstr>Personal Interests</vt:lpstr>
      <vt:lpstr>Contractual Conflicts of Interest  (Gov’t Code § 1090)</vt:lpstr>
      <vt:lpstr>Contractual Conflicts of Interest  (Gov’t Code § 1090)</vt:lpstr>
      <vt:lpstr>Bribery or Graft</vt:lpstr>
      <vt:lpstr>Gifts</vt:lpstr>
      <vt:lpstr>PowerPoint Presentation</vt:lpstr>
      <vt:lpstr>PowerPoint Presentation</vt:lpstr>
      <vt:lpstr>Ethics Training</vt:lpstr>
      <vt:lpstr>Accessing Ethics Training</vt:lpstr>
    </vt:vector>
  </TitlesOfParts>
  <Company>The County of San Diego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Sjoblom, Randall</dc:creator>
  <cp:lastModifiedBy>Markley, Jerod</cp:lastModifiedBy>
  <cp:revision>60</cp:revision>
  <dcterms:created xsi:type="dcterms:W3CDTF">2022-09-29T21:04:34Z</dcterms:created>
  <dcterms:modified xsi:type="dcterms:W3CDTF">2025-10-05T23:19:26Z</dcterms:modified>
</cp:coreProperties>
</file>