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80" r:id="rId2"/>
    <p:sldId id="258" r:id="rId3"/>
    <p:sldId id="283" r:id="rId4"/>
    <p:sldId id="284" r:id="rId5"/>
    <p:sldId id="598" r:id="rId6"/>
    <p:sldId id="599" r:id="rId7"/>
    <p:sldId id="60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111" d="100"/>
          <a:sy n="111" d="100"/>
        </p:scale>
        <p:origin x="594"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joblom, Randall" userId="c05e3312-3ed8-4177-9ab9-b814995b617b" providerId="ADAL" clId="{6FDABA43-2B93-4B0A-9486-D331C5E11AE2}"/>
    <pc:docChg chg="modSld">
      <pc:chgData name="Sjoblom, Randall" userId="c05e3312-3ed8-4177-9ab9-b814995b617b" providerId="ADAL" clId="{6FDABA43-2B93-4B0A-9486-D331C5E11AE2}" dt="2025-04-15T22:47:43.950" v="51" actId="20577"/>
      <pc:docMkLst>
        <pc:docMk/>
      </pc:docMkLst>
      <pc:sldChg chg="modSp mod">
        <pc:chgData name="Sjoblom, Randall" userId="c05e3312-3ed8-4177-9ab9-b814995b617b" providerId="ADAL" clId="{6FDABA43-2B93-4B0A-9486-D331C5E11AE2}" dt="2025-04-15T22:45:39.453" v="37" actId="6549"/>
        <pc:sldMkLst>
          <pc:docMk/>
          <pc:sldMk cId="347197416" sldId="598"/>
        </pc:sldMkLst>
        <pc:spChg chg="mod">
          <ac:chgData name="Sjoblom, Randall" userId="c05e3312-3ed8-4177-9ab9-b814995b617b" providerId="ADAL" clId="{6FDABA43-2B93-4B0A-9486-D331C5E11AE2}" dt="2025-04-15T22:45:39.453" v="37" actId="6549"/>
          <ac:spMkLst>
            <pc:docMk/>
            <pc:sldMk cId="347197416" sldId="598"/>
            <ac:spMk id="176131" creationId="{9E3AFA4C-17A7-265E-044C-BBD780C30763}"/>
          </ac:spMkLst>
        </pc:spChg>
      </pc:sldChg>
      <pc:sldChg chg="modSp mod">
        <pc:chgData name="Sjoblom, Randall" userId="c05e3312-3ed8-4177-9ab9-b814995b617b" providerId="ADAL" clId="{6FDABA43-2B93-4B0A-9486-D331C5E11AE2}" dt="2025-04-15T22:47:43.950" v="51" actId="20577"/>
        <pc:sldMkLst>
          <pc:docMk/>
          <pc:sldMk cId="1098836299" sldId="600"/>
        </pc:sldMkLst>
        <pc:spChg chg="mod">
          <ac:chgData name="Sjoblom, Randall" userId="c05e3312-3ed8-4177-9ab9-b814995b617b" providerId="ADAL" clId="{6FDABA43-2B93-4B0A-9486-D331C5E11AE2}" dt="2025-04-15T22:47:43.950" v="51" actId="20577"/>
          <ac:spMkLst>
            <pc:docMk/>
            <pc:sldMk cId="1098836299" sldId="600"/>
            <ac:spMk id="176131" creationId="{15811D3C-0DFF-105C-B2A4-60138A81D1E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771076-DEA9-4664-945F-531B3C0AA45D}" type="datetimeFigureOut">
              <a:rPr lang="en-US" smtClean="0"/>
              <a:t>4/15/2025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170AE-12D5-402E-8C78-E2C4A2400307}" type="slidenum">
              <a:rPr lang="en-US" smtClean="0"/>
              <a:t>‹#›</a:t>
            </a:fld>
            <a:endParaRPr lang="en-US"/>
          </a:p>
        </p:txBody>
      </p:sp>
    </p:spTree>
    <p:extLst>
      <p:ext uri="{BB962C8B-B14F-4D97-AF65-F5344CB8AC3E}">
        <p14:creationId xmlns:p14="http://schemas.microsoft.com/office/powerpoint/2010/main" val="2031588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C170AE-12D5-402E-8C78-E2C4A2400307}" type="slidenum">
              <a:rPr lang="en-US" smtClean="0"/>
              <a:t>1</a:t>
            </a:fld>
            <a:endParaRPr lang="en-US"/>
          </a:p>
        </p:txBody>
      </p:sp>
    </p:spTree>
    <p:extLst>
      <p:ext uri="{BB962C8B-B14F-4D97-AF65-F5344CB8AC3E}">
        <p14:creationId xmlns:p14="http://schemas.microsoft.com/office/powerpoint/2010/main" val="2891424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a:buClr>
                <a:schemeClr val="accent1">
                  <a:lumMod val="75000"/>
                </a:schemeClr>
              </a:buClr>
            </a:pPr>
            <a:endParaRPr lang="en-US" dirty="0">
              <a:solidFill>
                <a:srgbClr val="002060"/>
              </a:solidFill>
            </a:endParaRPr>
          </a:p>
        </p:txBody>
      </p:sp>
    </p:spTree>
    <p:extLst>
      <p:ext uri="{BB962C8B-B14F-4D97-AF65-F5344CB8AC3E}">
        <p14:creationId xmlns:p14="http://schemas.microsoft.com/office/powerpoint/2010/main" val="3037075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a:buClr>
                <a:schemeClr val="accent1">
                  <a:lumMod val="75000"/>
                </a:schemeClr>
              </a:buClr>
            </a:pPr>
            <a:endParaRPr lang="en-US" dirty="0">
              <a:solidFill>
                <a:srgbClr val="002060"/>
              </a:solidFill>
            </a:endParaRPr>
          </a:p>
        </p:txBody>
      </p:sp>
    </p:spTree>
    <p:extLst>
      <p:ext uri="{BB962C8B-B14F-4D97-AF65-F5344CB8AC3E}">
        <p14:creationId xmlns:p14="http://schemas.microsoft.com/office/powerpoint/2010/main" val="3109096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a:xfrm>
            <a:off x="685800" y="4248150"/>
            <a:ext cx="5486400" cy="3600450"/>
          </a:xfrm>
        </p:spPr>
        <p:txBody>
          <a:bodyPr>
            <a:normAutofit/>
          </a:bodyPr>
          <a:lstStyle/>
          <a:p>
            <a:pPr>
              <a:buClr>
                <a:schemeClr val="accent1">
                  <a:lumMod val="75000"/>
                </a:schemeClr>
              </a:buClr>
            </a:pPr>
            <a:endParaRPr lang="en-US" dirty="0">
              <a:solidFill>
                <a:srgbClr val="002060"/>
              </a:solidFill>
            </a:endParaRPr>
          </a:p>
        </p:txBody>
      </p:sp>
    </p:spTree>
    <p:extLst>
      <p:ext uri="{BB962C8B-B14F-4D97-AF65-F5344CB8AC3E}">
        <p14:creationId xmlns:p14="http://schemas.microsoft.com/office/powerpoint/2010/main" val="2988061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F25E8-1548-2919-E8EA-B0684084AD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B9C987-01A8-5A77-2C10-E03B4D7CD0D7}"/>
              </a:ext>
            </a:extLst>
          </p:cNvPr>
          <p:cNvSpPr>
            <a:spLocks noGrp="1" noRot="1" noChangeAspect="1"/>
          </p:cNvSpPr>
          <p:nvPr>
            <p:ph type="sldImg"/>
          </p:nvPr>
        </p:nvSpPr>
        <p:spPr>
          <a:xfrm>
            <a:off x="407988" y="698500"/>
            <a:ext cx="6207125" cy="3492500"/>
          </a:xfrm>
        </p:spPr>
      </p:sp>
      <p:sp>
        <p:nvSpPr>
          <p:cNvPr id="3" name="Notes Placeholder 2">
            <a:extLst>
              <a:ext uri="{FF2B5EF4-FFF2-40B4-BE49-F238E27FC236}">
                <a16:creationId xmlns:a16="http://schemas.microsoft.com/office/drawing/2014/main" id="{8C3B1381-92CC-A450-B34F-CDE9F7E65AA6}"/>
              </a:ext>
            </a:extLst>
          </p:cNvPr>
          <p:cNvSpPr>
            <a:spLocks noGrp="1"/>
          </p:cNvSpPr>
          <p:nvPr>
            <p:ph type="body" idx="1"/>
          </p:nvPr>
        </p:nvSpPr>
        <p:spPr>
          <a:xfrm>
            <a:off x="685800" y="4248150"/>
            <a:ext cx="5486400" cy="3600450"/>
          </a:xfrm>
        </p:spPr>
        <p:txBody>
          <a:bodyPr>
            <a:normAutofit/>
          </a:bodyPr>
          <a:lstStyle/>
          <a:p>
            <a:pPr>
              <a:buClr>
                <a:schemeClr val="accent1">
                  <a:lumMod val="75000"/>
                </a:schemeClr>
              </a:buClr>
            </a:pPr>
            <a:endParaRPr lang="en-US" dirty="0">
              <a:solidFill>
                <a:srgbClr val="002060"/>
              </a:solidFill>
            </a:endParaRPr>
          </a:p>
        </p:txBody>
      </p:sp>
    </p:spTree>
    <p:extLst>
      <p:ext uri="{BB962C8B-B14F-4D97-AF65-F5344CB8AC3E}">
        <p14:creationId xmlns:p14="http://schemas.microsoft.com/office/powerpoint/2010/main" val="772492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5C49D-3F1B-15E7-2585-EFAD735907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0ABC82-38FB-FD3D-4B85-3AED1F2F462B}"/>
              </a:ext>
            </a:extLst>
          </p:cNvPr>
          <p:cNvSpPr>
            <a:spLocks noGrp="1" noRot="1" noChangeAspect="1"/>
          </p:cNvSpPr>
          <p:nvPr>
            <p:ph type="sldImg"/>
          </p:nvPr>
        </p:nvSpPr>
        <p:spPr>
          <a:xfrm>
            <a:off x="407988" y="698500"/>
            <a:ext cx="6207125" cy="3492500"/>
          </a:xfrm>
        </p:spPr>
      </p:sp>
      <p:sp>
        <p:nvSpPr>
          <p:cNvPr id="3" name="Notes Placeholder 2">
            <a:extLst>
              <a:ext uri="{FF2B5EF4-FFF2-40B4-BE49-F238E27FC236}">
                <a16:creationId xmlns:a16="http://schemas.microsoft.com/office/drawing/2014/main" id="{41E80F63-F50B-A1B3-EE7C-B9B735DFEFE6}"/>
              </a:ext>
            </a:extLst>
          </p:cNvPr>
          <p:cNvSpPr>
            <a:spLocks noGrp="1"/>
          </p:cNvSpPr>
          <p:nvPr>
            <p:ph type="body" idx="1"/>
          </p:nvPr>
        </p:nvSpPr>
        <p:spPr>
          <a:xfrm>
            <a:off x="685800" y="4248150"/>
            <a:ext cx="5486400" cy="3600450"/>
          </a:xfrm>
        </p:spPr>
        <p:txBody>
          <a:bodyPr>
            <a:normAutofit/>
          </a:bodyPr>
          <a:lstStyle/>
          <a:p>
            <a:pPr>
              <a:buClr>
                <a:schemeClr val="accent1">
                  <a:lumMod val="75000"/>
                </a:schemeClr>
              </a:buClr>
            </a:pPr>
            <a:endParaRPr lang="en-US" dirty="0">
              <a:solidFill>
                <a:srgbClr val="002060"/>
              </a:solidFill>
            </a:endParaRPr>
          </a:p>
        </p:txBody>
      </p:sp>
    </p:spTree>
    <p:extLst>
      <p:ext uri="{BB962C8B-B14F-4D97-AF65-F5344CB8AC3E}">
        <p14:creationId xmlns:p14="http://schemas.microsoft.com/office/powerpoint/2010/main" val="3575873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C13C2-0026-D5FC-B86D-1D7ED593E1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7856B5-8990-3C9B-9019-C5CBCAF20F4C}"/>
              </a:ext>
            </a:extLst>
          </p:cNvPr>
          <p:cNvSpPr>
            <a:spLocks noGrp="1" noRot="1" noChangeAspect="1"/>
          </p:cNvSpPr>
          <p:nvPr>
            <p:ph type="sldImg"/>
          </p:nvPr>
        </p:nvSpPr>
        <p:spPr>
          <a:xfrm>
            <a:off x="407988" y="698500"/>
            <a:ext cx="6207125" cy="3492500"/>
          </a:xfrm>
        </p:spPr>
      </p:sp>
      <p:sp>
        <p:nvSpPr>
          <p:cNvPr id="3" name="Notes Placeholder 2">
            <a:extLst>
              <a:ext uri="{FF2B5EF4-FFF2-40B4-BE49-F238E27FC236}">
                <a16:creationId xmlns:a16="http://schemas.microsoft.com/office/drawing/2014/main" id="{9C73FEFE-9C53-6D68-B36B-24CF0A663403}"/>
              </a:ext>
            </a:extLst>
          </p:cNvPr>
          <p:cNvSpPr>
            <a:spLocks noGrp="1"/>
          </p:cNvSpPr>
          <p:nvPr>
            <p:ph type="body" idx="1"/>
          </p:nvPr>
        </p:nvSpPr>
        <p:spPr>
          <a:xfrm>
            <a:off x="685800" y="4248150"/>
            <a:ext cx="5486400" cy="3600450"/>
          </a:xfrm>
        </p:spPr>
        <p:txBody>
          <a:bodyPr>
            <a:normAutofit/>
          </a:bodyPr>
          <a:lstStyle/>
          <a:p>
            <a:pPr>
              <a:buClr>
                <a:schemeClr val="accent1">
                  <a:lumMod val="75000"/>
                </a:schemeClr>
              </a:buClr>
            </a:pPr>
            <a:r>
              <a:rPr lang="en-US" dirty="0">
                <a:solidFill>
                  <a:srgbClr val="002060"/>
                </a:solidFill>
              </a:rPr>
              <a:t>Remind groups to give County staff copies of any documents so that County can respond with all documents and not have to ask the group members to provide any additional documents.</a:t>
            </a:r>
          </a:p>
        </p:txBody>
      </p:sp>
    </p:spTree>
    <p:extLst>
      <p:ext uri="{BB962C8B-B14F-4D97-AF65-F5344CB8AC3E}">
        <p14:creationId xmlns:p14="http://schemas.microsoft.com/office/powerpoint/2010/main" val="1357035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41D595A-04C4-439B-8F12-B23E1A0B6106}"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50755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D595A-04C4-439B-8F12-B23E1A0B6106}"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78976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D595A-04C4-439B-8F12-B23E1A0B6106}"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433626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73630671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D595A-04C4-439B-8F12-B23E1A0B6106}"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52535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41D595A-04C4-439B-8F12-B23E1A0B6106}"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292346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1D595A-04C4-439B-8F12-B23E1A0B6106}" type="datetimeFigureOut">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846979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1D595A-04C4-439B-8F12-B23E1A0B6106}" type="datetimeFigureOut">
              <a:rPr lang="en-US" smtClean="0"/>
              <a:t>4/15/2025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523214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1D595A-04C4-439B-8F12-B23E1A0B6106}" type="datetimeFigureOut">
              <a:rPr lang="en-US" smtClean="0"/>
              <a:t>4/15/2025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986072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D595A-04C4-439B-8F12-B23E1A0B6106}" type="datetimeFigureOut">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831015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D595A-04C4-439B-8F12-B23E1A0B6106}" type="datetimeFigureOut">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2314342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D595A-04C4-439B-8F12-B23E1A0B6106}" type="datetimeFigureOut">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248965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D595A-04C4-439B-8F12-B23E1A0B6106}" type="datetimeFigureOut">
              <a:rPr lang="en-US" smtClean="0"/>
              <a:t>4/15/2025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E432-0C5D-4760-A5C0-6347022640EC}" type="slidenum">
              <a:rPr lang="en-US" smtClean="0"/>
              <a:t>‹#›</a:t>
            </a:fld>
            <a:endParaRPr lang="en-US"/>
          </a:p>
        </p:txBody>
      </p:sp>
    </p:spTree>
    <p:extLst>
      <p:ext uri="{BB962C8B-B14F-4D97-AF65-F5344CB8AC3E}">
        <p14:creationId xmlns:p14="http://schemas.microsoft.com/office/powerpoint/2010/main" val="4248388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4500" t="-6873" r="-652" b="30356"/>
          <a:stretch/>
        </p:blipFill>
        <p:spPr>
          <a:xfrm>
            <a:off x="0" y="-751464"/>
            <a:ext cx="12280582" cy="7690427"/>
          </a:xfrm>
          <a:prstGeom prst="rect">
            <a:avLst/>
          </a:prstGeom>
        </p:spPr>
      </p:pic>
      <p:sp>
        <p:nvSpPr>
          <p:cNvPr id="2" name="Title 1"/>
          <p:cNvSpPr>
            <a:spLocks noGrp="1"/>
          </p:cNvSpPr>
          <p:nvPr>
            <p:ph type="title"/>
          </p:nvPr>
        </p:nvSpPr>
        <p:spPr>
          <a:xfrm>
            <a:off x="990600" y="2384425"/>
            <a:ext cx="10515600" cy="1325563"/>
          </a:xfrm>
        </p:spPr>
        <p:txBody>
          <a:bodyPr>
            <a:noAutofit/>
          </a:bodyPr>
          <a:lstStyle/>
          <a:p>
            <a:pPr algn="ctr">
              <a:lnSpc>
                <a:spcPct val="100000"/>
              </a:lnSpc>
              <a:spcBef>
                <a:spcPts val="0"/>
              </a:spcBef>
            </a:pPr>
            <a:r>
              <a:rPr lang="en-US" sz="4800" b="1" cap="all" dirty="0">
                <a:latin typeface="Century Schoolbook" panose="02040604050505020304" pitchFamily="18" charset="0"/>
                <a:ea typeface="Arial Unicode MS" pitchFamily="34" charset="-128"/>
                <a:cs typeface="Arial Unicode MS" pitchFamily="34" charset="-128"/>
              </a:rPr>
              <a:t>POLICY A-74 </a:t>
            </a:r>
            <a:br>
              <a:rPr lang="en-US" sz="4800" b="1" cap="all" dirty="0">
                <a:latin typeface="Century Schoolbook" panose="02040604050505020304" pitchFamily="18" charset="0"/>
                <a:ea typeface="Arial Unicode MS" pitchFamily="34" charset="-128"/>
                <a:cs typeface="Arial Unicode MS" pitchFamily="34" charset="-128"/>
              </a:rPr>
            </a:br>
            <a:br>
              <a:rPr lang="en-US" sz="4800" b="1" cap="all" dirty="0">
                <a:latin typeface="Century Schoolbook" panose="02040604050505020304" pitchFamily="18" charset="0"/>
                <a:ea typeface="Arial Unicode MS" pitchFamily="34" charset="-128"/>
                <a:cs typeface="Arial Unicode MS" pitchFamily="34" charset="-128"/>
              </a:rPr>
            </a:br>
            <a:r>
              <a:rPr lang="en-US" sz="4800" b="1" cap="all" dirty="0">
                <a:latin typeface="Century Schoolbook" panose="02040604050505020304" pitchFamily="18" charset="0"/>
                <a:ea typeface="Arial Unicode MS" pitchFamily="34" charset="-128"/>
                <a:cs typeface="Arial Unicode MS" pitchFamily="34" charset="-128"/>
              </a:rPr>
              <a:t>&amp;</a:t>
            </a:r>
            <a:br>
              <a:rPr lang="en-US" sz="4800" b="1" cap="all" dirty="0">
                <a:latin typeface="Century Schoolbook" panose="02040604050505020304" pitchFamily="18" charset="0"/>
                <a:ea typeface="Arial Unicode MS" pitchFamily="34" charset="-128"/>
                <a:cs typeface="Arial Unicode MS" pitchFamily="34" charset="-128"/>
              </a:rPr>
            </a:br>
            <a:br>
              <a:rPr lang="en-US" sz="4800" b="1" cap="all" dirty="0">
                <a:latin typeface="Century Schoolbook" panose="02040604050505020304" pitchFamily="18" charset="0"/>
                <a:ea typeface="Arial Unicode MS" pitchFamily="34" charset="-128"/>
                <a:cs typeface="Arial Unicode MS" pitchFamily="34" charset="-128"/>
              </a:rPr>
            </a:br>
            <a:r>
              <a:rPr lang="en-US" sz="4800" b="1" cap="all" dirty="0">
                <a:latin typeface="Century Schoolbook" panose="02040604050505020304" pitchFamily="18" charset="0"/>
                <a:ea typeface="Arial Unicode MS" pitchFamily="34" charset="-128"/>
                <a:cs typeface="Arial Unicode MS" pitchFamily="34" charset="-128"/>
              </a:rPr>
              <a:t>Other General laws</a:t>
            </a:r>
            <a:endParaRPr lang="en-US" sz="4800" b="1" dirty="0">
              <a:latin typeface="Century Schoolbook" panose="02040604050505020304" pitchFamily="18" charset="0"/>
            </a:endParaRPr>
          </a:p>
        </p:txBody>
      </p:sp>
    </p:spTree>
    <p:extLst>
      <p:ext uri="{BB962C8B-B14F-4D97-AF65-F5344CB8AC3E}">
        <p14:creationId xmlns:p14="http://schemas.microsoft.com/office/powerpoint/2010/main" val="2777583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775"/>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POLICY A-74 TOPICS</a:t>
            </a:r>
          </a:p>
        </p:txBody>
      </p:sp>
      <p:sp>
        <p:nvSpPr>
          <p:cNvPr id="176131" name="Rectangle 3"/>
          <p:cNvSpPr>
            <a:spLocks noGrp="1" noChangeArrowheads="1"/>
          </p:cNvSpPr>
          <p:nvPr>
            <p:ph idx="4294967295"/>
          </p:nvPr>
        </p:nvSpPr>
        <p:spPr>
          <a:xfrm>
            <a:off x="800100" y="1494087"/>
            <a:ext cx="10439400" cy="5105400"/>
          </a:xfrm>
        </p:spPr>
        <p:txBody>
          <a:bodyPr>
            <a:noAutofit/>
          </a:bodyPr>
          <a:lstStyle/>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Formation of New Committees</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Appointments and length of terms</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General Disclosures that Apply to All Committee Members</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Resignations and Filling Vacancies</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Code of Conduct</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General Rules for Meetings, Minutes, and Officers</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Model By-laws</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Training Requirements</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Restrictions on campaigning for or against candidates or ballot measures</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Process for recommending to the Board to support or oppose pending legislation</a:t>
            </a:r>
          </a:p>
          <a:p>
            <a:pPr marL="457200">
              <a:lnSpc>
                <a:spcPct val="80000"/>
              </a:lnSpc>
              <a:spcBef>
                <a:spcPts val="600"/>
              </a:spcBef>
              <a:spcAft>
                <a:spcPts val="1200"/>
              </a:spcAft>
              <a:buClr>
                <a:schemeClr val="accent5"/>
              </a:buClr>
              <a:buFont typeface="Franklin Gothic Book" panose="020B0503020102020204" pitchFamily="34" charset="0"/>
              <a:buChar char="•"/>
            </a:pPr>
            <a:r>
              <a:rPr lang="en-US" sz="2000" dirty="0">
                <a:latin typeface="Franklin Gothic Book" panose="020B0503020102020204" pitchFamily="34" charset="0"/>
              </a:rPr>
              <a:t>Defense &amp; Indemnity</a:t>
            </a: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2875112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775"/>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DEFENSE &amp; INDEMNIFICATION</a:t>
            </a:r>
          </a:p>
        </p:txBody>
      </p:sp>
      <p:sp>
        <p:nvSpPr>
          <p:cNvPr id="176131" name="Rectangle 3"/>
          <p:cNvSpPr>
            <a:spLocks noGrp="1" noChangeArrowheads="1"/>
          </p:cNvSpPr>
          <p:nvPr>
            <p:ph idx="4294967295"/>
          </p:nvPr>
        </p:nvSpPr>
        <p:spPr>
          <a:xfrm>
            <a:off x="800100" y="1494087"/>
            <a:ext cx="10439400" cy="5105400"/>
          </a:xfrm>
        </p:spPr>
        <p:txBody>
          <a:bodyPr>
            <a:noAutofit/>
          </a:bodyPr>
          <a:lstStyle/>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000" dirty="0">
                <a:latin typeface="Franklin Gothic Book" panose="020B0503020102020204" pitchFamily="34" charset="0"/>
              </a:rPr>
              <a:t>The committee must have been created by the Board of Supervisors which determines what the committee’s functions are</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000" dirty="0">
                <a:latin typeface="Franklin Gothic Book" panose="020B0503020102020204" pitchFamily="34" charset="0"/>
              </a:rPr>
              <a:t>The committee’s membership is identifiable – subcommittees not usually covered</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000" dirty="0">
                <a:latin typeface="Franklin Gothic Book" panose="020B0503020102020204" pitchFamily="34" charset="0"/>
              </a:rPr>
              <a:t>The committee member was appointed by the Board of Supervisors or appointed, per Board action, by someone else as a County representative</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000" dirty="0">
                <a:latin typeface="Franklin Gothic Book" panose="020B0503020102020204" pitchFamily="34" charset="0"/>
              </a:rPr>
              <a:t>Coverage provided for the alleged act if:</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It occurred during a lawful meeting</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It was within the reasonable scope of the committee’s duties</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Member received training</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Member made request to County Counsel for defense and indemnity within 5 days of being served the complaint</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Member acted in good faith</a:t>
            </a:r>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b="1" u="sng" dirty="0">
              <a:latin typeface="Franklin Gothic Book" panose="020B0503020102020204" pitchFamily="34" charset="0"/>
            </a:endParaRPr>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sz="2800" b="1" u="sng" dirty="0">
              <a:latin typeface="Franklin Gothic Book" panose="020B0503020102020204" pitchFamily="34" charset="0"/>
            </a:endParaRP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266640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775"/>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LAWS OF GENERAL APPLICABILITY</a:t>
            </a:r>
          </a:p>
        </p:txBody>
      </p:sp>
      <p:sp>
        <p:nvSpPr>
          <p:cNvPr id="176131" name="Rectangle 3"/>
          <p:cNvSpPr>
            <a:spLocks noGrp="1" noChangeArrowheads="1"/>
          </p:cNvSpPr>
          <p:nvPr>
            <p:ph idx="4294967295"/>
          </p:nvPr>
        </p:nvSpPr>
        <p:spPr>
          <a:xfrm>
            <a:off x="800100" y="1494087"/>
            <a:ext cx="10439400" cy="5105400"/>
          </a:xfrm>
        </p:spPr>
        <p:txBody>
          <a:bodyPr>
            <a:noAutofit/>
          </a:bodyPr>
          <a:lstStyle/>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Founding documents (ordinance, resolution or policy):</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Scope of responsibilities</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Whether or not entitled to reimbursement of any expenses</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Disclosure of efforts to fundraise for non-profits</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Certain BCCs must also complete the annual incompatible activities form</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Role of County Counsel: primary legal advisor to the County and Board of Supervisors, provides legal assistance as needed to BCCs but does not represent the BCC members individually</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Fair Employment and Housing Act (FEHA):  no discrimination based on protected class</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Public Records Act</a:t>
            </a: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1121146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5150B-2DA7-0E07-DF32-840AF8BE5CA4}"/>
            </a:ext>
          </a:extLst>
        </p:cNvPr>
        <p:cNvGrpSpPr/>
        <p:nvPr/>
      </p:nvGrpSpPr>
      <p:grpSpPr>
        <a:xfrm>
          <a:off x="0" y="0"/>
          <a:ext cx="0" cy="0"/>
          <a:chOff x="0" y="0"/>
          <a:chExt cx="0" cy="0"/>
        </a:xfrm>
      </p:grpSpPr>
      <p:sp>
        <p:nvSpPr>
          <p:cNvPr id="176130" name="Rectangle 2">
            <a:extLst>
              <a:ext uri="{FF2B5EF4-FFF2-40B4-BE49-F238E27FC236}">
                <a16:creationId xmlns:a16="http://schemas.microsoft.com/office/drawing/2014/main" id="{38C25BC2-2FD1-9733-66E4-3F159BE225F0}"/>
              </a:ext>
            </a:extLst>
          </p:cNvPr>
          <p:cNvSpPr>
            <a:spLocks noGrp="1" noChangeArrowheads="1"/>
          </p:cNvSpPr>
          <p:nvPr>
            <p:ph type="title"/>
          </p:nvPr>
        </p:nvSpPr>
        <p:spPr>
          <a:xfrm>
            <a:off x="0" y="444500"/>
            <a:ext cx="12192000" cy="845775"/>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California Public Records Act</a:t>
            </a:r>
          </a:p>
        </p:txBody>
      </p:sp>
      <p:sp>
        <p:nvSpPr>
          <p:cNvPr id="176131" name="Rectangle 3">
            <a:extLst>
              <a:ext uri="{FF2B5EF4-FFF2-40B4-BE49-F238E27FC236}">
                <a16:creationId xmlns:a16="http://schemas.microsoft.com/office/drawing/2014/main" id="{9E3AFA4C-17A7-265E-044C-BBD780C30763}"/>
              </a:ext>
            </a:extLst>
          </p:cNvPr>
          <p:cNvSpPr>
            <a:spLocks noGrp="1" noChangeArrowheads="1"/>
          </p:cNvSpPr>
          <p:nvPr>
            <p:ph idx="4294967295"/>
          </p:nvPr>
        </p:nvSpPr>
        <p:spPr>
          <a:xfrm>
            <a:off x="800100" y="1580351"/>
            <a:ext cx="10302096" cy="4553030"/>
          </a:xfrm>
        </p:spPr>
        <p:txBody>
          <a:bodyPr>
            <a:noAutofit/>
          </a:bodyPr>
          <a:lstStyle/>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Government Code Section 7920.000 et seq. allows access to “public records”</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“Public records” include:</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“any writing containing information relating to the conduct of the public’s business prepared, owned, used, or retained by any state or local agency regardless of physical form or characteristics.” Gov’t Code § 7920.530(a) </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Writing” means: </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“any handwriting, typewriting, printing, </a:t>
            </a:r>
            <a:r>
              <a:rPr lang="en-US" dirty="0" err="1">
                <a:latin typeface="Franklin Gothic Book" panose="020B0503020102020204" pitchFamily="34" charset="0"/>
              </a:rPr>
              <a:t>photostating</a:t>
            </a:r>
            <a:r>
              <a:rPr lang="en-US" dirty="0">
                <a:latin typeface="Franklin Gothic Book" panose="020B0503020102020204" pitchFamily="34" charset="0"/>
              </a:rPr>
              <a:t>, photographing, photocopying, transmitting by electronic mail or facsimile, and every other means of recording … regardless of the manner in which the record has been stored.”  Gov’t Code § 7920.545</a:t>
            </a:r>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sz="2000" dirty="0">
              <a:latin typeface="Franklin Gothic Book" panose="020B0503020102020204" pitchFamily="34" charset="0"/>
            </a:endParaRP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347197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704B7-BDA1-095B-1107-5CBC1D6F627D}"/>
            </a:ext>
          </a:extLst>
        </p:cNvPr>
        <p:cNvGrpSpPr/>
        <p:nvPr/>
      </p:nvGrpSpPr>
      <p:grpSpPr>
        <a:xfrm>
          <a:off x="0" y="0"/>
          <a:ext cx="0" cy="0"/>
          <a:chOff x="0" y="0"/>
          <a:chExt cx="0" cy="0"/>
        </a:xfrm>
      </p:grpSpPr>
      <p:sp>
        <p:nvSpPr>
          <p:cNvPr id="176130" name="Rectangle 2">
            <a:extLst>
              <a:ext uri="{FF2B5EF4-FFF2-40B4-BE49-F238E27FC236}">
                <a16:creationId xmlns:a16="http://schemas.microsoft.com/office/drawing/2014/main" id="{6E72A065-4612-3A67-448C-F49E73BF1418}"/>
              </a:ext>
            </a:extLst>
          </p:cNvPr>
          <p:cNvSpPr>
            <a:spLocks noGrp="1" noChangeArrowheads="1"/>
          </p:cNvSpPr>
          <p:nvPr>
            <p:ph type="title"/>
          </p:nvPr>
        </p:nvSpPr>
        <p:spPr>
          <a:xfrm>
            <a:off x="0" y="444500"/>
            <a:ext cx="12192000" cy="845775"/>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Groups are subject to a PRA request</a:t>
            </a:r>
          </a:p>
        </p:txBody>
      </p:sp>
      <p:sp>
        <p:nvSpPr>
          <p:cNvPr id="176131" name="Rectangle 3">
            <a:extLst>
              <a:ext uri="{FF2B5EF4-FFF2-40B4-BE49-F238E27FC236}">
                <a16:creationId xmlns:a16="http://schemas.microsoft.com/office/drawing/2014/main" id="{B1085FFA-6CCE-B39D-C3D4-B72175BBB46C}"/>
              </a:ext>
            </a:extLst>
          </p:cNvPr>
          <p:cNvSpPr>
            <a:spLocks noGrp="1" noChangeArrowheads="1"/>
          </p:cNvSpPr>
          <p:nvPr>
            <p:ph idx="4294967295"/>
          </p:nvPr>
        </p:nvSpPr>
        <p:spPr>
          <a:xfrm>
            <a:off x="800100" y="1701121"/>
            <a:ext cx="10207206" cy="4535777"/>
          </a:xfrm>
        </p:spPr>
        <p:txBody>
          <a:bodyPr>
            <a:noAutofit/>
          </a:bodyPr>
          <a:lstStyle/>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All County boards, committees, and commissions are subject to Public Records Act requests (PRAs)</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All writings related to County boards, committees, and commissions business may need to be disclosed upon request</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You will need to disclose all public records in your possession – INCLUDING emails and text messages on your personal devices – that are the public’s business:</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Based on content, scope, context/purpose, and audience</a:t>
            </a:r>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sz="2000" dirty="0">
              <a:latin typeface="Franklin Gothic Book" panose="020B0503020102020204" pitchFamily="34" charset="0"/>
            </a:endParaRP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669942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3A070-A75A-790F-26AD-737CFF79EFD4}"/>
            </a:ext>
          </a:extLst>
        </p:cNvPr>
        <p:cNvGrpSpPr/>
        <p:nvPr/>
      </p:nvGrpSpPr>
      <p:grpSpPr>
        <a:xfrm>
          <a:off x="0" y="0"/>
          <a:ext cx="0" cy="0"/>
          <a:chOff x="0" y="0"/>
          <a:chExt cx="0" cy="0"/>
        </a:xfrm>
      </p:grpSpPr>
      <p:sp>
        <p:nvSpPr>
          <p:cNvPr id="176130" name="Rectangle 2">
            <a:extLst>
              <a:ext uri="{FF2B5EF4-FFF2-40B4-BE49-F238E27FC236}">
                <a16:creationId xmlns:a16="http://schemas.microsoft.com/office/drawing/2014/main" id="{02B9C9BD-F62E-855A-AF8D-618E6531BBC0}"/>
              </a:ext>
            </a:extLst>
          </p:cNvPr>
          <p:cNvSpPr>
            <a:spLocks noGrp="1" noChangeArrowheads="1"/>
          </p:cNvSpPr>
          <p:nvPr>
            <p:ph type="title"/>
          </p:nvPr>
        </p:nvSpPr>
        <p:spPr>
          <a:xfrm>
            <a:off x="0" y="444500"/>
            <a:ext cx="12192000" cy="845775"/>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Disclosure Exemptions</a:t>
            </a:r>
          </a:p>
        </p:txBody>
      </p:sp>
      <p:sp>
        <p:nvSpPr>
          <p:cNvPr id="176131" name="Rectangle 3">
            <a:extLst>
              <a:ext uri="{FF2B5EF4-FFF2-40B4-BE49-F238E27FC236}">
                <a16:creationId xmlns:a16="http://schemas.microsoft.com/office/drawing/2014/main" id="{15811D3C-0DFF-105C-B2A4-60138A81D1E6}"/>
              </a:ext>
            </a:extLst>
          </p:cNvPr>
          <p:cNvSpPr>
            <a:spLocks noGrp="1" noChangeArrowheads="1"/>
          </p:cNvSpPr>
          <p:nvPr>
            <p:ph idx="4294967295"/>
          </p:nvPr>
        </p:nvSpPr>
        <p:spPr>
          <a:xfrm>
            <a:off x="793630" y="1518249"/>
            <a:ext cx="10463842" cy="5184476"/>
          </a:xfrm>
        </p:spPr>
        <p:txBody>
          <a:bodyPr>
            <a:noAutofit/>
          </a:bodyPr>
          <a:lstStyle/>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The Public Records Act includes certain exemptions from disclosure to protect reasonable privacy interests, but unless an exemption applies, responsive records must be disclosed</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Common exemptions include:  litigation, personnel, law enforcement, taxpayer info, and other privileged communications.</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“No state or local agency shall publicly post the home address, telephone number, or both the name and assessor parcel number associated with the home address of any elected or appointed official on the internet without first obtaining the written permission of that individual.”  Gov’t Code </a:t>
            </a:r>
            <a:r>
              <a:rPr lang="en-US" sz="2800">
                <a:latin typeface="Franklin Gothic Book" panose="020B0503020102020204" pitchFamily="34" charset="0"/>
              </a:rPr>
              <a:t>§ 7928.205(</a:t>
            </a:r>
            <a:r>
              <a:rPr lang="en-US" sz="2800" dirty="0">
                <a:latin typeface="Franklin Gothic Book" panose="020B0503020102020204" pitchFamily="34" charset="0"/>
              </a:rPr>
              <a:t>a).</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County staff can assist with questions if your group is subject to a Public Records Act request</a:t>
            </a:r>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sz="2000" dirty="0">
              <a:latin typeface="Franklin Gothic Book" panose="020B0503020102020204" pitchFamily="34" charset="0"/>
            </a:endParaRP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10988362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1518</TotalTime>
  <Words>619</Words>
  <Application>Microsoft Office PowerPoint</Application>
  <PresentationFormat>Widescreen</PresentationFormat>
  <Paragraphs>56</Paragraphs>
  <Slides>7</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Arial Unicode MS</vt:lpstr>
      <vt:lpstr>Calibri</vt:lpstr>
      <vt:lpstr>Calibri Light</vt:lpstr>
      <vt:lpstr>Candara</vt:lpstr>
      <vt:lpstr>Century Schoolbook</vt:lpstr>
      <vt:lpstr>Franklin Gothic Book</vt:lpstr>
      <vt:lpstr>Wingdings</vt:lpstr>
      <vt:lpstr>Office Theme</vt:lpstr>
      <vt:lpstr>POLICY A-74   &amp;  Other General laws</vt:lpstr>
      <vt:lpstr>POLICY A-74 TOPICS</vt:lpstr>
      <vt:lpstr>DEFENSE &amp; INDEMNIFICATION</vt:lpstr>
      <vt:lpstr>LAWS OF GENERAL APPLICABILITY</vt:lpstr>
      <vt:lpstr>California Public Records Act</vt:lpstr>
      <vt:lpstr>Groups are subject to a PRA request</vt:lpstr>
      <vt:lpstr>Disclosure Exemptions</vt:lpstr>
    </vt:vector>
  </TitlesOfParts>
  <Company>The County of San Diego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Sjoblom, Randall</dc:creator>
  <cp:lastModifiedBy>Sjoblom, Randall</cp:lastModifiedBy>
  <cp:revision>65</cp:revision>
  <dcterms:created xsi:type="dcterms:W3CDTF">2022-09-29T21:04:34Z</dcterms:created>
  <dcterms:modified xsi:type="dcterms:W3CDTF">2025-04-15T22:47:44Z</dcterms:modified>
</cp:coreProperties>
</file>