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0"/>
  </p:notesMasterIdLst>
  <p:handoutMasterIdLst>
    <p:handoutMasterId r:id="rId61"/>
  </p:handoutMasterIdLst>
  <p:sldIdLst>
    <p:sldId id="322" r:id="rId5"/>
    <p:sldId id="325" r:id="rId6"/>
    <p:sldId id="399" r:id="rId7"/>
    <p:sldId id="259" r:id="rId8"/>
    <p:sldId id="467" r:id="rId9"/>
    <p:sldId id="358" r:id="rId10"/>
    <p:sldId id="359" r:id="rId11"/>
    <p:sldId id="360" r:id="rId12"/>
    <p:sldId id="361" r:id="rId13"/>
    <p:sldId id="369" r:id="rId14"/>
    <p:sldId id="401" r:id="rId15"/>
    <p:sldId id="368" r:id="rId16"/>
    <p:sldId id="324" r:id="rId17"/>
    <p:sldId id="328" r:id="rId18"/>
    <p:sldId id="329" r:id="rId19"/>
    <p:sldId id="330" r:id="rId20"/>
    <p:sldId id="370" r:id="rId21"/>
    <p:sldId id="373" r:id="rId22"/>
    <p:sldId id="374" r:id="rId23"/>
    <p:sldId id="375" r:id="rId24"/>
    <p:sldId id="377" r:id="rId25"/>
    <p:sldId id="376" r:id="rId26"/>
    <p:sldId id="339" r:id="rId27"/>
    <p:sldId id="340" r:id="rId28"/>
    <p:sldId id="341" r:id="rId29"/>
    <p:sldId id="383" r:id="rId30"/>
    <p:sldId id="384" r:id="rId31"/>
    <p:sldId id="349" r:id="rId32"/>
    <p:sldId id="382" r:id="rId33"/>
    <p:sldId id="381" r:id="rId34"/>
    <p:sldId id="385" r:id="rId35"/>
    <p:sldId id="387" r:id="rId36"/>
    <p:sldId id="400" r:id="rId37"/>
    <p:sldId id="389" r:id="rId38"/>
    <p:sldId id="390" r:id="rId39"/>
    <p:sldId id="388" r:id="rId40"/>
    <p:sldId id="391" r:id="rId41"/>
    <p:sldId id="392" r:id="rId42"/>
    <p:sldId id="393" r:id="rId43"/>
    <p:sldId id="395" r:id="rId44"/>
    <p:sldId id="366" r:id="rId45"/>
    <p:sldId id="386" r:id="rId46"/>
    <p:sldId id="398" r:id="rId47"/>
    <p:sldId id="352" r:id="rId48"/>
    <p:sldId id="357" r:id="rId49"/>
    <p:sldId id="353" r:id="rId50"/>
    <p:sldId id="351" r:id="rId51"/>
    <p:sldId id="354" r:id="rId52"/>
    <p:sldId id="362" r:id="rId53"/>
    <p:sldId id="363" r:id="rId54"/>
    <p:sldId id="326" r:id="rId55"/>
    <p:sldId id="365" r:id="rId56"/>
    <p:sldId id="296" r:id="rId57"/>
    <p:sldId id="367" r:id="rId58"/>
    <p:sldId id="396" r:id="rId59"/>
  </p:sldIdLst>
  <p:sldSz cx="9144000" cy="6858000" type="screen4x3"/>
  <p:notesSz cx="6858000" cy="9144000"/>
  <p:embeddedFontLst>
    <p:embeddedFont>
      <p:font typeface="굴림체" panose="020B0609000101010101" pitchFamily="49" charset="-127"/>
      <p:regular r:id="rId62"/>
    </p:embeddedFont>
    <p:embeddedFont>
      <p:font typeface="맑은 고딕" panose="020B0503020000020004" pitchFamily="34" charset="-127"/>
      <p:regular r:id="rId63"/>
      <p:bold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dez, Kevin" initials="VK" lastIdx="1" clrIdx="0">
    <p:extLst>
      <p:ext uri="{19B8F6BF-5375-455C-9EA6-DF929625EA0E}">
        <p15:presenceInfo xmlns:p15="http://schemas.microsoft.com/office/powerpoint/2012/main" userId="S::Kevin.Valdez@sdcounty.ca.gov::905ae607-e5b0-44e9-b978-fc4477545c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2D1F22"/>
    <a:srgbClr val="7F6023"/>
    <a:srgbClr val="FFD96D"/>
    <a:srgbClr val="ABBC36"/>
    <a:srgbClr val="C29336"/>
    <a:srgbClr val="FFB584"/>
    <a:srgbClr val="D9F5FF"/>
    <a:srgbClr val="CCCCFF"/>
    <a:srgbClr val="460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68CBD-27AE-42C6-BC23-8CEC24059951}" v="1019" dt="2020-11-18T18:24:00.864"/>
    <p1510:client id="{30E95879-3B63-B16B-E502-C56DF6CF6442}" v="469" dt="2020-11-18T00:05:39.814"/>
    <p1510:client id="{374A2185-D30D-414A-B8FE-37015F31C586}" v="450" vWet="452" dt="2020-11-18T16:49:52.836"/>
    <p1510:client id="{78A6AFC7-9BB0-B1F3-18B7-10854299EB77}" v="26" dt="2020-11-18T16:21:00.665"/>
    <p1510:client id="{9B304337-1762-4E55-A3C7-E79D27949810}" v="1153" dt="2020-11-18T18:14:49.717"/>
    <p1510:client id="{D2E014A9-90A3-D120-40FF-F7EB09AE801D}" v="104" dt="2020-11-18T16:12:18.298"/>
    <p1510:client id="{DEA3510E-6032-74E8-7B39-52A49EB1EE65}" v="347" dt="2020-11-18T15:27:57.830"/>
  </p1510:revLst>
</p1510:revInfo>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74" autoAdjust="0"/>
  </p:normalViewPr>
  <p:slideViewPr>
    <p:cSldViewPr snapToGrid="0">
      <p:cViewPr varScale="1">
        <p:scale>
          <a:sx n="50" d="100"/>
          <a:sy n="50" d="100"/>
        </p:scale>
        <p:origin x="1740" y="4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image" Target="../media/image16.jpeg"/></Relationships>
</file>

<file path=ppt/diagrams/_rels/data7.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97F7-64DF-40E7-99DC-D36E264C27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749EA2-1D63-4E25-8865-9F5EC58CD99C}">
      <dgm:prSe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2500" b="1">
              <a:solidFill>
                <a:srgbClr val="002060"/>
              </a:solidFill>
              <a:latin typeface="+mj-lt"/>
            </a:rPr>
            <a:t>Introduce you to the Hazardous Materials Division – otherwise known as the CUPA – and give you contact info</a:t>
          </a:r>
          <a:endParaRPr lang="en-US" sz="2500">
            <a:solidFill>
              <a:srgbClr val="002060"/>
            </a:solidFill>
            <a:latin typeface="+mj-lt"/>
          </a:endParaRPr>
        </a:p>
      </dgm:t>
    </dgm:pt>
    <dgm:pt modelId="{49F7AE6F-AA73-4585-99E3-13A894016FB1}" type="parTrans" cxnId="{F3C56FA7-B852-4D59-91E0-6FC3794F0768}">
      <dgm:prSet/>
      <dgm:spPr/>
      <dgm:t>
        <a:bodyPr/>
        <a:lstStyle/>
        <a:p>
          <a:endParaRPr lang="en-US"/>
        </a:p>
      </dgm:t>
    </dgm:pt>
    <dgm:pt modelId="{07334FE0-7B1E-4C20-8A82-7A682B633CE0}" type="sibTrans" cxnId="{F3C56FA7-B852-4D59-91E0-6FC3794F0768}">
      <dgm:prSet/>
      <dgm:spPr/>
      <dgm:t>
        <a:bodyPr/>
        <a:lstStyle/>
        <a:p>
          <a:endParaRPr lang="en-US"/>
        </a:p>
      </dgm:t>
    </dgm:pt>
    <dgm:pt modelId="{55E6F971-373F-446D-A82F-57A332B32A78}">
      <dgm:prSe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2500" b="1">
              <a:solidFill>
                <a:srgbClr val="002060"/>
              </a:solidFill>
              <a:latin typeface="+mj-lt"/>
            </a:rPr>
            <a:t>Give you high level information about how to recognize hazardous materials or hazardous waste in your workplace</a:t>
          </a:r>
          <a:endParaRPr lang="en-US" sz="2500">
            <a:solidFill>
              <a:srgbClr val="002060"/>
            </a:solidFill>
            <a:latin typeface="+mj-lt"/>
          </a:endParaRPr>
        </a:p>
      </dgm:t>
    </dgm:pt>
    <dgm:pt modelId="{2C901CA9-AF78-49E0-9062-E5C16FDBFBE7}" type="parTrans" cxnId="{293FA909-402B-4772-B03F-93527591E37B}">
      <dgm:prSet/>
      <dgm:spPr/>
      <dgm:t>
        <a:bodyPr/>
        <a:lstStyle/>
        <a:p>
          <a:endParaRPr lang="en-US"/>
        </a:p>
      </dgm:t>
    </dgm:pt>
    <dgm:pt modelId="{801DDB9B-E646-4C06-A167-22D7D2823A0D}" type="sibTrans" cxnId="{293FA909-402B-4772-B03F-93527591E37B}">
      <dgm:prSet/>
      <dgm:spPr/>
      <dgm:t>
        <a:bodyPr/>
        <a:lstStyle/>
        <a:p>
          <a:endParaRPr lang="en-US"/>
        </a:p>
      </dgm:t>
    </dgm:pt>
    <dgm:pt modelId="{A10FF62D-45EA-4E20-A435-B7831C705B6E}">
      <dgm:prSe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2500" b="1">
              <a:solidFill>
                <a:srgbClr val="002060"/>
              </a:solidFill>
              <a:latin typeface="+mj-lt"/>
            </a:rPr>
            <a:t>Provide tips on how to easily be in compliance, how to find answers, and how to work safely with these hazards</a:t>
          </a:r>
          <a:endParaRPr lang="en-US" sz="2500">
            <a:solidFill>
              <a:srgbClr val="002060"/>
            </a:solidFill>
            <a:latin typeface="+mj-lt"/>
          </a:endParaRPr>
        </a:p>
      </dgm:t>
    </dgm:pt>
    <dgm:pt modelId="{B79B8468-7B2A-455B-8049-06FE35A22DA3}" type="parTrans" cxnId="{6086D13E-BDF5-4CFF-95BF-A908FBD50787}">
      <dgm:prSet/>
      <dgm:spPr/>
      <dgm:t>
        <a:bodyPr/>
        <a:lstStyle/>
        <a:p>
          <a:endParaRPr lang="en-US"/>
        </a:p>
      </dgm:t>
    </dgm:pt>
    <dgm:pt modelId="{246F6BD2-C5FA-4BD9-8C2F-E2EADC4757AE}" type="sibTrans" cxnId="{6086D13E-BDF5-4CFF-95BF-A908FBD50787}">
      <dgm:prSet/>
      <dgm:spPr/>
      <dgm:t>
        <a:bodyPr/>
        <a:lstStyle/>
        <a:p>
          <a:endParaRPr lang="en-US"/>
        </a:p>
      </dgm:t>
    </dgm:pt>
    <dgm:pt modelId="{859C96FD-428C-458B-B6B3-0FFE2E1CEEB4}">
      <dgm:prSe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2500" b="1">
              <a:solidFill>
                <a:srgbClr val="002060"/>
              </a:solidFill>
              <a:latin typeface="+mj-lt"/>
            </a:rPr>
            <a:t>Get assistance with permits and environmental reporting</a:t>
          </a:r>
        </a:p>
      </dgm:t>
    </dgm:pt>
    <dgm:pt modelId="{11A5C50A-5163-4634-B4D6-E49F64A1941C}" type="parTrans" cxnId="{57C5BCA8-D172-42D2-959C-C808DB7D6365}">
      <dgm:prSet/>
      <dgm:spPr/>
      <dgm:t>
        <a:bodyPr/>
        <a:lstStyle/>
        <a:p>
          <a:endParaRPr lang="en-US"/>
        </a:p>
      </dgm:t>
    </dgm:pt>
    <dgm:pt modelId="{9C2FA8F0-4B85-4F4D-A9ED-10921D2822BA}" type="sibTrans" cxnId="{57C5BCA8-D172-42D2-959C-C808DB7D6365}">
      <dgm:prSet/>
      <dgm:spPr/>
      <dgm:t>
        <a:bodyPr/>
        <a:lstStyle/>
        <a:p>
          <a:endParaRPr lang="en-US"/>
        </a:p>
      </dgm:t>
    </dgm:pt>
    <dgm:pt modelId="{D31852E2-D187-4CF0-AC8A-3E1D8551E39F}">
      <dgm:prSe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2500" b="1">
              <a:solidFill>
                <a:srgbClr val="002060"/>
              </a:solidFill>
              <a:latin typeface="+mj-lt"/>
            </a:rPr>
            <a:t>Help you prepare for an inspection!</a:t>
          </a:r>
          <a:endParaRPr lang="en-US" sz="2500">
            <a:solidFill>
              <a:srgbClr val="002060"/>
            </a:solidFill>
            <a:latin typeface="+mj-lt"/>
          </a:endParaRPr>
        </a:p>
      </dgm:t>
    </dgm:pt>
    <dgm:pt modelId="{FE753018-7268-4973-B5A2-C07817BE8500}" type="parTrans" cxnId="{A200BDE8-AB0E-4254-8A4E-1F9ACD5A44FB}">
      <dgm:prSet/>
      <dgm:spPr/>
      <dgm:t>
        <a:bodyPr/>
        <a:lstStyle/>
        <a:p>
          <a:endParaRPr lang="en-US"/>
        </a:p>
      </dgm:t>
    </dgm:pt>
    <dgm:pt modelId="{3E691486-8135-492C-9C9A-99CBAFA0AC34}" type="sibTrans" cxnId="{A200BDE8-AB0E-4254-8A4E-1F9ACD5A44FB}">
      <dgm:prSet/>
      <dgm:spPr/>
      <dgm:t>
        <a:bodyPr/>
        <a:lstStyle/>
        <a:p>
          <a:endParaRPr lang="en-US"/>
        </a:p>
      </dgm:t>
    </dgm:pt>
    <dgm:pt modelId="{D30CB595-B612-47FA-9C3B-8712F9EA0B25}" type="pres">
      <dgm:prSet presAssocID="{417C97F7-64DF-40E7-99DC-D36E264C2788}" presName="linear" presStyleCnt="0">
        <dgm:presLayoutVars>
          <dgm:animLvl val="lvl"/>
          <dgm:resizeHandles val="exact"/>
        </dgm:presLayoutVars>
      </dgm:prSet>
      <dgm:spPr/>
    </dgm:pt>
    <dgm:pt modelId="{57BF0DFF-EC87-4663-9565-4EB05A460B92}" type="pres">
      <dgm:prSet presAssocID="{93749EA2-1D63-4E25-8865-9F5EC58CD99C}" presName="parentText" presStyleLbl="node1" presStyleIdx="0" presStyleCnt="5">
        <dgm:presLayoutVars>
          <dgm:chMax val="0"/>
          <dgm:bulletEnabled val="1"/>
        </dgm:presLayoutVars>
      </dgm:prSet>
      <dgm:spPr/>
    </dgm:pt>
    <dgm:pt modelId="{80587FE5-1ED0-4E90-AAA1-443C3D2C81FF}" type="pres">
      <dgm:prSet presAssocID="{07334FE0-7B1E-4C20-8A82-7A682B633CE0}" presName="spacer" presStyleCnt="0"/>
      <dgm:spPr/>
    </dgm:pt>
    <dgm:pt modelId="{D3EB402D-1943-49C4-9802-67978A6BD94D}" type="pres">
      <dgm:prSet presAssocID="{55E6F971-373F-446D-A82F-57A332B32A78}" presName="parentText" presStyleLbl="node1" presStyleIdx="1" presStyleCnt="5">
        <dgm:presLayoutVars>
          <dgm:chMax val="0"/>
          <dgm:bulletEnabled val="1"/>
        </dgm:presLayoutVars>
      </dgm:prSet>
      <dgm:spPr/>
    </dgm:pt>
    <dgm:pt modelId="{E6DF869B-D3DE-4A9E-9651-6BF67969A911}" type="pres">
      <dgm:prSet presAssocID="{801DDB9B-E646-4C06-A167-22D7D2823A0D}" presName="spacer" presStyleCnt="0"/>
      <dgm:spPr/>
    </dgm:pt>
    <dgm:pt modelId="{E94FE9FE-8FE4-4042-86CE-B21D6CAF4815}" type="pres">
      <dgm:prSet presAssocID="{A10FF62D-45EA-4E20-A435-B7831C705B6E}" presName="parentText" presStyleLbl="node1" presStyleIdx="2" presStyleCnt="5">
        <dgm:presLayoutVars>
          <dgm:chMax val="0"/>
          <dgm:bulletEnabled val="1"/>
        </dgm:presLayoutVars>
      </dgm:prSet>
      <dgm:spPr/>
    </dgm:pt>
    <dgm:pt modelId="{C8FF9881-E952-4585-A857-39CF3B246F3D}" type="pres">
      <dgm:prSet presAssocID="{246F6BD2-C5FA-4BD9-8C2F-E2EADC4757AE}" presName="spacer" presStyleCnt="0"/>
      <dgm:spPr/>
    </dgm:pt>
    <dgm:pt modelId="{D4253ECD-0C70-4E97-B968-3F187004B430}" type="pres">
      <dgm:prSet presAssocID="{859C96FD-428C-458B-B6B3-0FFE2E1CEEB4}" presName="parentText" presStyleLbl="node1" presStyleIdx="3" presStyleCnt="5">
        <dgm:presLayoutVars>
          <dgm:chMax val="0"/>
          <dgm:bulletEnabled val="1"/>
        </dgm:presLayoutVars>
      </dgm:prSet>
      <dgm:spPr/>
    </dgm:pt>
    <dgm:pt modelId="{58EB5410-2B0F-41F1-82A1-1093210E0538}" type="pres">
      <dgm:prSet presAssocID="{9C2FA8F0-4B85-4F4D-A9ED-10921D2822BA}" presName="spacer" presStyleCnt="0"/>
      <dgm:spPr/>
    </dgm:pt>
    <dgm:pt modelId="{10E411CD-9EBF-418F-B743-95664322293B}" type="pres">
      <dgm:prSet presAssocID="{D31852E2-D187-4CF0-AC8A-3E1D8551E39F}" presName="parentText" presStyleLbl="node1" presStyleIdx="4" presStyleCnt="5">
        <dgm:presLayoutVars>
          <dgm:chMax val="0"/>
          <dgm:bulletEnabled val="1"/>
        </dgm:presLayoutVars>
      </dgm:prSet>
      <dgm:spPr/>
    </dgm:pt>
  </dgm:ptLst>
  <dgm:cxnLst>
    <dgm:cxn modelId="{16ACEA01-4864-458F-A1C2-25096F056088}" type="presOf" srcId="{417C97F7-64DF-40E7-99DC-D36E264C2788}" destId="{D30CB595-B612-47FA-9C3B-8712F9EA0B25}" srcOrd="0" destOrd="0" presId="urn:microsoft.com/office/officeart/2005/8/layout/vList2"/>
    <dgm:cxn modelId="{9D3B7902-568F-4D79-A52A-D7A2797D9E94}" type="presOf" srcId="{859C96FD-428C-458B-B6B3-0FFE2E1CEEB4}" destId="{D4253ECD-0C70-4E97-B968-3F187004B430}" srcOrd="0" destOrd="0" presId="urn:microsoft.com/office/officeart/2005/8/layout/vList2"/>
    <dgm:cxn modelId="{293FA909-402B-4772-B03F-93527591E37B}" srcId="{417C97F7-64DF-40E7-99DC-D36E264C2788}" destId="{55E6F971-373F-446D-A82F-57A332B32A78}" srcOrd="1" destOrd="0" parTransId="{2C901CA9-AF78-49E0-9062-E5C16FDBFBE7}" sibTransId="{801DDB9B-E646-4C06-A167-22D7D2823A0D}"/>
    <dgm:cxn modelId="{6086D13E-BDF5-4CFF-95BF-A908FBD50787}" srcId="{417C97F7-64DF-40E7-99DC-D36E264C2788}" destId="{A10FF62D-45EA-4E20-A435-B7831C705B6E}" srcOrd="2" destOrd="0" parTransId="{B79B8468-7B2A-455B-8049-06FE35A22DA3}" sibTransId="{246F6BD2-C5FA-4BD9-8C2F-E2EADC4757AE}"/>
    <dgm:cxn modelId="{91809352-5B2E-4091-8139-6C03CD47E977}" type="presOf" srcId="{D31852E2-D187-4CF0-AC8A-3E1D8551E39F}" destId="{10E411CD-9EBF-418F-B743-95664322293B}" srcOrd="0" destOrd="0" presId="urn:microsoft.com/office/officeart/2005/8/layout/vList2"/>
    <dgm:cxn modelId="{F3C56FA7-B852-4D59-91E0-6FC3794F0768}" srcId="{417C97F7-64DF-40E7-99DC-D36E264C2788}" destId="{93749EA2-1D63-4E25-8865-9F5EC58CD99C}" srcOrd="0" destOrd="0" parTransId="{49F7AE6F-AA73-4585-99E3-13A894016FB1}" sibTransId="{07334FE0-7B1E-4C20-8A82-7A682B633CE0}"/>
    <dgm:cxn modelId="{57C5BCA8-D172-42D2-959C-C808DB7D6365}" srcId="{417C97F7-64DF-40E7-99DC-D36E264C2788}" destId="{859C96FD-428C-458B-B6B3-0FFE2E1CEEB4}" srcOrd="3" destOrd="0" parTransId="{11A5C50A-5163-4634-B4D6-E49F64A1941C}" sibTransId="{9C2FA8F0-4B85-4F4D-A9ED-10921D2822BA}"/>
    <dgm:cxn modelId="{7D4C51BD-A9C4-422A-802F-7F72F33825DF}" type="presOf" srcId="{93749EA2-1D63-4E25-8865-9F5EC58CD99C}" destId="{57BF0DFF-EC87-4663-9565-4EB05A460B92}" srcOrd="0" destOrd="0" presId="urn:microsoft.com/office/officeart/2005/8/layout/vList2"/>
    <dgm:cxn modelId="{9B196BBF-76AA-469F-B274-7282CF514DFF}" type="presOf" srcId="{55E6F971-373F-446D-A82F-57A332B32A78}" destId="{D3EB402D-1943-49C4-9802-67978A6BD94D}" srcOrd="0" destOrd="0" presId="urn:microsoft.com/office/officeart/2005/8/layout/vList2"/>
    <dgm:cxn modelId="{58CA56DB-7A05-4502-89B8-6D11E76ABA7E}" type="presOf" srcId="{A10FF62D-45EA-4E20-A435-B7831C705B6E}" destId="{E94FE9FE-8FE4-4042-86CE-B21D6CAF4815}" srcOrd="0" destOrd="0" presId="urn:microsoft.com/office/officeart/2005/8/layout/vList2"/>
    <dgm:cxn modelId="{A200BDE8-AB0E-4254-8A4E-1F9ACD5A44FB}" srcId="{417C97F7-64DF-40E7-99DC-D36E264C2788}" destId="{D31852E2-D187-4CF0-AC8A-3E1D8551E39F}" srcOrd="4" destOrd="0" parTransId="{FE753018-7268-4973-B5A2-C07817BE8500}" sibTransId="{3E691486-8135-492C-9C9A-99CBAFA0AC34}"/>
    <dgm:cxn modelId="{B812F98F-23EF-4ED7-9A25-00F698699D45}" type="presParOf" srcId="{D30CB595-B612-47FA-9C3B-8712F9EA0B25}" destId="{57BF0DFF-EC87-4663-9565-4EB05A460B92}" srcOrd="0" destOrd="0" presId="urn:microsoft.com/office/officeart/2005/8/layout/vList2"/>
    <dgm:cxn modelId="{734FDCE2-CD7E-42A7-9FA0-33428ED32106}" type="presParOf" srcId="{D30CB595-B612-47FA-9C3B-8712F9EA0B25}" destId="{80587FE5-1ED0-4E90-AAA1-443C3D2C81FF}" srcOrd="1" destOrd="0" presId="urn:microsoft.com/office/officeart/2005/8/layout/vList2"/>
    <dgm:cxn modelId="{825F240A-685C-4259-869F-7D4FAAC7BE40}" type="presParOf" srcId="{D30CB595-B612-47FA-9C3B-8712F9EA0B25}" destId="{D3EB402D-1943-49C4-9802-67978A6BD94D}" srcOrd="2" destOrd="0" presId="urn:microsoft.com/office/officeart/2005/8/layout/vList2"/>
    <dgm:cxn modelId="{7FF03AEE-CEE8-4D9A-85AB-FC7B249AEBF4}" type="presParOf" srcId="{D30CB595-B612-47FA-9C3B-8712F9EA0B25}" destId="{E6DF869B-D3DE-4A9E-9651-6BF67969A911}" srcOrd="3" destOrd="0" presId="urn:microsoft.com/office/officeart/2005/8/layout/vList2"/>
    <dgm:cxn modelId="{29F0DD42-268D-4B17-987D-8BB997EF1086}" type="presParOf" srcId="{D30CB595-B612-47FA-9C3B-8712F9EA0B25}" destId="{E94FE9FE-8FE4-4042-86CE-B21D6CAF4815}" srcOrd="4" destOrd="0" presId="urn:microsoft.com/office/officeart/2005/8/layout/vList2"/>
    <dgm:cxn modelId="{D83093FD-857A-4A18-8DDF-59643297A653}" type="presParOf" srcId="{D30CB595-B612-47FA-9C3B-8712F9EA0B25}" destId="{C8FF9881-E952-4585-A857-39CF3B246F3D}" srcOrd="5" destOrd="0" presId="urn:microsoft.com/office/officeart/2005/8/layout/vList2"/>
    <dgm:cxn modelId="{6C9FA7A6-9FAD-4F2B-AA7D-D1DB0BA0B6F9}" type="presParOf" srcId="{D30CB595-B612-47FA-9C3B-8712F9EA0B25}" destId="{D4253ECD-0C70-4E97-B968-3F187004B430}" srcOrd="6" destOrd="0" presId="urn:microsoft.com/office/officeart/2005/8/layout/vList2"/>
    <dgm:cxn modelId="{751C9C37-FADC-4930-9F18-593D9C100BBA}" type="presParOf" srcId="{D30CB595-B612-47FA-9C3B-8712F9EA0B25}" destId="{58EB5410-2B0F-41F1-82A1-1093210E0538}" srcOrd="7" destOrd="0" presId="urn:microsoft.com/office/officeart/2005/8/layout/vList2"/>
    <dgm:cxn modelId="{811AA123-F90A-4E93-B0E3-C5C83A1FF780}" type="presParOf" srcId="{D30CB595-B612-47FA-9C3B-8712F9EA0B25}" destId="{10E411CD-9EBF-418F-B743-95664322293B}"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C438C71-21C1-4977-81DD-B772D58016DA}" type="doc">
      <dgm:prSet loTypeId="urn:microsoft.com/office/officeart/2005/8/layout/venn1" loCatId="relationship" qsTypeId="urn:microsoft.com/office/officeart/2005/8/quickstyle/3d2" qsCatId="3D" csTypeId="urn:microsoft.com/office/officeart/2005/8/colors/accent6_5" csCatId="accent6" phldr="1"/>
      <dgm:spPr/>
      <dgm:t>
        <a:bodyPr/>
        <a:lstStyle/>
        <a:p>
          <a:endParaRPr lang="en-US"/>
        </a:p>
      </dgm:t>
    </dgm:pt>
    <dgm:pt modelId="{86F25080-CC65-4A5B-92F5-B74FCCA45249}">
      <dgm:prSet custT="1"/>
      <dgm:spPr/>
      <dgm:t>
        <a:bodyPr/>
        <a:lstStyle/>
        <a:p>
          <a:r>
            <a:rPr lang="en-US" sz="2000" b="1">
              <a:latin typeface="+mj-lt"/>
              <a:cs typeface="Arial" panose="020B0604020202020204" pitchFamily="34" charset="0"/>
            </a:rPr>
            <a:t>Compressed Gas</a:t>
          </a:r>
        </a:p>
        <a:p>
          <a:r>
            <a:rPr lang="en-US" sz="2000" i="0" baseline="0">
              <a:latin typeface="Calibri" panose="020F0502020204030204" pitchFamily="34" charset="0"/>
              <a:cs typeface="Calibri" panose="020F0502020204030204" pitchFamily="34" charset="0"/>
            </a:rPr>
            <a:t>◦</a:t>
          </a:r>
          <a:r>
            <a:rPr lang="en-US" sz="1900">
              <a:latin typeface="+mj-lt"/>
              <a:cs typeface="Arial" panose="020B0604020202020204" pitchFamily="34" charset="0"/>
            </a:rPr>
            <a:t> Oxygen, Nitrogen, CO₂</a:t>
          </a:r>
        </a:p>
      </dgm:t>
    </dgm:pt>
    <dgm:pt modelId="{3AD0DD60-CA12-405C-8E42-D560557FBA58}" type="parTrans" cxnId="{331CF63C-D436-4DB3-BECB-A6271FDDAC8D}">
      <dgm:prSet/>
      <dgm:spPr/>
      <dgm:t>
        <a:bodyPr/>
        <a:lstStyle/>
        <a:p>
          <a:endParaRPr lang="en-US"/>
        </a:p>
      </dgm:t>
    </dgm:pt>
    <dgm:pt modelId="{24292ABB-7F41-4CD9-9950-806710982EAF}" type="sibTrans" cxnId="{331CF63C-D436-4DB3-BECB-A6271FDDAC8D}">
      <dgm:prSet/>
      <dgm:spPr/>
      <dgm:t>
        <a:bodyPr/>
        <a:lstStyle/>
        <a:p>
          <a:endParaRPr lang="en-US"/>
        </a:p>
      </dgm:t>
    </dgm:pt>
    <dgm:pt modelId="{7759265A-981C-4D4A-AD14-3A7E76ED396C}">
      <dgm:prSet custT="1"/>
      <dgm:spPr/>
      <dgm:t>
        <a:bodyPr/>
        <a:lstStyle/>
        <a:p>
          <a:r>
            <a:rPr lang="en-US" sz="2000" b="1">
              <a:latin typeface="+mj-lt"/>
            </a:rPr>
            <a:t>Stabilizing additives</a:t>
          </a:r>
        </a:p>
      </dgm:t>
    </dgm:pt>
    <dgm:pt modelId="{83F44AD1-6DC2-45A6-BCD6-1A834ED995CB}" type="parTrans" cxnId="{6099BB1A-600F-441D-9FF5-73039DA83BFC}">
      <dgm:prSet/>
      <dgm:spPr/>
      <dgm:t>
        <a:bodyPr/>
        <a:lstStyle/>
        <a:p>
          <a:endParaRPr lang="en-US"/>
        </a:p>
      </dgm:t>
    </dgm:pt>
    <dgm:pt modelId="{EC49AB8B-23FD-42BA-87D7-B3B4C9A4FEAF}" type="sibTrans" cxnId="{6099BB1A-600F-441D-9FF5-73039DA83BFC}">
      <dgm:prSet/>
      <dgm:spPr/>
      <dgm:t>
        <a:bodyPr/>
        <a:lstStyle/>
        <a:p>
          <a:endParaRPr lang="en-US"/>
        </a:p>
      </dgm:t>
    </dgm:pt>
    <dgm:pt modelId="{72FAC3B4-A953-4E1A-9E46-4CA8EA8F8CEE}">
      <dgm:prSet custT="1"/>
      <dgm:spPr/>
      <dgm:t>
        <a:bodyPr/>
        <a:lstStyle/>
        <a:p>
          <a:r>
            <a:rPr lang="en-US" sz="2000" b="1">
              <a:latin typeface="+mj-lt"/>
            </a:rPr>
            <a:t>Acids &amp; bases</a:t>
          </a:r>
        </a:p>
        <a:p>
          <a:r>
            <a:rPr lang="en-US" sz="1900" i="0" baseline="0">
              <a:latin typeface="Calibri" panose="020F0502020204030204" pitchFamily="34" charset="0"/>
              <a:cs typeface="Calibri" panose="020F0502020204030204" pitchFamily="34" charset="0"/>
            </a:rPr>
            <a:t>◦ </a:t>
          </a:r>
          <a:r>
            <a:rPr lang="en-US" sz="1900" i="0" baseline="0">
              <a:latin typeface="+mj-lt"/>
            </a:rPr>
            <a:t>Used for wastewater neutralization </a:t>
          </a:r>
          <a:endParaRPr lang="en-US" sz="1900" b="1">
            <a:latin typeface="+mj-lt"/>
          </a:endParaRPr>
        </a:p>
      </dgm:t>
    </dgm:pt>
    <dgm:pt modelId="{4678C8F3-47D1-4877-9529-1D62F0E60A0D}" type="parTrans" cxnId="{A002069E-6912-43E6-92D2-A1298511A8B6}">
      <dgm:prSet/>
      <dgm:spPr/>
      <dgm:t>
        <a:bodyPr/>
        <a:lstStyle/>
        <a:p>
          <a:endParaRPr lang="en-US"/>
        </a:p>
      </dgm:t>
    </dgm:pt>
    <dgm:pt modelId="{98B43BED-4843-4F3B-BC0E-2CA7314B4E1D}" type="sibTrans" cxnId="{A002069E-6912-43E6-92D2-A1298511A8B6}">
      <dgm:prSet/>
      <dgm:spPr/>
      <dgm:t>
        <a:bodyPr/>
        <a:lstStyle/>
        <a:p>
          <a:endParaRPr lang="en-US"/>
        </a:p>
      </dgm:t>
    </dgm:pt>
    <dgm:pt modelId="{7DCF21EC-87EE-4A3A-A835-CE3E6CC8772B}">
      <dgm:prSet custT="1"/>
      <dgm:spPr/>
      <dgm:t>
        <a:bodyPr/>
        <a:lstStyle/>
        <a:p>
          <a:r>
            <a:rPr lang="en-US" sz="2000" b="1" i="0" baseline="0">
              <a:latin typeface="+mj-lt"/>
            </a:rPr>
            <a:t>Caustic liquids, solvents, cleaning solutions</a:t>
          </a:r>
          <a:endParaRPr lang="en-US" sz="2000" b="1">
            <a:latin typeface="+mj-lt"/>
          </a:endParaRPr>
        </a:p>
      </dgm:t>
    </dgm:pt>
    <dgm:pt modelId="{C0DBC85E-CC6F-443D-98E0-2B7DE2C9AED4}" type="parTrans" cxnId="{1253A7D4-7708-412F-A6BD-5DFBE878370B}">
      <dgm:prSet/>
      <dgm:spPr/>
      <dgm:t>
        <a:bodyPr/>
        <a:lstStyle/>
        <a:p>
          <a:endParaRPr lang="en-US"/>
        </a:p>
      </dgm:t>
    </dgm:pt>
    <dgm:pt modelId="{689D8FE8-B4AA-419B-90C6-2202B8E575EC}" type="sibTrans" cxnId="{1253A7D4-7708-412F-A6BD-5DFBE878370B}">
      <dgm:prSet/>
      <dgm:spPr/>
      <dgm:t>
        <a:bodyPr/>
        <a:lstStyle/>
        <a:p>
          <a:endParaRPr lang="en-US"/>
        </a:p>
      </dgm:t>
    </dgm:pt>
    <dgm:pt modelId="{BF152FC4-E51E-4AAE-92E2-FF21EF3CF798}">
      <dgm:prSet custT="1"/>
      <dgm:spPr/>
      <dgm:t>
        <a:bodyPr/>
        <a:lstStyle/>
        <a:p>
          <a:r>
            <a:rPr lang="en-US" sz="2000" b="1" i="0" baseline="0">
              <a:latin typeface="+mj-lt"/>
            </a:rPr>
            <a:t>Propane</a:t>
          </a:r>
        </a:p>
        <a:p>
          <a:r>
            <a:rPr lang="en-US" sz="1900" i="0" baseline="0">
              <a:latin typeface="Calibri" panose="020F0502020204030204" pitchFamily="34" charset="0"/>
              <a:cs typeface="Calibri" panose="020F0502020204030204" pitchFamily="34" charset="0"/>
            </a:rPr>
            <a:t>◦</a:t>
          </a:r>
          <a:r>
            <a:rPr lang="en-US" sz="1900" i="0" baseline="0">
              <a:latin typeface="+mj-lt"/>
              <a:sym typeface="Wingdings" panose="05000000000000000000" pitchFamily="2" charset="2"/>
            </a:rPr>
            <a:t> </a:t>
          </a:r>
          <a:r>
            <a:rPr lang="en-US" sz="1900" i="0" baseline="0">
              <a:latin typeface="+mj-lt"/>
            </a:rPr>
            <a:t>Used for forklift operation</a:t>
          </a:r>
          <a:endParaRPr lang="en-US" sz="1900">
            <a:latin typeface="+mj-lt"/>
          </a:endParaRPr>
        </a:p>
      </dgm:t>
    </dgm:pt>
    <dgm:pt modelId="{20E0FBC7-E8E1-4C05-B6D1-AAD63A7A46FF}" type="parTrans" cxnId="{B3028F6C-A77E-410E-A5D6-6A23A223B8F0}">
      <dgm:prSet/>
      <dgm:spPr/>
      <dgm:t>
        <a:bodyPr/>
        <a:lstStyle/>
        <a:p>
          <a:endParaRPr lang="en-US"/>
        </a:p>
      </dgm:t>
    </dgm:pt>
    <dgm:pt modelId="{45FC23D0-9DDA-488E-8270-B5FBF437B605}" type="sibTrans" cxnId="{B3028F6C-A77E-410E-A5D6-6A23A223B8F0}">
      <dgm:prSet/>
      <dgm:spPr/>
      <dgm:t>
        <a:bodyPr/>
        <a:lstStyle/>
        <a:p>
          <a:endParaRPr lang="en-US"/>
        </a:p>
      </dgm:t>
    </dgm:pt>
    <dgm:pt modelId="{37E93DC8-014C-4166-9336-FE92D2A51543}">
      <dgm:prSet custT="1"/>
      <dgm:spPr/>
      <dgm:t>
        <a:bodyPr/>
        <a:lstStyle/>
        <a:p>
          <a:pPr algn="ctr"/>
          <a:r>
            <a:rPr lang="en-US" sz="2000" b="1" i="0" baseline="0">
              <a:latin typeface="+mj-lt"/>
            </a:rPr>
            <a:t>Ethanol</a:t>
          </a:r>
        </a:p>
      </dgm:t>
    </dgm:pt>
    <dgm:pt modelId="{ED6EB43F-72A2-4418-9ED8-0525BD70CC40}" type="parTrans" cxnId="{0585F501-AD8E-45B6-89D1-0AD1D9958C72}">
      <dgm:prSet/>
      <dgm:spPr/>
      <dgm:t>
        <a:bodyPr/>
        <a:lstStyle/>
        <a:p>
          <a:endParaRPr lang="en-US"/>
        </a:p>
      </dgm:t>
    </dgm:pt>
    <dgm:pt modelId="{3492C7D0-6838-4B25-988A-C1FFEF158B3B}" type="sibTrans" cxnId="{0585F501-AD8E-45B6-89D1-0AD1D9958C72}">
      <dgm:prSet/>
      <dgm:spPr/>
      <dgm:t>
        <a:bodyPr/>
        <a:lstStyle/>
        <a:p>
          <a:endParaRPr lang="en-US"/>
        </a:p>
      </dgm:t>
    </dgm:pt>
    <dgm:pt modelId="{309E2AF5-7B44-449C-B08C-40BA950B3EBE}" type="pres">
      <dgm:prSet presAssocID="{1C438C71-21C1-4977-81DD-B772D58016DA}" presName="compositeShape" presStyleCnt="0">
        <dgm:presLayoutVars>
          <dgm:chMax val="7"/>
          <dgm:dir/>
          <dgm:resizeHandles val="exact"/>
        </dgm:presLayoutVars>
      </dgm:prSet>
      <dgm:spPr/>
    </dgm:pt>
    <dgm:pt modelId="{814326DC-3B81-4C5C-92A2-5884EB8A8C8C}" type="pres">
      <dgm:prSet presAssocID="{86F25080-CC65-4A5B-92F5-B74FCCA45249}" presName="circ1" presStyleLbl="vennNode1" presStyleIdx="0" presStyleCnt="6"/>
      <dgm:spPr/>
    </dgm:pt>
    <dgm:pt modelId="{E576E6C0-0181-4620-BBF2-E3974B2DEA09}" type="pres">
      <dgm:prSet presAssocID="{86F25080-CC65-4A5B-92F5-B74FCCA45249}" presName="circ1Tx" presStyleLbl="revTx" presStyleIdx="0" presStyleCnt="0">
        <dgm:presLayoutVars>
          <dgm:chMax val="0"/>
          <dgm:chPref val="0"/>
          <dgm:bulletEnabled val="1"/>
        </dgm:presLayoutVars>
      </dgm:prSet>
      <dgm:spPr/>
    </dgm:pt>
    <dgm:pt modelId="{CCCCCD48-2211-4363-9BA5-776409AD96E9}" type="pres">
      <dgm:prSet presAssocID="{7759265A-981C-4D4A-AD14-3A7E76ED396C}" presName="circ2" presStyleLbl="vennNode1" presStyleIdx="1" presStyleCnt="6"/>
      <dgm:spPr/>
    </dgm:pt>
    <dgm:pt modelId="{52EE10F5-2922-4D60-8E5C-224BF8C999F2}" type="pres">
      <dgm:prSet presAssocID="{7759265A-981C-4D4A-AD14-3A7E76ED396C}" presName="circ2Tx" presStyleLbl="revTx" presStyleIdx="0" presStyleCnt="0">
        <dgm:presLayoutVars>
          <dgm:chMax val="0"/>
          <dgm:chPref val="0"/>
          <dgm:bulletEnabled val="1"/>
        </dgm:presLayoutVars>
      </dgm:prSet>
      <dgm:spPr/>
    </dgm:pt>
    <dgm:pt modelId="{0781C4B1-4075-4022-BCF1-9397326AABA9}" type="pres">
      <dgm:prSet presAssocID="{72FAC3B4-A953-4E1A-9E46-4CA8EA8F8CEE}" presName="circ3" presStyleLbl="vennNode1" presStyleIdx="2" presStyleCnt="6"/>
      <dgm:spPr/>
    </dgm:pt>
    <dgm:pt modelId="{63C24912-A833-4DA2-B392-FB7A46BA3510}" type="pres">
      <dgm:prSet presAssocID="{72FAC3B4-A953-4E1A-9E46-4CA8EA8F8CEE}" presName="circ3Tx" presStyleLbl="revTx" presStyleIdx="0" presStyleCnt="0">
        <dgm:presLayoutVars>
          <dgm:chMax val="0"/>
          <dgm:chPref val="0"/>
          <dgm:bulletEnabled val="1"/>
        </dgm:presLayoutVars>
      </dgm:prSet>
      <dgm:spPr/>
    </dgm:pt>
    <dgm:pt modelId="{C3E08037-746A-4C13-9C83-03105778F9BB}" type="pres">
      <dgm:prSet presAssocID="{7DCF21EC-87EE-4A3A-A835-CE3E6CC8772B}" presName="circ4" presStyleLbl="vennNode1" presStyleIdx="3" presStyleCnt="6"/>
      <dgm:spPr/>
    </dgm:pt>
    <dgm:pt modelId="{2F73E6E2-27CC-4CFA-97C1-50589FACEC80}" type="pres">
      <dgm:prSet presAssocID="{7DCF21EC-87EE-4A3A-A835-CE3E6CC8772B}" presName="circ4Tx" presStyleLbl="revTx" presStyleIdx="0" presStyleCnt="0" custScaleX="120939">
        <dgm:presLayoutVars>
          <dgm:chMax val="0"/>
          <dgm:chPref val="0"/>
          <dgm:bulletEnabled val="1"/>
        </dgm:presLayoutVars>
      </dgm:prSet>
      <dgm:spPr/>
    </dgm:pt>
    <dgm:pt modelId="{DEBABADD-BC2C-4BE3-B154-79EEB201D586}" type="pres">
      <dgm:prSet presAssocID="{BF152FC4-E51E-4AAE-92E2-FF21EF3CF798}" presName="circ5" presStyleLbl="vennNode1" presStyleIdx="4" presStyleCnt="6"/>
      <dgm:spPr/>
    </dgm:pt>
    <dgm:pt modelId="{C463C575-E81C-4E0F-B614-53B4D4435F1F}" type="pres">
      <dgm:prSet presAssocID="{BF152FC4-E51E-4AAE-92E2-FF21EF3CF798}" presName="circ5Tx" presStyleLbl="revTx" presStyleIdx="0" presStyleCnt="0">
        <dgm:presLayoutVars>
          <dgm:chMax val="0"/>
          <dgm:chPref val="0"/>
          <dgm:bulletEnabled val="1"/>
        </dgm:presLayoutVars>
      </dgm:prSet>
      <dgm:spPr/>
    </dgm:pt>
    <dgm:pt modelId="{BD9115CC-6006-4127-A228-E77A0B1ACF9D}" type="pres">
      <dgm:prSet presAssocID="{37E93DC8-014C-4166-9336-FE92D2A51543}" presName="circ6" presStyleLbl="vennNode1" presStyleIdx="5" presStyleCnt="6"/>
      <dgm:spPr/>
    </dgm:pt>
    <dgm:pt modelId="{B23F43C9-3B37-44F2-B95E-7BDC07F14C6F}" type="pres">
      <dgm:prSet presAssocID="{37E93DC8-014C-4166-9336-FE92D2A51543}" presName="circ6Tx" presStyleLbl="revTx" presStyleIdx="0" presStyleCnt="0" custScaleY="96377">
        <dgm:presLayoutVars>
          <dgm:chMax val="0"/>
          <dgm:chPref val="0"/>
          <dgm:bulletEnabled val="1"/>
        </dgm:presLayoutVars>
      </dgm:prSet>
      <dgm:spPr/>
    </dgm:pt>
  </dgm:ptLst>
  <dgm:cxnLst>
    <dgm:cxn modelId="{0585F501-AD8E-45B6-89D1-0AD1D9958C72}" srcId="{1C438C71-21C1-4977-81DD-B772D58016DA}" destId="{37E93DC8-014C-4166-9336-FE92D2A51543}" srcOrd="5" destOrd="0" parTransId="{ED6EB43F-72A2-4418-9ED8-0525BD70CC40}" sibTransId="{3492C7D0-6838-4B25-988A-C1FFEF158B3B}"/>
    <dgm:cxn modelId="{6099BB1A-600F-441D-9FF5-73039DA83BFC}" srcId="{1C438C71-21C1-4977-81DD-B772D58016DA}" destId="{7759265A-981C-4D4A-AD14-3A7E76ED396C}" srcOrd="1" destOrd="0" parTransId="{83F44AD1-6DC2-45A6-BCD6-1A834ED995CB}" sibTransId="{EC49AB8B-23FD-42BA-87D7-B3B4C9A4FEAF}"/>
    <dgm:cxn modelId="{F351BC3A-7996-418B-A6CB-4D248F3642AF}" type="presOf" srcId="{BF152FC4-E51E-4AAE-92E2-FF21EF3CF798}" destId="{C463C575-E81C-4E0F-B614-53B4D4435F1F}" srcOrd="0" destOrd="0" presId="urn:microsoft.com/office/officeart/2005/8/layout/venn1"/>
    <dgm:cxn modelId="{331CF63C-D436-4DB3-BECB-A6271FDDAC8D}" srcId="{1C438C71-21C1-4977-81DD-B772D58016DA}" destId="{86F25080-CC65-4A5B-92F5-B74FCCA45249}" srcOrd="0" destOrd="0" parTransId="{3AD0DD60-CA12-405C-8E42-D560557FBA58}" sibTransId="{24292ABB-7F41-4CD9-9950-806710982EAF}"/>
    <dgm:cxn modelId="{C21BE969-B45C-4AB5-8219-FAF1F2613281}" type="presOf" srcId="{72FAC3B4-A953-4E1A-9E46-4CA8EA8F8CEE}" destId="{63C24912-A833-4DA2-B392-FB7A46BA3510}" srcOrd="0" destOrd="0" presId="urn:microsoft.com/office/officeart/2005/8/layout/venn1"/>
    <dgm:cxn modelId="{B3028F6C-A77E-410E-A5D6-6A23A223B8F0}" srcId="{1C438C71-21C1-4977-81DD-B772D58016DA}" destId="{BF152FC4-E51E-4AAE-92E2-FF21EF3CF798}" srcOrd="4" destOrd="0" parTransId="{20E0FBC7-E8E1-4C05-B6D1-AAD63A7A46FF}" sibTransId="{45FC23D0-9DDA-488E-8270-B5FBF437B605}"/>
    <dgm:cxn modelId="{3BC77693-9E22-4598-A99F-9A4BA1A3199C}" type="presOf" srcId="{86F25080-CC65-4A5B-92F5-B74FCCA45249}" destId="{E576E6C0-0181-4620-BBF2-E3974B2DEA09}" srcOrd="0" destOrd="0" presId="urn:microsoft.com/office/officeart/2005/8/layout/venn1"/>
    <dgm:cxn modelId="{96BB4295-B563-4E36-A70B-3CF223E2D104}" type="presOf" srcId="{7759265A-981C-4D4A-AD14-3A7E76ED396C}" destId="{52EE10F5-2922-4D60-8E5C-224BF8C999F2}" srcOrd="0" destOrd="0" presId="urn:microsoft.com/office/officeart/2005/8/layout/venn1"/>
    <dgm:cxn modelId="{A002069E-6912-43E6-92D2-A1298511A8B6}" srcId="{1C438C71-21C1-4977-81DD-B772D58016DA}" destId="{72FAC3B4-A953-4E1A-9E46-4CA8EA8F8CEE}" srcOrd="2" destOrd="0" parTransId="{4678C8F3-47D1-4877-9529-1D62F0E60A0D}" sibTransId="{98B43BED-4843-4F3B-BC0E-2CA7314B4E1D}"/>
    <dgm:cxn modelId="{AD0D34CD-6274-4233-82D3-7F46DC127BB3}" type="presOf" srcId="{7DCF21EC-87EE-4A3A-A835-CE3E6CC8772B}" destId="{2F73E6E2-27CC-4CFA-97C1-50589FACEC80}" srcOrd="0" destOrd="0" presId="urn:microsoft.com/office/officeart/2005/8/layout/venn1"/>
    <dgm:cxn modelId="{2F9BA9CD-B52D-4B23-9688-BAE237D55250}" type="presOf" srcId="{1C438C71-21C1-4977-81DD-B772D58016DA}" destId="{309E2AF5-7B44-449C-B08C-40BA950B3EBE}" srcOrd="0" destOrd="0" presId="urn:microsoft.com/office/officeart/2005/8/layout/venn1"/>
    <dgm:cxn modelId="{2593EDD3-832C-4951-9B79-9A83D4E9397C}" type="presOf" srcId="{37E93DC8-014C-4166-9336-FE92D2A51543}" destId="{B23F43C9-3B37-44F2-B95E-7BDC07F14C6F}" srcOrd="0" destOrd="0" presId="urn:microsoft.com/office/officeart/2005/8/layout/venn1"/>
    <dgm:cxn modelId="{1253A7D4-7708-412F-A6BD-5DFBE878370B}" srcId="{1C438C71-21C1-4977-81DD-B772D58016DA}" destId="{7DCF21EC-87EE-4A3A-A835-CE3E6CC8772B}" srcOrd="3" destOrd="0" parTransId="{C0DBC85E-CC6F-443D-98E0-2B7DE2C9AED4}" sibTransId="{689D8FE8-B4AA-419B-90C6-2202B8E575EC}"/>
    <dgm:cxn modelId="{374A3C56-D905-4756-961D-3FC44C6A7D3E}" type="presParOf" srcId="{309E2AF5-7B44-449C-B08C-40BA950B3EBE}" destId="{814326DC-3B81-4C5C-92A2-5884EB8A8C8C}" srcOrd="0" destOrd="0" presId="urn:microsoft.com/office/officeart/2005/8/layout/venn1"/>
    <dgm:cxn modelId="{4B5A3EB4-EAA5-4AFF-AFB8-03A3794A32A2}" type="presParOf" srcId="{309E2AF5-7B44-449C-B08C-40BA950B3EBE}" destId="{E576E6C0-0181-4620-BBF2-E3974B2DEA09}" srcOrd="1" destOrd="0" presId="urn:microsoft.com/office/officeart/2005/8/layout/venn1"/>
    <dgm:cxn modelId="{E6161A46-49F0-4883-A5D2-8CFCCF2C8574}" type="presParOf" srcId="{309E2AF5-7B44-449C-B08C-40BA950B3EBE}" destId="{CCCCCD48-2211-4363-9BA5-776409AD96E9}" srcOrd="2" destOrd="0" presId="urn:microsoft.com/office/officeart/2005/8/layout/venn1"/>
    <dgm:cxn modelId="{92E25176-7B02-4B20-BD17-67588C493E78}" type="presParOf" srcId="{309E2AF5-7B44-449C-B08C-40BA950B3EBE}" destId="{52EE10F5-2922-4D60-8E5C-224BF8C999F2}" srcOrd="3" destOrd="0" presId="urn:microsoft.com/office/officeart/2005/8/layout/venn1"/>
    <dgm:cxn modelId="{CF98D30D-CDD5-43A2-87D8-3CA399B9A35A}" type="presParOf" srcId="{309E2AF5-7B44-449C-B08C-40BA950B3EBE}" destId="{0781C4B1-4075-4022-BCF1-9397326AABA9}" srcOrd="4" destOrd="0" presId="urn:microsoft.com/office/officeart/2005/8/layout/venn1"/>
    <dgm:cxn modelId="{7760433B-6041-42CE-9F3E-074FD42C1312}" type="presParOf" srcId="{309E2AF5-7B44-449C-B08C-40BA950B3EBE}" destId="{63C24912-A833-4DA2-B392-FB7A46BA3510}" srcOrd="5" destOrd="0" presId="urn:microsoft.com/office/officeart/2005/8/layout/venn1"/>
    <dgm:cxn modelId="{20DC57EF-0DD1-4112-A2D1-95B1954E9D0B}" type="presParOf" srcId="{309E2AF5-7B44-449C-B08C-40BA950B3EBE}" destId="{C3E08037-746A-4C13-9C83-03105778F9BB}" srcOrd="6" destOrd="0" presId="urn:microsoft.com/office/officeart/2005/8/layout/venn1"/>
    <dgm:cxn modelId="{10C16513-34FE-4A50-9D83-8DF61440E15F}" type="presParOf" srcId="{309E2AF5-7B44-449C-B08C-40BA950B3EBE}" destId="{2F73E6E2-27CC-4CFA-97C1-50589FACEC80}" srcOrd="7" destOrd="0" presId="urn:microsoft.com/office/officeart/2005/8/layout/venn1"/>
    <dgm:cxn modelId="{D6320328-3633-41B4-AB1D-90726531B6C6}" type="presParOf" srcId="{309E2AF5-7B44-449C-B08C-40BA950B3EBE}" destId="{DEBABADD-BC2C-4BE3-B154-79EEB201D586}" srcOrd="8" destOrd="0" presId="urn:microsoft.com/office/officeart/2005/8/layout/venn1"/>
    <dgm:cxn modelId="{239D418B-45B1-4C67-B86C-F50ADB43881E}" type="presParOf" srcId="{309E2AF5-7B44-449C-B08C-40BA950B3EBE}" destId="{C463C575-E81C-4E0F-B614-53B4D4435F1F}" srcOrd="9" destOrd="0" presId="urn:microsoft.com/office/officeart/2005/8/layout/venn1"/>
    <dgm:cxn modelId="{213676E8-02B0-44EF-932E-F9130970C02A}" type="presParOf" srcId="{309E2AF5-7B44-449C-B08C-40BA950B3EBE}" destId="{BD9115CC-6006-4127-A228-E77A0B1ACF9D}" srcOrd="10" destOrd="0" presId="urn:microsoft.com/office/officeart/2005/8/layout/venn1"/>
    <dgm:cxn modelId="{EA82EFC1-EC67-4DFA-96B8-239756B558E6}" type="presParOf" srcId="{309E2AF5-7B44-449C-B08C-40BA950B3EBE}" destId="{B23F43C9-3B37-44F2-B95E-7BDC07F14C6F}"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B790D30-1E2B-4442-A485-CB38CD2EE939}"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47144ED7-04BF-42CB-95A4-5990CADFBFBB}">
      <dgm:prSet/>
      <dgm:spPr/>
      <dgm:t>
        <a:bodyPr/>
        <a:lstStyle/>
        <a:p>
          <a:r>
            <a:rPr lang="en-US" b="1" i="0" baseline="0">
              <a:solidFill>
                <a:schemeClr val="tx1"/>
              </a:solidFill>
            </a:rPr>
            <a:t>CO₂ used for beverage carbonation </a:t>
          </a:r>
          <a:endParaRPr lang="en-US" b="1" i="0">
            <a:solidFill>
              <a:schemeClr val="tx1"/>
            </a:solidFill>
          </a:endParaRPr>
        </a:p>
      </dgm:t>
    </dgm:pt>
    <dgm:pt modelId="{B64124A8-E3A6-43C0-9660-32307249CB15}" type="parTrans" cxnId="{76769146-8AF9-45DA-9392-F5997D99397C}">
      <dgm:prSet/>
      <dgm:spPr/>
      <dgm:t>
        <a:bodyPr/>
        <a:lstStyle/>
        <a:p>
          <a:endParaRPr lang="en-US"/>
        </a:p>
      </dgm:t>
    </dgm:pt>
    <dgm:pt modelId="{CDF770B3-2A4D-45EB-AFDC-457F2864CD4F}" type="sibTrans" cxnId="{76769146-8AF9-45DA-9392-F5997D99397C}">
      <dgm:prSet/>
      <dgm:spPr/>
      <dgm:t>
        <a:bodyPr/>
        <a:lstStyle/>
        <a:p>
          <a:endParaRPr lang="en-US"/>
        </a:p>
      </dgm:t>
    </dgm:pt>
    <dgm:pt modelId="{A92090D2-6EB9-4D72-9C32-53E33D7C7164}">
      <dgm:prSet/>
      <dgm:spPr/>
      <dgm:t>
        <a:bodyPr/>
        <a:lstStyle/>
        <a:p>
          <a:r>
            <a:rPr lang="en-US" b="0" i="0" baseline="0">
              <a:latin typeface="+mj-lt"/>
            </a:rPr>
            <a:t>Reportable at 6000 ft³ (or 686 pounds, or 81 gallons, or 307 liters in tank capacity) </a:t>
          </a:r>
          <a:r>
            <a:rPr lang="en-US" b="1" i="0" baseline="0">
              <a:latin typeface="+mj-lt"/>
            </a:rPr>
            <a:t>for</a:t>
          </a:r>
          <a:r>
            <a:rPr lang="en-US" b="0" i="0" baseline="0">
              <a:latin typeface="+mj-lt"/>
            </a:rPr>
            <a:t> </a:t>
          </a:r>
          <a:r>
            <a:rPr lang="en-US" b="1" i="0" baseline="0">
              <a:latin typeface="+mj-lt"/>
            </a:rPr>
            <a:t>non-cryogenic </a:t>
          </a:r>
          <a:r>
            <a:rPr lang="en-US" b="0" i="0" baseline="0">
              <a:latin typeface="+mj-lt"/>
            </a:rPr>
            <a:t>compressed gas</a:t>
          </a:r>
          <a:endParaRPr lang="en-US" i="0">
            <a:latin typeface="+mj-lt"/>
          </a:endParaRPr>
        </a:p>
      </dgm:t>
    </dgm:pt>
    <dgm:pt modelId="{19407A78-4DD4-4BE1-A374-D4A903B14DA0}" type="parTrans" cxnId="{2CA2DBBA-986A-48DD-85BC-BD7D14B9216C}">
      <dgm:prSet/>
      <dgm:spPr/>
      <dgm:t>
        <a:bodyPr/>
        <a:lstStyle/>
        <a:p>
          <a:endParaRPr lang="en-US"/>
        </a:p>
      </dgm:t>
    </dgm:pt>
    <dgm:pt modelId="{B0B4925D-72CB-4DFA-BB9D-022F39CD5EE1}" type="sibTrans" cxnId="{2CA2DBBA-986A-48DD-85BC-BD7D14B9216C}">
      <dgm:prSet/>
      <dgm:spPr/>
      <dgm:t>
        <a:bodyPr/>
        <a:lstStyle/>
        <a:p>
          <a:endParaRPr lang="en-US"/>
        </a:p>
      </dgm:t>
    </dgm:pt>
    <dgm:pt modelId="{E055BBA3-3BE8-4C75-A22A-FA82EAF3015F}">
      <dgm:prSet/>
      <dgm:spPr/>
      <dgm:t>
        <a:bodyPr/>
        <a:lstStyle/>
        <a:p>
          <a:r>
            <a:rPr lang="en-US" b="0" i="0" baseline="0">
              <a:latin typeface="+mj-lt"/>
            </a:rPr>
            <a:t>Reportable at 3500 ft³ (or 400 pounds, or 47 gallons, or 179 liters in tank capacity) </a:t>
          </a:r>
          <a:r>
            <a:rPr lang="en-US" b="1" i="0" baseline="0">
              <a:latin typeface="+mj-lt"/>
            </a:rPr>
            <a:t>for cryogenic</a:t>
          </a:r>
          <a:r>
            <a:rPr lang="en-US" b="0" i="0" baseline="0">
              <a:latin typeface="+mj-lt"/>
            </a:rPr>
            <a:t>/liquefied compressed gas</a:t>
          </a:r>
          <a:endParaRPr lang="en-US" i="0">
            <a:latin typeface="+mj-lt"/>
          </a:endParaRPr>
        </a:p>
      </dgm:t>
    </dgm:pt>
    <dgm:pt modelId="{0C823981-6972-4CB8-AE40-4A2988B363F9}" type="parTrans" cxnId="{88DFCDA7-B175-45C2-9002-BA23DCDC7C46}">
      <dgm:prSet/>
      <dgm:spPr/>
      <dgm:t>
        <a:bodyPr/>
        <a:lstStyle/>
        <a:p>
          <a:endParaRPr lang="en-US"/>
        </a:p>
      </dgm:t>
    </dgm:pt>
    <dgm:pt modelId="{8FE7EFF7-5671-4400-8906-74D08E2C8A6E}" type="sibTrans" cxnId="{88DFCDA7-B175-45C2-9002-BA23DCDC7C46}">
      <dgm:prSet/>
      <dgm:spPr/>
      <dgm:t>
        <a:bodyPr/>
        <a:lstStyle/>
        <a:p>
          <a:endParaRPr lang="en-US"/>
        </a:p>
      </dgm:t>
    </dgm:pt>
    <dgm:pt modelId="{EC75071A-1003-4A29-BFEE-0C85A607AA96}">
      <dgm:prSet/>
      <dgm:spPr/>
      <dgm:t>
        <a:bodyPr/>
        <a:lstStyle/>
        <a:p>
          <a:r>
            <a:rPr lang="en-US" b="1" i="0" baseline="0">
              <a:solidFill>
                <a:schemeClr val="tx1"/>
              </a:solidFill>
            </a:rPr>
            <a:t>Inert Gases Classified as Simple Asphyxiant or Pressure Release Only </a:t>
          </a:r>
          <a:endParaRPr lang="en-US" b="1" i="0">
            <a:solidFill>
              <a:schemeClr val="tx1"/>
            </a:solidFill>
          </a:endParaRPr>
        </a:p>
      </dgm:t>
    </dgm:pt>
    <dgm:pt modelId="{9FD74DFA-E970-4C76-87E2-C903EFE30426}" type="parTrans" cxnId="{A10FCA4B-0B44-4808-B5EE-EE3C7721DFD6}">
      <dgm:prSet/>
      <dgm:spPr/>
      <dgm:t>
        <a:bodyPr/>
        <a:lstStyle/>
        <a:p>
          <a:endParaRPr lang="en-US"/>
        </a:p>
      </dgm:t>
    </dgm:pt>
    <dgm:pt modelId="{A753D6C6-3885-4958-9537-E00CA652123A}" type="sibTrans" cxnId="{A10FCA4B-0B44-4808-B5EE-EE3C7721DFD6}">
      <dgm:prSet/>
      <dgm:spPr/>
      <dgm:t>
        <a:bodyPr/>
        <a:lstStyle/>
        <a:p>
          <a:endParaRPr lang="en-US"/>
        </a:p>
      </dgm:t>
    </dgm:pt>
    <dgm:pt modelId="{9D0F7DC2-8D6A-4246-AD4D-F92F89E57463}">
      <dgm:prSet/>
      <dgm:spPr/>
      <dgm:t>
        <a:bodyPr/>
        <a:lstStyle/>
        <a:p>
          <a:r>
            <a:rPr lang="en-US" b="0" i="0" baseline="0">
              <a:latin typeface="+mj-lt"/>
            </a:rPr>
            <a:t>Reportable at 1000 ft³</a:t>
          </a:r>
          <a:endParaRPr lang="en-US" i="0">
            <a:latin typeface="+mj-lt"/>
          </a:endParaRPr>
        </a:p>
      </dgm:t>
    </dgm:pt>
    <dgm:pt modelId="{6744FDF9-20D9-4F4B-96CF-AD05650C032F}" type="parTrans" cxnId="{F88C8BD3-AECE-4306-A74E-87E3FFDF5349}">
      <dgm:prSet/>
      <dgm:spPr/>
      <dgm:t>
        <a:bodyPr/>
        <a:lstStyle/>
        <a:p>
          <a:endParaRPr lang="en-US"/>
        </a:p>
      </dgm:t>
    </dgm:pt>
    <dgm:pt modelId="{25AE4030-3D05-42E5-8C28-B49FED4FC471}" type="sibTrans" cxnId="{F88C8BD3-AECE-4306-A74E-87E3FFDF5349}">
      <dgm:prSet/>
      <dgm:spPr/>
      <dgm:t>
        <a:bodyPr/>
        <a:lstStyle/>
        <a:p>
          <a:endParaRPr lang="en-US"/>
        </a:p>
      </dgm:t>
    </dgm:pt>
    <dgm:pt modelId="{9D64B984-EA53-4F0B-92B6-0BA7098A23B0}">
      <dgm:prSet/>
      <dgm:spPr/>
      <dgm:t>
        <a:bodyPr/>
        <a:lstStyle/>
        <a:p>
          <a:r>
            <a:rPr lang="en-US" b="1" i="0" baseline="0">
              <a:solidFill>
                <a:schemeClr val="tx1"/>
              </a:solidFill>
            </a:rPr>
            <a:t>Materials Classified as Irritant or Sensitizer Only </a:t>
          </a:r>
          <a:endParaRPr lang="en-US" b="1" i="0">
            <a:solidFill>
              <a:schemeClr val="tx1"/>
            </a:solidFill>
          </a:endParaRPr>
        </a:p>
      </dgm:t>
    </dgm:pt>
    <dgm:pt modelId="{37B235E8-7E7B-4F64-8944-AE7DA47731EA}" type="parTrans" cxnId="{0A17D7DD-3F7A-4319-98EB-AF7DE234A089}">
      <dgm:prSet/>
      <dgm:spPr/>
      <dgm:t>
        <a:bodyPr/>
        <a:lstStyle/>
        <a:p>
          <a:endParaRPr lang="en-US"/>
        </a:p>
      </dgm:t>
    </dgm:pt>
    <dgm:pt modelId="{6C0608C3-D314-48FB-B602-F28D231CFF8D}" type="sibTrans" cxnId="{0A17D7DD-3F7A-4319-98EB-AF7DE234A089}">
      <dgm:prSet/>
      <dgm:spPr/>
      <dgm:t>
        <a:bodyPr/>
        <a:lstStyle/>
        <a:p>
          <a:endParaRPr lang="en-US"/>
        </a:p>
      </dgm:t>
    </dgm:pt>
    <dgm:pt modelId="{2C50C0A4-B40E-4E37-B4B1-5FDEF7506FA4}">
      <dgm:prSet/>
      <dgm:spPr/>
      <dgm:t>
        <a:bodyPr/>
        <a:lstStyle/>
        <a:p>
          <a:r>
            <a:rPr lang="en-US" b="0" i="0" baseline="0">
              <a:latin typeface="+mj-lt"/>
            </a:rPr>
            <a:t>Reportable at 550 gallons or 5,000 </a:t>
          </a:r>
          <a:r>
            <a:rPr lang="en-US" b="0" i="0" baseline="0" err="1">
              <a:latin typeface="+mj-lt"/>
            </a:rPr>
            <a:t>lbs</a:t>
          </a:r>
          <a:endParaRPr lang="en-US" i="0">
            <a:latin typeface="+mj-lt"/>
          </a:endParaRPr>
        </a:p>
      </dgm:t>
    </dgm:pt>
    <dgm:pt modelId="{91023EA8-BF3F-499D-B9F2-045B7EB29D5B}" type="parTrans" cxnId="{BBF2E2B3-C464-4202-B2EB-4B609A7F4C61}">
      <dgm:prSet/>
      <dgm:spPr/>
      <dgm:t>
        <a:bodyPr/>
        <a:lstStyle/>
        <a:p>
          <a:endParaRPr lang="en-US"/>
        </a:p>
      </dgm:t>
    </dgm:pt>
    <dgm:pt modelId="{2C040075-61E6-4CEE-BC88-DED18BDFBE8A}" type="sibTrans" cxnId="{BBF2E2B3-C464-4202-B2EB-4B609A7F4C61}">
      <dgm:prSet/>
      <dgm:spPr/>
      <dgm:t>
        <a:bodyPr/>
        <a:lstStyle/>
        <a:p>
          <a:endParaRPr lang="en-US"/>
        </a:p>
      </dgm:t>
    </dgm:pt>
    <dgm:pt modelId="{7BFE88F2-BE05-492E-B8D3-F614E3B9F4EE}">
      <dgm:prSet/>
      <dgm:spPr/>
      <dgm:t>
        <a:bodyPr/>
        <a:lstStyle/>
        <a:p>
          <a:r>
            <a:rPr lang="en-US" b="1" i="0" baseline="0">
              <a:solidFill>
                <a:schemeClr val="tx1"/>
              </a:solidFill>
            </a:rPr>
            <a:t>Propane</a:t>
          </a:r>
          <a:endParaRPr lang="en-US" b="1" i="0">
            <a:solidFill>
              <a:schemeClr val="tx1"/>
            </a:solidFill>
          </a:endParaRPr>
        </a:p>
      </dgm:t>
    </dgm:pt>
    <dgm:pt modelId="{23CBA32C-C3DB-4C96-AE44-966D0066600A}" type="parTrans" cxnId="{CBBEA158-28B7-4441-A7F9-CEDAEF4AF62B}">
      <dgm:prSet/>
      <dgm:spPr/>
      <dgm:t>
        <a:bodyPr/>
        <a:lstStyle/>
        <a:p>
          <a:endParaRPr lang="en-US"/>
        </a:p>
      </dgm:t>
    </dgm:pt>
    <dgm:pt modelId="{DF27A995-01FF-4CBD-977E-EA8D7C36CF5D}" type="sibTrans" cxnId="{CBBEA158-28B7-4441-A7F9-CEDAEF4AF62B}">
      <dgm:prSet/>
      <dgm:spPr/>
      <dgm:t>
        <a:bodyPr/>
        <a:lstStyle/>
        <a:p>
          <a:endParaRPr lang="en-US"/>
        </a:p>
      </dgm:t>
    </dgm:pt>
    <dgm:pt modelId="{A0D2A2CB-C7E1-4439-9277-FDD3CB208BC9}">
      <dgm:prSet/>
      <dgm:spPr/>
      <dgm:t>
        <a:bodyPr/>
        <a:lstStyle/>
        <a:p>
          <a:r>
            <a:rPr lang="en-US" b="0" i="0" baseline="0">
              <a:latin typeface="+mj-lt"/>
            </a:rPr>
            <a:t>In use on forklift = exempt….spares are reportable</a:t>
          </a:r>
          <a:endParaRPr lang="en-US" i="0">
            <a:latin typeface="+mj-lt"/>
          </a:endParaRPr>
        </a:p>
      </dgm:t>
    </dgm:pt>
    <dgm:pt modelId="{3C34AF96-1410-481F-8DB9-8A27407E5087}" type="parTrans" cxnId="{C6A099D2-2EFD-46EA-AEB1-A67CA44AF1F9}">
      <dgm:prSet/>
      <dgm:spPr/>
      <dgm:t>
        <a:bodyPr/>
        <a:lstStyle/>
        <a:p>
          <a:endParaRPr lang="en-US"/>
        </a:p>
      </dgm:t>
    </dgm:pt>
    <dgm:pt modelId="{EF508428-FBD8-4BDB-82E9-E2F2427219C1}" type="sibTrans" cxnId="{C6A099D2-2EFD-46EA-AEB1-A67CA44AF1F9}">
      <dgm:prSet/>
      <dgm:spPr/>
      <dgm:t>
        <a:bodyPr/>
        <a:lstStyle/>
        <a:p>
          <a:endParaRPr lang="en-US"/>
        </a:p>
      </dgm:t>
    </dgm:pt>
    <dgm:pt modelId="{D5169F4C-2935-49BD-8BA3-4FED05F44CBC}">
      <dgm:prSet/>
      <dgm:spPr/>
      <dgm:t>
        <a:bodyPr/>
        <a:lstStyle/>
        <a:p>
          <a:r>
            <a:rPr lang="en-US" b="0" i="0" baseline="0">
              <a:latin typeface="+mj-lt"/>
            </a:rPr>
            <a:t>Exempt up to 1,000 gallons if used for the </a:t>
          </a:r>
          <a:r>
            <a:rPr lang="en-US" b="0" i="0" u="sng" baseline="0">
              <a:latin typeface="+mj-lt"/>
            </a:rPr>
            <a:t>sole purpose</a:t>
          </a:r>
          <a:r>
            <a:rPr lang="en-US" b="0" i="0" baseline="0">
              <a:latin typeface="+mj-lt"/>
            </a:rPr>
            <a:t> of cooking, cooling, heating</a:t>
          </a:r>
          <a:endParaRPr lang="en-US" i="0">
            <a:latin typeface="+mj-lt"/>
          </a:endParaRPr>
        </a:p>
      </dgm:t>
    </dgm:pt>
    <dgm:pt modelId="{35BCFF27-7F28-4BA4-84B2-CF06418EABA2}" type="parTrans" cxnId="{7E894D3F-5440-4C97-8DAB-3613DDC6B012}">
      <dgm:prSet/>
      <dgm:spPr/>
      <dgm:t>
        <a:bodyPr/>
        <a:lstStyle/>
        <a:p>
          <a:endParaRPr lang="en-US"/>
        </a:p>
      </dgm:t>
    </dgm:pt>
    <dgm:pt modelId="{D83AC463-DBBA-4266-87D3-D2BAB79AD71F}" type="sibTrans" cxnId="{7E894D3F-5440-4C97-8DAB-3613DDC6B012}">
      <dgm:prSet/>
      <dgm:spPr/>
      <dgm:t>
        <a:bodyPr/>
        <a:lstStyle/>
        <a:p>
          <a:endParaRPr lang="en-US"/>
        </a:p>
      </dgm:t>
    </dgm:pt>
    <dgm:pt modelId="{CFED5EBF-3478-44A3-A13F-91DE981BEF38}" type="pres">
      <dgm:prSet presAssocID="{9B790D30-1E2B-4442-A485-CB38CD2EE939}" presName="linear" presStyleCnt="0">
        <dgm:presLayoutVars>
          <dgm:animLvl val="lvl"/>
          <dgm:resizeHandles val="exact"/>
        </dgm:presLayoutVars>
      </dgm:prSet>
      <dgm:spPr/>
    </dgm:pt>
    <dgm:pt modelId="{DBD0C336-4732-4510-ACD7-3105F3CDBA79}" type="pres">
      <dgm:prSet presAssocID="{47144ED7-04BF-42CB-95A4-5990CADFBFBB}" presName="parentText" presStyleLbl="node1" presStyleIdx="0" presStyleCnt="4">
        <dgm:presLayoutVars>
          <dgm:chMax val="0"/>
          <dgm:bulletEnabled val="1"/>
        </dgm:presLayoutVars>
      </dgm:prSet>
      <dgm:spPr/>
    </dgm:pt>
    <dgm:pt modelId="{ECC5C8F7-4655-4271-89B3-488C6F9A5771}" type="pres">
      <dgm:prSet presAssocID="{47144ED7-04BF-42CB-95A4-5990CADFBFBB}" presName="childText" presStyleLbl="revTx" presStyleIdx="0" presStyleCnt="4">
        <dgm:presLayoutVars>
          <dgm:bulletEnabled val="1"/>
        </dgm:presLayoutVars>
      </dgm:prSet>
      <dgm:spPr/>
    </dgm:pt>
    <dgm:pt modelId="{6B08B0B8-CC7A-4B66-9C09-750522E57F52}" type="pres">
      <dgm:prSet presAssocID="{EC75071A-1003-4A29-BFEE-0C85A607AA96}" presName="parentText" presStyleLbl="node1" presStyleIdx="1" presStyleCnt="4" custLinFactNeighborX="-137" custLinFactNeighborY="-2541">
        <dgm:presLayoutVars>
          <dgm:chMax val="0"/>
          <dgm:bulletEnabled val="1"/>
        </dgm:presLayoutVars>
      </dgm:prSet>
      <dgm:spPr/>
    </dgm:pt>
    <dgm:pt modelId="{9CD850E2-A199-42B1-953D-F5B9D102A602}" type="pres">
      <dgm:prSet presAssocID="{EC75071A-1003-4A29-BFEE-0C85A607AA96}" presName="childText" presStyleLbl="revTx" presStyleIdx="1" presStyleCnt="4">
        <dgm:presLayoutVars>
          <dgm:bulletEnabled val="1"/>
        </dgm:presLayoutVars>
      </dgm:prSet>
      <dgm:spPr/>
    </dgm:pt>
    <dgm:pt modelId="{CFAA1F7E-E170-41D2-ABEA-EA063B00C0C1}" type="pres">
      <dgm:prSet presAssocID="{9D64B984-EA53-4F0B-92B6-0BA7098A23B0}" presName="parentText" presStyleLbl="node1" presStyleIdx="2" presStyleCnt="4">
        <dgm:presLayoutVars>
          <dgm:chMax val="0"/>
          <dgm:bulletEnabled val="1"/>
        </dgm:presLayoutVars>
      </dgm:prSet>
      <dgm:spPr/>
    </dgm:pt>
    <dgm:pt modelId="{2880BCA1-9350-487F-AA7B-DB167CF9AD4A}" type="pres">
      <dgm:prSet presAssocID="{9D64B984-EA53-4F0B-92B6-0BA7098A23B0}" presName="childText" presStyleLbl="revTx" presStyleIdx="2" presStyleCnt="4">
        <dgm:presLayoutVars>
          <dgm:bulletEnabled val="1"/>
        </dgm:presLayoutVars>
      </dgm:prSet>
      <dgm:spPr/>
    </dgm:pt>
    <dgm:pt modelId="{797EFD38-04B2-4E9F-BA12-408C8CC5E3B5}" type="pres">
      <dgm:prSet presAssocID="{7BFE88F2-BE05-492E-B8D3-F614E3B9F4EE}" presName="parentText" presStyleLbl="node1" presStyleIdx="3" presStyleCnt="4">
        <dgm:presLayoutVars>
          <dgm:chMax val="0"/>
          <dgm:bulletEnabled val="1"/>
        </dgm:presLayoutVars>
      </dgm:prSet>
      <dgm:spPr/>
    </dgm:pt>
    <dgm:pt modelId="{3A365B7D-5A0E-4161-86E0-23CD85552273}" type="pres">
      <dgm:prSet presAssocID="{7BFE88F2-BE05-492E-B8D3-F614E3B9F4EE}" presName="childText" presStyleLbl="revTx" presStyleIdx="3" presStyleCnt="4">
        <dgm:presLayoutVars>
          <dgm:bulletEnabled val="1"/>
        </dgm:presLayoutVars>
      </dgm:prSet>
      <dgm:spPr/>
    </dgm:pt>
  </dgm:ptLst>
  <dgm:cxnLst>
    <dgm:cxn modelId="{C4CE3200-2186-4DE5-9CCF-AB305D31F657}" type="presOf" srcId="{A0D2A2CB-C7E1-4439-9277-FDD3CB208BC9}" destId="{3A365B7D-5A0E-4161-86E0-23CD85552273}" srcOrd="0" destOrd="0" presId="urn:microsoft.com/office/officeart/2005/8/layout/vList2"/>
    <dgm:cxn modelId="{EDA0ED11-2665-4C11-A382-AFCFC9D82F68}" type="presOf" srcId="{D5169F4C-2935-49BD-8BA3-4FED05F44CBC}" destId="{3A365B7D-5A0E-4161-86E0-23CD85552273}" srcOrd="0" destOrd="1" presId="urn:microsoft.com/office/officeart/2005/8/layout/vList2"/>
    <dgm:cxn modelId="{787E912B-196E-460C-8DBB-38CCED7F5FE8}" type="presOf" srcId="{EC75071A-1003-4A29-BFEE-0C85A607AA96}" destId="{6B08B0B8-CC7A-4B66-9C09-750522E57F52}" srcOrd="0" destOrd="0" presId="urn:microsoft.com/office/officeart/2005/8/layout/vList2"/>
    <dgm:cxn modelId="{7E894D3F-5440-4C97-8DAB-3613DDC6B012}" srcId="{7BFE88F2-BE05-492E-B8D3-F614E3B9F4EE}" destId="{D5169F4C-2935-49BD-8BA3-4FED05F44CBC}" srcOrd="1" destOrd="0" parTransId="{35BCFF27-7F28-4BA4-84B2-CF06418EABA2}" sibTransId="{D83AC463-DBBA-4266-87D3-D2BAB79AD71F}"/>
    <dgm:cxn modelId="{76769146-8AF9-45DA-9392-F5997D99397C}" srcId="{9B790D30-1E2B-4442-A485-CB38CD2EE939}" destId="{47144ED7-04BF-42CB-95A4-5990CADFBFBB}" srcOrd="0" destOrd="0" parTransId="{B64124A8-E3A6-43C0-9660-32307249CB15}" sibTransId="{CDF770B3-2A4D-45EB-AFDC-457F2864CD4F}"/>
    <dgm:cxn modelId="{F5D05A47-607A-4FF9-BD95-6426738C9AE1}" type="presOf" srcId="{9D0F7DC2-8D6A-4246-AD4D-F92F89E57463}" destId="{9CD850E2-A199-42B1-953D-F5B9D102A602}" srcOrd="0" destOrd="0" presId="urn:microsoft.com/office/officeart/2005/8/layout/vList2"/>
    <dgm:cxn modelId="{A10FCA4B-0B44-4808-B5EE-EE3C7721DFD6}" srcId="{9B790D30-1E2B-4442-A485-CB38CD2EE939}" destId="{EC75071A-1003-4A29-BFEE-0C85A607AA96}" srcOrd="1" destOrd="0" parTransId="{9FD74DFA-E970-4C76-87E2-C903EFE30426}" sibTransId="{A753D6C6-3885-4958-9537-E00CA652123A}"/>
    <dgm:cxn modelId="{80A9AF54-9E05-49D1-9258-5B7C6B16EB55}" type="presOf" srcId="{E055BBA3-3BE8-4C75-A22A-FA82EAF3015F}" destId="{ECC5C8F7-4655-4271-89B3-488C6F9A5771}" srcOrd="0" destOrd="1" presId="urn:microsoft.com/office/officeart/2005/8/layout/vList2"/>
    <dgm:cxn modelId="{B18B0378-0383-4C2C-BDB5-EDC6D8C50CD5}" type="presOf" srcId="{9B790D30-1E2B-4442-A485-CB38CD2EE939}" destId="{CFED5EBF-3478-44A3-A13F-91DE981BEF38}" srcOrd="0" destOrd="0" presId="urn:microsoft.com/office/officeart/2005/8/layout/vList2"/>
    <dgm:cxn modelId="{CBBEA158-28B7-4441-A7F9-CEDAEF4AF62B}" srcId="{9B790D30-1E2B-4442-A485-CB38CD2EE939}" destId="{7BFE88F2-BE05-492E-B8D3-F614E3B9F4EE}" srcOrd="3" destOrd="0" parTransId="{23CBA32C-C3DB-4C96-AE44-966D0066600A}" sibTransId="{DF27A995-01FF-4CBD-977E-EA8D7C36CF5D}"/>
    <dgm:cxn modelId="{5125347A-0371-4951-8C2F-82C782E9DCF1}" type="presOf" srcId="{2C50C0A4-B40E-4E37-B4B1-5FDEF7506FA4}" destId="{2880BCA1-9350-487F-AA7B-DB167CF9AD4A}" srcOrd="0" destOrd="0" presId="urn:microsoft.com/office/officeart/2005/8/layout/vList2"/>
    <dgm:cxn modelId="{67320A8A-7606-46CF-8449-1DF8935F7741}" type="presOf" srcId="{9D64B984-EA53-4F0B-92B6-0BA7098A23B0}" destId="{CFAA1F7E-E170-41D2-ABEA-EA063B00C0C1}" srcOrd="0" destOrd="0" presId="urn:microsoft.com/office/officeart/2005/8/layout/vList2"/>
    <dgm:cxn modelId="{73F270A5-09CD-44A3-9EB3-A5988909E597}" type="presOf" srcId="{7BFE88F2-BE05-492E-B8D3-F614E3B9F4EE}" destId="{797EFD38-04B2-4E9F-BA12-408C8CC5E3B5}" srcOrd="0" destOrd="0" presId="urn:microsoft.com/office/officeart/2005/8/layout/vList2"/>
    <dgm:cxn modelId="{88DFCDA7-B175-45C2-9002-BA23DCDC7C46}" srcId="{47144ED7-04BF-42CB-95A4-5990CADFBFBB}" destId="{E055BBA3-3BE8-4C75-A22A-FA82EAF3015F}" srcOrd="1" destOrd="0" parTransId="{0C823981-6972-4CB8-AE40-4A2988B363F9}" sibTransId="{8FE7EFF7-5671-4400-8906-74D08E2C8A6E}"/>
    <dgm:cxn modelId="{BBF2E2B3-C464-4202-B2EB-4B609A7F4C61}" srcId="{9D64B984-EA53-4F0B-92B6-0BA7098A23B0}" destId="{2C50C0A4-B40E-4E37-B4B1-5FDEF7506FA4}" srcOrd="0" destOrd="0" parTransId="{91023EA8-BF3F-499D-B9F2-045B7EB29D5B}" sibTransId="{2C040075-61E6-4CEE-BC88-DED18BDFBE8A}"/>
    <dgm:cxn modelId="{2CA2DBBA-986A-48DD-85BC-BD7D14B9216C}" srcId="{47144ED7-04BF-42CB-95A4-5990CADFBFBB}" destId="{A92090D2-6EB9-4D72-9C32-53E33D7C7164}" srcOrd="0" destOrd="0" parTransId="{19407A78-4DD4-4BE1-A374-D4A903B14DA0}" sibTransId="{B0B4925D-72CB-4DFA-BB9D-022F39CD5EE1}"/>
    <dgm:cxn modelId="{C6A099D2-2EFD-46EA-AEB1-A67CA44AF1F9}" srcId="{7BFE88F2-BE05-492E-B8D3-F614E3B9F4EE}" destId="{A0D2A2CB-C7E1-4439-9277-FDD3CB208BC9}" srcOrd="0" destOrd="0" parTransId="{3C34AF96-1410-481F-8DB9-8A27407E5087}" sibTransId="{EF508428-FBD8-4BDB-82E9-E2F2427219C1}"/>
    <dgm:cxn modelId="{F88C8BD3-AECE-4306-A74E-87E3FFDF5349}" srcId="{EC75071A-1003-4A29-BFEE-0C85A607AA96}" destId="{9D0F7DC2-8D6A-4246-AD4D-F92F89E57463}" srcOrd="0" destOrd="0" parTransId="{6744FDF9-20D9-4F4B-96CF-AD05650C032F}" sibTransId="{25AE4030-3D05-42E5-8C28-B49FED4FC471}"/>
    <dgm:cxn modelId="{0A17D7DD-3F7A-4319-98EB-AF7DE234A089}" srcId="{9B790D30-1E2B-4442-A485-CB38CD2EE939}" destId="{9D64B984-EA53-4F0B-92B6-0BA7098A23B0}" srcOrd="2" destOrd="0" parTransId="{37B235E8-7E7B-4F64-8944-AE7DA47731EA}" sibTransId="{6C0608C3-D314-48FB-B602-F28D231CFF8D}"/>
    <dgm:cxn modelId="{6F7A7AEC-88F7-4803-8532-019D72C37020}" type="presOf" srcId="{47144ED7-04BF-42CB-95A4-5990CADFBFBB}" destId="{DBD0C336-4732-4510-ACD7-3105F3CDBA79}" srcOrd="0" destOrd="0" presId="urn:microsoft.com/office/officeart/2005/8/layout/vList2"/>
    <dgm:cxn modelId="{8A9800F0-7514-42A6-9A56-882FDB13C5A3}" type="presOf" srcId="{A92090D2-6EB9-4D72-9C32-53E33D7C7164}" destId="{ECC5C8F7-4655-4271-89B3-488C6F9A5771}" srcOrd="0" destOrd="0" presId="urn:microsoft.com/office/officeart/2005/8/layout/vList2"/>
    <dgm:cxn modelId="{5A2FE4D3-935B-4E7C-B1D5-ADE92BA5676C}" type="presParOf" srcId="{CFED5EBF-3478-44A3-A13F-91DE981BEF38}" destId="{DBD0C336-4732-4510-ACD7-3105F3CDBA79}" srcOrd="0" destOrd="0" presId="urn:microsoft.com/office/officeart/2005/8/layout/vList2"/>
    <dgm:cxn modelId="{2D71D6E0-27BB-47A3-95F0-939234F0CD39}" type="presParOf" srcId="{CFED5EBF-3478-44A3-A13F-91DE981BEF38}" destId="{ECC5C8F7-4655-4271-89B3-488C6F9A5771}" srcOrd="1" destOrd="0" presId="urn:microsoft.com/office/officeart/2005/8/layout/vList2"/>
    <dgm:cxn modelId="{A95EBDC1-5D68-42E8-B088-1AF201E3E840}" type="presParOf" srcId="{CFED5EBF-3478-44A3-A13F-91DE981BEF38}" destId="{6B08B0B8-CC7A-4B66-9C09-750522E57F52}" srcOrd="2" destOrd="0" presId="urn:microsoft.com/office/officeart/2005/8/layout/vList2"/>
    <dgm:cxn modelId="{38CD21F9-FBC4-4897-83E7-0187D0370CB0}" type="presParOf" srcId="{CFED5EBF-3478-44A3-A13F-91DE981BEF38}" destId="{9CD850E2-A199-42B1-953D-F5B9D102A602}" srcOrd="3" destOrd="0" presId="urn:microsoft.com/office/officeart/2005/8/layout/vList2"/>
    <dgm:cxn modelId="{CD0BC24B-FAF3-455B-A8F2-1F246F5718F2}" type="presParOf" srcId="{CFED5EBF-3478-44A3-A13F-91DE981BEF38}" destId="{CFAA1F7E-E170-41D2-ABEA-EA063B00C0C1}" srcOrd="4" destOrd="0" presId="urn:microsoft.com/office/officeart/2005/8/layout/vList2"/>
    <dgm:cxn modelId="{68FEC8A9-C685-4EA8-A4AD-4C97D86714D6}" type="presParOf" srcId="{CFED5EBF-3478-44A3-A13F-91DE981BEF38}" destId="{2880BCA1-9350-487F-AA7B-DB167CF9AD4A}" srcOrd="5" destOrd="0" presId="urn:microsoft.com/office/officeart/2005/8/layout/vList2"/>
    <dgm:cxn modelId="{5E92B88D-99CF-40AB-879B-F733075B159C}" type="presParOf" srcId="{CFED5EBF-3478-44A3-A13F-91DE981BEF38}" destId="{797EFD38-04B2-4E9F-BA12-408C8CC5E3B5}" srcOrd="6" destOrd="0" presId="urn:microsoft.com/office/officeart/2005/8/layout/vList2"/>
    <dgm:cxn modelId="{4C0009D3-86F6-42D8-BA46-184265590FD1}" type="presParOf" srcId="{CFED5EBF-3478-44A3-A13F-91DE981BEF38}" destId="{3A365B7D-5A0E-4161-86E0-23CD85552273}"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8CB418-5E6A-44C6-8352-4F597584CDCE}" type="doc">
      <dgm:prSet loTypeId="urn:microsoft.com/office/officeart/2005/8/layout/hList3" loCatId="list" qsTypeId="urn:microsoft.com/office/officeart/2005/8/quickstyle/3d4" qsCatId="3D" csTypeId="urn:microsoft.com/office/officeart/2005/8/colors/accent1_2" csCatId="accent1" phldr="1"/>
      <dgm:spPr/>
      <dgm:t>
        <a:bodyPr/>
        <a:lstStyle/>
        <a:p>
          <a:endParaRPr lang="en-US"/>
        </a:p>
      </dgm:t>
    </dgm:pt>
    <dgm:pt modelId="{55B19F79-B89A-4819-A017-F8E309D0CAFE}">
      <dgm:prSet/>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en-US" i="0" baseline="0">
              <a:solidFill>
                <a:srgbClr val="002060"/>
              </a:solidFill>
              <a:latin typeface="+mj-lt"/>
            </a:rPr>
            <a:t>Facilities subject to Hazardous Materials Business Plan requirements are required to comply with the following in San Diego County:</a:t>
          </a:r>
          <a:endParaRPr lang="en-US">
            <a:solidFill>
              <a:srgbClr val="002060"/>
            </a:solidFill>
            <a:latin typeface="+mj-lt"/>
          </a:endParaRPr>
        </a:p>
      </dgm:t>
    </dgm:pt>
    <dgm:pt modelId="{98419413-A89F-4ECC-BE5C-B3F06B265661}" type="parTrans" cxnId="{FBBB755C-A55D-43E9-9DD2-165495BBE3EA}">
      <dgm:prSet/>
      <dgm:spPr/>
      <dgm:t>
        <a:bodyPr/>
        <a:lstStyle/>
        <a:p>
          <a:endParaRPr lang="en-US"/>
        </a:p>
      </dgm:t>
    </dgm:pt>
    <dgm:pt modelId="{B16BED03-3D2A-4CFA-92F2-0138403F2BAA}" type="sibTrans" cxnId="{FBBB755C-A55D-43E9-9DD2-165495BBE3EA}">
      <dgm:prSet/>
      <dgm:spPr/>
      <dgm:t>
        <a:bodyPr/>
        <a:lstStyle/>
        <a:p>
          <a:endParaRPr lang="en-US"/>
        </a:p>
      </dgm:t>
    </dgm:pt>
    <dgm:pt modelId="{432A28CD-78C6-4770-954F-B761438E6D5C}">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i="0" baseline="0">
              <a:solidFill>
                <a:srgbClr val="002060"/>
              </a:solidFill>
              <a:latin typeface="+mj-lt"/>
            </a:rPr>
            <a:t>Obtain a Unified Program Facility Permit</a:t>
          </a:r>
          <a:endParaRPr lang="en-US">
            <a:solidFill>
              <a:srgbClr val="002060"/>
            </a:solidFill>
            <a:latin typeface="+mj-lt"/>
          </a:endParaRPr>
        </a:p>
      </dgm:t>
    </dgm:pt>
    <dgm:pt modelId="{65AD22A3-52D4-4137-8667-C2C78CD7EDA1}" type="parTrans" cxnId="{02A8CAC0-4C6E-44AA-A6A6-7654FC67BDD2}">
      <dgm:prSet/>
      <dgm:spPr/>
      <dgm:t>
        <a:bodyPr/>
        <a:lstStyle/>
        <a:p>
          <a:endParaRPr lang="en-US"/>
        </a:p>
      </dgm:t>
    </dgm:pt>
    <dgm:pt modelId="{A422CD1D-888D-4BB8-B800-36DCC2B5E23C}" type="sibTrans" cxnId="{02A8CAC0-4C6E-44AA-A6A6-7654FC67BDD2}">
      <dgm:prSet/>
      <dgm:spPr/>
      <dgm:t>
        <a:bodyPr/>
        <a:lstStyle/>
        <a:p>
          <a:endParaRPr lang="en-US"/>
        </a:p>
      </dgm:t>
    </dgm:pt>
    <dgm:pt modelId="{467DEEE5-1B7D-4587-AC24-D827C014F72C}">
      <dgm:prSet custT="1"/>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sz="1700" i="0" baseline="0">
              <a:solidFill>
                <a:srgbClr val="002060"/>
              </a:solidFill>
              <a:latin typeface="+mj-lt"/>
            </a:rPr>
            <a:t>Establish an HMBP &amp; submit electronic-ally in CERS</a:t>
          </a:r>
          <a:endParaRPr lang="en-US" sz="1700">
            <a:solidFill>
              <a:srgbClr val="002060"/>
            </a:solidFill>
            <a:latin typeface="+mj-lt"/>
          </a:endParaRPr>
        </a:p>
      </dgm:t>
    </dgm:pt>
    <dgm:pt modelId="{B329C3E9-895C-40D2-9E0B-4918BBA3F282}" type="parTrans" cxnId="{53743253-9462-47EE-B312-5A0460972E93}">
      <dgm:prSet/>
      <dgm:spPr/>
      <dgm:t>
        <a:bodyPr/>
        <a:lstStyle/>
        <a:p>
          <a:endParaRPr lang="en-US"/>
        </a:p>
      </dgm:t>
    </dgm:pt>
    <dgm:pt modelId="{43F6A301-B913-48D0-B917-EC65EF17A804}" type="sibTrans" cxnId="{53743253-9462-47EE-B312-5A0460972E93}">
      <dgm:prSet/>
      <dgm:spPr/>
      <dgm:t>
        <a:bodyPr/>
        <a:lstStyle/>
        <a:p>
          <a:endParaRPr lang="en-US"/>
        </a:p>
      </dgm:t>
    </dgm:pt>
    <dgm:pt modelId="{A73E0812-C754-4633-AADC-FCAD6BF88902}">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i="0" baseline="0">
              <a:solidFill>
                <a:srgbClr val="002060"/>
              </a:solidFill>
              <a:latin typeface="+mj-lt"/>
            </a:rPr>
            <a:t>Annually certify HMBP in CERS</a:t>
          </a:r>
          <a:endParaRPr lang="en-US">
            <a:solidFill>
              <a:srgbClr val="002060"/>
            </a:solidFill>
            <a:latin typeface="+mj-lt"/>
          </a:endParaRPr>
        </a:p>
      </dgm:t>
    </dgm:pt>
    <dgm:pt modelId="{C3F5A0C9-2312-4483-A7E5-20465BB2B5E4}" type="parTrans" cxnId="{4CB65F5A-D1F6-4695-94FD-EFA50A555E33}">
      <dgm:prSet/>
      <dgm:spPr/>
      <dgm:t>
        <a:bodyPr/>
        <a:lstStyle/>
        <a:p>
          <a:endParaRPr lang="en-US"/>
        </a:p>
      </dgm:t>
    </dgm:pt>
    <dgm:pt modelId="{588E7D25-F353-49D6-A462-83011930833B}" type="sibTrans" cxnId="{4CB65F5A-D1F6-4695-94FD-EFA50A555E33}">
      <dgm:prSet/>
      <dgm:spPr/>
      <dgm:t>
        <a:bodyPr/>
        <a:lstStyle/>
        <a:p>
          <a:endParaRPr lang="en-US"/>
        </a:p>
      </dgm:t>
    </dgm:pt>
    <dgm:pt modelId="{78F8F263-BEA1-45C9-AD48-522B0E1510C0}">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i="0" baseline="0">
              <a:solidFill>
                <a:srgbClr val="002060"/>
              </a:solidFill>
              <a:latin typeface="+mj-lt"/>
            </a:rPr>
            <a:t>Update CERS account information within 30 days of any changes</a:t>
          </a:r>
          <a:endParaRPr lang="en-US">
            <a:solidFill>
              <a:srgbClr val="002060"/>
            </a:solidFill>
            <a:latin typeface="+mj-lt"/>
          </a:endParaRPr>
        </a:p>
      </dgm:t>
    </dgm:pt>
    <dgm:pt modelId="{FD5E77D2-E1B7-4818-9019-7675B3834FAF}" type="parTrans" cxnId="{2F42E963-98E9-4A90-8C02-7F922BA446D9}">
      <dgm:prSet/>
      <dgm:spPr/>
      <dgm:t>
        <a:bodyPr/>
        <a:lstStyle/>
        <a:p>
          <a:endParaRPr lang="en-US"/>
        </a:p>
      </dgm:t>
    </dgm:pt>
    <dgm:pt modelId="{8A3A73AB-52D4-4E59-9F6D-72DD335F6512}" type="sibTrans" cxnId="{2F42E963-98E9-4A90-8C02-7F922BA446D9}">
      <dgm:prSet/>
      <dgm:spPr/>
      <dgm:t>
        <a:bodyPr/>
        <a:lstStyle/>
        <a:p>
          <a:endParaRPr lang="en-US"/>
        </a:p>
      </dgm:t>
    </dgm:pt>
    <dgm:pt modelId="{3A7E3AF9-1C98-42B1-8968-FEC165454521}">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i="0" baseline="0">
              <a:solidFill>
                <a:srgbClr val="002060"/>
              </a:solidFill>
              <a:latin typeface="+mj-lt"/>
            </a:rPr>
            <a:t>HMBP readily available to facility personnel &amp; the CUPA</a:t>
          </a:r>
          <a:endParaRPr lang="en-US">
            <a:solidFill>
              <a:srgbClr val="002060"/>
            </a:solidFill>
            <a:latin typeface="+mj-lt"/>
          </a:endParaRPr>
        </a:p>
      </dgm:t>
    </dgm:pt>
    <dgm:pt modelId="{32E5DFD1-5A3E-4E98-A289-815BAAE90BDD}" type="parTrans" cxnId="{4270CA6D-0B8F-47F6-B884-956F1A0764E8}">
      <dgm:prSet/>
      <dgm:spPr/>
      <dgm:t>
        <a:bodyPr/>
        <a:lstStyle/>
        <a:p>
          <a:endParaRPr lang="en-US"/>
        </a:p>
      </dgm:t>
    </dgm:pt>
    <dgm:pt modelId="{40574C2C-D4CB-4EEE-A782-F82DF41F7012}" type="sibTrans" cxnId="{4270CA6D-0B8F-47F6-B884-956F1A0764E8}">
      <dgm:prSet/>
      <dgm:spPr/>
      <dgm:t>
        <a:bodyPr/>
        <a:lstStyle/>
        <a:p>
          <a:endParaRPr lang="en-US"/>
        </a:p>
      </dgm:t>
    </dgm:pt>
    <dgm:pt modelId="{3B45D938-FCE7-480D-B30C-85EC9453E7FB}">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i="0" baseline="0">
              <a:solidFill>
                <a:srgbClr val="002060"/>
              </a:solidFill>
              <a:latin typeface="+mj-lt"/>
            </a:rPr>
            <a:t>Conduct &amp; document annual HMBP training – Keep records for 3 years</a:t>
          </a:r>
          <a:endParaRPr lang="en-US">
            <a:solidFill>
              <a:srgbClr val="002060"/>
            </a:solidFill>
            <a:latin typeface="+mj-lt"/>
          </a:endParaRPr>
        </a:p>
      </dgm:t>
    </dgm:pt>
    <dgm:pt modelId="{F7BC33DD-9730-4983-A131-E8CB3405A340}" type="parTrans" cxnId="{CA27993B-697B-45DB-9018-CCB9A04D96D0}">
      <dgm:prSet/>
      <dgm:spPr/>
      <dgm:t>
        <a:bodyPr/>
        <a:lstStyle/>
        <a:p>
          <a:endParaRPr lang="en-US"/>
        </a:p>
      </dgm:t>
    </dgm:pt>
    <dgm:pt modelId="{CF25BBD4-240B-4AEB-9FDC-53505F79E9ED}" type="sibTrans" cxnId="{CA27993B-697B-45DB-9018-CCB9A04D96D0}">
      <dgm:prSet/>
      <dgm:spPr/>
      <dgm:t>
        <a:bodyPr/>
        <a:lstStyle/>
        <a:p>
          <a:endParaRPr lang="en-US"/>
        </a:p>
      </dgm:t>
    </dgm:pt>
    <dgm:pt modelId="{D18AF213-E308-438F-9C72-8AE705A6DB58}">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i="0" baseline="0">
              <a:solidFill>
                <a:srgbClr val="002060"/>
              </a:solidFill>
              <a:latin typeface="+mj-lt"/>
            </a:rPr>
            <a:t>Report hazardous materials releases &amp; threatened releases to the CUPA &amp; OES upon discovery</a:t>
          </a:r>
          <a:endParaRPr lang="en-US">
            <a:solidFill>
              <a:srgbClr val="002060"/>
            </a:solidFill>
            <a:latin typeface="+mj-lt"/>
          </a:endParaRPr>
        </a:p>
      </dgm:t>
    </dgm:pt>
    <dgm:pt modelId="{B57701C6-F0FF-4B71-AB19-E3D0198A29DE}" type="parTrans" cxnId="{CA5826B7-70D6-40F6-8FDF-B0E96500A909}">
      <dgm:prSet/>
      <dgm:spPr/>
      <dgm:t>
        <a:bodyPr/>
        <a:lstStyle/>
        <a:p>
          <a:endParaRPr lang="en-US"/>
        </a:p>
      </dgm:t>
    </dgm:pt>
    <dgm:pt modelId="{FD5C0A3C-9702-4766-920E-FF9A5653BA8D}" type="sibTrans" cxnId="{CA5826B7-70D6-40F6-8FDF-B0E96500A909}">
      <dgm:prSet/>
      <dgm:spPr/>
      <dgm:t>
        <a:bodyPr/>
        <a:lstStyle/>
        <a:p>
          <a:endParaRPr lang="en-US"/>
        </a:p>
      </dgm:t>
    </dgm:pt>
    <dgm:pt modelId="{F533290B-9107-41F1-A5FE-D9AE14C0ADF9}" type="pres">
      <dgm:prSet presAssocID="{078CB418-5E6A-44C6-8352-4F597584CDCE}" presName="composite" presStyleCnt="0">
        <dgm:presLayoutVars>
          <dgm:chMax val="1"/>
          <dgm:dir/>
          <dgm:resizeHandles val="exact"/>
        </dgm:presLayoutVars>
      </dgm:prSet>
      <dgm:spPr/>
    </dgm:pt>
    <dgm:pt modelId="{A924F1B0-4718-4C59-BFDC-9EC0D353AF55}" type="pres">
      <dgm:prSet presAssocID="{55B19F79-B89A-4819-A017-F8E309D0CAFE}" presName="roof" presStyleLbl="dkBgShp" presStyleIdx="0" presStyleCnt="2"/>
      <dgm:spPr/>
    </dgm:pt>
    <dgm:pt modelId="{175DDC0B-0A0D-43ED-AD8F-24E8497798E0}" type="pres">
      <dgm:prSet presAssocID="{55B19F79-B89A-4819-A017-F8E309D0CAFE}" presName="pillars" presStyleCnt="0"/>
      <dgm:spPr/>
    </dgm:pt>
    <dgm:pt modelId="{0A083440-5493-4350-85E4-5E90AD148DC4}" type="pres">
      <dgm:prSet presAssocID="{55B19F79-B89A-4819-A017-F8E309D0CAFE}" presName="pillar1" presStyleLbl="node1" presStyleIdx="0" presStyleCnt="7">
        <dgm:presLayoutVars>
          <dgm:bulletEnabled val="1"/>
        </dgm:presLayoutVars>
      </dgm:prSet>
      <dgm:spPr/>
    </dgm:pt>
    <dgm:pt modelId="{05A97249-D2D0-4F83-B7F3-F475CAA799CC}" type="pres">
      <dgm:prSet presAssocID="{467DEEE5-1B7D-4587-AC24-D827C014F72C}" presName="pillarX" presStyleLbl="node1" presStyleIdx="1" presStyleCnt="7">
        <dgm:presLayoutVars>
          <dgm:bulletEnabled val="1"/>
        </dgm:presLayoutVars>
      </dgm:prSet>
      <dgm:spPr/>
    </dgm:pt>
    <dgm:pt modelId="{4BF6B194-B87E-4615-9601-066EF472AC8B}" type="pres">
      <dgm:prSet presAssocID="{A73E0812-C754-4633-AADC-FCAD6BF88902}" presName="pillarX" presStyleLbl="node1" presStyleIdx="2" presStyleCnt="7">
        <dgm:presLayoutVars>
          <dgm:bulletEnabled val="1"/>
        </dgm:presLayoutVars>
      </dgm:prSet>
      <dgm:spPr/>
    </dgm:pt>
    <dgm:pt modelId="{0CE49D22-B9F0-4198-9049-35FDB62E9C34}" type="pres">
      <dgm:prSet presAssocID="{78F8F263-BEA1-45C9-AD48-522B0E1510C0}" presName="pillarX" presStyleLbl="node1" presStyleIdx="3" presStyleCnt="7">
        <dgm:presLayoutVars>
          <dgm:bulletEnabled val="1"/>
        </dgm:presLayoutVars>
      </dgm:prSet>
      <dgm:spPr/>
    </dgm:pt>
    <dgm:pt modelId="{FC936EF1-202D-4A14-B0F3-E708D01BDB45}" type="pres">
      <dgm:prSet presAssocID="{3A7E3AF9-1C98-42B1-8968-FEC165454521}" presName="pillarX" presStyleLbl="node1" presStyleIdx="4" presStyleCnt="7">
        <dgm:presLayoutVars>
          <dgm:bulletEnabled val="1"/>
        </dgm:presLayoutVars>
      </dgm:prSet>
      <dgm:spPr/>
    </dgm:pt>
    <dgm:pt modelId="{2626164D-836C-407A-A9B2-DF5517E39711}" type="pres">
      <dgm:prSet presAssocID="{3B45D938-FCE7-480D-B30C-85EC9453E7FB}" presName="pillarX" presStyleLbl="node1" presStyleIdx="5" presStyleCnt="7">
        <dgm:presLayoutVars>
          <dgm:bulletEnabled val="1"/>
        </dgm:presLayoutVars>
      </dgm:prSet>
      <dgm:spPr/>
    </dgm:pt>
    <dgm:pt modelId="{0388885C-754E-4807-A2A4-11557F76E446}" type="pres">
      <dgm:prSet presAssocID="{D18AF213-E308-438F-9C72-8AE705A6DB58}" presName="pillarX" presStyleLbl="node1" presStyleIdx="6" presStyleCnt="7">
        <dgm:presLayoutVars>
          <dgm:bulletEnabled val="1"/>
        </dgm:presLayoutVars>
      </dgm:prSet>
      <dgm:spPr/>
    </dgm:pt>
    <dgm:pt modelId="{F5BAA838-FC76-4552-9FA7-09C543DFC9C5}" type="pres">
      <dgm:prSet presAssocID="{55B19F79-B89A-4819-A017-F8E309D0CAFE}" presName="base" presStyleLbl="dkBgShp" presStyleIdx="1" presStyleCnt="2" custLinFactY="0" custLinFactNeighborX="-1720" custLinFactNeighborY="100000">
        <dgm:style>
          <a:lnRef idx="2">
            <a:schemeClr val="accent1"/>
          </a:lnRef>
          <a:fillRef idx="1">
            <a:schemeClr val="lt1"/>
          </a:fillRef>
          <a:effectRef idx="0">
            <a:schemeClr val="accent1"/>
          </a:effectRef>
          <a:fontRef idx="minor">
            <a:schemeClr val="dk1"/>
          </a:fontRef>
        </dgm:style>
      </dgm:prSet>
      <dgm:spPr>
        <a:noFill/>
        <a:ln>
          <a:noFill/>
        </a:ln>
      </dgm:spPr>
    </dgm:pt>
  </dgm:ptLst>
  <dgm:cxnLst>
    <dgm:cxn modelId="{CA27993B-697B-45DB-9018-CCB9A04D96D0}" srcId="{55B19F79-B89A-4819-A017-F8E309D0CAFE}" destId="{3B45D938-FCE7-480D-B30C-85EC9453E7FB}" srcOrd="5" destOrd="0" parTransId="{F7BC33DD-9730-4983-A131-E8CB3405A340}" sibTransId="{CF25BBD4-240B-4AEB-9FDC-53505F79E9ED}"/>
    <dgm:cxn modelId="{FBBB755C-A55D-43E9-9DD2-165495BBE3EA}" srcId="{078CB418-5E6A-44C6-8352-4F597584CDCE}" destId="{55B19F79-B89A-4819-A017-F8E309D0CAFE}" srcOrd="0" destOrd="0" parTransId="{98419413-A89F-4ECC-BE5C-B3F06B265661}" sibTransId="{B16BED03-3D2A-4CFA-92F2-0138403F2BAA}"/>
    <dgm:cxn modelId="{2F42E963-98E9-4A90-8C02-7F922BA446D9}" srcId="{55B19F79-B89A-4819-A017-F8E309D0CAFE}" destId="{78F8F263-BEA1-45C9-AD48-522B0E1510C0}" srcOrd="3" destOrd="0" parTransId="{FD5E77D2-E1B7-4818-9019-7675B3834FAF}" sibTransId="{8A3A73AB-52D4-4E59-9F6D-72DD335F6512}"/>
    <dgm:cxn modelId="{6F47A668-F166-4788-9842-EEAFC01D5963}" type="presOf" srcId="{432A28CD-78C6-4770-954F-B761438E6D5C}" destId="{0A083440-5493-4350-85E4-5E90AD148DC4}" srcOrd="0" destOrd="0" presId="urn:microsoft.com/office/officeart/2005/8/layout/hList3"/>
    <dgm:cxn modelId="{4270CA6D-0B8F-47F6-B884-956F1A0764E8}" srcId="{55B19F79-B89A-4819-A017-F8E309D0CAFE}" destId="{3A7E3AF9-1C98-42B1-8968-FEC165454521}" srcOrd="4" destOrd="0" parTransId="{32E5DFD1-5A3E-4E98-A289-815BAAE90BDD}" sibTransId="{40574C2C-D4CB-4EEE-A782-F82DF41F7012}"/>
    <dgm:cxn modelId="{F62FE54D-74D2-4E2B-8BBD-4328DF3F6B81}" type="presOf" srcId="{467DEEE5-1B7D-4587-AC24-D827C014F72C}" destId="{05A97249-D2D0-4F83-B7F3-F475CAA799CC}" srcOrd="0" destOrd="0" presId="urn:microsoft.com/office/officeart/2005/8/layout/hList3"/>
    <dgm:cxn modelId="{53743253-9462-47EE-B312-5A0460972E93}" srcId="{55B19F79-B89A-4819-A017-F8E309D0CAFE}" destId="{467DEEE5-1B7D-4587-AC24-D827C014F72C}" srcOrd="1" destOrd="0" parTransId="{B329C3E9-895C-40D2-9E0B-4918BBA3F282}" sibTransId="{43F6A301-B913-48D0-B917-EC65EF17A804}"/>
    <dgm:cxn modelId="{13DDEF59-7B30-4FE5-B9E1-091A5478B93B}" type="presOf" srcId="{D18AF213-E308-438F-9C72-8AE705A6DB58}" destId="{0388885C-754E-4807-A2A4-11557F76E446}" srcOrd="0" destOrd="0" presId="urn:microsoft.com/office/officeart/2005/8/layout/hList3"/>
    <dgm:cxn modelId="{4CB65F5A-D1F6-4695-94FD-EFA50A555E33}" srcId="{55B19F79-B89A-4819-A017-F8E309D0CAFE}" destId="{A73E0812-C754-4633-AADC-FCAD6BF88902}" srcOrd="2" destOrd="0" parTransId="{C3F5A0C9-2312-4483-A7E5-20465BB2B5E4}" sibTransId="{588E7D25-F353-49D6-A462-83011930833B}"/>
    <dgm:cxn modelId="{9FDCA17E-3486-4AA9-A4B9-45E115BA3E2B}" type="presOf" srcId="{A73E0812-C754-4633-AADC-FCAD6BF88902}" destId="{4BF6B194-B87E-4615-9601-066EF472AC8B}" srcOrd="0" destOrd="0" presId="urn:microsoft.com/office/officeart/2005/8/layout/hList3"/>
    <dgm:cxn modelId="{3137D280-6CE5-486D-91DA-F070608ABC1F}" type="presOf" srcId="{3A7E3AF9-1C98-42B1-8968-FEC165454521}" destId="{FC936EF1-202D-4A14-B0F3-E708D01BDB45}" srcOrd="0" destOrd="0" presId="urn:microsoft.com/office/officeart/2005/8/layout/hList3"/>
    <dgm:cxn modelId="{B056638B-BBBB-4C94-93EA-819036D8FB21}" type="presOf" srcId="{55B19F79-B89A-4819-A017-F8E309D0CAFE}" destId="{A924F1B0-4718-4C59-BFDC-9EC0D353AF55}" srcOrd="0" destOrd="0" presId="urn:microsoft.com/office/officeart/2005/8/layout/hList3"/>
    <dgm:cxn modelId="{CA5826B7-70D6-40F6-8FDF-B0E96500A909}" srcId="{55B19F79-B89A-4819-A017-F8E309D0CAFE}" destId="{D18AF213-E308-438F-9C72-8AE705A6DB58}" srcOrd="6" destOrd="0" parTransId="{B57701C6-F0FF-4B71-AB19-E3D0198A29DE}" sibTransId="{FD5C0A3C-9702-4766-920E-FF9A5653BA8D}"/>
    <dgm:cxn modelId="{14C6ABC0-06F4-45E9-9BA8-4FD81FB7DE84}" type="presOf" srcId="{78F8F263-BEA1-45C9-AD48-522B0E1510C0}" destId="{0CE49D22-B9F0-4198-9049-35FDB62E9C34}" srcOrd="0" destOrd="0" presId="urn:microsoft.com/office/officeart/2005/8/layout/hList3"/>
    <dgm:cxn modelId="{02A8CAC0-4C6E-44AA-A6A6-7654FC67BDD2}" srcId="{55B19F79-B89A-4819-A017-F8E309D0CAFE}" destId="{432A28CD-78C6-4770-954F-B761438E6D5C}" srcOrd="0" destOrd="0" parTransId="{65AD22A3-52D4-4137-8667-C2C78CD7EDA1}" sibTransId="{A422CD1D-888D-4BB8-B800-36DCC2B5E23C}"/>
    <dgm:cxn modelId="{874D69D7-03C7-4B64-B531-E0BED592FC62}" type="presOf" srcId="{078CB418-5E6A-44C6-8352-4F597584CDCE}" destId="{F533290B-9107-41F1-A5FE-D9AE14C0ADF9}" srcOrd="0" destOrd="0" presId="urn:microsoft.com/office/officeart/2005/8/layout/hList3"/>
    <dgm:cxn modelId="{D16A1CFC-7274-4F00-B2DE-80AD62A1CB9E}" type="presOf" srcId="{3B45D938-FCE7-480D-B30C-85EC9453E7FB}" destId="{2626164D-836C-407A-A9B2-DF5517E39711}" srcOrd="0" destOrd="0" presId="urn:microsoft.com/office/officeart/2005/8/layout/hList3"/>
    <dgm:cxn modelId="{CFBEE221-11B4-4228-8BF0-F19D54E234DF}" type="presParOf" srcId="{F533290B-9107-41F1-A5FE-D9AE14C0ADF9}" destId="{A924F1B0-4718-4C59-BFDC-9EC0D353AF55}" srcOrd="0" destOrd="0" presId="urn:microsoft.com/office/officeart/2005/8/layout/hList3"/>
    <dgm:cxn modelId="{C83B07DC-FCDC-4DFF-AF73-4B4C0F69E6E6}" type="presParOf" srcId="{F533290B-9107-41F1-A5FE-D9AE14C0ADF9}" destId="{175DDC0B-0A0D-43ED-AD8F-24E8497798E0}" srcOrd="1" destOrd="0" presId="urn:microsoft.com/office/officeart/2005/8/layout/hList3"/>
    <dgm:cxn modelId="{873D2EF9-913A-43D1-9AB0-D67B029673C1}" type="presParOf" srcId="{175DDC0B-0A0D-43ED-AD8F-24E8497798E0}" destId="{0A083440-5493-4350-85E4-5E90AD148DC4}" srcOrd="0" destOrd="0" presId="urn:microsoft.com/office/officeart/2005/8/layout/hList3"/>
    <dgm:cxn modelId="{78C723DD-C6AB-41AE-A3EB-B10BB93096B9}" type="presParOf" srcId="{175DDC0B-0A0D-43ED-AD8F-24E8497798E0}" destId="{05A97249-D2D0-4F83-B7F3-F475CAA799CC}" srcOrd="1" destOrd="0" presId="urn:microsoft.com/office/officeart/2005/8/layout/hList3"/>
    <dgm:cxn modelId="{A75264D4-611D-447E-9DDF-B12F3C583581}" type="presParOf" srcId="{175DDC0B-0A0D-43ED-AD8F-24E8497798E0}" destId="{4BF6B194-B87E-4615-9601-066EF472AC8B}" srcOrd="2" destOrd="0" presId="urn:microsoft.com/office/officeart/2005/8/layout/hList3"/>
    <dgm:cxn modelId="{40B3BF01-2E96-46B5-A6A1-F5E931B51BB0}" type="presParOf" srcId="{175DDC0B-0A0D-43ED-AD8F-24E8497798E0}" destId="{0CE49D22-B9F0-4198-9049-35FDB62E9C34}" srcOrd="3" destOrd="0" presId="urn:microsoft.com/office/officeart/2005/8/layout/hList3"/>
    <dgm:cxn modelId="{E6DA0D4A-1EF7-49FB-992D-6CACADC75207}" type="presParOf" srcId="{175DDC0B-0A0D-43ED-AD8F-24E8497798E0}" destId="{FC936EF1-202D-4A14-B0F3-E708D01BDB45}" srcOrd="4" destOrd="0" presId="urn:microsoft.com/office/officeart/2005/8/layout/hList3"/>
    <dgm:cxn modelId="{D075A4EB-C873-4E93-90A3-2B9BBA8FB432}" type="presParOf" srcId="{175DDC0B-0A0D-43ED-AD8F-24E8497798E0}" destId="{2626164D-836C-407A-A9B2-DF5517E39711}" srcOrd="5" destOrd="0" presId="urn:microsoft.com/office/officeart/2005/8/layout/hList3"/>
    <dgm:cxn modelId="{C54C7133-793F-4F6E-AFF8-22798F77A544}" type="presParOf" srcId="{175DDC0B-0A0D-43ED-AD8F-24E8497798E0}" destId="{0388885C-754E-4807-A2A4-11557F76E446}" srcOrd="6" destOrd="0" presId="urn:microsoft.com/office/officeart/2005/8/layout/hList3"/>
    <dgm:cxn modelId="{FA411CBC-1DCE-433A-9591-F2AE57E676CA}" type="presParOf" srcId="{F533290B-9107-41F1-A5FE-D9AE14C0ADF9}" destId="{F5BAA838-FC76-4552-9FA7-09C543DFC9C5}" srcOrd="2" destOrd="0" presId="urn:microsoft.com/office/officeart/2005/8/layout/h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ECD9E6-5AE8-437F-9A2E-5D8781D4687C}" type="doc">
      <dgm:prSet loTypeId="urn:microsoft.com/office/officeart/2005/8/layout/hierarchy3" loCatId="hierarchy" qsTypeId="urn:microsoft.com/office/officeart/2005/8/quickstyle/3d2" qsCatId="3D" csTypeId="urn:microsoft.com/office/officeart/2005/8/colors/accent5_2" csCatId="accent5" phldr="1"/>
      <dgm:spPr/>
      <dgm:t>
        <a:bodyPr/>
        <a:lstStyle/>
        <a:p>
          <a:endParaRPr lang="en-US"/>
        </a:p>
      </dgm:t>
    </dgm:pt>
    <dgm:pt modelId="{BDA123A2-FA25-4776-98E7-D5A489B93227}">
      <dgm:prSet/>
      <dgm:spPr/>
      <dgm:t>
        <a:bodyPr/>
        <a:lstStyle/>
        <a:p>
          <a:r>
            <a:rPr lang="en-US" b="1" i="0" baseline="0">
              <a:latin typeface="+mj-lt"/>
            </a:rPr>
            <a:t>Areas that will be inspected include:</a:t>
          </a:r>
          <a:endParaRPr lang="en-US" b="1">
            <a:latin typeface="+mj-lt"/>
          </a:endParaRPr>
        </a:p>
      </dgm:t>
    </dgm:pt>
    <dgm:pt modelId="{A2FEAD4C-67AF-435C-B833-5A24BA8D5E5B}" type="parTrans" cxnId="{A213F15C-5888-4A49-BCF2-FE4C9F538761}">
      <dgm:prSet/>
      <dgm:spPr/>
      <dgm:t>
        <a:bodyPr/>
        <a:lstStyle/>
        <a:p>
          <a:endParaRPr lang="en-US"/>
        </a:p>
      </dgm:t>
    </dgm:pt>
    <dgm:pt modelId="{0595270C-3326-4812-89EA-C6BD753C4E84}" type="sibTrans" cxnId="{A213F15C-5888-4A49-BCF2-FE4C9F538761}">
      <dgm:prSet/>
      <dgm:spPr/>
      <dgm:t>
        <a:bodyPr/>
        <a:lstStyle/>
        <a:p>
          <a:endParaRPr lang="en-US"/>
        </a:p>
      </dgm:t>
    </dgm:pt>
    <dgm:pt modelId="{A26BE2A5-D738-435F-B189-63C29A2EB6BE}">
      <dgm:prSet/>
      <dgm:spPr>
        <a:solidFill>
          <a:schemeClr val="accent1">
            <a:alpha val="90000"/>
          </a:schemeClr>
        </a:solidFill>
      </dgm:spPr>
      <dgm:t>
        <a:bodyPr/>
        <a:lstStyle/>
        <a:p>
          <a:r>
            <a:rPr lang="en-US" b="1" i="0" baseline="0">
              <a:latin typeface="+mj-lt"/>
            </a:rPr>
            <a:t>HM storage, fermentation, filtration, CIP, lab, even outside…</a:t>
          </a:r>
          <a:endParaRPr lang="en-US" b="1" i="0">
            <a:latin typeface="+mj-lt"/>
          </a:endParaRPr>
        </a:p>
      </dgm:t>
    </dgm:pt>
    <dgm:pt modelId="{3DF47D36-E83E-4073-974F-8C1EC31096A4}" type="parTrans" cxnId="{F3F9E3D9-92A2-478B-AED4-5026DA1E57EC}">
      <dgm:prSet/>
      <dgm:spPr/>
      <dgm:t>
        <a:bodyPr/>
        <a:lstStyle/>
        <a:p>
          <a:endParaRPr lang="en-US"/>
        </a:p>
      </dgm:t>
    </dgm:pt>
    <dgm:pt modelId="{8D6AD7E7-7962-4234-BA70-89C22B31E369}" type="sibTrans" cxnId="{F3F9E3D9-92A2-478B-AED4-5026DA1E57EC}">
      <dgm:prSet/>
      <dgm:spPr/>
      <dgm:t>
        <a:bodyPr/>
        <a:lstStyle/>
        <a:p>
          <a:endParaRPr lang="en-US"/>
        </a:p>
      </dgm:t>
    </dgm:pt>
    <dgm:pt modelId="{B8B6C8CA-ADE6-4A69-B354-D486DCDE4DB0}">
      <dgm:prSet/>
      <dgm:spPr/>
      <dgm:t>
        <a:bodyPr/>
        <a:lstStyle/>
        <a:p>
          <a:r>
            <a:rPr lang="en-US" b="1" i="0" baseline="0">
              <a:latin typeface="+mj-lt"/>
            </a:rPr>
            <a:t>Verification of Hazardous Materials Business Plan elements</a:t>
          </a:r>
          <a:endParaRPr lang="en-US" b="1" i="0">
            <a:latin typeface="+mj-lt"/>
          </a:endParaRPr>
        </a:p>
      </dgm:t>
    </dgm:pt>
    <dgm:pt modelId="{F3360042-5DF9-4D97-8CBF-5D1A80CC8374}" type="parTrans" cxnId="{89F4B8E9-FA11-485D-8FE7-3A5989E1543C}">
      <dgm:prSet/>
      <dgm:spPr/>
      <dgm:t>
        <a:bodyPr/>
        <a:lstStyle/>
        <a:p>
          <a:endParaRPr lang="en-US"/>
        </a:p>
      </dgm:t>
    </dgm:pt>
    <dgm:pt modelId="{DA9D7FF8-3DBD-4004-AA4E-744633A8EEEB}" type="sibTrans" cxnId="{89F4B8E9-FA11-485D-8FE7-3A5989E1543C}">
      <dgm:prSet/>
      <dgm:spPr/>
      <dgm:t>
        <a:bodyPr/>
        <a:lstStyle/>
        <a:p>
          <a:endParaRPr lang="en-US"/>
        </a:p>
      </dgm:t>
    </dgm:pt>
    <dgm:pt modelId="{B36517EE-0BA0-4769-ADAA-83A69D2F5E62}">
      <dgm:prSet/>
      <dgm:spPr>
        <a:solidFill>
          <a:schemeClr val="accent1">
            <a:alpha val="90000"/>
          </a:schemeClr>
        </a:solidFill>
      </dgm:spPr>
      <dgm:t>
        <a:bodyPr/>
        <a:lstStyle/>
        <a:p>
          <a:r>
            <a:rPr lang="en-US" b="1" i="0" baseline="0">
              <a:latin typeface="+mj-lt"/>
            </a:rPr>
            <a:t>Verification of CERS inventory and site map</a:t>
          </a:r>
          <a:endParaRPr lang="en-US" b="1" i="0">
            <a:latin typeface="+mj-lt"/>
          </a:endParaRPr>
        </a:p>
      </dgm:t>
    </dgm:pt>
    <dgm:pt modelId="{BE5779B6-F3CF-4D2C-B36E-B35615E822EE}" type="parTrans" cxnId="{8A53036E-BF20-447A-854C-B6F6410DD8A3}">
      <dgm:prSet/>
      <dgm:spPr/>
      <dgm:t>
        <a:bodyPr/>
        <a:lstStyle/>
        <a:p>
          <a:endParaRPr lang="en-US"/>
        </a:p>
      </dgm:t>
    </dgm:pt>
    <dgm:pt modelId="{E2D3EC97-F463-4649-A8E4-522C5B3DEA04}" type="sibTrans" cxnId="{8A53036E-BF20-447A-854C-B6F6410DD8A3}">
      <dgm:prSet/>
      <dgm:spPr/>
      <dgm:t>
        <a:bodyPr/>
        <a:lstStyle/>
        <a:p>
          <a:endParaRPr lang="en-US"/>
        </a:p>
      </dgm:t>
    </dgm:pt>
    <dgm:pt modelId="{DB1BBEE1-F6E2-4650-B58A-B13B2EC2E43D}">
      <dgm:prSet/>
      <dgm:spPr/>
      <dgm:t>
        <a:bodyPr/>
        <a:lstStyle/>
        <a:p>
          <a:r>
            <a:rPr lang="en-US" b="1" i="0" baseline="0">
              <a:latin typeface="+mj-lt"/>
            </a:rPr>
            <a:t>May take photographs and collect samples</a:t>
          </a:r>
          <a:endParaRPr lang="en-US" b="1" i="0">
            <a:latin typeface="+mj-lt"/>
          </a:endParaRPr>
        </a:p>
      </dgm:t>
    </dgm:pt>
    <dgm:pt modelId="{CB8F5A0E-6310-488C-957A-DB12A06820A1}" type="parTrans" cxnId="{237A42F2-0006-4DC0-A03D-69D87D8832E1}">
      <dgm:prSet/>
      <dgm:spPr/>
      <dgm:t>
        <a:bodyPr/>
        <a:lstStyle/>
        <a:p>
          <a:endParaRPr lang="en-US"/>
        </a:p>
      </dgm:t>
    </dgm:pt>
    <dgm:pt modelId="{51D244D3-0235-4730-ADDB-FB23ECEA714B}" type="sibTrans" cxnId="{237A42F2-0006-4DC0-A03D-69D87D8832E1}">
      <dgm:prSet/>
      <dgm:spPr/>
      <dgm:t>
        <a:bodyPr/>
        <a:lstStyle/>
        <a:p>
          <a:endParaRPr lang="en-US"/>
        </a:p>
      </dgm:t>
    </dgm:pt>
    <dgm:pt modelId="{E9FD410A-AEB7-400C-B506-C3D90BD892EB}">
      <dgm:prSet/>
      <dgm:spPr>
        <a:solidFill>
          <a:schemeClr val="accent1">
            <a:alpha val="90000"/>
          </a:schemeClr>
        </a:solidFill>
      </dgm:spPr>
      <dgm:t>
        <a:bodyPr/>
        <a:lstStyle/>
        <a:p>
          <a:r>
            <a:rPr lang="en-US" b="1" i="0" baseline="0">
              <a:latin typeface="+mj-lt"/>
            </a:rPr>
            <a:t>Facility will receive a copy of photos/split sample</a:t>
          </a:r>
          <a:endParaRPr lang="en-US" b="1" i="0">
            <a:latin typeface="+mj-lt"/>
          </a:endParaRPr>
        </a:p>
      </dgm:t>
    </dgm:pt>
    <dgm:pt modelId="{A02C852F-4B86-4B22-A861-5DEA6B8F39FE}" type="parTrans" cxnId="{4183064D-F249-4394-AA4F-2D2E3A8E1927}">
      <dgm:prSet/>
      <dgm:spPr/>
      <dgm:t>
        <a:bodyPr/>
        <a:lstStyle/>
        <a:p>
          <a:endParaRPr lang="en-US"/>
        </a:p>
      </dgm:t>
    </dgm:pt>
    <dgm:pt modelId="{0BF5F9CF-9DB8-43DE-8A38-7AA30933B11E}" type="sibTrans" cxnId="{4183064D-F249-4394-AA4F-2D2E3A8E1927}">
      <dgm:prSet/>
      <dgm:spPr/>
      <dgm:t>
        <a:bodyPr/>
        <a:lstStyle/>
        <a:p>
          <a:endParaRPr lang="en-US"/>
        </a:p>
      </dgm:t>
    </dgm:pt>
    <dgm:pt modelId="{D07B8411-CC0B-4061-804C-F38FB87DB8D0}" type="pres">
      <dgm:prSet presAssocID="{90ECD9E6-5AE8-437F-9A2E-5D8781D4687C}" presName="diagram" presStyleCnt="0">
        <dgm:presLayoutVars>
          <dgm:chPref val="1"/>
          <dgm:dir/>
          <dgm:animOne val="branch"/>
          <dgm:animLvl val="lvl"/>
          <dgm:resizeHandles/>
        </dgm:presLayoutVars>
      </dgm:prSet>
      <dgm:spPr/>
    </dgm:pt>
    <dgm:pt modelId="{5766662A-2263-4C68-BABB-35F86D91C9FC}" type="pres">
      <dgm:prSet presAssocID="{BDA123A2-FA25-4776-98E7-D5A489B93227}" presName="root" presStyleCnt="0"/>
      <dgm:spPr/>
    </dgm:pt>
    <dgm:pt modelId="{71702750-CFFB-4B30-B5F3-88E03CCCCA84}" type="pres">
      <dgm:prSet presAssocID="{BDA123A2-FA25-4776-98E7-D5A489B93227}" presName="rootComposite" presStyleCnt="0"/>
      <dgm:spPr/>
    </dgm:pt>
    <dgm:pt modelId="{0E8B890E-7519-4138-99C2-872E4A8AE42D}" type="pres">
      <dgm:prSet presAssocID="{BDA123A2-FA25-4776-98E7-D5A489B93227}" presName="rootText" presStyleLbl="node1" presStyleIdx="0" presStyleCnt="3"/>
      <dgm:spPr/>
    </dgm:pt>
    <dgm:pt modelId="{EF4A5C21-7FC0-40AF-BEBF-1B47348EF03D}" type="pres">
      <dgm:prSet presAssocID="{BDA123A2-FA25-4776-98E7-D5A489B93227}" presName="rootConnector" presStyleLbl="node1" presStyleIdx="0" presStyleCnt="3"/>
      <dgm:spPr/>
    </dgm:pt>
    <dgm:pt modelId="{6C6628E6-D338-430F-9296-15D664B73B98}" type="pres">
      <dgm:prSet presAssocID="{BDA123A2-FA25-4776-98E7-D5A489B93227}" presName="childShape" presStyleCnt="0"/>
      <dgm:spPr/>
    </dgm:pt>
    <dgm:pt modelId="{5AB2C5ED-2743-4DCD-BCA1-935F94D9EC0A}" type="pres">
      <dgm:prSet presAssocID="{3DF47D36-E83E-4073-974F-8C1EC31096A4}" presName="Name13" presStyleLbl="parChTrans1D2" presStyleIdx="0" presStyleCnt="3"/>
      <dgm:spPr/>
    </dgm:pt>
    <dgm:pt modelId="{E8C82134-B546-439D-978B-BA01860845FA}" type="pres">
      <dgm:prSet presAssocID="{A26BE2A5-D738-435F-B189-63C29A2EB6BE}" presName="childText" presStyleLbl="bgAcc1" presStyleIdx="0" presStyleCnt="3">
        <dgm:presLayoutVars>
          <dgm:bulletEnabled val="1"/>
        </dgm:presLayoutVars>
      </dgm:prSet>
      <dgm:spPr/>
    </dgm:pt>
    <dgm:pt modelId="{97CA4515-BAD4-4808-89D3-4BC926092142}" type="pres">
      <dgm:prSet presAssocID="{B8B6C8CA-ADE6-4A69-B354-D486DCDE4DB0}" presName="root" presStyleCnt="0"/>
      <dgm:spPr/>
    </dgm:pt>
    <dgm:pt modelId="{3E17C02F-831B-447F-9102-118DDAEB1AE8}" type="pres">
      <dgm:prSet presAssocID="{B8B6C8CA-ADE6-4A69-B354-D486DCDE4DB0}" presName="rootComposite" presStyleCnt="0"/>
      <dgm:spPr/>
    </dgm:pt>
    <dgm:pt modelId="{31E20E0A-4409-44B2-8E25-3C9372E8CE3F}" type="pres">
      <dgm:prSet presAssocID="{B8B6C8CA-ADE6-4A69-B354-D486DCDE4DB0}" presName="rootText" presStyleLbl="node1" presStyleIdx="1" presStyleCnt="3"/>
      <dgm:spPr/>
    </dgm:pt>
    <dgm:pt modelId="{4672AA9A-42D5-4F21-9557-D72752DE8097}" type="pres">
      <dgm:prSet presAssocID="{B8B6C8CA-ADE6-4A69-B354-D486DCDE4DB0}" presName="rootConnector" presStyleLbl="node1" presStyleIdx="1" presStyleCnt="3"/>
      <dgm:spPr/>
    </dgm:pt>
    <dgm:pt modelId="{7EA2E3BF-6212-4818-9913-85AE7A68BE1C}" type="pres">
      <dgm:prSet presAssocID="{B8B6C8CA-ADE6-4A69-B354-D486DCDE4DB0}" presName="childShape" presStyleCnt="0"/>
      <dgm:spPr/>
    </dgm:pt>
    <dgm:pt modelId="{108303F3-D6EA-4D7E-95FA-2C44F04C5BF7}" type="pres">
      <dgm:prSet presAssocID="{BE5779B6-F3CF-4D2C-B36E-B35615E822EE}" presName="Name13" presStyleLbl="parChTrans1D2" presStyleIdx="1" presStyleCnt="3"/>
      <dgm:spPr/>
    </dgm:pt>
    <dgm:pt modelId="{0E076C66-C7F0-447F-9E40-C21F1092CBB9}" type="pres">
      <dgm:prSet presAssocID="{B36517EE-0BA0-4769-ADAA-83A69D2F5E62}" presName="childText" presStyleLbl="bgAcc1" presStyleIdx="1" presStyleCnt="3">
        <dgm:presLayoutVars>
          <dgm:bulletEnabled val="1"/>
        </dgm:presLayoutVars>
      </dgm:prSet>
      <dgm:spPr/>
    </dgm:pt>
    <dgm:pt modelId="{FE85C978-3BA5-45E5-A1EC-9B8907B47508}" type="pres">
      <dgm:prSet presAssocID="{DB1BBEE1-F6E2-4650-B58A-B13B2EC2E43D}" presName="root" presStyleCnt="0"/>
      <dgm:spPr/>
    </dgm:pt>
    <dgm:pt modelId="{B49624F2-D36E-49D5-A1B6-CC3719C9D205}" type="pres">
      <dgm:prSet presAssocID="{DB1BBEE1-F6E2-4650-B58A-B13B2EC2E43D}" presName="rootComposite" presStyleCnt="0"/>
      <dgm:spPr/>
    </dgm:pt>
    <dgm:pt modelId="{CED3C519-110A-43A0-857C-BC2F0283F999}" type="pres">
      <dgm:prSet presAssocID="{DB1BBEE1-F6E2-4650-B58A-B13B2EC2E43D}" presName="rootText" presStyleLbl="node1" presStyleIdx="2" presStyleCnt="3"/>
      <dgm:spPr/>
    </dgm:pt>
    <dgm:pt modelId="{C0D23BC6-1DF7-48B8-B4B4-472A54A2BFEC}" type="pres">
      <dgm:prSet presAssocID="{DB1BBEE1-F6E2-4650-B58A-B13B2EC2E43D}" presName="rootConnector" presStyleLbl="node1" presStyleIdx="2" presStyleCnt="3"/>
      <dgm:spPr/>
    </dgm:pt>
    <dgm:pt modelId="{A83529E5-B99A-4D6C-B68A-DDA7DA0CAAF3}" type="pres">
      <dgm:prSet presAssocID="{DB1BBEE1-F6E2-4650-B58A-B13B2EC2E43D}" presName="childShape" presStyleCnt="0"/>
      <dgm:spPr/>
    </dgm:pt>
    <dgm:pt modelId="{80C9322B-542C-43FB-ACD4-53A20202D63E}" type="pres">
      <dgm:prSet presAssocID="{A02C852F-4B86-4B22-A861-5DEA6B8F39FE}" presName="Name13" presStyleLbl="parChTrans1D2" presStyleIdx="2" presStyleCnt="3"/>
      <dgm:spPr/>
    </dgm:pt>
    <dgm:pt modelId="{81F6FAE3-D7A6-4257-950F-6485AF95AEF0}" type="pres">
      <dgm:prSet presAssocID="{E9FD410A-AEB7-400C-B506-C3D90BD892EB}" presName="childText" presStyleLbl="bgAcc1" presStyleIdx="2" presStyleCnt="3">
        <dgm:presLayoutVars>
          <dgm:bulletEnabled val="1"/>
        </dgm:presLayoutVars>
      </dgm:prSet>
      <dgm:spPr/>
    </dgm:pt>
  </dgm:ptLst>
  <dgm:cxnLst>
    <dgm:cxn modelId="{7CD6143B-52C2-4555-ACB0-DA6E751E8182}" type="presOf" srcId="{E9FD410A-AEB7-400C-B506-C3D90BD892EB}" destId="{81F6FAE3-D7A6-4257-950F-6485AF95AEF0}" srcOrd="0" destOrd="0" presId="urn:microsoft.com/office/officeart/2005/8/layout/hierarchy3"/>
    <dgm:cxn modelId="{A213F15C-5888-4A49-BCF2-FE4C9F538761}" srcId="{90ECD9E6-5AE8-437F-9A2E-5D8781D4687C}" destId="{BDA123A2-FA25-4776-98E7-D5A489B93227}" srcOrd="0" destOrd="0" parTransId="{A2FEAD4C-67AF-435C-B833-5A24BA8D5E5B}" sibTransId="{0595270C-3326-4812-89EA-C6BD753C4E84}"/>
    <dgm:cxn modelId="{4183064D-F249-4394-AA4F-2D2E3A8E1927}" srcId="{DB1BBEE1-F6E2-4650-B58A-B13B2EC2E43D}" destId="{E9FD410A-AEB7-400C-B506-C3D90BD892EB}" srcOrd="0" destOrd="0" parTransId="{A02C852F-4B86-4B22-A861-5DEA6B8F39FE}" sibTransId="{0BF5F9CF-9DB8-43DE-8A38-7AA30933B11E}"/>
    <dgm:cxn modelId="{8A53036E-BF20-447A-854C-B6F6410DD8A3}" srcId="{B8B6C8CA-ADE6-4A69-B354-D486DCDE4DB0}" destId="{B36517EE-0BA0-4769-ADAA-83A69D2F5E62}" srcOrd="0" destOrd="0" parTransId="{BE5779B6-F3CF-4D2C-B36E-B35615E822EE}" sibTransId="{E2D3EC97-F463-4649-A8E4-522C5B3DEA04}"/>
    <dgm:cxn modelId="{88970179-98C6-412F-B5FC-69FE60316E4B}" type="presOf" srcId="{90ECD9E6-5AE8-437F-9A2E-5D8781D4687C}" destId="{D07B8411-CC0B-4061-804C-F38FB87DB8D0}" srcOrd="0" destOrd="0" presId="urn:microsoft.com/office/officeart/2005/8/layout/hierarchy3"/>
    <dgm:cxn modelId="{A18F0987-3E0F-4798-9602-72CC88012BB2}" type="presOf" srcId="{B8B6C8CA-ADE6-4A69-B354-D486DCDE4DB0}" destId="{31E20E0A-4409-44B2-8E25-3C9372E8CE3F}" srcOrd="0" destOrd="0" presId="urn:microsoft.com/office/officeart/2005/8/layout/hierarchy3"/>
    <dgm:cxn modelId="{AEB60F89-2B90-4E32-8893-0EE68D421E28}" type="presOf" srcId="{B8B6C8CA-ADE6-4A69-B354-D486DCDE4DB0}" destId="{4672AA9A-42D5-4F21-9557-D72752DE8097}" srcOrd="1" destOrd="0" presId="urn:microsoft.com/office/officeart/2005/8/layout/hierarchy3"/>
    <dgm:cxn modelId="{F4A10392-5512-420E-9F5F-5E820F2FBF13}" type="presOf" srcId="{BDA123A2-FA25-4776-98E7-D5A489B93227}" destId="{0E8B890E-7519-4138-99C2-872E4A8AE42D}" srcOrd="0" destOrd="0" presId="urn:microsoft.com/office/officeart/2005/8/layout/hierarchy3"/>
    <dgm:cxn modelId="{0C67DE9E-DF97-45EB-828C-288CBD15E942}" type="presOf" srcId="{A02C852F-4B86-4B22-A861-5DEA6B8F39FE}" destId="{80C9322B-542C-43FB-ACD4-53A20202D63E}" srcOrd="0" destOrd="0" presId="urn:microsoft.com/office/officeart/2005/8/layout/hierarchy3"/>
    <dgm:cxn modelId="{4EBC8FA1-08EE-4C9D-86D2-B062072C056D}" type="presOf" srcId="{A26BE2A5-D738-435F-B189-63C29A2EB6BE}" destId="{E8C82134-B546-439D-978B-BA01860845FA}" srcOrd="0" destOrd="0" presId="urn:microsoft.com/office/officeart/2005/8/layout/hierarchy3"/>
    <dgm:cxn modelId="{35E9F6AD-2CF5-4716-A5D9-D8F961E56A55}" type="presOf" srcId="{DB1BBEE1-F6E2-4650-B58A-B13B2EC2E43D}" destId="{C0D23BC6-1DF7-48B8-B4B4-472A54A2BFEC}" srcOrd="1" destOrd="0" presId="urn:microsoft.com/office/officeart/2005/8/layout/hierarchy3"/>
    <dgm:cxn modelId="{B152CDB4-BB3D-4951-B60B-C2F11788F883}" type="presOf" srcId="{3DF47D36-E83E-4073-974F-8C1EC31096A4}" destId="{5AB2C5ED-2743-4DCD-BCA1-935F94D9EC0A}" srcOrd="0" destOrd="0" presId="urn:microsoft.com/office/officeart/2005/8/layout/hierarchy3"/>
    <dgm:cxn modelId="{63E98FC1-77A1-4BED-8973-CEDFF061101B}" type="presOf" srcId="{DB1BBEE1-F6E2-4650-B58A-B13B2EC2E43D}" destId="{CED3C519-110A-43A0-857C-BC2F0283F999}" srcOrd="0" destOrd="0" presId="urn:microsoft.com/office/officeart/2005/8/layout/hierarchy3"/>
    <dgm:cxn modelId="{483740C7-8A69-41B4-B32A-0170BD830368}" type="presOf" srcId="{BE5779B6-F3CF-4D2C-B36E-B35615E822EE}" destId="{108303F3-D6EA-4D7E-95FA-2C44F04C5BF7}" srcOrd="0" destOrd="0" presId="urn:microsoft.com/office/officeart/2005/8/layout/hierarchy3"/>
    <dgm:cxn modelId="{3642A8C8-240B-4BC1-8B6E-17009A3D5C48}" type="presOf" srcId="{BDA123A2-FA25-4776-98E7-D5A489B93227}" destId="{EF4A5C21-7FC0-40AF-BEBF-1B47348EF03D}" srcOrd="1" destOrd="0" presId="urn:microsoft.com/office/officeart/2005/8/layout/hierarchy3"/>
    <dgm:cxn modelId="{F3F9E3D9-92A2-478B-AED4-5026DA1E57EC}" srcId="{BDA123A2-FA25-4776-98E7-D5A489B93227}" destId="{A26BE2A5-D738-435F-B189-63C29A2EB6BE}" srcOrd="0" destOrd="0" parTransId="{3DF47D36-E83E-4073-974F-8C1EC31096A4}" sibTransId="{8D6AD7E7-7962-4234-BA70-89C22B31E369}"/>
    <dgm:cxn modelId="{89F4B8E9-FA11-485D-8FE7-3A5989E1543C}" srcId="{90ECD9E6-5AE8-437F-9A2E-5D8781D4687C}" destId="{B8B6C8CA-ADE6-4A69-B354-D486DCDE4DB0}" srcOrd="1" destOrd="0" parTransId="{F3360042-5DF9-4D97-8CBF-5D1A80CC8374}" sibTransId="{DA9D7FF8-3DBD-4004-AA4E-744633A8EEEB}"/>
    <dgm:cxn modelId="{237A42F2-0006-4DC0-A03D-69D87D8832E1}" srcId="{90ECD9E6-5AE8-437F-9A2E-5D8781D4687C}" destId="{DB1BBEE1-F6E2-4650-B58A-B13B2EC2E43D}" srcOrd="2" destOrd="0" parTransId="{CB8F5A0E-6310-488C-957A-DB12A06820A1}" sibTransId="{51D244D3-0235-4730-ADDB-FB23ECEA714B}"/>
    <dgm:cxn modelId="{721F03F9-7F24-4064-AFA5-C4CAED58C0D6}" type="presOf" srcId="{B36517EE-0BA0-4769-ADAA-83A69D2F5E62}" destId="{0E076C66-C7F0-447F-9E40-C21F1092CBB9}" srcOrd="0" destOrd="0" presId="urn:microsoft.com/office/officeart/2005/8/layout/hierarchy3"/>
    <dgm:cxn modelId="{CD55F020-1F62-4F27-A1EB-B0F5AAEF209F}" type="presParOf" srcId="{D07B8411-CC0B-4061-804C-F38FB87DB8D0}" destId="{5766662A-2263-4C68-BABB-35F86D91C9FC}" srcOrd="0" destOrd="0" presId="urn:microsoft.com/office/officeart/2005/8/layout/hierarchy3"/>
    <dgm:cxn modelId="{F84D609B-1A3D-4E03-AA28-0323497D0283}" type="presParOf" srcId="{5766662A-2263-4C68-BABB-35F86D91C9FC}" destId="{71702750-CFFB-4B30-B5F3-88E03CCCCA84}" srcOrd="0" destOrd="0" presId="urn:microsoft.com/office/officeart/2005/8/layout/hierarchy3"/>
    <dgm:cxn modelId="{CCB8DD5D-9AB9-4C6E-85D5-17408293B96D}" type="presParOf" srcId="{71702750-CFFB-4B30-B5F3-88E03CCCCA84}" destId="{0E8B890E-7519-4138-99C2-872E4A8AE42D}" srcOrd="0" destOrd="0" presId="urn:microsoft.com/office/officeart/2005/8/layout/hierarchy3"/>
    <dgm:cxn modelId="{4B53A4F2-449C-4977-8528-A493E1DA1BD9}" type="presParOf" srcId="{71702750-CFFB-4B30-B5F3-88E03CCCCA84}" destId="{EF4A5C21-7FC0-40AF-BEBF-1B47348EF03D}" srcOrd="1" destOrd="0" presId="urn:microsoft.com/office/officeart/2005/8/layout/hierarchy3"/>
    <dgm:cxn modelId="{001EFB6A-7A3F-4F2F-8390-2E7449C33A7F}" type="presParOf" srcId="{5766662A-2263-4C68-BABB-35F86D91C9FC}" destId="{6C6628E6-D338-430F-9296-15D664B73B98}" srcOrd="1" destOrd="0" presId="urn:microsoft.com/office/officeart/2005/8/layout/hierarchy3"/>
    <dgm:cxn modelId="{FE5755B6-E9A4-4BE0-81EC-6B5F6BA0B5C7}" type="presParOf" srcId="{6C6628E6-D338-430F-9296-15D664B73B98}" destId="{5AB2C5ED-2743-4DCD-BCA1-935F94D9EC0A}" srcOrd="0" destOrd="0" presId="urn:microsoft.com/office/officeart/2005/8/layout/hierarchy3"/>
    <dgm:cxn modelId="{FA9D9668-A50D-4741-B3A9-124151BD59D5}" type="presParOf" srcId="{6C6628E6-D338-430F-9296-15D664B73B98}" destId="{E8C82134-B546-439D-978B-BA01860845FA}" srcOrd="1" destOrd="0" presId="urn:microsoft.com/office/officeart/2005/8/layout/hierarchy3"/>
    <dgm:cxn modelId="{CE8F31FE-3105-45D1-9939-5E9C4B8164E5}" type="presParOf" srcId="{D07B8411-CC0B-4061-804C-F38FB87DB8D0}" destId="{97CA4515-BAD4-4808-89D3-4BC926092142}" srcOrd="1" destOrd="0" presId="urn:microsoft.com/office/officeart/2005/8/layout/hierarchy3"/>
    <dgm:cxn modelId="{6DF31BF7-C9F4-449E-940D-EF2B79B3AFB3}" type="presParOf" srcId="{97CA4515-BAD4-4808-89D3-4BC926092142}" destId="{3E17C02F-831B-447F-9102-118DDAEB1AE8}" srcOrd="0" destOrd="0" presId="urn:microsoft.com/office/officeart/2005/8/layout/hierarchy3"/>
    <dgm:cxn modelId="{344B150C-4490-468A-BD53-42EA877F2904}" type="presParOf" srcId="{3E17C02F-831B-447F-9102-118DDAEB1AE8}" destId="{31E20E0A-4409-44B2-8E25-3C9372E8CE3F}" srcOrd="0" destOrd="0" presId="urn:microsoft.com/office/officeart/2005/8/layout/hierarchy3"/>
    <dgm:cxn modelId="{1C4E1083-EE1B-41B0-8350-D9508BE7DE3A}" type="presParOf" srcId="{3E17C02F-831B-447F-9102-118DDAEB1AE8}" destId="{4672AA9A-42D5-4F21-9557-D72752DE8097}" srcOrd="1" destOrd="0" presId="urn:microsoft.com/office/officeart/2005/8/layout/hierarchy3"/>
    <dgm:cxn modelId="{2E829BE2-63F1-4F22-9E52-E7F90AACF1AA}" type="presParOf" srcId="{97CA4515-BAD4-4808-89D3-4BC926092142}" destId="{7EA2E3BF-6212-4818-9913-85AE7A68BE1C}" srcOrd="1" destOrd="0" presId="urn:microsoft.com/office/officeart/2005/8/layout/hierarchy3"/>
    <dgm:cxn modelId="{61BF93E0-4865-426D-BC05-DEF3F0B53900}" type="presParOf" srcId="{7EA2E3BF-6212-4818-9913-85AE7A68BE1C}" destId="{108303F3-D6EA-4D7E-95FA-2C44F04C5BF7}" srcOrd="0" destOrd="0" presId="urn:microsoft.com/office/officeart/2005/8/layout/hierarchy3"/>
    <dgm:cxn modelId="{4582F616-EE41-47CE-AD5A-FA65856A5DD2}" type="presParOf" srcId="{7EA2E3BF-6212-4818-9913-85AE7A68BE1C}" destId="{0E076C66-C7F0-447F-9E40-C21F1092CBB9}" srcOrd="1" destOrd="0" presId="urn:microsoft.com/office/officeart/2005/8/layout/hierarchy3"/>
    <dgm:cxn modelId="{A2D0D916-9753-4046-898F-4062AD68AD5A}" type="presParOf" srcId="{D07B8411-CC0B-4061-804C-F38FB87DB8D0}" destId="{FE85C978-3BA5-45E5-A1EC-9B8907B47508}" srcOrd="2" destOrd="0" presId="urn:microsoft.com/office/officeart/2005/8/layout/hierarchy3"/>
    <dgm:cxn modelId="{D5D68040-556A-4760-BFA9-1B6D708161F0}" type="presParOf" srcId="{FE85C978-3BA5-45E5-A1EC-9B8907B47508}" destId="{B49624F2-D36E-49D5-A1B6-CC3719C9D205}" srcOrd="0" destOrd="0" presId="urn:microsoft.com/office/officeart/2005/8/layout/hierarchy3"/>
    <dgm:cxn modelId="{A11DAA79-DAA7-41AD-8335-0C522EE8CA09}" type="presParOf" srcId="{B49624F2-D36E-49D5-A1B6-CC3719C9D205}" destId="{CED3C519-110A-43A0-857C-BC2F0283F999}" srcOrd="0" destOrd="0" presId="urn:microsoft.com/office/officeart/2005/8/layout/hierarchy3"/>
    <dgm:cxn modelId="{D5DE1A38-B857-4419-893F-1496B4883BFE}" type="presParOf" srcId="{B49624F2-D36E-49D5-A1B6-CC3719C9D205}" destId="{C0D23BC6-1DF7-48B8-B4B4-472A54A2BFEC}" srcOrd="1" destOrd="0" presId="urn:microsoft.com/office/officeart/2005/8/layout/hierarchy3"/>
    <dgm:cxn modelId="{F1EC8ECA-84C8-4FCD-A19F-36BCF954A6EA}" type="presParOf" srcId="{FE85C978-3BA5-45E5-A1EC-9B8907B47508}" destId="{A83529E5-B99A-4D6C-B68A-DDA7DA0CAAF3}" srcOrd="1" destOrd="0" presId="urn:microsoft.com/office/officeart/2005/8/layout/hierarchy3"/>
    <dgm:cxn modelId="{A6E0654B-F14D-42DC-8B48-8546758C7B9C}" type="presParOf" srcId="{A83529E5-B99A-4D6C-B68A-DDA7DA0CAAF3}" destId="{80C9322B-542C-43FB-ACD4-53A20202D63E}" srcOrd="0" destOrd="0" presId="urn:microsoft.com/office/officeart/2005/8/layout/hierarchy3"/>
    <dgm:cxn modelId="{793CE0B9-18C4-4D87-87C1-B97E96946C74}" type="presParOf" srcId="{A83529E5-B99A-4D6C-B68A-DDA7DA0CAAF3}" destId="{81F6FAE3-D7A6-4257-950F-6485AF95AEF0}"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DF7F90-2BF9-40FE-8588-DDEEA2C18FDE}"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FEFE985F-F1B5-4930-A938-56B823779D1D}">
      <dgm:prSet/>
      <dgm:spPr/>
      <dgm:t>
        <a:bodyPr/>
        <a:lstStyle/>
        <a:p>
          <a:pPr rtl="0"/>
          <a:r>
            <a:rPr lang="en-US" b="0" i="0" baseline="0">
              <a:solidFill>
                <a:schemeClr val="tx1"/>
              </a:solidFill>
              <a:latin typeface="+mj-lt"/>
            </a:rPr>
            <a:t>Review report with facility contact </a:t>
          </a:r>
          <a:r>
            <a:rPr lang="en-US" b="0" i="0" baseline="0">
              <a:solidFill>
                <a:schemeClr val="tx1"/>
              </a:solidFill>
              <a:latin typeface="+mj-lt"/>
              <a:sym typeface="Wingdings" panose="05000000000000000000" pitchFamily="2" charset="2"/>
            </a:rPr>
            <a:t></a:t>
          </a:r>
          <a:br>
            <a:rPr lang="en-US" b="0" i="0" baseline="0">
              <a:solidFill>
                <a:schemeClr val="tx1"/>
              </a:solidFill>
              <a:latin typeface="+mj-lt"/>
            </a:rPr>
          </a:br>
          <a:r>
            <a:rPr lang="en-US" b="0" i="0" baseline="0">
              <a:solidFill>
                <a:schemeClr val="tx1"/>
              </a:solidFill>
              <a:latin typeface="+mj-lt"/>
            </a:rPr>
            <a:t>Introduction, Violations, Corrective Action, Remarks (potential action items)</a:t>
          </a:r>
          <a:endParaRPr lang="en-US">
            <a:solidFill>
              <a:schemeClr val="tx1"/>
            </a:solidFill>
            <a:latin typeface="+mj-lt"/>
          </a:endParaRPr>
        </a:p>
      </dgm:t>
    </dgm:pt>
    <dgm:pt modelId="{DFF0BC9A-73FD-4964-AADB-3DF189F232B9}" type="parTrans" cxnId="{5E0BF1E8-BA7A-475E-A5F6-E7C48995052D}">
      <dgm:prSet/>
      <dgm:spPr/>
      <dgm:t>
        <a:bodyPr/>
        <a:lstStyle/>
        <a:p>
          <a:endParaRPr lang="en-US"/>
        </a:p>
      </dgm:t>
    </dgm:pt>
    <dgm:pt modelId="{5AC61668-9C7E-430B-9CC1-2F67A135F1E0}" type="sibTrans" cxnId="{5E0BF1E8-BA7A-475E-A5F6-E7C48995052D}">
      <dgm:prSet/>
      <dgm:spPr/>
      <dgm:t>
        <a:bodyPr/>
        <a:lstStyle/>
        <a:p>
          <a:endParaRPr lang="en-US"/>
        </a:p>
      </dgm:t>
    </dgm:pt>
    <dgm:pt modelId="{E93D5A45-15CC-49AA-AA67-BE4BEA092A30}">
      <dgm:prSet/>
      <dgm:spPr/>
      <dgm:t>
        <a:bodyPr/>
        <a:lstStyle/>
        <a:p>
          <a:r>
            <a:rPr lang="en-US" b="0" i="0" baseline="0">
              <a:solidFill>
                <a:schemeClr val="tx1"/>
              </a:solidFill>
              <a:latin typeface="+mj-lt"/>
            </a:rPr>
            <a:t>Obtain signature to confirm review of report with facility representative(s)</a:t>
          </a:r>
          <a:endParaRPr lang="en-US">
            <a:solidFill>
              <a:schemeClr val="tx1"/>
            </a:solidFill>
            <a:latin typeface="+mj-lt"/>
          </a:endParaRPr>
        </a:p>
      </dgm:t>
    </dgm:pt>
    <dgm:pt modelId="{17793284-023B-4046-9F8A-BB2F18F3595C}" type="parTrans" cxnId="{BB0BFF85-A78C-4CE6-8ADF-0FDD398B6F62}">
      <dgm:prSet/>
      <dgm:spPr/>
      <dgm:t>
        <a:bodyPr/>
        <a:lstStyle/>
        <a:p>
          <a:endParaRPr lang="en-US"/>
        </a:p>
      </dgm:t>
    </dgm:pt>
    <dgm:pt modelId="{B18B0258-D0F4-47F0-BB9E-140B27C18656}" type="sibTrans" cxnId="{BB0BFF85-A78C-4CE6-8ADF-0FDD398B6F62}">
      <dgm:prSet/>
      <dgm:spPr/>
      <dgm:t>
        <a:bodyPr/>
        <a:lstStyle/>
        <a:p>
          <a:endParaRPr lang="en-US"/>
        </a:p>
      </dgm:t>
    </dgm:pt>
    <dgm:pt modelId="{D64AA9FC-6016-4192-8443-453DBF68D576}">
      <dgm:prSet/>
      <dgm:spPr/>
      <dgm:t>
        <a:bodyPr/>
        <a:lstStyle/>
        <a:p>
          <a:r>
            <a:rPr lang="en-US" sz="1800" b="0" i="0" baseline="0">
              <a:solidFill>
                <a:schemeClr val="tx1"/>
              </a:solidFill>
              <a:latin typeface="+mj-lt"/>
            </a:rPr>
            <a:t>Email inspection report &amp; photos to facility representative(s) following the inspection</a:t>
          </a:r>
          <a:endParaRPr lang="en-US" sz="1800">
            <a:solidFill>
              <a:schemeClr val="tx1"/>
            </a:solidFill>
            <a:latin typeface="+mj-lt"/>
          </a:endParaRPr>
        </a:p>
      </dgm:t>
    </dgm:pt>
    <dgm:pt modelId="{8A1ADFF8-A2BB-4529-BD37-2036E469DCB4}" type="parTrans" cxnId="{1BB58CB7-B133-457F-BF43-53874905BB6D}">
      <dgm:prSet/>
      <dgm:spPr/>
      <dgm:t>
        <a:bodyPr/>
        <a:lstStyle/>
        <a:p>
          <a:endParaRPr lang="en-US"/>
        </a:p>
      </dgm:t>
    </dgm:pt>
    <dgm:pt modelId="{DA77DC19-DAA6-4AF4-B350-FA1355678A8E}" type="sibTrans" cxnId="{1BB58CB7-B133-457F-BF43-53874905BB6D}">
      <dgm:prSet/>
      <dgm:spPr/>
      <dgm:t>
        <a:bodyPr/>
        <a:lstStyle/>
        <a:p>
          <a:endParaRPr lang="en-US"/>
        </a:p>
      </dgm:t>
    </dgm:pt>
    <dgm:pt modelId="{6B2EA0B8-D38D-46C6-B0B0-16CC6F98FB8E}" type="pres">
      <dgm:prSet presAssocID="{17DF7F90-2BF9-40FE-8588-DDEEA2C18FDE}" presName="Name0" presStyleCnt="0">
        <dgm:presLayoutVars>
          <dgm:dir/>
          <dgm:resizeHandles val="exact"/>
        </dgm:presLayoutVars>
      </dgm:prSet>
      <dgm:spPr/>
    </dgm:pt>
    <dgm:pt modelId="{5E8BD758-71AA-424A-B898-EA9C1CED3813}" type="pres">
      <dgm:prSet presAssocID="{FEFE985F-F1B5-4930-A938-56B823779D1D}" presName="node" presStyleLbl="node1" presStyleIdx="0" presStyleCnt="3">
        <dgm:presLayoutVars>
          <dgm:bulletEnabled val="1"/>
        </dgm:presLayoutVars>
      </dgm:prSet>
      <dgm:spPr/>
    </dgm:pt>
    <dgm:pt modelId="{D0B0529B-0BA4-41FC-A6C6-7875E3EC791D}" type="pres">
      <dgm:prSet presAssocID="{5AC61668-9C7E-430B-9CC1-2F67A135F1E0}" presName="sibTrans" presStyleLbl="sibTrans2D1" presStyleIdx="0" presStyleCnt="2"/>
      <dgm:spPr/>
    </dgm:pt>
    <dgm:pt modelId="{2B028908-710F-49E0-B230-B359ACA57718}" type="pres">
      <dgm:prSet presAssocID="{5AC61668-9C7E-430B-9CC1-2F67A135F1E0}" presName="connectorText" presStyleLbl="sibTrans2D1" presStyleIdx="0" presStyleCnt="2"/>
      <dgm:spPr/>
    </dgm:pt>
    <dgm:pt modelId="{CC2E858C-89B1-4587-A057-2270739D1583}" type="pres">
      <dgm:prSet presAssocID="{E93D5A45-15CC-49AA-AA67-BE4BEA092A30}" presName="node" presStyleLbl="node1" presStyleIdx="1" presStyleCnt="3">
        <dgm:presLayoutVars>
          <dgm:bulletEnabled val="1"/>
        </dgm:presLayoutVars>
      </dgm:prSet>
      <dgm:spPr/>
    </dgm:pt>
    <dgm:pt modelId="{6ED05C9B-BE1C-490C-8379-BCCCA4E5AB3E}" type="pres">
      <dgm:prSet presAssocID="{B18B0258-D0F4-47F0-BB9E-140B27C18656}" presName="sibTrans" presStyleLbl="sibTrans2D1" presStyleIdx="1" presStyleCnt="2"/>
      <dgm:spPr/>
    </dgm:pt>
    <dgm:pt modelId="{C17307C1-6801-40D2-861B-20DD84C296B1}" type="pres">
      <dgm:prSet presAssocID="{B18B0258-D0F4-47F0-BB9E-140B27C18656}" presName="connectorText" presStyleLbl="sibTrans2D1" presStyleIdx="1" presStyleCnt="2"/>
      <dgm:spPr/>
    </dgm:pt>
    <dgm:pt modelId="{E6DDFDFF-4234-4723-863A-9A5E761DC8FA}" type="pres">
      <dgm:prSet presAssocID="{D64AA9FC-6016-4192-8443-453DBF68D576}" presName="node" presStyleLbl="node1" presStyleIdx="2" presStyleCnt="3">
        <dgm:presLayoutVars>
          <dgm:bulletEnabled val="1"/>
        </dgm:presLayoutVars>
      </dgm:prSet>
      <dgm:spPr/>
    </dgm:pt>
  </dgm:ptLst>
  <dgm:cxnLst>
    <dgm:cxn modelId="{17EE8A32-DD10-4BD5-93DF-118CFB3E1F16}" type="presOf" srcId="{E93D5A45-15CC-49AA-AA67-BE4BEA092A30}" destId="{CC2E858C-89B1-4587-A057-2270739D1583}" srcOrd="0" destOrd="0" presId="urn:microsoft.com/office/officeart/2005/8/layout/process1"/>
    <dgm:cxn modelId="{C7365055-A91A-48E2-B96C-C995FCEC44D1}" type="presOf" srcId="{FEFE985F-F1B5-4930-A938-56B823779D1D}" destId="{5E8BD758-71AA-424A-B898-EA9C1CED3813}" srcOrd="0" destOrd="0" presId="urn:microsoft.com/office/officeart/2005/8/layout/process1"/>
    <dgm:cxn modelId="{06538676-D032-4C46-A3F7-20EDA5C5F3FE}" type="presOf" srcId="{5AC61668-9C7E-430B-9CC1-2F67A135F1E0}" destId="{D0B0529B-0BA4-41FC-A6C6-7875E3EC791D}" srcOrd="0" destOrd="0" presId="urn:microsoft.com/office/officeart/2005/8/layout/process1"/>
    <dgm:cxn modelId="{0429E157-89D6-4212-BF68-5A13B79047EA}" type="presOf" srcId="{17DF7F90-2BF9-40FE-8588-DDEEA2C18FDE}" destId="{6B2EA0B8-D38D-46C6-B0B0-16CC6F98FB8E}" srcOrd="0" destOrd="0" presId="urn:microsoft.com/office/officeart/2005/8/layout/process1"/>
    <dgm:cxn modelId="{BB0BFF85-A78C-4CE6-8ADF-0FDD398B6F62}" srcId="{17DF7F90-2BF9-40FE-8588-DDEEA2C18FDE}" destId="{E93D5A45-15CC-49AA-AA67-BE4BEA092A30}" srcOrd="1" destOrd="0" parTransId="{17793284-023B-4046-9F8A-BB2F18F3595C}" sibTransId="{B18B0258-D0F4-47F0-BB9E-140B27C18656}"/>
    <dgm:cxn modelId="{1BB58CB7-B133-457F-BF43-53874905BB6D}" srcId="{17DF7F90-2BF9-40FE-8588-DDEEA2C18FDE}" destId="{D64AA9FC-6016-4192-8443-453DBF68D576}" srcOrd="2" destOrd="0" parTransId="{8A1ADFF8-A2BB-4529-BD37-2036E469DCB4}" sibTransId="{DA77DC19-DAA6-4AF4-B350-FA1355678A8E}"/>
    <dgm:cxn modelId="{E48EECD6-F433-40FC-8116-9673FFFC5899}" type="presOf" srcId="{B18B0258-D0F4-47F0-BB9E-140B27C18656}" destId="{C17307C1-6801-40D2-861B-20DD84C296B1}" srcOrd="1" destOrd="0" presId="urn:microsoft.com/office/officeart/2005/8/layout/process1"/>
    <dgm:cxn modelId="{5E0BF1E8-BA7A-475E-A5F6-E7C48995052D}" srcId="{17DF7F90-2BF9-40FE-8588-DDEEA2C18FDE}" destId="{FEFE985F-F1B5-4930-A938-56B823779D1D}" srcOrd="0" destOrd="0" parTransId="{DFF0BC9A-73FD-4964-AADB-3DF189F232B9}" sibTransId="{5AC61668-9C7E-430B-9CC1-2F67A135F1E0}"/>
    <dgm:cxn modelId="{278A5FF3-2415-45B0-AEF3-2100D0172B0A}" type="presOf" srcId="{B18B0258-D0F4-47F0-BB9E-140B27C18656}" destId="{6ED05C9B-BE1C-490C-8379-BCCCA4E5AB3E}" srcOrd="0" destOrd="0" presId="urn:microsoft.com/office/officeart/2005/8/layout/process1"/>
    <dgm:cxn modelId="{88026CF5-802B-4E81-8F23-C377AE1A8107}" type="presOf" srcId="{D64AA9FC-6016-4192-8443-453DBF68D576}" destId="{E6DDFDFF-4234-4723-863A-9A5E761DC8FA}" srcOrd="0" destOrd="0" presId="urn:microsoft.com/office/officeart/2005/8/layout/process1"/>
    <dgm:cxn modelId="{8F12DDF5-4035-4182-895E-80B1D80C9D39}" type="presOf" srcId="{5AC61668-9C7E-430B-9CC1-2F67A135F1E0}" destId="{2B028908-710F-49E0-B230-B359ACA57718}" srcOrd="1" destOrd="0" presId="urn:microsoft.com/office/officeart/2005/8/layout/process1"/>
    <dgm:cxn modelId="{7E586E31-665E-43A3-8873-49F15552AD9D}" type="presParOf" srcId="{6B2EA0B8-D38D-46C6-B0B0-16CC6F98FB8E}" destId="{5E8BD758-71AA-424A-B898-EA9C1CED3813}" srcOrd="0" destOrd="0" presId="urn:microsoft.com/office/officeart/2005/8/layout/process1"/>
    <dgm:cxn modelId="{2C47A845-3D56-4950-B562-1DE25BCFEEA5}" type="presParOf" srcId="{6B2EA0B8-D38D-46C6-B0B0-16CC6F98FB8E}" destId="{D0B0529B-0BA4-41FC-A6C6-7875E3EC791D}" srcOrd="1" destOrd="0" presId="urn:microsoft.com/office/officeart/2005/8/layout/process1"/>
    <dgm:cxn modelId="{BB580F5F-1D52-4EEA-8F47-DD787D1E6D0E}" type="presParOf" srcId="{D0B0529B-0BA4-41FC-A6C6-7875E3EC791D}" destId="{2B028908-710F-49E0-B230-B359ACA57718}" srcOrd="0" destOrd="0" presId="urn:microsoft.com/office/officeart/2005/8/layout/process1"/>
    <dgm:cxn modelId="{D1FEEBC5-3183-4E7D-AE85-BB359769564C}" type="presParOf" srcId="{6B2EA0B8-D38D-46C6-B0B0-16CC6F98FB8E}" destId="{CC2E858C-89B1-4587-A057-2270739D1583}" srcOrd="2" destOrd="0" presId="urn:microsoft.com/office/officeart/2005/8/layout/process1"/>
    <dgm:cxn modelId="{AF66B47B-D670-4CE0-85FF-EE4C3ED1DF2D}" type="presParOf" srcId="{6B2EA0B8-D38D-46C6-B0B0-16CC6F98FB8E}" destId="{6ED05C9B-BE1C-490C-8379-BCCCA4E5AB3E}" srcOrd="3" destOrd="0" presId="urn:microsoft.com/office/officeart/2005/8/layout/process1"/>
    <dgm:cxn modelId="{F9C8A960-B0E8-45B9-A9CF-C054CE3099EB}" type="presParOf" srcId="{6ED05C9B-BE1C-490C-8379-BCCCA4E5AB3E}" destId="{C17307C1-6801-40D2-861B-20DD84C296B1}" srcOrd="0" destOrd="0" presId="urn:microsoft.com/office/officeart/2005/8/layout/process1"/>
    <dgm:cxn modelId="{E81503E1-5DB7-49AA-9FF3-99B4B7B449D5}" type="presParOf" srcId="{6B2EA0B8-D38D-46C6-B0B0-16CC6F98FB8E}" destId="{E6DDFDFF-4234-4723-863A-9A5E761DC8F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4B1CCC-DEB1-4055-B2D6-574A0E1F0318}" type="doc">
      <dgm:prSet loTypeId="urn:microsoft.com/office/officeart/2008/layout/VerticalCurvedList" loCatId="list" qsTypeId="urn:microsoft.com/office/officeart/2005/8/quickstyle/simple4" qsCatId="simple" csTypeId="urn:microsoft.com/office/officeart/2005/8/colors/accent1_2" csCatId="accent1" phldr="1"/>
      <dgm:spPr/>
      <dgm:t>
        <a:bodyPr/>
        <a:lstStyle/>
        <a:p>
          <a:endParaRPr lang="en-US"/>
        </a:p>
      </dgm:t>
    </dgm:pt>
    <dgm:pt modelId="{C2EB64DB-116F-4592-96E4-51196A69C72C}">
      <dgm:prSet/>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b="1" i="1" baseline="0"/>
            <a:t>Unified Program Facility Permit not obtained for hazardous materials</a:t>
          </a:r>
          <a:endParaRPr lang="en-US"/>
        </a:p>
      </dgm:t>
    </dgm:pt>
    <dgm:pt modelId="{55B44C5E-94FE-47A5-BE7C-5ACC61C5E53C}" type="parTrans" cxnId="{CCF4FEFA-0FB1-4F1D-A510-1C3618E8E991}">
      <dgm:prSet/>
      <dgm:spPr/>
      <dgm:t>
        <a:bodyPr/>
        <a:lstStyle/>
        <a:p>
          <a:endParaRPr lang="en-US"/>
        </a:p>
      </dgm:t>
    </dgm:pt>
    <dgm:pt modelId="{3DB7BFD5-9C9E-4C03-AB63-B23FE53A7B8F}" type="sibTrans" cxnId="{CCF4FEFA-0FB1-4F1D-A510-1C3618E8E991}">
      <dgm:prSet/>
      <dgm:spPr/>
      <dgm:t>
        <a:bodyPr/>
        <a:lstStyle/>
        <a:p>
          <a:endParaRPr lang="en-US"/>
        </a:p>
      </dgm:t>
    </dgm:pt>
    <dgm:pt modelId="{772BFBBB-89A9-49AD-9377-B32B040F668F}">
      <dgm:prSet/>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b="1" i="1" baseline="0"/>
            <a:t>HMBP not established/submitted in CERS</a:t>
          </a:r>
          <a:endParaRPr lang="en-US"/>
        </a:p>
      </dgm:t>
    </dgm:pt>
    <dgm:pt modelId="{7F0E5E2F-26E1-415E-8CE0-8E4D0BA3A98E}" type="parTrans" cxnId="{FF58B22C-B4EB-41BD-BF5B-390BE71B0AD5}">
      <dgm:prSet/>
      <dgm:spPr/>
      <dgm:t>
        <a:bodyPr/>
        <a:lstStyle/>
        <a:p>
          <a:endParaRPr lang="en-US"/>
        </a:p>
      </dgm:t>
    </dgm:pt>
    <dgm:pt modelId="{72BA1A90-624F-45DC-B534-71FA2B99BACC}" type="sibTrans" cxnId="{FF58B22C-B4EB-41BD-BF5B-390BE71B0AD5}">
      <dgm:prSet/>
      <dgm:spPr/>
      <dgm:t>
        <a:bodyPr/>
        <a:lstStyle/>
        <a:p>
          <a:endParaRPr lang="en-US"/>
        </a:p>
      </dgm:t>
    </dgm:pt>
    <dgm:pt modelId="{4DA9A58A-4144-4CA8-8A91-B16F63289216}">
      <dgm:prSet/>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b="1" i="1" baseline="0"/>
            <a:t>HMBP not annually certified in CERS</a:t>
          </a:r>
          <a:endParaRPr lang="en-US"/>
        </a:p>
      </dgm:t>
    </dgm:pt>
    <dgm:pt modelId="{DBA24153-7A5B-4C29-A35F-0270929EDEAC}" type="parTrans" cxnId="{55225292-D186-43BA-8D15-304C9EDC4337}">
      <dgm:prSet/>
      <dgm:spPr/>
      <dgm:t>
        <a:bodyPr/>
        <a:lstStyle/>
        <a:p>
          <a:endParaRPr lang="en-US"/>
        </a:p>
      </dgm:t>
    </dgm:pt>
    <dgm:pt modelId="{D4ABF02F-E460-44D7-A6B6-39D7A013D8DA}" type="sibTrans" cxnId="{55225292-D186-43BA-8D15-304C9EDC4337}">
      <dgm:prSet/>
      <dgm:spPr/>
      <dgm:t>
        <a:bodyPr/>
        <a:lstStyle/>
        <a:p>
          <a:endParaRPr lang="en-US"/>
        </a:p>
      </dgm:t>
    </dgm:pt>
    <dgm:pt modelId="{B19B0A61-82F8-49DA-B10B-5BD0FC4D0B34}">
      <dgm:prSet/>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b="1" i="1"/>
            <a:t>HMBP not updated with 30 days of substantial change</a:t>
          </a:r>
          <a:endParaRPr lang="en-US"/>
        </a:p>
      </dgm:t>
    </dgm:pt>
    <dgm:pt modelId="{57DDF91F-039D-4C1C-814E-065BD800639E}" type="parTrans" cxnId="{7FA11CEB-AC85-494D-A05B-167DA480B803}">
      <dgm:prSet/>
      <dgm:spPr/>
      <dgm:t>
        <a:bodyPr/>
        <a:lstStyle/>
        <a:p>
          <a:endParaRPr lang="en-US"/>
        </a:p>
      </dgm:t>
    </dgm:pt>
    <dgm:pt modelId="{AFFA3F7A-4CE4-4043-8722-6A3CED99B610}" type="sibTrans" cxnId="{7FA11CEB-AC85-494D-A05B-167DA480B803}">
      <dgm:prSet/>
      <dgm:spPr/>
      <dgm:t>
        <a:bodyPr/>
        <a:lstStyle/>
        <a:p>
          <a:endParaRPr lang="en-US"/>
        </a:p>
      </dgm:t>
    </dgm:pt>
    <dgm:pt modelId="{DD45B8E6-5A5A-4035-AEFB-A383EEBB2DE6}">
      <dgm:prSet/>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b="1" i="1" baseline="0"/>
            <a:t>Employee training not annually conducted and/or not documented</a:t>
          </a:r>
          <a:endParaRPr lang="en-US"/>
        </a:p>
      </dgm:t>
    </dgm:pt>
    <dgm:pt modelId="{640CF68E-7BBE-4481-87CC-01E0351B50A7}" type="parTrans" cxnId="{A8B2593A-CE30-4A23-A6BB-6882210B7C41}">
      <dgm:prSet/>
      <dgm:spPr/>
      <dgm:t>
        <a:bodyPr/>
        <a:lstStyle/>
        <a:p>
          <a:endParaRPr lang="en-US"/>
        </a:p>
      </dgm:t>
    </dgm:pt>
    <dgm:pt modelId="{4D218E56-DB3D-4758-AA8A-4AFCF6EC3F65}" type="sibTrans" cxnId="{A8B2593A-CE30-4A23-A6BB-6882210B7C41}">
      <dgm:prSet/>
      <dgm:spPr/>
      <dgm:t>
        <a:bodyPr/>
        <a:lstStyle/>
        <a:p>
          <a:endParaRPr lang="en-US"/>
        </a:p>
      </dgm:t>
    </dgm:pt>
    <dgm:pt modelId="{AC234726-68E7-461C-ABD2-0F6B8A2A4B96}" type="pres">
      <dgm:prSet presAssocID="{C04B1CCC-DEB1-4055-B2D6-574A0E1F0318}" presName="Name0" presStyleCnt="0">
        <dgm:presLayoutVars>
          <dgm:chMax val="7"/>
          <dgm:chPref val="7"/>
          <dgm:dir/>
        </dgm:presLayoutVars>
      </dgm:prSet>
      <dgm:spPr/>
    </dgm:pt>
    <dgm:pt modelId="{1A7EF7B0-600B-4DCD-BCF1-C4B2C45AF709}" type="pres">
      <dgm:prSet presAssocID="{C04B1CCC-DEB1-4055-B2D6-574A0E1F0318}" presName="Name1" presStyleCnt="0"/>
      <dgm:spPr/>
    </dgm:pt>
    <dgm:pt modelId="{9FC4A9BB-C6FC-4455-B80F-5938E00F3B18}" type="pres">
      <dgm:prSet presAssocID="{C04B1CCC-DEB1-4055-B2D6-574A0E1F0318}" presName="cycle" presStyleCnt="0"/>
      <dgm:spPr/>
    </dgm:pt>
    <dgm:pt modelId="{CD66C194-E16C-4A94-8C3D-BDA04F59B7F7}" type="pres">
      <dgm:prSet presAssocID="{C04B1CCC-DEB1-4055-B2D6-574A0E1F0318}" presName="srcNode" presStyleLbl="node1" presStyleIdx="0" presStyleCnt="5"/>
      <dgm:spPr/>
    </dgm:pt>
    <dgm:pt modelId="{D11E7487-A867-4D95-84C3-79BCBBC13E42}" type="pres">
      <dgm:prSet presAssocID="{C04B1CCC-DEB1-4055-B2D6-574A0E1F0318}" presName="conn" presStyleLbl="parChTrans1D2" presStyleIdx="0" presStyleCnt="1"/>
      <dgm:spPr/>
    </dgm:pt>
    <dgm:pt modelId="{F642E35E-C555-40A0-B43F-60BC268F8C8F}" type="pres">
      <dgm:prSet presAssocID="{C04B1CCC-DEB1-4055-B2D6-574A0E1F0318}" presName="extraNode" presStyleLbl="node1" presStyleIdx="0" presStyleCnt="5"/>
      <dgm:spPr/>
    </dgm:pt>
    <dgm:pt modelId="{9A4ADFE2-A2B6-4233-8035-7FD9787A345E}" type="pres">
      <dgm:prSet presAssocID="{C04B1CCC-DEB1-4055-B2D6-574A0E1F0318}" presName="dstNode" presStyleLbl="node1" presStyleIdx="0" presStyleCnt="5"/>
      <dgm:spPr/>
    </dgm:pt>
    <dgm:pt modelId="{DCDE6CD5-6456-4CDD-B9AF-F4D929E15B64}" type="pres">
      <dgm:prSet presAssocID="{C2EB64DB-116F-4592-96E4-51196A69C72C}" presName="text_1" presStyleLbl="node1" presStyleIdx="0" presStyleCnt="5">
        <dgm:presLayoutVars>
          <dgm:bulletEnabled val="1"/>
        </dgm:presLayoutVars>
      </dgm:prSet>
      <dgm:spPr/>
    </dgm:pt>
    <dgm:pt modelId="{86E272F1-6392-4C7D-858C-1A558BE0B207}" type="pres">
      <dgm:prSet presAssocID="{C2EB64DB-116F-4592-96E4-51196A69C72C}" presName="accent_1" presStyleCnt="0"/>
      <dgm:spPr/>
    </dgm:pt>
    <dgm:pt modelId="{5F4BBC12-4B8B-4703-BDBD-D356A1651D7C}" type="pres">
      <dgm:prSet presAssocID="{C2EB64DB-116F-4592-96E4-51196A69C72C}" presName="accentRepeatNode" presStyleLbl="solidFgAcc1" presStyleIdx="0" presStyleCnt="5"/>
      <dgm:spPr/>
    </dgm:pt>
    <dgm:pt modelId="{848DE37D-1897-4925-9C50-13125501E9A8}" type="pres">
      <dgm:prSet presAssocID="{772BFBBB-89A9-49AD-9377-B32B040F668F}" presName="text_2" presStyleLbl="node1" presStyleIdx="1" presStyleCnt="5">
        <dgm:presLayoutVars>
          <dgm:bulletEnabled val="1"/>
        </dgm:presLayoutVars>
      </dgm:prSet>
      <dgm:spPr/>
    </dgm:pt>
    <dgm:pt modelId="{052F1B1C-4D7E-45D8-9EB3-449F8D3721B3}" type="pres">
      <dgm:prSet presAssocID="{772BFBBB-89A9-49AD-9377-B32B040F668F}" presName="accent_2" presStyleCnt="0"/>
      <dgm:spPr/>
    </dgm:pt>
    <dgm:pt modelId="{FBE07D51-60C2-47AA-A320-000498A00F1D}" type="pres">
      <dgm:prSet presAssocID="{772BFBBB-89A9-49AD-9377-B32B040F668F}" presName="accentRepeatNode" presStyleLbl="solidFgAcc1" presStyleIdx="1" presStyleCnt="5"/>
      <dgm:spPr/>
    </dgm:pt>
    <dgm:pt modelId="{159E4FD7-35B8-444B-AEA6-869361280D87}" type="pres">
      <dgm:prSet presAssocID="{4DA9A58A-4144-4CA8-8A91-B16F63289216}" presName="text_3" presStyleLbl="node1" presStyleIdx="2" presStyleCnt="5">
        <dgm:presLayoutVars>
          <dgm:bulletEnabled val="1"/>
        </dgm:presLayoutVars>
      </dgm:prSet>
      <dgm:spPr/>
    </dgm:pt>
    <dgm:pt modelId="{B47906BF-BEB6-4B8B-AD19-34F6AC4CCC76}" type="pres">
      <dgm:prSet presAssocID="{4DA9A58A-4144-4CA8-8A91-B16F63289216}" presName="accent_3" presStyleCnt="0"/>
      <dgm:spPr/>
    </dgm:pt>
    <dgm:pt modelId="{CBC33087-15DD-4831-807A-3853044DA7D6}" type="pres">
      <dgm:prSet presAssocID="{4DA9A58A-4144-4CA8-8A91-B16F63289216}" presName="accentRepeatNode" presStyleLbl="solidFgAcc1" presStyleIdx="2" presStyleCnt="5"/>
      <dgm:spPr/>
    </dgm:pt>
    <dgm:pt modelId="{A06BB284-8B5A-474E-8931-11F9E617FB96}" type="pres">
      <dgm:prSet presAssocID="{B19B0A61-82F8-49DA-B10B-5BD0FC4D0B34}" presName="text_4" presStyleLbl="node1" presStyleIdx="3" presStyleCnt="5">
        <dgm:presLayoutVars>
          <dgm:bulletEnabled val="1"/>
        </dgm:presLayoutVars>
      </dgm:prSet>
      <dgm:spPr/>
    </dgm:pt>
    <dgm:pt modelId="{FECC50D2-BB72-4045-B05E-16094895D910}" type="pres">
      <dgm:prSet presAssocID="{B19B0A61-82F8-49DA-B10B-5BD0FC4D0B34}" presName="accent_4" presStyleCnt="0"/>
      <dgm:spPr/>
    </dgm:pt>
    <dgm:pt modelId="{36539283-DBA4-4767-82AC-C8F8D0FAF6B4}" type="pres">
      <dgm:prSet presAssocID="{B19B0A61-82F8-49DA-B10B-5BD0FC4D0B34}" presName="accentRepeatNode" presStyleLbl="solidFgAcc1" presStyleIdx="3" presStyleCnt="5"/>
      <dgm:spPr/>
    </dgm:pt>
    <dgm:pt modelId="{13A7423F-47D9-488A-91E0-613FE7EC6F05}" type="pres">
      <dgm:prSet presAssocID="{DD45B8E6-5A5A-4035-AEFB-A383EEBB2DE6}" presName="text_5" presStyleLbl="node1" presStyleIdx="4" presStyleCnt="5">
        <dgm:presLayoutVars>
          <dgm:bulletEnabled val="1"/>
        </dgm:presLayoutVars>
      </dgm:prSet>
      <dgm:spPr/>
    </dgm:pt>
    <dgm:pt modelId="{F49DB3FE-FC3D-49EA-ACBC-8D23DD945F40}" type="pres">
      <dgm:prSet presAssocID="{DD45B8E6-5A5A-4035-AEFB-A383EEBB2DE6}" presName="accent_5" presStyleCnt="0"/>
      <dgm:spPr/>
    </dgm:pt>
    <dgm:pt modelId="{0AC8BE12-4E1B-4385-BD38-5C99E9B0FA1B}" type="pres">
      <dgm:prSet presAssocID="{DD45B8E6-5A5A-4035-AEFB-A383EEBB2DE6}" presName="accentRepeatNode" presStyleLbl="solidFgAcc1" presStyleIdx="4" presStyleCnt="5"/>
      <dgm:spPr/>
    </dgm:pt>
  </dgm:ptLst>
  <dgm:cxnLst>
    <dgm:cxn modelId="{1A11B80A-0080-4A05-B726-F916767B357A}" type="presOf" srcId="{C04B1CCC-DEB1-4055-B2D6-574A0E1F0318}" destId="{AC234726-68E7-461C-ABD2-0F6B8A2A4B96}" srcOrd="0" destOrd="0" presId="urn:microsoft.com/office/officeart/2008/layout/VerticalCurvedList"/>
    <dgm:cxn modelId="{FF58B22C-B4EB-41BD-BF5B-390BE71B0AD5}" srcId="{C04B1CCC-DEB1-4055-B2D6-574A0E1F0318}" destId="{772BFBBB-89A9-49AD-9377-B32B040F668F}" srcOrd="1" destOrd="0" parTransId="{7F0E5E2F-26E1-415E-8CE0-8E4D0BA3A98E}" sibTransId="{72BA1A90-624F-45DC-B534-71FA2B99BACC}"/>
    <dgm:cxn modelId="{A8B2593A-CE30-4A23-A6BB-6882210B7C41}" srcId="{C04B1CCC-DEB1-4055-B2D6-574A0E1F0318}" destId="{DD45B8E6-5A5A-4035-AEFB-A383EEBB2DE6}" srcOrd="4" destOrd="0" parTransId="{640CF68E-7BBE-4481-87CC-01E0351B50A7}" sibTransId="{4D218E56-DB3D-4758-AA8A-4AFCF6EC3F65}"/>
    <dgm:cxn modelId="{E635A55C-81C8-485B-A540-BE919E84F735}" type="presOf" srcId="{C2EB64DB-116F-4592-96E4-51196A69C72C}" destId="{DCDE6CD5-6456-4CDD-B9AF-F4D929E15B64}" srcOrd="0" destOrd="0" presId="urn:microsoft.com/office/officeart/2008/layout/VerticalCurvedList"/>
    <dgm:cxn modelId="{C1FC7562-52DB-4F36-916E-8DA8A4089AC8}" type="presOf" srcId="{3DB7BFD5-9C9E-4C03-AB63-B23FE53A7B8F}" destId="{D11E7487-A867-4D95-84C3-79BCBBC13E42}" srcOrd="0" destOrd="0" presId="urn:microsoft.com/office/officeart/2008/layout/VerticalCurvedList"/>
    <dgm:cxn modelId="{938EB16E-8857-434B-B09C-27671C5898EB}" type="presOf" srcId="{772BFBBB-89A9-49AD-9377-B32B040F668F}" destId="{848DE37D-1897-4925-9C50-13125501E9A8}" srcOrd="0" destOrd="0" presId="urn:microsoft.com/office/officeart/2008/layout/VerticalCurvedList"/>
    <dgm:cxn modelId="{55225292-D186-43BA-8D15-304C9EDC4337}" srcId="{C04B1CCC-DEB1-4055-B2D6-574A0E1F0318}" destId="{4DA9A58A-4144-4CA8-8A91-B16F63289216}" srcOrd="2" destOrd="0" parTransId="{DBA24153-7A5B-4C29-A35F-0270929EDEAC}" sibTransId="{D4ABF02F-E460-44D7-A6B6-39D7A013D8DA}"/>
    <dgm:cxn modelId="{29F04F95-975B-45F5-A65C-3B8693A39D82}" type="presOf" srcId="{B19B0A61-82F8-49DA-B10B-5BD0FC4D0B34}" destId="{A06BB284-8B5A-474E-8931-11F9E617FB96}" srcOrd="0" destOrd="0" presId="urn:microsoft.com/office/officeart/2008/layout/VerticalCurvedList"/>
    <dgm:cxn modelId="{F835C5DB-926D-4DE9-8DA0-478BB5DDBDCB}" type="presOf" srcId="{4DA9A58A-4144-4CA8-8A91-B16F63289216}" destId="{159E4FD7-35B8-444B-AEA6-869361280D87}" srcOrd="0" destOrd="0" presId="urn:microsoft.com/office/officeart/2008/layout/VerticalCurvedList"/>
    <dgm:cxn modelId="{7FA11CEB-AC85-494D-A05B-167DA480B803}" srcId="{C04B1CCC-DEB1-4055-B2D6-574A0E1F0318}" destId="{B19B0A61-82F8-49DA-B10B-5BD0FC4D0B34}" srcOrd="3" destOrd="0" parTransId="{57DDF91F-039D-4C1C-814E-065BD800639E}" sibTransId="{AFFA3F7A-4CE4-4043-8722-6A3CED99B610}"/>
    <dgm:cxn modelId="{265886F9-E883-4B31-B406-7ECBB1315935}" type="presOf" srcId="{DD45B8E6-5A5A-4035-AEFB-A383EEBB2DE6}" destId="{13A7423F-47D9-488A-91E0-613FE7EC6F05}" srcOrd="0" destOrd="0" presId="urn:microsoft.com/office/officeart/2008/layout/VerticalCurvedList"/>
    <dgm:cxn modelId="{CCF4FEFA-0FB1-4F1D-A510-1C3618E8E991}" srcId="{C04B1CCC-DEB1-4055-B2D6-574A0E1F0318}" destId="{C2EB64DB-116F-4592-96E4-51196A69C72C}" srcOrd="0" destOrd="0" parTransId="{55B44C5E-94FE-47A5-BE7C-5ACC61C5E53C}" sibTransId="{3DB7BFD5-9C9E-4C03-AB63-B23FE53A7B8F}"/>
    <dgm:cxn modelId="{E79A5C98-35BC-4739-9E8A-729E195A44F5}" type="presParOf" srcId="{AC234726-68E7-461C-ABD2-0F6B8A2A4B96}" destId="{1A7EF7B0-600B-4DCD-BCF1-C4B2C45AF709}" srcOrd="0" destOrd="0" presId="urn:microsoft.com/office/officeart/2008/layout/VerticalCurvedList"/>
    <dgm:cxn modelId="{065E2700-01E2-473A-B8A0-E523B9B7B1B5}" type="presParOf" srcId="{1A7EF7B0-600B-4DCD-BCF1-C4B2C45AF709}" destId="{9FC4A9BB-C6FC-4455-B80F-5938E00F3B18}" srcOrd="0" destOrd="0" presId="urn:microsoft.com/office/officeart/2008/layout/VerticalCurvedList"/>
    <dgm:cxn modelId="{66A37197-3659-4071-8F9C-0BEB08F523F2}" type="presParOf" srcId="{9FC4A9BB-C6FC-4455-B80F-5938E00F3B18}" destId="{CD66C194-E16C-4A94-8C3D-BDA04F59B7F7}" srcOrd="0" destOrd="0" presId="urn:microsoft.com/office/officeart/2008/layout/VerticalCurvedList"/>
    <dgm:cxn modelId="{E69B7249-2037-4314-B868-43BA52DB64F8}" type="presParOf" srcId="{9FC4A9BB-C6FC-4455-B80F-5938E00F3B18}" destId="{D11E7487-A867-4D95-84C3-79BCBBC13E42}" srcOrd="1" destOrd="0" presId="urn:microsoft.com/office/officeart/2008/layout/VerticalCurvedList"/>
    <dgm:cxn modelId="{2232003B-185A-4213-960E-93FC2DCB0B69}" type="presParOf" srcId="{9FC4A9BB-C6FC-4455-B80F-5938E00F3B18}" destId="{F642E35E-C555-40A0-B43F-60BC268F8C8F}" srcOrd="2" destOrd="0" presId="urn:microsoft.com/office/officeart/2008/layout/VerticalCurvedList"/>
    <dgm:cxn modelId="{0B96031C-DF41-4F86-B32E-384300F1081F}" type="presParOf" srcId="{9FC4A9BB-C6FC-4455-B80F-5938E00F3B18}" destId="{9A4ADFE2-A2B6-4233-8035-7FD9787A345E}" srcOrd="3" destOrd="0" presId="urn:microsoft.com/office/officeart/2008/layout/VerticalCurvedList"/>
    <dgm:cxn modelId="{958872FB-AB2D-48A9-AAC9-76CE646AF70E}" type="presParOf" srcId="{1A7EF7B0-600B-4DCD-BCF1-C4B2C45AF709}" destId="{DCDE6CD5-6456-4CDD-B9AF-F4D929E15B64}" srcOrd="1" destOrd="0" presId="urn:microsoft.com/office/officeart/2008/layout/VerticalCurvedList"/>
    <dgm:cxn modelId="{CCB9C61E-E525-46C4-91C9-4679F26A58FE}" type="presParOf" srcId="{1A7EF7B0-600B-4DCD-BCF1-C4B2C45AF709}" destId="{86E272F1-6392-4C7D-858C-1A558BE0B207}" srcOrd="2" destOrd="0" presId="urn:microsoft.com/office/officeart/2008/layout/VerticalCurvedList"/>
    <dgm:cxn modelId="{3B60B325-B21F-4C04-912C-63C0206ADBAC}" type="presParOf" srcId="{86E272F1-6392-4C7D-858C-1A558BE0B207}" destId="{5F4BBC12-4B8B-4703-BDBD-D356A1651D7C}" srcOrd="0" destOrd="0" presId="urn:microsoft.com/office/officeart/2008/layout/VerticalCurvedList"/>
    <dgm:cxn modelId="{8046E79F-4256-43E4-90B7-C8F48D75A604}" type="presParOf" srcId="{1A7EF7B0-600B-4DCD-BCF1-C4B2C45AF709}" destId="{848DE37D-1897-4925-9C50-13125501E9A8}" srcOrd="3" destOrd="0" presId="urn:microsoft.com/office/officeart/2008/layout/VerticalCurvedList"/>
    <dgm:cxn modelId="{7DA1FB39-F675-488D-B33B-427630B08F9A}" type="presParOf" srcId="{1A7EF7B0-600B-4DCD-BCF1-C4B2C45AF709}" destId="{052F1B1C-4D7E-45D8-9EB3-449F8D3721B3}" srcOrd="4" destOrd="0" presId="urn:microsoft.com/office/officeart/2008/layout/VerticalCurvedList"/>
    <dgm:cxn modelId="{4102D679-40B1-4C0A-9937-AC39C003B69C}" type="presParOf" srcId="{052F1B1C-4D7E-45D8-9EB3-449F8D3721B3}" destId="{FBE07D51-60C2-47AA-A320-000498A00F1D}" srcOrd="0" destOrd="0" presId="urn:microsoft.com/office/officeart/2008/layout/VerticalCurvedList"/>
    <dgm:cxn modelId="{7399E045-A5FD-4A3F-83B5-B622D707E0AF}" type="presParOf" srcId="{1A7EF7B0-600B-4DCD-BCF1-C4B2C45AF709}" destId="{159E4FD7-35B8-444B-AEA6-869361280D87}" srcOrd="5" destOrd="0" presId="urn:microsoft.com/office/officeart/2008/layout/VerticalCurvedList"/>
    <dgm:cxn modelId="{3F9BAFCC-1BA8-4562-AFD8-F5F1A928F11F}" type="presParOf" srcId="{1A7EF7B0-600B-4DCD-BCF1-C4B2C45AF709}" destId="{B47906BF-BEB6-4B8B-AD19-34F6AC4CCC76}" srcOrd="6" destOrd="0" presId="urn:microsoft.com/office/officeart/2008/layout/VerticalCurvedList"/>
    <dgm:cxn modelId="{657FE835-3753-4340-8286-FEEF8975C400}" type="presParOf" srcId="{B47906BF-BEB6-4B8B-AD19-34F6AC4CCC76}" destId="{CBC33087-15DD-4831-807A-3853044DA7D6}" srcOrd="0" destOrd="0" presId="urn:microsoft.com/office/officeart/2008/layout/VerticalCurvedList"/>
    <dgm:cxn modelId="{6BD3D548-CECE-4A17-8CBF-756ABE95015C}" type="presParOf" srcId="{1A7EF7B0-600B-4DCD-BCF1-C4B2C45AF709}" destId="{A06BB284-8B5A-474E-8931-11F9E617FB96}" srcOrd="7" destOrd="0" presId="urn:microsoft.com/office/officeart/2008/layout/VerticalCurvedList"/>
    <dgm:cxn modelId="{083C2FCF-193F-450B-B55E-BA2875AC5EF9}" type="presParOf" srcId="{1A7EF7B0-600B-4DCD-BCF1-C4B2C45AF709}" destId="{FECC50D2-BB72-4045-B05E-16094895D910}" srcOrd="8" destOrd="0" presId="urn:microsoft.com/office/officeart/2008/layout/VerticalCurvedList"/>
    <dgm:cxn modelId="{6390AC8A-B836-4355-B56F-6F1BA02C78B9}" type="presParOf" srcId="{FECC50D2-BB72-4045-B05E-16094895D910}" destId="{36539283-DBA4-4767-82AC-C8F8D0FAF6B4}" srcOrd="0" destOrd="0" presId="urn:microsoft.com/office/officeart/2008/layout/VerticalCurvedList"/>
    <dgm:cxn modelId="{B95B03FF-3925-410F-848B-38F78822AF4B}" type="presParOf" srcId="{1A7EF7B0-600B-4DCD-BCF1-C4B2C45AF709}" destId="{13A7423F-47D9-488A-91E0-613FE7EC6F05}" srcOrd="9" destOrd="0" presId="urn:microsoft.com/office/officeart/2008/layout/VerticalCurvedList"/>
    <dgm:cxn modelId="{5BD7FC00-75FC-4674-864D-B0E291360B8D}" type="presParOf" srcId="{1A7EF7B0-600B-4DCD-BCF1-C4B2C45AF709}" destId="{F49DB3FE-FC3D-49EA-ACBC-8D23DD945F40}" srcOrd="10" destOrd="0" presId="urn:microsoft.com/office/officeart/2008/layout/VerticalCurvedList"/>
    <dgm:cxn modelId="{E463A1CD-3594-4029-B2A3-E4D63F2C67FC}" type="presParOf" srcId="{F49DB3FE-FC3D-49EA-ACBC-8D23DD945F40}" destId="{0AC8BE12-4E1B-4385-BD38-5C99E9B0FA1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F0DFF-EC87-4663-9565-4EB05A460B92}">
      <dsp:nvSpPr>
        <dsp:cNvPr id="0" name=""/>
        <dsp:cNvSpPr/>
      </dsp:nvSpPr>
      <dsp:spPr>
        <a:xfrm>
          <a:off x="0" y="687"/>
          <a:ext cx="8229600" cy="982617"/>
        </a:xfrm>
        <a:prstGeom prst="round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rgbClr val="002060"/>
              </a:solidFill>
              <a:latin typeface="+mj-lt"/>
            </a:rPr>
            <a:t>Introduce you to the Hazardous Materials Division – otherwise known as the CUPA – and give you contact info</a:t>
          </a:r>
          <a:endParaRPr lang="en-US" sz="2500" kern="1200">
            <a:solidFill>
              <a:srgbClr val="002060"/>
            </a:solidFill>
            <a:latin typeface="+mj-lt"/>
          </a:endParaRPr>
        </a:p>
      </dsp:txBody>
      <dsp:txXfrm>
        <a:off x="47967" y="48654"/>
        <a:ext cx="8133666" cy="886683"/>
      </dsp:txXfrm>
    </dsp:sp>
    <dsp:sp modelId="{D3EB402D-1943-49C4-9802-67978A6BD94D}">
      <dsp:nvSpPr>
        <dsp:cNvPr id="0" name=""/>
        <dsp:cNvSpPr/>
      </dsp:nvSpPr>
      <dsp:spPr>
        <a:xfrm>
          <a:off x="0" y="997366"/>
          <a:ext cx="8229600" cy="982617"/>
        </a:xfrm>
        <a:prstGeom prst="round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rgbClr val="002060"/>
              </a:solidFill>
              <a:latin typeface="+mj-lt"/>
            </a:rPr>
            <a:t>Give you high level information about how to recognize hazardous materials or hazardous waste in your workplace</a:t>
          </a:r>
          <a:endParaRPr lang="en-US" sz="2500" kern="1200">
            <a:solidFill>
              <a:srgbClr val="002060"/>
            </a:solidFill>
            <a:latin typeface="+mj-lt"/>
          </a:endParaRPr>
        </a:p>
      </dsp:txBody>
      <dsp:txXfrm>
        <a:off x="47967" y="1045333"/>
        <a:ext cx="8133666" cy="886683"/>
      </dsp:txXfrm>
    </dsp:sp>
    <dsp:sp modelId="{E94FE9FE-8FE4-4042-86CE-B21D6CAF4815}">
      <dsp:nvSpPr>
        <dsp:cNvPr id="0" name=""/>
        <dsp:cNvSpPr/>
      </dsp:nvSpPr>
      <dsp:spPr>
        <a:xfrm>
          <a:off x="0" y="1994046"/>
          <a:ext cx="8229600" cy="982617"/>
        </a:xfrm>
        <a:prstGeom prst="round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rgbClr val="002060"/>
              </a:solidFill>
              <a:latin typeface="+mj-lt"/>
            </a:rPr>
            <a:t>Provide tips on how to easily be in compliance, how to find answers, and how to work safely with these hazards</a:t>
          </a:r>
          <a:endParaRPr lang="en-US" sz="2500" kern="1200">
            <a:solidFill>
              <a:srgbClr val="002060"/>
            </a:solidFill>
            <a:latin typeface="+mj-lt"/>
          </a:endParaRPr>
        </a:p>
      </dsp:txBody>
      <dsp:txXfrm>
        <a:off x="47967" y="2042013"/>
        <a:ext cx="8133666" cy="886683"/>
      </dsp:txXfrm>
    </dsp:sp>
    <dsp:sp modelId="{D4253ECD-0C70-4E97-B968-3F187004B430}">
      <dsp:nvSpPr>
        <dsp:cNvPr id="0" name=""/>
        <dsp:cNvSpPr/>
      </dsp:nvSpPr>
      <dsp:spPr>
        <a:xfrm>
          <a:off x="0" y="2990726"/>
          <a:ext cx="8229600" cy="982617"/>
        </a:xfrm>
        <a:prstGeom prst="round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rgbClr val="002060"/>
              </a:solidFill>
              <a:latin typeface="+mj-lt"/>
            </a:rPr>
            <a:t>Get assistance with permits and environmental reporting</a:t>
          </a:r>
        </a:p>
      </dsp:txBody>
      <dsp:txXfrm>
        <a:off x="47967" y="3038693"/>
        <a:ext cx="8133666" cy="886683"/>
      </dsp:txXfrm>
    </dsp:sp>
    <dsp:sp modelId="{10E411CD-9EBF-418F-B743-95664322293B}">
      <dsp:nvSpPr>
        <dsp:cNvPr id="0" name=""/>
        <dsp:cNvSpPr/>
      </dsp:nvSpPr>
      <dsp:spPr>
        <a:xfrm>
          <a:off x="0" y="3987405"/>
          <a:ext cx="8229600" cy="982617"/>
        </a:xfrm>
        <a:prstGeom prst="round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rgbClr val="002060"/>
              </a:solidFill>
              <a:latin typeface="+mj-lt"/>
            </a:rPr>
            <a:t>Help you prepare for an inspection!</a:t>
          </a:r>
          <a:endParaRPr lang="en-US" sz="2500" kern="1200">
            <a:solidFill>
              <a:srgbClr val="002060"/>
            </a:solidFill>
            <a:latin typeface="+mj-lt"/>
          </a:endParaRPr>
        </a:p>
      </dsp:txBody>
      <dsp:txXfrm>
        <a:off x="47967" y="4035372"/>
        <a:ext cx="8133666" cy="886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326DC-3B81-4C5C-92A2-5884EB8A8C8C}">
      <dsp:nvSpPr>
        <dsp:cNvPr id="0" name=""/>
        <dsp:cNvSpPr/>
      </dsp:nvSpPr>
      <dsp:spPr>
        <a:xfrm>
          <a:off x="2291646" y="1184708"/>
          <a:ext cx="1447355" cy="1447355"/>
        </a:xfrm>
        <a:prstGeom prst="ellipse">
          <a:avLst/>
        </a:prstGeom>
        <a:gradFill rotWithShape="0">
          <a:gsLst>
            <a:gs pos="0">
              <a:schemeClr val="accent6">
                <a:shade val="80000"/>
                <a:alpha val="50000"/>
                <a:hueOff val="0"/>
                <a:satOff val="0"/>
                <a:lumOff val="0"/>
                <a:alphaOff val="0"/>
                <a:shade val="51000"/>
                <a:satMod val="130000"/>
              </a:schemeClr>
            </a:gs>
            <a:gs pos="80000">
              <a:schemeClr val="accent6">
                <a:shade val="80000"/>
                <a:alpha val="50000"/>
                <a:hueOff val="0"/>
                <a:satOff val="0"/>
                <a:lumOff val="0"/>
                <a:alphaOff val="0"/>
                <a:shade val="93000"/>
                <a:satMod val="130000"/>
              </a:schemeClr>
            </a:gs>
            <a:gs pos="100000">
              <a:schemeClr val="accent6">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E576E6C0-0181-4620-BBF2-E3974B2DEA09}">
      <dsp:nvSpPr>
        <dsp:cNvPr id="0" name=""/>
        <dsp:cNvSpPr/>
      </dsp:nvSpPr>
      <dsp:spPr>
        <a:xfrm>
          <a:off x="2110726" y="104353"/>
          <a:ext cx="1809194" cy="9855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cs typeface="Arial" panose="020B0604020202020204" pitchFamily="34" charset="0"/>
            </a:rPr>
            <a:t>Compressed Gas</a:t>
          </a:r>
        </a:p>
        <a:p>
          <a:pPr marL="0" lvl="0" indent="0" algn="ctr" defTabSz="889000">
            <a:lnSpc>
              <a:spcPct val="90000"/>
            </a:lnSpc>
            <a:spcBef>
              <a:spcPct val="0"/>
            </a:spcBef>
            <a:spcAft>
              <a:spcPct val="35000"/>
            </a:spcAft>
            <a:buNone/>
          </a:pPr>
          <a:r>
            <a:rPr lang="en-US" sz="2000" i="0" kern="1200" baseline="0">
              <a:latin typeface="Calibri" panose="020F0502020204030204" pitchFamily="34" charset="0"/>
              <a:cs typeface="Calibri" panose="020F0502020204030204" pitchFamily="34" charset="0"/>
            </a:rPr>
            <a:t>◦</a:t>
          </a:r>
          <a:r>
            <a:rPr lang="en-US" sz="1900" kern="1200">
              <a:latin typeface="+mj-lt"/>
              <a:cs typeface="Arial" panose="020B0604020202020204" pitchFamily="34" charset="0"/>
            </a:rPr>
            <a:t> Oxygen, Nitrogen, CO₂</a:t>
          </a:r>
        </a:p>
      </dsp:txBody>
      <dsp:txXfrm>
        <a:off x="2110726" y="104353"/>
        <a:ext cx="1809194" cy="985553"/>
      </dsp:txXfrm>
    </dsp:sp>
    <dsp:sp modelId="{CCCCCD48-2211-4363-9BA5-776409AD96E9}">
      <dsp:nvSpPr>
        <dsp:cNvPr id="0" name=""/>
        <dsp:cNvSpPr/>
      </dsp:nvSpPr>
      <dsp:spPr>
        <a:xfrm>
          <a:off x="2761433" y="1455969"/>
          <a:ext cx="1447355" cy="1447355"/>
        </a:xfrm>
        <a:prstGeom prst="ellipse">
          <a:avLst/>
        </a:prstGeom>
        <a:gradFill rotWithShape="0">
          <a:gsLst>
            <a:gs pos="0">
              <a:schemeClr val="accent6">
                <a:shade val="80000"/>
                <a:alpha val="50000"/>
                <a:hueOff val="0"/>
                <a:satOff val="0"/>
                <a:lumOff val="634"/>
                <a:alphaOff val="6000"/>
                <a:shade val="51000"/>
                <a:satMod val="130000"/>
              </a:schemeClr>
            </a:gs>
            <a:gs pos="80000">
              <a:schemeClr val="accent6">
                <a:shade val="80000"/>
                <a:alpha val="50000"/>
                <a:hueOff val="0"/>
                <a:satOff val="0"/>
                <a:lumOff val="634"/>
                <a:alphaOff val="6000"/>
                <a:shade val="93000"/>
                <a:satMod val="130000"/>
              </a:schemeClr>
            </a:gs>
            <a:gs pos="100000">
              <a:schemeClr val="accent6">
                <a:shade val="80000"/>
                <a:alpha val="50000"/>
                <a:hueOff val="0"/>
                <a:satOff val="0"/>
                <a:lumOff val="634"/>
                <a:alphaOff val="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52EE10F5-2922-4D60-8E5C-224BF8C999F2}">
      <dsp:nvSpPr>
        <dsp:cNvPr id="0" name=""/>
        <dsp:cNvSpPr/>
      </dsp:nvSpPr>
      <dsp:spPr>
        <a:xfrm>
          <a:off x="4316134" y="1042976"/>
          <a:ext cx="1714513" cy="10794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Stabilizing additives</a:t>
          </a:r>
        </a:p>
      </dsp:txBody>
      <dsp:txXfrm>
        <a:off x="4316134" y="1042976"/>
        <a:ext cx="1714513" cy="1079415"/>
      </dsp:txXfrm>
    </dsp:sp>
    <dsp:sp modelId="{0781C4B1-4075-4022-BCF1-9397326AABA9}">
      <dsp:nvSpPr>
        <dsp:cNvPr id="0" name=""/>
        <dsp:cNvSpPr/>
      </dsp:nvSpPr>
      <dsp:spPr>
        <a:xfrm>
          <a:off x="2761433" y="1998493"/>
          <a:ext cx="1447355" cy="1447355"/>
        </a:xfrm>
        <a:prstGeom prst="ellipse">
          <a:avLst/>
        </a:prstGeom>
        <a:gradFill rotWithShape="0">
          <a:gsLst>
            <a:gs pos="0">
              <a:schemeClr val="accent6">
                <a:shade val="80000"/>
                <a:alpha val="50000"/>
                <a:hueOff val="0"/>
                <a:satOff val="0"/>
                <a:lumOff val="1267"/>
                <a:alphaOff val="12000"/>
                <a:shade val="51000"/>
                <a:satMod val="130000"/>
              </a:schemeClr>
            </a:gs>
            <a:gs pos="80000">
              <a:schemeClr val="accent6">
                <a:shade val="80000"/>
                <a:alpha val="50000"/>
                <a:hueOff val="0"/>
                <a:satOff val="0"/>
                <a:lumOff val="1267"/>
                <a:alphaOff val="12000"/>
                <a:shade val="93000"/>
                <a:satMod val="130000"/>
              </a:schemeClr>
            </a:gs>
            <a:gs pos="100000">
              <a:schemeClr val="accent6">
                <a:shade val="80000"/>
                <a:alpha val="50000"/>
                <a:hueOff val="0"/>
                <a:satOff val="0"/>
                <a:lumOff val="1267"/>
                <a:alphaOff val="1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63C24912-A833-4DA2-B392-FB7A46BA3510}">
      <dsp:nvSpPr>
        <dsp:cNvPr id="0" name=""/>
        <dsp:cNvSpPr/>
      </dsp:nvSpPr>
      <dsp:spPr>
        <a:xfrm>
          <a:off x="4316134" y="2652713"/>
          <a:ext cx="1714513" cy="1206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Acids &amp; bases</a:t>
          </a:r>
        </a:p>
        <a:p>
          <a:pPr marL="0" lvl="0" indent="0" algn="ctr" defTabSz="889000">
            <a:lnSpc>
              <a:spcPct val="90000"/>
            </a:lnSpc>
            <a:spcBef>
              <a:spcPct val="0"/>
            </a:spcBef>
            <a:spcAft>
              <a:spcPct val="35000"/>
            </a:spcAft>
            <a:buNone/>
          </a:pPr>
          <a:r>
            <a:rPr lang="en-US" sz="1900" i="0" kern="1200" baseline="0">
              <a:latin typeface="Calibri" panose="020F0502020204030204" pitchFamily="34" charset="0"/>
              <a:cs typeface="Calibri" panose="020F0502020204030204" pitchFamily="34" charset="0"/>
            </a:rPr>
            <a:t>◦ </a:t>
          </a:r>
          <a:r>
            <a:rPr lang="en-US" sz="1900" i="0" kern="1200" baseline="0">
              <a:latin typeface="+mj-lt"/>
            </a:rPr>
            <a:t>Used for wastewater neutralization </a:t>
          </a:r>
          <a:endParaRPr lang="en-US" sz="1900" b="1" kern="1200">
            <a:latin typeface="+mj-lt"/>
          </a:endParaRPr>
        </a:p>
      </dsp:txBody>
      <dsp:txXfrm>
        <a:off x="4316134" y="2652713"/>
        <a:ext cx="1714513" cy="1206129"/>
      </dsp:txXfrm>
    </dsp:sp>
    <dsp:sp modelId="{C3E08037-746A-4C13-9C83-03105778F9BB}">
      <dsp:nvSpPr>
        <dsp:cNvPr id="0" name=""/>
        <dsp:cNvSpPr/>
      </dsp:nvSpPr>
      <dsp:spPr>
        <a:xfrm>
          <a:off x="2291646" y="2270224"/>
          <a:ext cx="1447355" cy="1447355"/>
        </a:xfrm>
        <a:prstGeom prst="ellipse">
          <a:avLst/>
        </a:prstGeom>
        <a:gradFill rotWithShape="0">
          <a:gsLst>
            <a:gs pos="0">
              <a:schemeClr val="accent6">
                <a:shade val="80000"/>
                <a:alpha val="50000"/>
                <a:hueOff val="0"/>
                <a:satOff val="0"/>
                <a:lumOff val="1901"/>
                <a:alphaOff val="18000"/>
                <a:shade val="51000"/>
                <a:satMod val="130000"/>
              </a:schemeClr>
            </a:gs>
            <a:gs pos="80000">
              <a:schemeClr val="accent6">
                <a:shade val="80000"/>
                <a:alpha val="50000"/>
                <a:hueOff val="0"/>
                <a:satOff val="0"/>
                <a:lumOff val="1901"/>
                <a:alphaOff val="18000"/>
                <a:shade val="93000"/>
                <a:satMod val="130000"/>
              </a:schemeClr>
            </a:gs>
            <a:gs pos="100000">
              <a:schemeClr val="accent6">
                <a:shade val="80000"/>
                <a:alpha val="50000"/>
                <a:hueOff val="0"/>
                <a:satOff val="0"/>
                <a:lumOff val="1901"/>
                <a:alphaOff val="1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2F73E6E2-27CC-4CFA-97C1-50589FACEC80}">
      <dsp:nvSpPr>
        <dsp:cNvPr id="0" name=""/>
        <dsp:cNvSpPr/>
      </dsp:nvSpPr>
      <dsp:spPr>
        <a:xfrm>
          <a:off x="1921313" y="3811911"/>
          <a:ext cx="2188021" cy="9855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mj-lt"/>
            </a:rPr>
            <a:t>Caustic liquids, solvents, cleaning solutions</a:t>
          </a:r>
          <a:endParaRPr lang="en-US" sz="2000" b="1" kern="1200">
            <a:latin typeface="+mj-lt"/>
          </a:endParaRPr>
        </a:p>
      </dsp:txBody>
      <dsp:txXfrm>
        <a:off x="1921313" y="3811911"/>
        <a:ext cx="2188021" cy="985553"/>
      </dsp:txXfrm>
    </dsp:sp>
    <dsp:sp modelId="{DEBABADD-BC2C-4BE3-B154-79EEB201D586}">
      <dsp:nvSpPr>
        <dsp:cNvPr id="0" name=""/>
        <dsp:cNvSpPr/>
      </dsp:nvSpPr>
      <dsp:spPr>
        <a:xfrm>
          <a:off x="1821858" y="1998493"/>
          <a:ext cx="1447355" cy="1447355"/>
        </a:xfrm>
        <a:prstGeom prst="ellipse">
          <a:avLst/>
        </a:prstGeom>
        <a:gradFill rotWithShape="0">
          <a:gsLst>
            <a:gs pos="0">
              <a:schemeClr val="accent6">
                <a:shade val="80000"/>
                <a:alpha val="50000"/>
                <a:hueOff val="0"/>
                <a:satOff val="0"/>
                <a:lumOff val="2534"/>
                <a:alphaOff val="24000"/>
                <a:shade val="51000"/>
                <a:satMod val="130000"/>
              </a:schemeClr>
            </a:gs>
            <a:gs pos="80000">
              <a:schemeClr val="accent6">
                <a:shade val="80000"/>
                <a:alpha val="50000"/>
                <a:hueOff val="0"/>
                <a:satOff val="0"/>
                <a:lumOff val="2534"/>
                <a:alphaOff val="24000"/>
                <a:shade val="93000"/>
                <a:satMod val="130000"/>
              </a:schemeClr>
            </a:gs>
            <a:gs pos="100000">
              <a:schemeClr val="accent6">
                <a:shade val="80000"/>
                <a:alpha val="50000"/>
                <a:hueOff val="0"/>
                <a:satOff val="0"/>
                <a:lumOff val="2534"/>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C463C575-E81C-4E0F-B614-53B4D4435F1F}">
      <dsp:nvSpPr>
        <dsp:cNvPr id="0" name=""/>
        <dsp:cNvSpPr/>
      </dsp:nvSpPr>
      <dsp:spPr>
        <a:xfrm>
          <a:off x="0" y="2652713"/>
          <a:ext cx="1714513" cy="1206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mj-lt"/>
            </a:rPr>
            <a:t>Propane</a:t>
          </a:r>
        </a:p>
        <a:p>
          <a:pPr marL="0" lvl="0" indent="0" algn="ctr" defTabSz="889000">
            <a:lnSpc>
              <a:spcPct val="90000"/>
            </a:lnSpc>
            <a:spcBef>
              <a:spcPct val="0"/>
            </a:spcBef>
            <a:spcAft>
              <a:spcPct val="35000"/>
            </a:spcAft>
            <a:buNone/>
          </a:pPr>
          <a:r>
            <a:rPr lang="en-US" sz="1900" i="0" kern="1200" baseline="0">
              <a:latin typeface="Calibri" panose="020F0502020204030204" pitchFamily="34" charset="0"/>
              <a:cs typeface="Calibri" panose="020F0502020204030204" pitchFamily="34" charset="0"/>
            </a:rPr>
            <a:t>◦</a:t>
          </a:r>
          <a:r>
            <a:rPr lang="en-US" sz="1900" i="0" kern="1200" baseline="0">
              <a:latin typeface="+mj-lt"/>
              <a:sym typeface="Wingdings" panose="05000000000000000000" pitchFamily="2" charset="2"/>
            </a:rPr>
            <a:t> </a:t>
          </a:r>
          <a:r>
            <a:rPr lang="en-US" sz="1900" i="0" kern="1200" baseline="0">
              <a:latin typeface="+mj-lt"/>
            </a:rPr>
            <a:t>Used for forklift operation</a:t>
          </a:r>
          <a:endParaRPr lang="en-US" sz="1900" kern="1200">
            <a:latin typeface="+mj-lt"/>
          </a:endParaRPr>
        </a:p>
      </dsp:txBody>
      <dsp:txXfrm>
        <a:off x="0" y="2652713"/>
        <a:ext cx="1714513" cy="1206129"/>
      </dsp:txXfrm>
    </dsp:sp>
    <dsp:sp modelId="{BD9115CC-6006-4127-A228-E77A0B1ACF9D}">
      <dsp:nvSpPr>
        <dsp:cNvPr id="0" name=""/>
        <dsp:cNvSpPr/>
      </dsp:nvSpPr>
      <dsp:spPr>
        <a:xfrm>
          <a:off x="1821858" y="1455969"/>
          <a:ext cx="1447355" cy="1447355"/>
        </a:xfrm>
        <a:prstGeom prst="ellipse">
          <a:avLst/>
        </a:prstGeom>
        <a:gradFill rotWithShape="0">
          <a:gsLst>
            <a:gs pos="0">
              <a:schemeClr val="accent6">
                <a:shade val="80000"/>
                <a:alpha val="50000"/>
                <a:hueOff val="0"/>
                <a:satOff val="0"/>
                <a:lumOff val="3168"/>
                <a:alphaOff val="30000"/>
                <a:shade val="51000"/>
                <a:satMod val="130000"/>
              </a:schemeClr>
            </a:gs>
            <a:gs pos="80000">
              <a:schemeClr val="accent6">
                <a:shade val="80000"/>
                <a:alpha val="50000"/>
                <a:hueOff val="0"/>
                <a:satOff val="0"/>
                <a:lumOff val="3168"/>
                <a:alphaOff val="30000"/>
                <a:shade val="93000"/>
                <a:satMod val="130000"/>
              </a:schemeClr>
            </a:gs>
            <a:gs pos="100000">
              <a:schemeClr val="accent6">
                <a:shade val="80000"/>
                <a:alpha val="50000"/>
                <a:hueOff val="0"/>
                <a:satOff val="0"/>
                <a:lumOff val="3168"/>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B23F43C9-3B37-44F2-B95E-7BDC07F14C6F}">
      <dsp:nvSpPr>
        <dsp:cNvPr id="0" name=""/>
        <dsp:cNvSpPr/>
      </dsp:nvSpPr>
      <dsp:spPr>
        <a:xfrm>
          <a:off x="0" y="1064825"/>
          <a:ext cx="1714513" cy="116243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mj-lt"/>
            </a:rPr>
            <a:t>Ethanol</a:t>
          </a:r>
        </a:p>
      </dsp:txBody>
      <dsp:txXfrm>
        <a:off x="0" y="1064825"/>
        <a:ext cx="1714513" cy="1162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0C336-4732-4510-ACD7-3105F3CDBA79}">
      <dsp:nvSpPr>
        <dsp:cNvPr id="0" name=""/>
        <dsp:cNvSpPr/>
      </dsp:nvSpPr>
      <dsp:spPr>
        <a:xfrm>
          <a:off x="0" y="55720"/>
          <a:ext cx="8784976" cy="5516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solidFill>
                <a:schemeClr val="tx1"/>
              </a:solidFill>
            </a:rPr>
            <a:t>CO₂ used for beverage carbonation </a:t>
          </a:r>
          <a:endParaRPr lang="en-US" sz="2300" b="1" i="0" kern="1200">
            <a:solidFill>
              <a:schemeClr val="tx1"/>
            </a:solidFill>
          </a:endParaRPr>
        </a:p>
      </dsp:txBody>
      <dsp:txXfrm>
        <a:off x="26930" y="82650"/>
        <a:ext cx="8731116" cy="497795"/>
      </dsp:txXfrm>
    </dsp:sp>
    <dsp:sp modelId="{ECC5C8F7-4655-4271-89B3-488C6F9A5771}">
      <dsp:nvSpPr>
        <dsp:cNvPr id="0" name=""/>
        <dsp:cNvSpPr/>
      </dsp:nvSpPr>
      <dsp:spPr>
        <a:xfrm>
          <a:off x="0" y="607375"/>
          <a:ext cx="8784976"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92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mj-lt"/>
            </a:rPr>
            <a:t>Reportable at 6000 ft³ (or 686 pounds, or 81 gallons, or 307 liters in tank capacity) </a:t>
          </a:r>
          <a:r>
            <a:rPr lang="en-US" sz="1800" b="1" i="0" kern="1200" baseline="0">
              <a:latin typeface="+mj-lt"/>
            </a:rPr>
            <a:t>for</a:t>
          </a:r>
          <a:r>
            <a:rPr lang="en-US" sz="1800" b="0" i="0" kern="1200" baseline="0">
              <a:latin typeface="+mj-lt"/>
            </a:rPr>
            <a:t> </a:t>
          </a:r>
          <a:r>
            <a:rPr lang="en-US" sz="1800" b="1" i="0" kern="1200" baseline="0">
              <a:latin typeface="+mj-lt"/>
            </a:rPr>
            <a:t>non-cryogenic </a:t>
          </a:r>
          <a:r>
            <a:rPr lang="en-US" sz="1800" b="0" i="0" kern="1200" baseline="0">
              <a:latin typeface="+mj-lt"/>
            </a:rPr>
            <a:t>compressed gas</a:t>
          </a:r>
          <a:endParaRPr lang="en-US" sz="1800" i="0" kern="1200">
            <a:latin typeface="+mj-lt"/>
          </a:endParaRPr>
        </a:p>
        <a:p>
          <a:pPr marL="171450" lvl="1" indent="-171450" algn="l" defTabSz="800100">
            <a:lnSpc>
              <a:spcPct val="90000"/>
            </a:lnSpc>
            <a:spcBef>
              <a:spcPct val="0"/>
            </a:spcBef>
            <a:spcAft>
              <a:spcPct val="20000"/>
            </a:spcAft>
            <a:buChar char="•"/>
          </a:pPr>
          <a:r>
            <a:rPr lang="en-US" sz="1800" b="0" i="0" kern="1200" baseline="0">
              <a:latin typeface="+mj-lt"/>
            </a:rPr>
            <a:t>Reportable at 3500 ft³ (or 400 pounds, or 47 gallons, or 179 liters in tank capacity) </a:t>
          </a:r>
          <a:r>
            <a:rPr lang="en-US" sz="1800" b="1" i="0" kern="1200" baseline="0">
              <a:latin typeface="+mj-lt"/>
            </a:rPr>
            <a:t>for cryogenic</a:t>
          </a:r>
          <a:r>
            <a:rPr lang="en-US" sz="1800" b="0" i="0" kern="1200" baseline="0">
              <a:latin typeface="+mj-lt"/>
            </a:rPr>
            <a:t>/liquefied compressed gas</a:t>
          </a:r>
          <a:endParaRPr lang="en-US" sz="1800" i="0" kern="1200">
            <a:latin typeface="+mj-lt"/>
          </a:endParaRPr>
        </a:p>
      </dsp:txBody>
      <dsp:txXfrm>
        <a:off x="0" y="607375"/>
        <a:ext cx="8784976" cy="1142640"/>
      </dsp:txXfrm>
    </dsp:sp>
    <dsp:sp modelId="{6B08B0B8-CC7A-4B66-9C09-750522E57F52}">
      <dsp:nvSpPr>
        <dsp:cNvPr id="0" name=""/>
        <dsp:cNvSpPr/>
      </dsp:nvSpPr>
      <dsp:spPr>
        <a:xfrm>
          <a:off x="0" y="1740337"/>
          <a:ext cx="8784976" cy="5516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solidFill>
                <a:schemeClr val="tx1"/>
              </a:solidFill>
            </a:rPr>
            <a:t>Inert Gases Classified as Simple Asphyxiant or Pressure Release Only </a:t>
          </a:r>
          <a:endParaRPr lang="en-US" sz="2300" b="1" i="0" kern="1200">
            <a:solidFill>
              <a:schemeClr val="tx1"/>
            </a:solidFill>
          </a:endParaRPr>
        </a:p>
      </dsp:txBody>
      <dsp:txXfrm>
        <a:off x="26930" y="1767267"/>
        <a:ext cx="8731116" cy="497795"/>
      </dsp:txXfrm>
    </dsp:sp>
    <dsp:sp modelId="{9CD850E2-A199-42B1-953D-F5B9D102A602}">
      <dsp:nvSpPr>
        <dsp:cNvPr id="0" name=""/>
        <dsp:cNvSpPr/>
      </dsp:nvSpPr>
      <dsp:spPr>
        <a:xfrm>
          <a:off x="0" y="2301670"/>
          <a:ext cx="8784976"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92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mj-lt"/>
            </a:rPr>
            <a:t>Reportable at 1000 ft³</a:t>
          </a:r>
          <a:endParaRPr lang="en-US" sz="1800" i="0" kern="1200">
            <a:latin typeface="+mj-lt"/>
          </a:endParaRPr>
        </a:p>
      </dsp:txBody>
      <dsp:txXfrm>
        <a:off x="0" y="2301670"/>
        <a:ext cx="8784976" cy="380880"/>
      </dsp:txXfrm>
    </dsp:sp>
    <dsp:sp modelId="{CFAA1F7E-E170-41D2-ABEA-EA063B00C0C1}">
      <dsp:nvSpPr>
        <dsp:cNvPr id="0" name=""/>
        <dsp:cNvSpPr/>
      </dsp:nvSpPr>
      <dsp:spPr>
        <a:xfrm>
          <a:off x="0" y="2682550"/>
          <a:ext cx="8784976" cy="5516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solidFill>
                <a:schemeClr val="tx1"/>
              </a:solidFill>
            </a:rPr>
            <a:t>Materials Classified as Irritant or Sensitizer Only </a:t>
          </a:r>
          <a:endParaRPr lang="en-US" sz="2300" b="1" i="0" kern="1200">
            <a:solidFill>
              <a:schemeClr val="tx1"/>
            </a:solidFill>
          </a:endParaRPr>
        </a:p>
      </dsp:txBody>
      <dsp:txXfrm>
        <a:off x="26930" y="2709480"/>
        <a:ext cx="8731116" cy="497795"/>
      </dsp:txXfrm>
    </dsp:sp>
    <dsp:sp modelId="{2880BCA1-9350-487F-AA7B-DB167CF9AD4A}">
      <dsp:nvSpPr>
        <dsp:cNvPr id="0" name=""/>
        <dsp:cNvSpPr/>
      </dsp:nvSpPr>
      <dsp:spPr>
        <a:xfrm>
          <a:off x="0" y="3234205"/>
          <a:ext cx="8784976"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92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mj-lt"/>
            </a:rPr>
            <a:t>Reportable at 550 gallons or 5,000 </a:t>
          </a:r>
          <a:r>
            <a:rPr lang="en-US" sz="1800" b="0" i="0" kern="1200" baseline="0" err="1">
              <a:latin typeface="+mj-lt"/>
            </a:rPr>
            <a:t>lbs</a:t>
          </a:r>
          <a:endParaRPr lang="en-US" sz="1800" i="0" kern="1200">
            <a:latin typeface="+mj-lt"/>
          </a:endParaRPr>
        </a:p>
      </dsp:txBody>
      <dsp:txXfrm>
        <a:off x="0" y="3234205"/>
        <a:ext cx="8784976" cy="380880"/>
      </dsp:txXfrm>
    </dsp:sp>
    <dsp:sp modelId="{797EFD38-04B2-4E9F-BA12-408C8CC5E3B5}">
      <dsp:nvSpPr>
        <dsp:cNvPr id="0" name=""/>
        <dsp:cNvSpPr/>
      </dsp:nvSpPr>
      <dsp:spPr>
        <a:xfrm>
          <a:off x="0" y="3615085"/>
          <a:ext cx="8784976" cy="5516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solidFill>
                <a:schemeClr val="tx1"/>
              </a:solidFill>
            </a:rPr>
            <a:t>Propane</a:t>
          </a:r>
          <a:endParaRPr lang="en-US" sz="2300" b="1" i="0" kern="1200">
            <a:solidFill>
              <a:schemeClr val="tx1"/>
            </a:solidFill>
          </a:endParaRPr>
        </a:p>
      </dsp:txBody>
      <dsp:txXfrm>
        <a:off x="26930" y="3642015"/>
        <a:ext cx="8731116" cy="497795"/>
      </dsp:txXfrm>
    </dsp:sp>
    <dsp:sp modelId="{3A365B7D-5A0E-4161-86E0-23CD85552273}">
      <dsp:nvSpPr>
        <dsp:cNvPr id="0" name=""/>
        <dsp:cNvSpPr/>
      </dsp:nvSpPr>
      <dsp:spPr>
        <a:xfrm>
          <a:off x="0" y="4166741"/>
          <a:ext cx="8784976"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92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mj-lt"/>
            </a:rPr>
            <a:t>In use on forklift = exempt….spares are reportable</a:t>
          </a:r>
          <a:endParaRPr lang="en-US" sz="1800" i="0" kern="1200">
            <a:latin typeface="+mj-lt"/>
          </a:endParaRPr>
        </a:p>
        <a:p>
          <a:pPr marL="171450" lvl="1" indent="-171450" algn="l" defTabSz="800100">
            <a:lnSpc>
              <a:spcPct val="90000"/>
            </a:lnSpc>
            <a:spcBef>
              <a:spcPct val="0"/>
            </a:spcBef>
            <a:spcAft>
              <a:spcPct val="20000"/>
            </a:spcAft>
            <a:buChar char="•"/>
          </a:pPr>
          <a:r>
            <a:rPr lang="en-US" sz="1800" b="0" i="0" kern="1200" baseline="0">
              <a:latin typeface="+mj-lt"/>
            </a:rPr>
            <a:t>Exempt up to 1,000 gallons if used for the </a:t>
          </a:r>
          <a:r>
            <a:rPr lang="en-US" sz="1800" b="0" i="0" u="sng" kern="1200" baseline="0">
              <a:latin typeface="+mj-lt"/>
            </a:rPr>
            <a:t>sole purpose</a:t>
          </a:r>
          <a:r>
            <a:rPr lang="en-US" sz="1800" b="0" i="0" kern="1200" baseline="0">
              <a:latin typeface="+mj-lt"/>
            </a:rPr>
            <a:t> of cooking, cooling, heating</a:t>
          </a:r>
          <a:endParaRPr lang="en-US" sz="1800" i="0" kern="1200">
            <a:latin typeface="+mj-lt"/>
          </a:endParaRPr>
        </a:p>
      </dsp:txBody>
      <dsp:txXfrm>
        <a:off x="0" y="4166741"/>
        <a:ext cx="8784976" cy="618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4F1B0-4718-4C59-BFDC-9EC0D353AF55}">
      <dsp:nvSpPr>
        <dsp:cNvPr id="0" name=""/>
        <dsp:cNvSpPr/>
      </dsp:nvSpPr>
      <dsp:spPr>
        <a:xfrm>
          <a:off x="0" y="0"/>
          <a:ext cx="8509606" cy="1486314"/>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scene3d>
          <a:camera prst="orthographicFront"/>
          <a:lightRig rig="chilly" dir="t"/>
        </a:scene3d>
        <a:sp3d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0" kern="1200" baseline="0">
              <a:solidFill>
                <a:srgbClr val="002060"/>
              </a:solidFill>
              <a:latin typeface="+mj-lt"/>
            </a:rPr>
            <a:t>Facilities subject to Hazardous Materials Business Plan requirements are required to comply with the following in San Diego County:</a:t>
          </a:r>
          <a:endParaRPr lang="en-US" sz="3000" kern="1200">
            <a:solidFill>
              <a:srgbClr val="002060"/>
            </a:solidFill>
            <a:latin typeface="+mj-lt"/>
          </a:endParaRPr>
        </a:p>
      </dsp:txBody>
      <dsp:txXfrm>
        <a:off x="0" y="0"/>
        <a:ext cx="8509606" cy="1486314"/>
      </dsp:txXfrm>
    </dsp:sp>
    <dsp:sp modelId="{0A083440-5493-4350-85E4-5E90AD148DC4}">
      <dsp:nvSpPr>
        <dsp:cNvPr id="0" name=""/>
        <dsp:cNvSpPr/>
      </dsp:nvSpPr>
      <dsp:spPr>
        <a:xfrm>
          <a:off x="1038" y="1486314"/>
          <a:ext cx="1215361" cy="312126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baseline="0">
              <a:solidFill>
                <a:srgbClr val="002060"/>
              </a:solidFill>
              <a:latin typeface="+mj-lt"/>
            </a:rPr>
            <a:t>Obtain a Unified Program Facility Permit</a:t>
          </a:r>
          <a:endParaRPr lang="en-US" sz="1700" kern="1200">
            <a:solidFill>
              <a:srgbClr val="002060"/>
            </a:solidFill>
            <a:latin typeface="+mj-lt"/>
          </a:endParaRPr>
        </a:p>
      </dsp:txBody>
      <dsp:txXfrm>
        <a:off x="1038" y="1486314"/>
        <a:ext cx="1215361" cy="3121260"/>
      </dsp:txXfrm>
    </dsp:sp>
    <dsp:sp modelId="{05A97249-D2D0-4F83-B7F3-F475CAA799CC}">
      <dsp:nvSpPr>
        <dsp:cNvPr id="0" name=""/>
        <dsp:cNvSpPr/>
      </dsp:nvSpPr>
      <dsp:spPr>
        <a:xfrm>
          <a:off x="1216399" y="1486314"/>
          <a:ext cx="1215361" cy="312126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baseline="0">
              <a:solidFill>
                <a:srgbClr val="002060"/>
              </a:solidFill>
              <a:latin typeface="+mj-lt"/>
            </a:rPr>
            <a:t>Establish an HMBP &amp; submit electronic-ally in CERS</a:t>
          </a:r>
          <a:endParaRPr lang="en-US" sz="1700" kern="1200">
            <a:solidFill>
              <a:srgbClr val="002060"/>
            </a:solidFill>
            <a:latin typeface="+mj-lt"/>
          </a:endParaRPr>
        </a:p>
      </dsp:txBody>
      <dsp:txXfrm>
        <a:off x="1216399" y="1486314"/>
        <a:ext cx="1215361" cy="3121260"/>
      </dsp:txXfrm>
    </dsp:sp>
    <dsp:sp modelId="{4BF6B194-B87E-4615-9601-066EF472AC8B}">
      <dsp:nvSpPr>
        <dsp:cNvPr id="0" name=""/>
        <dsp:cNvSpPr/>
      </dsp:nvSpPr>
      <dsp:spPr>
        <a:xfrm>
          <a:off x="2431761" y="1486314"/>
          <a:ext cx="1215361" cy="312126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baseline="0">
              <a:solidFill>
                <a:srgbClr val="002060"/>
              </a:solidFill>
              <a:latin typeface="+mj-lt"/>
            </a:rPr>
            <a:t>Annually certify HMBP in CERS</a:t>
          </a:r>
          <a:endParaRPr lang="en-US" sz="1700" kern="1200">
            <a:solidFill>
              <a:srgbClr val="002060"/>
            </a:solidFill>
            <a:latin typeface="+mj-lt"/>
          </a:endParaRPr>
        </a:p>
      </dsp:txBody>
      <dsp:txXfrm>
        <a:off x="2431761" y="1486314"/>
        <a:ext cx="1215361" cy="3121260"/>
      </dsp:txXfrm>
    </dsp:sp>
    <dsp:sp modelId="{0CE49D22-B9F0-4198-9049-35FDB62E9C34}">
      <dsp:nvSpPr>
        <dsp:cNvPr id="0" name=""/>
        <dsp:cNvSpPr/>
      </dsp:nvSpPr>
      <dsp:spPr>
        <a:xfrm>
          <a:off x="3647122" y="1486314"/>
          <a:ext cx="1215361" cy="312126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baseline="0">
              <a:solidFill>
                <a:srgbClr val="002060"/>
              </a:solidFill>
              <a:latin typeface="+mj-lt"/>
            </a:rPr>
            <a:t>Update CERS account information within 30 days of any changes</a:t>
          </a:r>
          <a:endParaRPr lang="en-US" sz="1700" kern="1200">
            <a:solidFill>
              <a:srgbClr val="002060"/>
            </a:solidFill>
            <a:latin typeface="+mj-lt"/>
          </a:endParaRPr>
        </a:p>
      </dsp:txBody>
      <dsp:txXfrm>
        <a:off x="3647122" y="1486314"/>
        <a:ext cx="1215361" cy="3121260"/>
      </dsp:txXfrm>
    </dsp:sp>
    <dsp:sp modelId="{FC936EF1-202D-4A14-B0F3-E708D01BDB45}">
      <dsp:nvSpPr>
        <dsp:cNvPr id="0" name=""/>
        <dsp:cNvSpPr/>
      </dsp:nvSpPr>
      <dsp:spPr>
        <a:xfrm>
          <a:off x="4862483" y="1486314"/>
          <a:ext cx="1215361" cy="312126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baseline="0">
              <a:solidFill>
                <a:srgbClr val="002060"/>
              </a:solidFill>
              <a:latin typeface="+mj-lt"/>
            </a:rPr>
            <a:t>HMBP readily available to facility personnel &amp; the CUPA</a:t>
          </a:r>
          <a:endParaRPr lang="en-US" sz="1700" kern="1200">
            <a:solidFill>
              <a:srgbClr val="002060"/>
            </a:solidFill>
            <a:latin typeface="+mj-lt"/>
          </a:endParaRPr>
        </a:p>
      </dsp:txBody>
      <dsp:txXfrm>
        <a:off x="4862483" y="1486314"/>
        <a:ext cx="1215361" cy="3121260"/>
      </dsp:txXfrm>
    </dsp:sp>
    <dsp:sp modelId="{2626164D-836C-407A-A9B2-DF5517E39711}">
      <dsp:nvSpPr>
        <dsp:cNvPr id="0" name=""/>
        <dsp:cNvSpPr/>
      </dsp:nvSpPr>
      <dsp:spPr>
        <a:xfrm>
          <a:off x="6077844" y="1486314"/>
          <a:ext cx="1215361" cy="312126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baseline="0">
              <a:solidFill>
                <a:srgbClr val="002060"/>
              </a:solidFill>
              <a:latin typeface="+mj-lt"/>
            </a:rPr>
            <a:t>Conduct &amp; document annual HMBP training – Keep records for 3 years</a:t>
          </a:r>
          <a:endParaRPr lang="en-US" sz="1700" kern="1200">
            <a:solidFill>
              <a:srgbClr val="002060"/>
            </a:solidFill>
            <a:latin typeface="+mj-lt"/>
          </a:endParaRPr>
        </a:p>
      </dsp:txBody>
      <dsp:txXfrm>
        <a:off x="6077844" y="1486314"/>
        <a:ext cx="1215361" cy="3121260"/>
      </dsp:txXfrm>
    </dsp:sp>
    <dsp:sp modelId="{0388885C-754E-4807-A2A4-11557F76E446}">
      <dsp:nvSpPr>
        <dsp:cNvPr id="0" name=""/>
        <dsp:cNvSpPr/>
      </dsp:nvSpPr>
      <dsp:spPr>
        <a:xfrm>
          <a:off x="7293206" y="1486314"/>
          <a:ext cx="1215361" cy="312126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baseline="0">
              <a:solidFill>
                <a:srgbClr val="002060"/>
              </a:solidFill>
              <a:latin typeface="+mj-lt"/>
            </a:rPr>
            <a:t>Report hazardous materials releases &amp; threatened releases to the CUPA &amp; OES upon discovery</a:t>
          </a:r>
          <a:endParaRPr lang="en-US" sz="1700" kern="1200">
            <a:solidFill>
              <a:srgbClr val="002060"/>
            </a:solidFill>
            <a:latin typeface="+mj-lt"/>
          </a:endParaRPr>
        </a:p>
      </dsp:txBody>
      <dsp:txXfrm>
        <a:off x="7293206" y="1486314"/>
        <a:ext cx="1215361" cy="3121260"/>
      </dsp:txXfrm>
    </dsp:sp>
    <dsp:sp modelId="{F5BAA838-FC76-4552-9FA7-09C543DFC9C5}">
      <dsp:nvSpPr>
        <dsp:cNvPr id="0" name=""/>
        <dsp:cNvSpPr/>
      </dsp:nvSpPr>
      <dsp:spPr>
        <a:xfrm>
          <a:off x="0" y="4607575"/>
          <a:ext cx="8509606" cy="346806"/>
        </a:xfrm>
        <a:prstGeom prst="rect">
          <a:avLst/>
        </a:prstGeom>
        <a:noFill/>
        <a:ln w="25400" cap="flat" cmpd="sng" algn="ctr">
          <a:noFill/>
          <a:prstDash val="solid"/>
        </a:ln>
        <a:effectLst/>
        <a:scene3d>
          <a:camera prst="orthographicFront"/>
          <a:lightRig rig="chilly" dir="t"/>
        </a:scene3d>
        <a:sp3d extrusionH="1700"/>
      </dsp:spPr>
      <dsp:style>
        <a:lnRef idx="2">
          <a:schemeClr val="accent1"/>
        </a:lnRef>
        <a:fillRef idx="1">
          <a:schemeClr val="lt1"/>
        </a:fillRef>
        <a:effectRef idx="0">
          <a:schemeClr val="accent1"/>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B890E-7519-4138-99C2-872E4A8AE42D}">
      <dsp:nvSpPr>
        <dsp:cNvPr id="0" name=""/>
        <dsp:cNvSpPr/>
      </dsp:nvSpPr>
      <dsp:spPr>
        <a:xfrm>
          <a:off x="1038" y="720950"/>
          <a:ext cx="2430722" cy="12153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i="0" kern="1200" baseline="0">
              <a:latin typeface="+mj-lt"/>
            </a:rPr>
            <a:t>Areas that will be inspected include:</a:t>
          </a:r>
          <a:endParaRPr lang="en-US" sz="1900" b="1" kern="1200">
            <a:latin typeface="+mj-lt"/>
          </a:endParaRPr>
        </a:p>
      </dsp:txBody>
      <dsp:txXfrm>
        <a:off x="36635" y="756547"/>
        <a:ext cx="2359528" cy="1144167"/>
      </dsp:txXfrm>
    </dsp:sp>
    <dsp:sp modelId="{5AB2C5ED-2743-4DCD-BCA1-935F94D9EC0A}">
      <dsp:nvSpPr>
        <dsp:cNvPr id="0" name=""/>
        <dsp:cNvSpPr/>
      </dsp:nvSpPr>
      <dsp:spPr>
        <a:xfrm>
          <a:off x="244110" y="1936311"/>
          <a:ext cx="243072" cy="911520"/>
        </a:xfrm>
        <a:custGeom>
          <a:avLst/>
          <a:gdLst/>
          <a:ahLst/>
          <a:cxnLst/>
          <a:rect l="0" t="0" r="0" b="0"/>
          <a:pathLst>
            <a:path>
              <a:moveTo>
                <a:pt x="0" y="0"/>
              </a:moveTo>
              <a:lnTo>
                <a:pt x="0" y="911520"/>
              </a:lnTo>
              <a:lnTo>
                <a:pt x="243072" y="911520"/>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8C82134-B546-439D-978B-BA01860845FA}">
      <dsp:nvSpPr>
        <dsp:cNvPr id="0" name=""/>
        <dsp:cNvSpPr/>
      </dsp:nvSpPr>
      <dsp:spPr>
        <a:xfrm>
          <a:off x="487183" y="2240152"/>
          <a:ext cx="1944577" cy="1215361"/>
        </a:xfrm>
        <a:prstGeom prst="roundRect">
          <a:avLst>
            <a:gd name="adj" fmla="val 10000"/>
          </a:avLst>
        </a:prstGeom>
        <a:solidFill>
          <a:schemeClr val="accent1">
            <a:alpha val="90000"/>
          </a:scheme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i="0" kern="1200" baseline="0">
              <a:latin typeface="+mj-lt"/>
            </a:rPr>
            <a:t>HM storage, fermentation, filtration, CIP, lab, even outside…</a:t>
          </a:r>
          <a:endParaRPr lang="en-US" sz="1900" b="1" i="0" kern="1200">
            <a:latin typeface="+mj-lt"/>
          </a:endParaRPr>
        </a:p>
      </dsp:txBody>
      <dsp:txXfrm>
        <a:off x="522780" y="2275749"/>
        <a:ext cx="1873383" cy="1144167"/>
      </dsp:txXfrm>
    </dsp:sp>
    <dsp:sp modelId="{31E20E0A-4409-44B2-8E25-3C9372E8CE3F}">
      <dsp:nvSpPr>
        <dsp:cNvPr id="0" name=""/>
        <dsp:cNvSpPr/>
      </dsp:nvSpPr>
      <dsp:spPr>
        <a:xfrm>
          <a:off x="3039441" y="720950"/>
          <a:ext cx="2430722" cy="12153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i="0" kern="1200" baseline="0">
              <a:latin typeface="+mj-lt"/>
            </a:rPr>
            <a:t>Verification of Hazardous Materials Business Plan elements</a:t>
          </a:r>
          <a:endParaRPr lang="en-US" sz="1900" b="1" i="0" kern="1200">
            <a:latin typeface="+mj-lt"/>
          </a:endParaRPr>
        </a:p>
      </dsp:txBody>
      <dsp:txXfrm>
        <a:off x="3075038" y="756547"/>
        <a:ext cx="2359528" cy="1144167"/>
      </dsp:txXfrm>
    </dsp:sp>
    <dsp:sp modelId="{108303F3-D6EA-4D7E-95FA-2C44F04C5BF7}">
      <dsp:nvSpPr>
        <dsp:cNvPr id="0" name=""/>
        <dsp:cNvSpPr/>
      </dsp:nvSpPr>
      <dsp:spPr>
        <a:xfrm>
          <a:off x="3282513" y="1936311"/>
          <a:ext cx="243072" cy="911520"/>
        </a:xfrm>
        <a:custGeom>
          <a:avLst/>
          <a:gdLst/>
          <a:ahLst/>
          <a:cxnLst/>
          <a:rect l="0" t="0" r="0" b="0"/>
          <a:pathLst>
            <a:path>
              <a:moveTo>
                <a:pt x="0" y="0"/>
              </a:moveTo>
              <a:lnTo>
                <a:pt x="0" y="911520"/>
              </a:lnTo>
              <a:lnTo>
                <a:pt x="243072" y="911520"/>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076C66-C7F0-447F-9E40-C21F1092CBB9}">
      <dsp:nvSpPr>
        <dsp:cNvPr id="0" name=""/>
        <dsp:cNvSpPr/>
      </dsp:nvSpPr>
      <dsp:spPr>
        <a:xfrm>
          <a:off x="3525585" y="2240152"/>
          <a:ext cx="1944577" cy="1215361"/>
        </a:xfrm>
        <a:prstGeom prst="roundRect">
          <a:avLst>
            <a:gd name="adj" fmla="val 10000"/>
          </a:avLst>
        </a:prstGeom>
        <a:solidFill>
          <a:schemeClr val="accent1">
            <a:alpha val="90000"/>
          </a:scheme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i="0" kern="1200" baseline="0">
              <a:latin typeface="+mj-lt"/>
            </a:rPr>
            <a:t>Verification of CERS inventory and site map</a:t>
          </a:r>
          <a:endParaRPr lang="en-US" sz="1900" b="1" i="0" kern="1200">
            <a:latin typeface="+mj-lt"/>
          </a:endParaRPr>
        </a:p>
      </dsp:txBody>
      <dsp:txXfrm>
        <a:off x="3561182" y="2275749"/>
        <a:ext cx="1873383" cy="1144167"/>
      </dsp:txXfrm>
    </dsp:sp>
    <dsp:sp modelId="{CED3C519-110A-43A0-857C-BC2F0283F999}">
      <dsp:nvSpPr>
        <dsp:cNvPr id="0" name=""/>
        <dsp:cNvSpPr/>
      </dsp:nvSpPr>
      <dsp:spPr>
        <a:xfrm>
          <a:off x="6077844" y="720950"/>
          <a:ext cx="2430722" cy="12153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i="0" kern="1200" baseline="0">
              <a:latin typeface="+mj-lt"/>
            </a:rPr>
            <a:t>May take photographs and collect samples</a:t>
          </a:r>
          <a:endParaRPr lang="en-US" sz="1900" b="1" i="0" kern="1200">
            <a:latin typeface="+mj-lt"/>
          </a:endParaRPr>
        </a:p>
      </dsp:txBody>
      <dsp:txXfrm>
        <a:off x="6113441" y="756547"/>
        <a:ext cx="2359528" cy="1144167"/>
      </dsp:txXfrm>
    </dsp:sp>
    <dsp:sp modelId="{80C9322B-542C-43FB-ACD4-53A20202D63E}">
      <dsp:nvSpPr>
        <dsp:cNvPr id="0" name=""/>
        <dsp:cNvSpPr/>
      </dsp:nvSpPr>
      <dsp:spPr>
        <a:xfrm>
          <a:off x="6320916" y="1936311"/>
          <a:ext cx="243072" cy="911520"/>
        </a:xfrm>
        <a:custGeom>
          <a:avLst/>
          <a:gdLst/>
          <a:ahLst/>
          <a:cxnLst/>
          <a:rect l="0" t="0" r="0" b="0"/>
          <a:pathLst>
            <a:path>
              <a:moveTo>
                <a:pt x="0" y="0"/>
              </a:moveTo>
              <a:lnTo>
                <a:pt x="0" y="911520"/>
              </a:lnTo>
              <a:lnTo>
                <a:pt x="243072" y="911520"/>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F6FAE3-D7A6-4257-950F-6485AF95AEF0}">
      <dsp:nvSpPr>
        <dsp:cNvPr id="0" name=""/>
        <dsp:cNvSpPr/>
      </dsp:nvSpPr>
      <dsp:spPr>
        <a:xfrm>
          <a:off x="6563988" y="2240152"/>
          <a:ext cx="1944577" cy="1215361"/>
        </a:xfrm>
        <a:prstGeom prst="roundRect">
          <a:avLst>
            <a:gd name="adj" fmla="val 10000"/>
          </a:avLst>
        </a:prstGeom>
        <a:solidFill>
          <a:schemeClr val="accent1">
            <a:alpha val="90000"/>
          </a:scheme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i="0" kern="1200" baseline="0">
              <a:latin typeface="+mj-lt"/>
            </a:rPr>
            <a:t>Facility will receive a copy of photos/split sample</a:t>
          </a:r>
          <a:endParaRPr lang="en-US" sz="1900" b="1" i="0" kern="1200">
            <a:latin typeface="+mj-lt"/>
          </a:endParaRPr>
        </a:p>
      </dsp:txBody>
      <dsp:txXfrm>
        <a:off x="6599585" y="2275749"/>
        <a:ext cx="1873383" cy="11441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BD758-71AA-424A-B898-EA9C1CED3813}">
      <dsp:nvSpPr>
        <dsp:cNvPr id="0" name=""/>
        <dsp:cNvSpPr/>
      </dsp:nvSpPr>
      <dsp:spPr>
        <a:xfrm>
          <a:off x="7721" y="1403833"/>
          <a:ext cx="2307772" cy="20337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baseline="0">
              <a:solidFill>
                <a:schemeClr val="tx1"/>
              </a:solidFill>
              <a:latin typeface="+mj-lt"/>
            </a:rPr>
            <a:t>Review report with facility contact </a:t>
          </a:r>
          <a:r>
            <a:rPr lang="en-US" sz="1800" b="0" i="0" kern="1200" baseline="0">
              <a:solidFill>
                <a:schemeClr val="tx1"/>
              </a:solidFill>
              <a:latin typeface="+mj-lt"/>
              <a:sym typeface="Wingdings" panose="05000000000000000000" pitchFamily="2" charset="2"/>
            </a:rPr>
            <a:t></a:t>
          </a:r>
          <a:br>
            <a:rPr lang="en-US" sz="1800" b="0" i="0" kern="1200" baseline="0">
              <a:solidFill>
                <a:schemeClr val="tx1"/>
              </a:solidFill>
              <a:latin typeface="+mj-lt"/>
            </a:rPr>
          </a:br>
          <a:r>
            <a:rPr lang="en-US" sz="1800" b="0" i="0" kern="1200" baseline="0">
              <a:solidFill>
                <a:schemeClr val="tx1"/>
              </a:solidFill>
              <a:latin typeface="+mj-lt"/>
            </a:rPr>
            <a:t>Introduction, Violations, Corrective Action, Remarks (potential action items)</a:t>
          </a:r>
          <a:endParaRPr lang="en-US" sz="1800" kern="1200">
            <a:solidFill>
              <a:schemeClr val="tx1"/>
            </a:solidFill>
            <a:latin typeface="+mj-lt"/>
          </a:endParaRPr>
        </a:p>
      </dsp:txBody>
      <dsp:txXfrm>
        <a:off x="67287" y="1463399"/>
        <a:ext cx="2188640" cy="1914592"/>
      </dsp:txXfrm>
    </dsp:sp>
    <dsp:sp modelId="{D0B0529B-0BA4-41FC-A6C6-7875E3EC791D}">
      <dsp:nvSpPr>
        <dsp:cNvPr id="0" name=""/>
        <dsp:cNvSpPr/>
      </dsp:nvSpPr>
      <dsp:spPr>
        <a:xfrm>
          <a:off x="2546270" y="2134532"/>
          <a:ext cx="489247" cy="5723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46270" y="2248997"/>
        <a:ext cx="342473" cy="343397"/>
      </dsp:txXfrm>
    </dsp:sp>
    <dsp:sp modelId="{CC2E858C-89B1-4587-A057-2270739D1583}">
      <dsp:nvSpPr>
        <dsp:cNvPr id="0" name=""/>
        <dsp:cNvSpPr/>
      </dsp:nvSpPr>
      <dsp:spPr>
        <a:xfrm>
          <a:off x="3238601" y="1403833"/>
          <a:ext cx="2307772" cy="20337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solidFill>
                <a:schemeClr val="tx1"/>
              </a:solidFill>
              <a:latin typeface="+mj-lt"/>
            </a:rPr>
            <a:t>Obtain signature to confirm review of report with facility representative(s)</a:t>
          </a:r>
          <a:endParaRPr lang="en-US" sz="1800" kern="1200">
            <a:solidFill>
              <a:schemeClr val="tx1"/>
            </a:solidFill>
            <a:latin typeface="+mj-lt"/>
          </a:endParaRPr>
        </a:p>
      </dsp:txBody>
      <dsp:txXfrm>
        <a:off x="3298167" y="1463399"/>
        <a:ext cx="2188640" cy="1914592"/>
      </dsp:txXfrm>
    </dsp:sp>
    <dsp:sp modelId="{6ED05C9B-BE1C-490C-8379-BCCCA4E5AB3E}">
      <dsp:nvSpPr>
        <dsp:cNvPr id="0" name=""/>
        <dsp:cNvSpPr/>
      </dsp:nvSpPr>
      <dsp:spPr>
        <a:xfrm>
          <a:off x="5777151" y="2134532"/>
          <a:ext cx="489247" cy="5723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77151" y="2248997"/>
        <a:ext cx="342473" cy="343397"/>
      </dsp:txXfrm>
    </dsp:sp>
    <dsp:sp modelId="{E6DDFDFF-4234-4723-863A-9A5E761DC8FA}">
      <dsp:nvSpPr>
        <dsp:cNvPr id="0" name=""/>
        <dsp:cNvSpPr/>
      </dsp:nvSpPr>
      <dsp:spPr>
        <a:xfrm>
          <a:off x="6469482" y="1403833"/>
          <a:ext cx="2307772" cy="20337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a:solidFill>
                <a:schemeClr val="tx1"/>
              </a:solidFill>
              <a:latin typeface="+mj-lt"/>
            </a:rPr>
            <a:t>Email inspection report &amp; photos to facility representative(s) following the inspection</a:t>
          </a:r>
          <a:endParaRPr lang="en-US" sz="1800" kern="1200">
            <a:solidFill>
              <a:schemeClr val="tx1"/>
            </a:solidFill>
            <a:latin typeface="+mj-lt"/>
          </a:endParaRPr>
        </a:p>
      </dsp:txBody>
      <dsp:txXfrm>
        <a:off x="6529048" y="1463399"/>
        <a:ext cx="2188640" cy="19145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E7487-A867-4D95-84C3-79BCBBC13E42}">
      <dsp:nvSpPr>
        <dsp:cNvPr id="0" name=""/>
        <dsp:cNvSpPr/>
      </dsp:nvSpPr>
      <dsp:spPr>
        <a:xfrm>
          <a:off x="-6187466" y="-946606"/>
          <a:ext cx="7365340" cy="7365340"/>
        </a:xfrm>
        <a:prstGeom prst="blockArc">
          <a:avLst>
            <a:gd name="adj1" fmla="val 18900000"/>
            <a:gd name="adj2" fmla="val 2700000"/>
            <a:gd name="adj3" fmla="val 293"/>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DE6CD5-6456-4CDD-B9AF-F4D929E15B64}">
      <dsp:nvSpPr>
        <dsp:cNvPr id="0" name=""/>
        <dsp:cNvSpPr/>
      </dsp:nvSpPr>
      <dsp:spPr>
        <a:xfrm>
          <a:off x="514657" y="341898"/>
          <a:ext cx="8372887" cy="684234"/>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311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i="1" kern="1200" baseline="0"/>
            <a:t>Unified Program Facility Permit not obtained for hazardous materials</a:t>
          </a:r>
          <a:endParaRPr lang="en-US" sz="2200" kern="1200"/>
        </a:p>
      </dsp:txBody>
      <dsp:txXfrm>
        <a:off x="514657" y="341898"/>
        <a:ext cx="8372887" cy="684234"/>
      </dsp:txXfrm>
    </dsp:sp>
    <dsp:sp modelId="{5F4BBC12-4B8B-4703-BDBD-D356A1651D7C}">
      <dsp:nvSpPr>
        <dsp:cNvPr id="0" name=""/>
        <dsp:cNvSpPr/>
      </dsp:nvSpPr>
      <dsp:spPr>
        <a:xfrm>
          <a:off x="87010" y="256369"/>
          <a:ext cx="855293" cy="8552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8DE37D-1897-4925-9C50-13125501E9A8}">
      <dsp:nvSpPr>
        <dsp:cNvPr id="0" name=""/>
        <dsp:cNvSpPr/>
      </dsp:nvSpPr>
      <dsp:spPr>
        <a:xfrm>
          <a:off x="1004960" y="1367922"/>
          <a:ext cx="7882585" cy="684234"/>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311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i="1" kern="1200" baseline="0"/>
            <a:t>HMBP not established/submitted in CERS</a:t>
          </a:r>
          <a:endParaRPr lang="en-US" sz="2200" kern="1200"/>
        </a:p>
      </dsp:txBody>
      <dsp:txXfrm>
        <a:off x="1004960" y="1367922"/>
        <a:ext cx="7882585" cy="684234"/>
      </dsp:txXfrm>
    </dsp:sp>
    <dsp:sp modelId="{FBE07D51-60C2-47AA-A320-000498A00F1D}">
      <dsp:nvSpPr>
        <dsp:cNvPr id="0" name=""/>
        <dsp:cNvSpPr/>
      </dsp:nvSpPr>
      <dsp:spPr>
        <a:xfrm>
          <a:off x="577313" y="1282393"/>
          <a:ext cx="855293" cy="8552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59E4FD7-35B8-444B-AEA6-869361280D87}">
      <dsp:nvSpPr>
        <dsp:cNvPr id="0" name=""/>
        <dsp:cNvSpPr/>
      </dsp:nvSpPr>
      <dsp:spPr>
        <a:xfrm>
          <a:off x="1155443" y="2393946"/>
          <a:ext cx="7732101" cy="684234"/>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311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i="1" kern="1200" baseline="0"/>
            <a:t>HMBP not annually certified in CERS</a:t>
          </a:r>
          <a:endParaRPr lang="en-US" sz="2200" kern="1200"/>
        </a:p>
      </dsp:txBody>
      <dsp:txXfrm>
        <a:off x="1155443" y="2393946"/>
        <a:ext cx="7732101" cy="684234"/>
      </dsp:txXfrm>
    </dsp:sp>
    <dsp:sp modelId="{CBC33087-15DD-4831-807A-3853044DA7D6}">
      <dsp:nvSpPr>
        <dsp:cNvPr id="0" name=""/>
        <dsp:cNvSpPr/>
      </dsp:nvSpPr>
      <dsp:spPr>
        <a:xfrm>
          <a:off x="727797" y="2308417"/>
          <a:ext cx="855293" cy="8552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06BB284-8B5A-474E-8931-11F9E617FB96}">
      <dsp:nvSpPr>
        <dsp:cNvPr id="0" name=""/>
        <dsp:cNvSpPr/>
      </dsp:nvSpPr>
      <dsp:spPr>
        <a:xfrm>
          <a:off x="1004960" y="3419970"/>
          <a:ext cx="7882585" cy="684234"/>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311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i="1" kern="1200"/>
            <a:t>HMBP not updated with 30 days of substantial change</a:t>
          </a:r>
          <a:endParaRPr lang="en-US" sz="2200" kern="1200"/>
        </a:p>
      </dsp:txBody>
      <dsp:txXfrm>
        <a:off x="1004960" y="3419970"/>
        <a:ext cx="7882585" cy="684234"/>
      </dsp:txXfrm>
    </dsp:sp>
    <dsp:sp modelId="{36539283-DBA4-4767-82AC-C8F8D0FAF6B4}">
      <dsp:nvSpPr>
        <dsp:cNvPr id="0" name=""/>
        <dsp:cNvSpPr/>
      </dsp:nvSpPr>
      <dsp:spPr>
        <a:xfrm>
          <a:off x="577313" y="3334441"/>
          <a:ext cx="855293" cy="8552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A7423F-47D9-488A-91E0-613FE7EC6F05}">
      <dsp:nvSpPr>
        <dsp:cNvPr id="0" name=""/>
        <dsp:cNvSpPr/>
      </dsp:nvSpPr>
      <dsp:spPr>
        <a:xfrm>
          <a:off x="514657" y="4445994"/>
          <a:ext cx="8372887" cy="684234"/>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4311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i="1" kern="1200" baseline="0"/>
            <a:t>Employee training not annually conducted and/or not documented</a:t>
          </a:r>
          <a:endParaRPr lang="en-US" sz="2200" kern="1200"/>
        </a:p>
      </dsp:txBody>
      <dsp:txXfrm>
        <a:off x="514657" y="4445994"/>
        <a:ext cx="8372887" cy="684234"/>
      </dsp:txXfrm>
    </dsp:sp>
    <dsp:sp modelId="{0AC8BE12-4E1B-4385-BD38-5C99E9B0FA1B}">
      <dsp:nvSpPr>
        <dsp:cNvPr id="0" name=""/>
        <dsp:cNvSpPr/>
      </dsp:nvSpPr>
      <dsp:spPr>
        <a:xfrm>
          <a:off x="87010" y="4360465"/>
          <a:ext cx="855293" cy="8552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2020-12-16</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2020-12-16</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a:p>
        </p:txBody>
      </p:sp>
    </p:spTree>
    <p:extLst>
      <p:ext uri="{BB962C8B-B14F-4D97-AF65-F5344CB8AC3E}">
        <p14:creationId xmlns:p14="http://schemas.microsoft.com/office/powerpoint/2010/main" val="996262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33</a:t>
            </a:fld>
            <a:endParaRPr lang="ko-KR" altLang="en-US"/>
          </a:p>
        </p:txBody>
      </p:sp>
    </p:spTree>
    <p:extLst>
      <p:ext uri="{BB962C8B-B14F-4D97-AF65-F5344CB8AC3E}">
        <p14:creationId xmlns:p14="http://schemas.microsoft.com/office/powerpoint/2010/main" val="2640960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34</a:t>
            </a:fld>
            <a:endParaRPr lang="ko-KR" altLang="en-US"/>
          </a:p>
        </p:txBody>
      </p:sp>
    </p:spTree>
    <p:extLst>
      <p:ext uri="{BB962C8B-B14F-4D97-AF65-F5344CB8AC3E}">
        <p14:creationId xmlns:p14="http://schemas.microsoft.com/office/powerpoint/2010/main" val="105649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35</a:t>
            </a:fld>
            <a:endParaRPr lang="ko-KR" altLang="en-US"/>
          </a:p>
        </p:txBody>
      </p:sp>
    </p:spTree>
    <p:extLst>
      <p:ext uri="{BB962C8B-B14F-4D97-AF65-F5344CB8AC3E}">
        <p14:creationId xmlns:p14="http://schemas.microsoft.com/office/powerpoint/2010/main" val="92950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36</a:t>
            </a:fld>
            <a:endParaRPr lang="ko-KR" altLang="en-US"/>
          </a:p>
        </p:txBody>
      </p:sp>
    </p:spTree>
    <p:extLst>
      <p:ext uri="{BB962C8B-B14F-4D97-AF65-F5344CB8AC3E}">
        <p14:creationId xmlns:p14="http://schemas.microsoft.com/office/powerpoint/2010/main" val="77627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37</a:t>
            </a:fld>
            <a:endParaRPr lang="ko-KR" altLang="en-US"/>
          </a:p>
        </p:txBody>
      </p:sp>
    </p:spTree>
    <p:extLst>
      <p:ext uri="{BB962C8B-B14F-4D97-AF65-F5344CB8AC3E}">
        <p14:creationId xmlns:p14="http://schemas.microsoft.com/office/powerpoint/2010/main" val="297473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50</a:t>
            </a:fld>
            <a:endParaRPr lang="ko-KR" altLang="en-US"/>
          </a:p>
        </p:txBody>
      </p:sp>
    </p:spTree>
    <p:extLst>
      <p:ext uri="{BB962C8B-B14F-4D97-AF65-F5344CB8AC3E}">
        <p14:creationId xmlns:p14="http://schemas.microsoft.com/office/powerpoint/2010/main" val="176510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51</a:t>
            </a:fld>
            <a:endParaRPr lang="ko-KR" altLang="en-US"/>
          </a:p>
        </p:txBody>
      </p:sp>
    </p:spTree>
    <p:extLst>
      <p:ext uri="{BB962C8B-B14F-4D97-AF65-F5344CB8AC3E}">
        <p14:creationId xmlns:p14="http://schemas.microsoft.com/office/powerpoint/2010/main" val="361648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54</a:t>
            </a:fld>
            <a:endParaRPr lang="ko-KR" altLang="en-US"/>
          </a:p>
        </p:txBody>
      </p:sp>
    </p:spTree>
    <p:extLst>
      <p:ext uri="{BB962C8B-B14F-4D97-AF65-F5344CB8AC3E}">
        <p14:creationId xmlns:p14="http://schemas.microsoft.com/office/powerpoint/2010/main" val="2632244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a:t>
            </a:fld>
            <a:endParaRPr lang="ko-KR" altLang="en-US"/>
          </a:p>
        </p:txBody>
      </p:sp>
    </p:spTree>
    <p:extLst>
      <p:ext uri="{BB962C8B-B14F-4D97-AF65-F5344CB8AC3E}">
        <p14:creationId xmlns:p14="http://schemas.microsoft.com/office/powerpoint/2010/main" val="413469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1738" y="703263"/>
            <a:ext cx="4694237" cy="3519487"/>
          </a:xfrm>
        </p:spPr>
      </p:sp>
      <p:sp>
        <p:nvSpPr>
          <p:cNvPr id="3" name="Notes Placeholder 2"/>
          <p:cNvSpPr>
            <a:spLocks noGrp="1"/>
          </p:cNvSpPr>
          <p:nvPr>
            <p:ph type="body" idx="1"/>
          </p:nvPr>
        </p:nvSpPr>
        <p:spPr>
          <a:xfrm>
            <a:off x="394272" y="4222218"/>
            <a:ext cx="6308349" cy="4298450"/>
          </a:xfrm>
        </p:spPr>
        <p:txBody>
          <a:bodyPr/>
          <a:lstStyle/>
          <a:p>
            <a:pPr>
              <a:spcAft>
                <a:spcPts val="612"/>
              </a:spcAft>
            </a:pPr>
            <a:endParaRPr lang="en-US" sz="1600" dirty="0"/>
          </a:p>
        </p:txBody>
      </p:sp>
      <p:sp>
        <p:nvSpPr>
          <p:cNvPr id="4" name="Slide Number Placeholder 3"/>
          <p:cNvSpPr>
            <a:spLocks noGrp="1"/>
          </p:cNvSpPr>
          <p:nvPr>
            <p:ph type="sldNum" sz="quarter" idx="10"/>
          </p:nvPr>
        </p:nvSpPr>
        <p:spPr>
          <a:xfrm>
            <a:off x="3947537" y="8905097"/>
            <a:ext cx="3149355" cy="477606"/>
          </a:xfrm>
        </p:spPr>
        <p:txBody>
          <a:bodyPr/>
          <a:lstStyle/>
          <a:p>
            <a:fld id="{11B4A522-A4C2-410B-962E-9AE7F93C09B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2240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7</a:t>
            </a:fld>
            <a:endParaRPr lang="ko-KR" altLang="en-US"/>
          </a:p>
        </p:txBody>
      </p:sp>
    </p:spTree>
    <p:extLst>
      <p:ext uri="{BB962C8B-B14F-4D97-AF65-F5344CB8AC3E}">
        <p14:creationId xmlns:p14="http://schemas.microsoft.com/office/powerpoint/2010/main" val="184010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8</a:t>
            </a:fld>
            <a:endParaRPr lang="ko-KR" altLang="en-US"/>
          </a:p>
        </p:txBody>
      </p:sp>
    </p:spTree>
    <p:extLst>
      <p:ext uri="{BB962C8B-B14F-4D97-AF65-F5344CB8AC3E}">
        <p14:creationId xmlns:p14="http://schemas.microsoft.com/office/powerpoint/2010/main" val="2416005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10</a:t>
            </a:fld>
            <a:endParaRPr lang="ko-KR" altLang="en-US"/>
          </a:p>
        </p:txBody>
      </p:sp>
    </p:spTree>
    <p:extLst>
      <p:ext uri="{BB962C8B-B14F-4D97-AF65-F5344CB8AC3E}">
        <p14:creationId xmlns:p14="http://schemas.microsoft.com/office/powerpoint/2010/main" val="91655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11</a:t>
            </a:fld>
            <a:endParaRPr lang="ko-KR" altLang="en-US"/>
          </a:p>
        </p:txBody>
      </p:sp>
    </p:spTree>
    <p:extLst>
      <p:ext uri="{BB962C8B-B14F-4D97-AF65-F5344CB8AC3E}">
        <p14:creationId xmlns:p14="http://schemas.microsoft.com/office/powerpoint/2010/main" val="637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31</a:t>
            </a:fld>
            <a:endParaRPr lang="ko-KR" altLang="en-US"/>
          </a:p>
        </p:txBody>
      </p:sp>
    </p:spTree>
    <p:extLst>
      <p:ext uri="{BB962C8B-B14F-4D97-AF65-F5344CB8AC3E}">
        <p14:creationId xmlns:p14="http://schemas.microsoft.com/office/powerpoint/2010/main" val="412745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32</a:t>
            </a:fld>
            <a:endParaRPr lang="ko-KR" altLang="en-US"/>
          </a:p>
        </p:txBody>
      </p:sp>
    </p:spTree>
    <p:extLst>
      <p:ext uri="{BB962C8B-B14F-4D97-AF65-F5344CB8AC3E}">
        <p14:creationId xmlns:p14="http://schemas.microsoft.com/office/powerpoint/2010/main" val="4220839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784" y="-228550"/>
            <a:ext cx="4852015" cy="4778869"/>
          </a:xfrm>
          <a:prstGeom prst="rect">
            <a:avLst/>
          </a:prstGeom>
        </p:spPr>
      </p:pic>
      <p:sp>
        <p:nvSpPr>
          <p:cNvPr id="4" name="날짜 개체 틀 3"/>
          <p:cNvSpPr>
            <a:spLocks noGrp="1"/>
          </p:cNvSpPr>
          <p:nvPr>
            <p:ph type="dt" sz="half" idx="10"/>
          </p:nvPr>
        </p:nvSpPr>
        <p:spPr/>
        <p:txBody>
          <a:bodyPr/>
          <a:lstStyle/>
          <a:p>
            <a:fld id="{8E010E71-60AC-44CD-B0BF-FA89A7373A4E}" type="datetime1">
              <a:rPr lang="ko-KR" altLang="en-US" smtClean="0"/>
              <a:t>2020-12-16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683568" y="548680"/>
            <a:ext cx="3456384" cy="2242405"/>
          </a:xfrm>
          <a:no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lvl1pPr marL="0" indent="0" algn="l"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5400" kern="1200" baseline="0" dirty="0">
                <a:solidFill>
                  <a:schemeClr val="bg1"/>
                </a:solidFill>
                <a:effectLst/>
                <a:latin typeface="+mj-lt"/>
                <a:ea typeface="맑은 고딕" pitchFamily="50" charset="-127"/>
                <a:cs typeface="+mj-cs"/>
              </a:defRPr>
            </a:lvl1pPr>
          </a:lstStyle>
          <a:p>
            <a:r>
              <a:rPr lang="ko-KR" altLang="en-US"/>
              <a:t>제목을</a:t>
            </a:r>
            <a:r>
              <a:rPr lang="en-US" altLang="ko-KR"/>
              <a:t> </a:t>
            </a:r>
            <a:br>
              <a:rPr lang="en-US" altLang="ko-KR"/>
            </a:br>
            <a:r>
              <a:rPr lang="ko-KR" altLang="en-US"/>
              <a:t>입력하시오</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C9975DF9-9346-4396-8C85-73519FDF92AE}" type="datetime1">
              <a:rPr lang="ko-KR" altLang="en-US" smtClean="0"/>
              <a:t>2020-12-16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5777814D-325C-4E4A-B637-4329294CB825}" type="datetime1">
              <a:rPr lang="ko-KR" altLang="en-US" smtClean="0"/>
              <a:t>2020-12-16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hasCustomPrompt="1"/>
          </p:nvPr>
        </p:nvSpPr>
        <p:spPr>
          <a:xfrm>
            <a:off x="721818" y="116632"/>
            <a:ext cx="7234558"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latin typeface="+mj-lt"/>
                <a:ea typeface="맑은 고딕" pitchFamily="50" charset="-127"/>
                <a:cs typeface="+mj-cs"/>
              </a:defRPr>
            </a:lvl1pPr>
          </a:lstStyle>
          <a:p>
            <a:r>
              <a:rPr lang="ko-KR" altLang="en-US"/>
              <a:t>제목 스타일 편집마스터 </a:t>
            </a:r>
          </a:p>
        </p:txBody>
      </p:sp>
      <p:sp>
        <p:nvSpPr>
          <p:cNvPr id="3" name="날짜 개체 틀 2"/>
          <p:cNvSpPr>
            <a:spLocks noGrp="1"/>
          </p:cNvSpPr>
          <p:nvPr>
            <p:ph type="dt" sz="half" idx="10"/>
          </p:nvPr>
        </p:nvSpPr>
        <p:spPr/>
        <p:txBody>
          <a:bodyPr/>
          <a:lstStyle>
            <a:lvl1pPr>
              <a:defRPr>
                <a:latin typeface="+mj-lt"/>
              </a:defRPr>
            </a:lvl1pPr>
          </a:lstStyle>
          <a:p>
            <a:fld id="{BBA0C35B-9BB9-4305-8EB3-2BDF0009EE5C}" type="datetime1">
              <a:rPr lang="ko-KR" altLang="en-US" smtClean="0"/>
              <a:t>2020-12-16</a:t>
            </a:fld>
            <a:endParaRPr lang="ko-KR" altLang="en-US"/>
          </a:p>
        </p:txBody>
      </p:sp>
      <p:sp>
        <p:nvSpPr>
          <p:cNvPr id="4" name="바닥글 개체 틀 3"/>
          <p:cNvSpPr>
            <a:spLocks noGrp="1"/>
          </p:cNvSpPr>
          <p:nvPr>
            <p:ph type="ftr" sz="quarter" idx="11"/>
          </p:nvPr>
        </p:nvSpPr>
        <p:spPr/>
        <p:txBody>
          <a:bodyPr/>
          <a:lstStyle>
            <a:lvl1pPr>
              <a:defRPr>
                <a:latin typeface="+mj-lt"/>
              </a:defRPr>
            </a:lvl1pPr>
          </a:lstStyle>
          <a:p>
            <a:endParaRPr lang="ko-KR" altLang="en-US"/>
          </a:p>
        </p:txBody>
      </p:sp>
      <p:sp>
        <p:nvSpPr>
          <p:cNvPr id="5" name="슬라이드 번호 개체 틀 4"/>
          <p:cNvSpPr>
            <a:spLocks noGrp="1"/>
          </p:cNvSpPr>
          <p:nvPr>
            <p:ph type="sldNum" sz="quarter" idx="12"/>
          </p:nvPr>
        </p:nvSpPr>
        <p:spPr/>
        <p:txBody>
          <a:bodyPr/>
          <a:lstStyle>
            <a:lvl1pPr>
              <a:defRPr>
                <a:latin typeface="+mj-lt"/>
              </a:defRPr>
            </a:lvl1pPr>
          </a:lstStyle>
          <a:p>
            <a:fld id="{EE6BC638-39B7-4287-91A7-2A3DDA573295}" type="slidenum">
              <a:rPr lang="ko-KR" altLang="en-US" smtClean="0"/>
              <a:pPr/>
              <a:t>‹#›</a:t>
            </a:fld>
            <a:endParaRPr lang="ko-KR" altLang="en-US"/>
          </a:p>
        </p:txBody>
      </p:sp>
      <p:sp>
        <p:nvSpPr>
          <p:cNvPr id="6" name="내용 개체 틀 2"/>
          <p:cNvSpPr>
            <a:spLocks noGrp="1"/>
          </p:cNvSpPr>
          <p:nvPr>
            <p:ph idx="1"/>
          </p:nvPr>
        </p:nvSpPr>
        <p:spPr>
          <a:xfrm>
            <a:off x="323528" y="1176867"/>
            <a:ext cx="8509606" cy="4861277"/>
          </a:xfrm>
        </p:spPr>
        <p:txBody>
          <a:bodyPr>
            <a:normAutofit/>
          </a:bodyPr>
          <a:lstStyle>
            <a:lvl1pPr algn="l">
              <a:buNone/>
              <a:defRPr sz="1600" i="1" baseline="0">
                <a:solidFill>
                  <a:srgbClr val="262626"/>
                </a:solidFill>
                <a:latin typeface="+mj-lt"/>
                <a:ea typeface="맑은 고딕" pitchFamily="50" charset="-127"/>
              </a:defRPr>
            </a:lvl1pPr>
            <a:lvl2pPr algn="l">
              <a:buNone/>
              <a:defRPr sz="1600" i="1" baseline="0">
                <a:solidFill>
                  <a:srgbClr val="262626"/>
                </a:solidFill>
                <a:latin typeface="+mj-lt"/>
                <a:ea typeface="맑은 고딕" pitchFamily="50" charset="-127"/>
              </a:defRPr>
            </a:lvl2pPr>
            <a:lvl3pPr algn="l">
              <a:buNone/>
              <a:defRPr sz="1600" i="1" baseline="0">
                <a:solidFill>
                  <a:srgbClr val="262626"/>
                </a:solidFill>
                <a:latin typeface="+mj-lt"/>
                <a:ea typeface="맑은 고딕" pitchFamily="50" charset="-127"/>
              </a:defRPr>
            </a:lvl3pPr>
            <a:lvl4pPr algn="l">
              <a:buNone/>
              <a:defRPr sz="1600" i="1" baseline="0">
                <a:solidFill>
                  <a:srgbClr val="262626"/>
                </a:solidFill>
                <a:latin typeface="+mj-lt"/>
                <a:ea typeface="맑은 고딕" pitchFamily="50" charset="-127"/>
              </a:defRPr>
            </a:lvl4pPr>
            <a:lvl5pPr algn="l">
              <a:buNone/>
              <a:defRPr sz="1600" i="1" baseline="0">
                <a:solidFill>
                  <a:srgbClr val="262626"/>
                </a:solidFill>
                <a:latin typeface="+mj-lt"/>
                <a:ea typeface="맑은 고딕" pitchFamily="50" charset="-127"/>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6500834"/>
            <a:ext cx="2133600" cy="220641"/>
          </a:xfrm>
        </p:spPr>
        <p:txBody>
          <a:bodyPr/>
          <a:lstStyle>
            <a:lvl1pPr>
              <a:defRPr>
                <a:latin typeface="+mj-lt"/>
              </a:defRPr>
            </a:lvl1pPr>
          </a:lstStyle>
          <a:p>
            <a:fld id="{2A2B12C9-B58E-4E7A-B19C-31C17209A4A2}" type="datetime1">
              <a:rPr lang="ko-KR" altLang="en-US" smtClean="0"/>
              <a:t>2020-12-16</a:t>
            </a:fld>
            <a:endParaRPr lang="ko-KR" altLang="en-US"/>
          </a:p>
        </p:txBody>
      </p:sp>
      <p:sp>
        <p:nvSpPr>
          <p:cNvPr id="5" name="바닥글 개체 틀 4"/>
          <p:cNvSpPr>
            <a:spLocks noGrp="1"/>
          </p:cNvSpPr>
          <p:nvPr>
            <p:ph type="ftr" sz="quarter" idx="11"/>
          </p:nvPr>
        </p:nvSpPr>
        <p:spPr>
          <a:xfrm>
            <a:off x="3124200" y="6500834"/>
            <a:ext cx="2895600" cy="220641"/>
          </a:xfrm>
        </p:spPr>
        <p:txBody>
          <a:bodyPr/>
          <a:lstStyle>
            <a:lvl1pPr>
              <a:defRPr>
                <a:latin typeface="+mj-lt"/>
              </a:defRPr>
            </a:lvl1pPr>
          </a:lstStyle>
          <a:p>
            <a:endParaRPr lang="ko-KR" altLang="en-US"/>
          </a:p>
        </p:txBody>
      </p:sp>
      <p:sp>
        <p:nvSpPr>
          <p:cNvPr id="6" name="슬라이드 번호 개체 틀 5"/>
          <p:cNvSpPr>
            <a:spLocks noGrp="1"/>
          </p:cNvSpPr>
          <p:nvPr>
            <p:ph type="sldNum" sz="quarter" idx="12"/>
          </p:nvPr>
        </p:nvSpPr>
        <p:spPr>
          <a:xfrm>
            <a:off x="6553200" y="6500834"/>
            <a:ext cx="2133600" cy="220641"/>
          </a:xfrm>
        </p:spPr>
        <p:txBody>
          <a:bodyPr/>
          <a:lstStyle>
            <a:lvl1pPr>
              <a:defRPr>
                <a:latin typeface="+mj-lt"/>
              </a:defRPr>
            </a:lvl1pPr>
          </a:lstStyle>
          <a:p>
            <a:fld id="{EE6BC638-39B7-4287-91A7-2A3DDA573295}" type="slidenum">
              <a:rPr lang="ko-KR" altLang="en-US" smtClean="0"/>
              <a:pPr/>
              <a:t>‹#›</a:t>
            </a:fld>
            <a:endParaRPr lang="ko-KR" altLang="en-US"/>
          </a:p>
        </p:txBody>
      </p:sp>
      <p:sp>
        <p:nvSpPr>
          <p:cNvPr id="11" name="내용 개체 틀 2"/>
          <p:cNvSpPr>
            <a:spLocks noGrp="1"/>
          </p:cNvSpPr>
          <p:nvPr>
            <p:ph idx="1"/>
          </p:nvPr>
        </p:nvSpPr>
        <p:spPr>
          <a:xfrm>
            <a:off x="323528" y="1176867"/>
            <a:ext cx="8509606" cy="4861277"/>
          </a:xfrm>
        </p:spPr>
        <p:txBody>
          <a:bodyPr>
            <a:normAutofit/>
          </a:bodyPr>
          <a:lstStyle>
            <a:lvl1pPr algn="l">
              <a:buNone/>
              <a:defRPr sz="1600" b="0" i="1" baseline="0">
                <a:solidFill>
                  <a:schemeClr val="bg2">
                    <a:lumMod val="25000"/>
                  </a:schemeClr>
                </a:solidFill>
                <a:latin typeface="+mj-lt"/>
                <a:ea typeface="맑은 고딕" pitchFamily="50" charset="-127"/>
              </a:defRPr>
            </a:lvl1pPr>
            <a:lvl2pPr algn="l">
              <a:buNone/>
              <a:defRPr sz="1600" b="0" i="1" baseline="0">
                <a:solidFill>
                  <a:schemeClr val="bg2">
                    <a:lumMod val="25000"/>
                  </a:schemeClr>
                </a:solidFill>
                <a:latin typeface="+mj-lt"/>
                <a:ea typeface="맑은 고딕" pitchFamily="50" charset="-127"/>
              </a:defRPr>
            </a:lvl2pPr>
            <a:lvl3pPr algn="l">
              <a:buNone/>
              <a:defRPr sz="1600" b="0" i="1" baseline="0">
                <a:solidFill>
                  <a:schemeClr val="bg2">
                    <a:lumMod val="25000"/>
                  </a:schemeClr>
                </a:solidFill>
                <a:latin typeface="+mj-lt"/>
                <a:ea typeface="맑은 고딕" pitchFamily="50" charset="-127"/>
              </a:defRPr>
            </a:lvl3pPr>
            <a:lvl4pPr algn="l">
              <a:buNone/>
              <a:defRPr sz="1600" b="0" i="1" baseline="0">
                <a:solidFill>
                  <a:schemeClr val="bg2">
                    <a:lumMod val="25000"/>
                  </a:schemeClr>
                </a:solidFill>
                <a:latin typeface="+mj-lt"/>
                <a:ea typeface="맑은 고딕" pitchFamily="50" charset="-127"/>
              </a:defRPr>
            </a:lvl4pPr>
            <a:lvl5pPr algn="l">
              <a:buNone/>
              <a:defRPr sz="1600" b="0" i="1" baseline="0">
                <a:solidFill>
                  <a:schemeClr val="bg2">
                    <a:lumMod val="25000"/>
                  </a:schemeClr>
                </a:solidFill>
                <a:latin typeface="+mj-lt"/>
                <a:ea typeface="맑은 고딕" pitchFamily="50" charset="-127"/>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2" name="제목 1"/>
          <p:cNvSpPr>
            <a:spLocks noGrp="1"/>
          </p:cNvSpPr>
          <p:nvPr>
            <p:ph type="title"/>
          </p:nvPr>
        </p:nvSpPr>
        <p:spPr>
          <a:xfrm>
            <a:off x="714566" y="183820"/>
            <a:ext cx="8105906" cy="724900"/>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latin typeface="+mj-lt"/>
                <a:ea typeface="맑은 고딕" pitchFamily="50" charset="-127"/>
                <a:cs typeface="+mj-cs"/>
              </a:defRPr>
            </a:lvl1pPr>
          </a:lstStyle>
          <a:p>
            <a:r>
              <a:rPr lang="ko-KR" altLang="en-US"/>
              <a:t>마스터 제목 스타일 편집</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3185-7AB8-4670-98B8-7BC3D665D91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4DA7CE8-2449-4A37-9EB5-A0A986EEF682}"/>
              </a:ext>
            </a:extLst>
          </p:cNvPr>
          <p:cNvSpPr>
            <a:spLocks noGrp="1"/>
          </p:cNvSpPr>
          <p:nvPr>
            <p:ph type="dt" sz="half" idx="10"/>
          </p:nvPr>
        </p:nvSpPr>
        <p:spPr/>
        <p:txBody>
          <a:bodyPr/>
          <a:lstStyle/>
          <a:p>
            <a:fld id="{AFE17F9F-62BC-410C-9C2C-E36E50DC47AD}" type="datetime1">
              <a:rPr lang="ko-KR" altLang="en-US" smtClean="0"/>
              <a:t>2020-12-16</a:t>
            </a:fld>
            <a:endParaRPr lang="ko-KR" altLang="en-US"/>
          </a:p>
        </p:txBody>
      </p:sp>
      <p:sp>
        <p:nvSpPr>
          <p:cNvPr id="4" name="Footer Placeholder 3">
            <a:extLst>
              <a:ext uri="{FF2B5EF4-FFF2-40B4-BE49-F238E27FC236}">
                <a16:creationId xmlns:a16="http://schemas.microsoft.com/office/drawing/2014/main" id="{27896BDB-BCDD-429D-91AC-78832910BD84}"/>
              </a:ext>
            </a:extLst>
          </p:cNvPr>
          <p:cNvSpPr>
            <a:spLocks noGrp="1"/>
          </p:cNvSpPr>
          <p:nvPr>
            <p:ph type="ftr" sz="quarter" idx="11"/>
          </p:nvPr>
        </p:nvSpPr>
        <p:spPr/>
        <p:txBody>
          <a:bodyPr/>
          <a:lstStyle/>
          <a:p>
            <a:endParaRPr lang="ko-KR" altLang="en-US"/>
          </a:p>
        </p:txBody>
      </p:sp>
      <p:sp>
        <p:nvSpPr>
          <p:cNvPr id="5" name="Slide Number Placeholder 4">
            <a:extLst>
              <a:ext uri="{FF2B5EF4-FFF2-40B4-BE49-F238E27FC236}">
                <a16:creationId xmlns:a16="http://schemas.microsoft.com/office/drawing/2014/main" id="{7A0678F7-8103-4AA1-92E9-487E0B23C6E0}"/>
              </a:ext>
            </a:extLst>
          </p:cNvPr>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425892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lvl1pPr>
              <a:defRPr>
                <a:latin typeface="+mj-lt"/>
              </a:defRPr>
            </a:lvl1pPr>
          </a:lstStyle>
          <a:p>
            <a:fld id="{DC4C6AC8-DFF1-4289-B0EC-B8CFCEE0DD73}" type="datetime1">
              <a:rPr lang="ko-KR" altLang="en-US" smtClean="0"/>
              <a:t>2020-12-16</a:t>
            </a:fld>
            <a:endParaRPr lang="ko-KR" altLang="en-US"/>
          </a:p>
        </p:txBody>
      </p:sp>
      <p:sp>
        <p:nvSpPr>
          <p:cNvPr id="4" name="바닥글 개체 틀 3"/>
          <p:cNvSpPr>
            <a:spLocks noGrp="1"/>
          </p:cNvSpPr>
          <p:nvPr>
            <p:ph type="ftr" sz="quarter" idx="11"/>
          </p:nvPr>
        </p:nvSpPr>
        <p:spPr/>
        <p:txBody>
          <a:bodyPr/>
          <a:lstStyle>
            <a:lvl1pPr>
              <a:defRPr>
                <a:latin typeface="+mj-lt"/>
              </a:defRPr>
            </a:lvl1pPr>
          </a:lstStyle>
          <a:p>
            <a:endParaRPr lang="ko-KR" altLang="en-US"/>
          </a:p>
        </p:txBody>
      </p:sp>
      <p:sp>
        <p:nvSpPr>
          <p:cNvPr id="5" name="슬라이드 번호 개체 틀 4"/>
          <p:cNvSpPr>
            <a:spLocks noGrp="1"/>
          </p:cNvSpPr>
          <p:nvPr>
            <p:ph type="sldNum" sz="quarter" idx="12"/>
          </p:nvPr>
        </p:nvSpPr>
        <p:spPr/>
        <p:txBody>
          <a:bodyPr/>
          <a:lstStyle>
            <a:lvl1pPr>
              <a:defRPr>
                <a:latin typeface="+mj-lt"/>
              </a:defRPr>
            </a:lvl1pPr>
          </a:lstStyle>
          <a:p>
            <a:fld id="{EE6BC638-39B7-4287-91A7-2A3DDA573295}" type="slidenum">
              <a:rPr lang="ko-KR" altLang="en-US" smtClean="0"/>
              <a:pPr/>
              <a:t>‹#›</a:t>
            </a:fld>
            <a:endParaRPr lang="ko-KR" altLang="en-US"/>
          </a:p>
        </p:txBody>
      </p:sp>
      <p:sp>
        <p:nvSpPr>
          <p:cNvPr id="6" name="제목 1"/>
          <p:cNvSpPr>
            <a:spLocks noGrp="1"/>
          </p:cNvSpPr>
          <p:nvPr>
            <p:ph type="ctrTitle" hasCustomPrompt="1"/>
          </p:nvPr>
        </p:nvSpPr>
        <p:spPr>
          <a:xfrm>
            <a:off x="149101" y="2636912"/>
            <a:ext cx="9162602" cy="1368152"/>
          </a:xfrm>
          <a:noFill/>
          <a:ln w="9525">
            <a:noFill/>
            <a:miter lim="800000"/>
            <a:headEnd/>
            <a:tailEnd/>
          </a:ln>
          <a:effectLst/>
        </p:spPr>
        <p:txBody>
          <a:bodyPr vert="horz" wrap="square" lIns="91440" tIns="45720" rIns="91440" bIns="45720" numCol="1" rtlCol="0" anchor="t" anchorCtr="0" compatLnSpc="1">
            <a:prstTxWarp prst="textNoShape">
              <a:avLst/>
            </a:prstTxWarp>
            <a:noAutofit/>
          </a:bodyPr>
          <a:lstStyle>
            <a:lvl1pPr marL="0" indent="0" algn="ct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chemeClr val="bg1"/>
                </a:solidFill>
                <a:effectLst/>
                <a:latin typeface="+mj-lt"/>
                <a:ea typeface="맑은 고딕" pitchFamily="50" charset="-127"/>
                <a:cs typeface="+mj-cs"/>
              </a:defRPr>
            </a:lvl1pPr>
          </a:lstStyle>
          <a:p>
            <a:r>
              <a:rPr lang="ko-KR" altLang="en-US"/>
              <a:t>제목을 입력하십시오</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969D8E5-AAFE-4E9C-9BDF-455A0DE65BE5}" type="datetime1">
              <a:rPr lang="en-US" smtClean="0">
                <a:solidFill>
                  <a:srgbClr val="5B6973"/>
                </a:solidFill>
              </a:rPr>
              <a:pPr/>
              <a:t>12/16/2020</a:t>
            </a:fld>
            <a:endParaRPr lang="en-US">
              <a:solidFill>
                <a:srgbClr val="5B6973"/>
              </a:solidFill>
            </a:endParaRPr>
          </a:p>
        </p:txBody>
      </p:sp>
      <p:sp>
        <p:nvSpPr>
          <p:cNvPr id="5" name="Footer Placeholder 4"/>
          <p:cNvSpPr>
            <a:spLocks noGrp="1"/>
          </p:cNvSpPr>
          <p:nvPr>
            <p:ph type="ftr" sz="quarter" idx="11"/>
          </p:nvPr>
        </p:nvSpPr>
        <p:spPr/>
        <p:txBody>
          <a:bodyPr/>
          <a:lstStyle/>
          <a:p>
            <a:endParaRPr lang="en-US">
              <a:solidFill>
                <a:srgbClr val="5B697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96E6E7-0D1F-4777-9AC6-C07357BF98A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9402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537A85CF-F867-477A-B99E-AB1135EA0DC2}" type="datetime1">
              <a:rPr lang="ko-KR" altLang="en-US" smtClean="0"/>
              <a:t>2020-12-16</a:t>
            </a:fld>
            <a:endParaRPr lang="ko-KR" altLang="en-US"/>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8" r:id="rId6"/>
    <p:sldLayoutId id="2147483657" r:id="rId7"/>
    <p:sldLayoutId id="2147483659" r:id="rId8"/>
  </p:sldLayoutIdLst>
  <p:hf hdr="0" ftr="0" dt="0"/>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hyperlink" Target="https://www.sandiegocounty.gov/content/sdc/deh/hazmat/hazmat/hmd_chem_reporting_changes.html"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8.png"/><Relationship Id="rId4" Type="http://schemas.openxmlformats.org/officeDocument/2006/relationships/diagramLayout" Target="../diagrams/layout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hyperlink" Target="https://hwts.dtsc.ca.gov/transporters/"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sandiego.gov/public-utilities/permits-construction/industrial-user-permit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andiegocounty.gov/content/dam/sdc/deh/hmd/pdf/HMF-1000%20CERS%20Application%20Form%20(02-2020).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cers.calepa.ca.gov/"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sandiegocounty.gov/content/dam/sdc/deh/hmd/pdf/hmbp/HM-952%20(04-2019).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9.pn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2" Type="http://schemas.openxmlformats.org/officeDocument/2006/relationships/hyperlink" Target="mailto:hmdutyeh@sdcounty.ca.gov"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7" name="제목 6"/>
          <p:cNvSpPr>
            <a:spLocks noGrp="1"/>
          </p:cNvSpPr>
          <p:nvPr>
            <p:ph type="ctrTitle"/>
          </p:nvPr>
        </p:nvSpPr>
        <p:spPr>
          <a:xfrm>
            <a:off x="539552" y="692696"/>
            <a:ext cx="7906789" cy="2242405"/>
          </a:xfrm>
          <a:solidFill>
            <a:schemeClr val="accent6">
              <a:alpha val="54000"/>
            </a:schemeClr>
          </a:solidFill>
        </p:spPr>
        <p:style>
          <a:lnRef idx="2">
            <a:schemeClr val="accent6">
              <a:shade val="50000"/>
            </a:schemeClr>
          </a:lnRef>
          <a:fillRef idx="1">
            <a:schemeClr val="accent6"/>
          </a:fillRef>
          <a:effectRef idx="0">
            <a:schemeClr val="accent6"/>
          </a:effectRef>
          <a:fontRef idx="minor">
            <a:schemeClr val="lt1"/>
          </a:fontRef>
        </p:style>
        <p:txBody>
          <a:bodyPr/>
          <a:lstStyle/>
          <a:p>
            <a:r>
              <a:rPr lang="en-US" altLang="ko-KR" sz="4400" b="1">
                <a:solidFill>
                  <a:srgbClr val="ABBC36"/>
                </a:solidFill>
              </a:rPr>
              <a:t>HMD </a:t>
            </a:r>
            <a:r>
              <a:rPr lang="en-US" altLang="ko-KR" sz="4400" b="1">
                <a:solidFill>
                  <a:srgbClr val="ABBC36"/>
                </a:solidFill>
                <a:latin typeface="+mn-lt"/>
              </a:rPr>
              <a:t>Workshop</a:t>
            </a:r>
            <a:br>
              <a:rPr lang="en-US" altLang="ko-KR" sz="4000" b="1">
                <a:latin typeface="+mn-lt"/>
              </a:rPr>
            </a:br>
            <a:r>
              <a:rPr lang="en-US" altLang="ko-KR" sz="3200" b="1">
                <a:latin typeface="+mn-lt"/>
              </a:rPr>
              <a:t>Hazardous Materials &amp; Hazardous Waste for</a:t>
            </a:r>
            <a:r>
              <a:rPr lang="en-US" altLang="ko-KR" sz="4000" b="1">
                <a:latin typeface="+mn-lt"/>
              </a:rPr>
              <a:t> Breweries, Wineries &amp; Distilleries </a:t>
            </a:r>
            <a:endParaRPr lang="ko-KR" altLang="en-US" b="1">
              <a:latin typeface="+mn-lt"/>
            </a:endParaRPr>
          </a:p>
        </p:txBody>
      </p:sp>
      <p:pic>
        <p:nvPicPr>
          <p:cNvPr id="4" name="Picture 3">
            <a:extLst>
              <a:ext uri="{FF2B5EF4-FFF2-40B4-BE49-F238E27FC236}">
                <a16:creationId xmlns:a16="http://schemas.microsoft.com/office/drawing/2014/main" id="{443CA497-6640-47C2-A162-E5012B81FB65}"/>
              </a:ext>
            </a:extLst>
          </p:cNvPr>
          <p:cNvPicPr>
            <a:picLocks noChangeAspect="1"/>
          </p:cNvPicPr>
          <p:nvPr/>
        </p:nvPicPr>
        <p:blipFill>
          <a:blip r:embed="rId3"/>
          <a:stretch>
            <a:fillRect/>
          </a:stretch>
        </p:blipFill>
        <p:spPr>
          <a:xfrm>
            <a:off x="323528" y="4941168"/>
            <a:ext cx="1507588" cy="14915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C7419243-81EA-4B7F-B135-B037D39F4802}"/>
              </a:ext>
            </a:extLst>
          </p:cNvPr>
          <p:cNvPicPr>
            <a:picLocks noChangeAspect="1"/>
          </p:cNvPicPr>
          <p:nvPr/>
        </p:nvPicPr>
        <p:blipFill>
          <a:blip r:embed="rId4"/>
          <a:stretch>
            <a:fillRect/>
          </a:stretch>
        </p:blipFill>
        <p:spPr>
          <a:xfrm>
            <a:off x="7292289" y="4949254"/>
            <a:ext cx="1528183" cy="1483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a:extLst>
              <a:ext uri="{FF2B5EF4-FFF2-40B4-BE49-F238E27FC236}">
                <a16:creationId xmlns:a16="http://schemas.microsoft.com/office/drawing/2014/main" id="{0764CAAF-28E8-4B0B-A549-289E3C9818CD}"/>
              </a:ext>
            </a:extLst>
          </p:cNvPr>
          <p:cNvSpPr>
            <a:spLocks noGrp="1"/>
          </p:cNvSpPr>
          <p:nvPr>
            <p:ph type="sldNum" sz="quarter" idx="12"/>
          </p:nvPr>
        </p:nvSpPr>
        <p:spPr/>
        <p:txBody>
          <a:bodyPr/>
          <a:lstStyle/>
          <a:p>
            <a:fld id="{EE6BC638-39B7-4287-91A7-2A3DDA573295}" type="slidenum">
              <a:rPr lang="ko-KR" altLang="en-US" smtClean="0"/>
              <a:pPr/>
              <a:t>1</a:t>
            </a:fld>
            <a:endParaRPr lang="ko-KR"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FA90685-DBB0-4638-998E-8B9BC20D8D40}"/>
              </a:ext>
            </a:extLst>
          </p:cNvPr>
          <p:cNvGraphicFramePr>
            <a:graphicFrameLocks noGrp="1"/>
          </p:cNvGraphicFramePr>
          <p:nvPr>
            <p:ph idx="1"/>
            <p:extLst>
              <p:ext uri="{D42A27DB-BD31-4B8C-83A1-F6EECF244321}">
                <p14:modId xmlns:p14="http://schemas.microsoft.com/office/powerpoint/2010/main" val="236633139"/>
              </p:ext>
            </p:extLst>
          </p:nvPr>
        </p:nvGraphicFramePr>
        <p:xfrm>
          <a:off x="179512" y="1196752"/>
          <a:ext cx="8784976" cy="4841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제목 1"/>
          <p:cNvSpPr>
            <a:spLocks noGrp="1"/>
          </p:cNvSpPr>
          <p:nvPr>
            <p:ph type="title"/>
          </p:nvPr>
        </p:nvSpPr>
        <p:spPr>
          <a:xfrm>
            <a:off x="375031" y="113475"/>
            <a:ext cx="8105906" cy="724900"/>
          </a:xfrm>
        </p:spPr>
        <p:txBody>
          <a:bodyPr>
            <a:normAutofit fontScale="90000"/>
          </a:bodyPr>
          <a:lstStyle/>
          <a:p>
            <a:r>
              <a:rPr lang="en-US" altLang="ko-KR" sz="6000">
                <a:ln>
                  <a:solidFill>
                    <a:srgbClr val="595E50"/>
                  </a:solidFill>
                </a:ln>
              </a:rPr>
              <a:t>Exemptions</a:t>
            </a:r>
            <a:endParaRPr lang="ko-KR" altLang="en-US" sz="5400">
              <a:ln>
                <a:solidFill>
                  <a:srgbClr val="595E50"/>
                </a:solidFill>
              </a:ln>
            </a:endParaRPr>
          </a:p>
        </p:txBody>
      </p:sp>
      <p:sp>
        <p:nvSpPr>
          <p:cNvPr id="10" name="TextBox 9">
            <a:extLst>
              <a:ext uri="{FF2B5EF4-FFF2-40B4-BE49-F238E27FC236}">
                <a16:creationId xmlns:a16="http://schemas.microsoft.com/office/drawing/2014/main" id="{6AFEAEC1-1486-411E-9A55-8CB7B3C5AF8D}"/>
              </a:ext>
            </a:extLst>
          </p:cNvPr>
          <p:cNvSpPr txBox="1"/>
          <p:nvPr/>
        </p:nvSpPr>
        <p:spPr>
          <a:xfrm>
            <a:off x="190727" y="6254168"/>
            <a:ext cx="10081119" cy="338554"/>
          </a:xfrm>
          <a:prstGeom prst="rect">
            <a:avLst/>
          </a:prstGeom>
          <a:noFill/>
        </p:spPr>
        <p:txBody>
          <a:bodyPr wrap="square">
            <a:spAutoFit/>
          </a:bodyPr>
          <a:lstStyle/>
          <a:p>
            <a:r>
              <a:rPr lang="en-US" sz="1600">
                <a:solidFill>
                  <a:srgbClr val="0070C0"/>
                </a:solidFill>
                <a:hlinkClick r:id="rId8">
                  <a:extLst>
                    <a:ext uri="{A12FA001-AC4F-418D-AE19-62706E023703}">
                      <ahyp:hlinkClr xmlns:ahyp="http://schemas.microsoft.com/office/drawing/2018/hyperlinkcolor" val="tx"/>
                    </a:ext>
                  </a:extLst>
                </a:hlinkClick>
              </a:rPr>
              <a:t>https://www.sandiegocounty.gov/content/sdc/deh/hazmat/hazmat/hmd_chem_reporting_changes.html</a:t>
            </a:r>
            <a:r>
              <a:rPr lang="en-US" sz="1600">
                <a:solidFill>
                  <a:srgbClr val="0070C0"/>
                </a:solidFill>
              </a:rPr>
              <a:t>  </a:t>
            </a:r>
          </a:p>
        </p:txBody>
      </p:sp>
      <p:sp>
        <p:nvSpPr>
          <p:cNvPr id="2" name="Flowchart: Decision 1">
            <a:extLst>
              <a:ext uri="{FF2B5EF4-FFF2-40B4-BE49-F238E27FC236}">
                <a16:creationId xmlns:a16="http://schemas.microsoft.com/office/drawing/2014/main" id="{C43A2B9A-F380-4BD5-A5DA-921BB38C22D4}"/>
              </a:ext>
            </a:extLst>
          </p:cNvPr>
          <p:cNvSpPr/>
          <p:nvPr/>
        </p:nvSpPr>
        <p:spPr>
          <a:xfrm>
            <a:off x="7912742" y="4394950"/>
            <a:ext cx="1076970" cy="1032732"/>
          </a:xfrm>
          <a:prstGeom prst="flowChartDecision">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1D60E3-65E1-405D-8EB0-8333C1A3669C}"/>
              </a:ext>
            </a:extLst>
          </p:cNvPr>
          <p:cNvPicPr>
            <a:picLocks noChangeAspect="1"/>
          </p:cNvPicPr>
          <p:nvPr/>
        </p:nvPicPr>
        <p:blipFill>
          <a:blip r:embed="rId9"/>
          <a:stretch>
            <a:fillRect/>
          </a:stretch>
        </p:blipFill>
        <p:spPr>
          <a:xfrm>
            <a:off x="8341591" y="4610974"/>
            <a:ext cx="205751" cy="600683"/>
          </a:xfrm>
          <a:prstGeom prst="rect">
            <a:avLst/>
          </a:prstGeom>
        </p:spPr>
      </p:pic>
      <p:sp>
        <p:nvSpPr>
          <p:cNvPr id="6" name="Flowchart: Decision 5">
            <a:extLst>
              <a:ext uri="{FF2B5EF4-FFF2-40B4-BE49-F238E27FC236}">
                <a16:creationId xmlns:a16="http://schemas.microsoft.com/office/drawing/2014/main" id="{8850D530-C876-4F83-BFE7-394AD0227488}"/>
              </a:ext>
            </a:extLst>
          </p:cNvPr>
          <p:cNvSpPr/>
          <p:nvPr/>
        </p:nvSpPr>
        <p:spPr>
          <a:xfrm>
            <a:off x="7900215" y="3209770"/>
            <a:ext cx="1088504" cy="1032732"/>
          </a:xfrm>
          <a:prstGeom prst="flowChartDecision">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6377B4-295C-4403-8875-2DDA6F305514}"/>
              </a:ext>
            </a:extLst>
          </p:cNvPr>
          <p:cNvPicPr>
            <a:picLocks noChangeAspect="1"/>
          </p:cNvPicPr>
          <p:nvPr/>
        </p:nvPicPr>
        <p:blipFill>
          <a:blip r:embed="rId10"/>
          <a:stretch>
            <a:fillRect/>
          </a:stretch>
        </p:blipFill>
        <p:spPr>
          <a:xfrm>
            <a:off x="8127317" y="3568464"/>
            <a:ext cx="634300" cy="288032"/>
          </a:xfrm>
          <a:prstGeom prst="rect">
            <a:avLst/>
          </a:prstGeom>
        </p:spPr>
      </p:pic>
      <p:sp>
        <p:nvSpPr>
          <p:cNvPr id="3" name="Slide Number Placeholder 2">
            <a:extLst>
              <a:ext uri="{FF2B5EF4-FFF2-40B4-BE49-F238E27FC236}">
                <a16:creationId xmlns:a16="http://schemas.microsoft.com/office/drawing/2014/main" id="{0B6F5393-E58D-4EF6-9FBF-D60AB0D31C90}"/>
              </a:ext>
            </a:extLst>
          </p:cNvPr>
          <p:cNvSpPr>
            <a:spLocks noGrp="1"/>
          </p:cNvSpPr>
          <p:nvPr>
            <p:ph type="sldNum" sz="quarter" idx="12"/>
          </p:nvPr>
        </p:nvSpPr>
        <p:spPr/>
        <p:txBody>
          <a:bodyPr/>
          <a:lstStyle/>
          <a:p>
            <a:fld id="{EE6BC638-39B7-4287-91A7-2A3DDA573295}" type="slidenum">
              <a:rPr lang="ko-KR" altLang="en-US" smtClean="0"/>
              <a:pPr/>
              <a:t>10</a:t>
            </a:fld>
            <a:endParaRPr lang="ko-KR" altLang="en-US"/>
          </a:p>
        </p:txBody>
      </p:sp>
    </p:spTree>
    <p:extLst>
      <p:ext uri="{BB962C8B-B14F-4D97-AF65-F5344CB8AC3E}">
        <p14:creationId xmlns:p14="http://schemas.microsoft.com/office/powerpoint/2010/main" val="2614080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a:spLocks noGrp="1"/>
          </p:cNvSpPr>
          <p:nvPr>
            <p:ph type="title"/>
          </p:nvPr>
        </p:nvSpPr>
        <p:spPr>
          <a:xfrm>
            <a:off x="1043608" y="116632"/>
            <a:ext cx="7450261" cy="796925"/>
          </a:xfrm>
        </p:spPr>
        <p:txBody>
          <a:bodyPr>
            <a:noAutofit/>
          </a:bodyPr>
          <a:lstStyle/>
          <a:p>
            <a:pPr algn="ctr"/>
            <a:r>
              <a:rPr lang="en-US" sz="6000">
                <a:ln>
                  <a:solidFill>
                    <a:srgbClr val="595E50"/>
                  </a:solidFill>
                </a:ln>
                <a:solidFill>
                  <a:schemeClr val="bg2"/>
                </a:solidFill>
              </a:rPr>
              <a:t>HMBP Requirements</a:t>
            </a:r>
          </a:p>
        </p:txBody>
      </p:sp>
      <p:sp>
        <p:nvSpPr>
          <p:cNvPr id="2" name="Slide Number Placeholder 1">
            <a:extLst>
              <a:ext uri="{FF2B5EF4-FFF2-40B4-BE49-F238E27FC236}">
                <a16:creationId xmlns:a16="http://schemas.microsoft.com/office/drawing/2014/main" id="{20BD6969-521D-4C45-B147-BFA0B0D70E4E}"/>
              </a:ext>
            </a:extLst>
          </p:cNvPr>
          <p:cNvSpPr>
            <a:spLocks noGrp="1"/>
          </p:cNvSpPr>
          <p:nvPr>
            <p:ph type="sldNum" sz="quarter" idx="12"/>
          </p:nvPr>
        </p:nvSpPr>
        <p:spPr/>
        <p:txBody>
          <a:bodyPr/>
          <a:lstStyle/>
          <a:p>
            <a:fld id="{EE6BC638-39B7-4287-91A7-2A3DDA573295}" type="slidenum">
              <a:rPr lang="ko-KR" altLang="en-US" smtClean="0"/>
              <a:pPr/>
              <a:t>11</a:t>
            </a:fld>
            <a:endParaRPr lang="ko-KR" altLang="en-US"/>
          </a:p>
        </p:txBody>
      </p:sp>
      <p:graphicFrame>
        <p:nvGraphicFramePr>
          <p:cNvPr id="7" name="Content Placeholder 6">
            <a:extLst>
              <a:ext uri="{FF2B5EF4-FFF2-40B4-BE49-F238E27FC236}">
                <a16:creationId xmlns:a16="http://schemas.microsoft.com/office/drawing/2014/main" id="{CC237118-6538-4A70-BB44-644212E99334}"/>
              </a:ext>
            </a:extLst>
          </p:cNvPr>
          <p:cNvGraphicFramePr>
            <a:graphicFrameLocks noGrp="1"/>
          </p:cNvGraphicFramePr>
          <p:nvPr>
            <p:ph idx="1"/>
            <p:extLst>
              <p:ext uri="{D42A27DB-BD31-4B8C-83A1-F6EECF244321}">
                <p14:modId xmlns:p14="http://schemas.microsoft.com/office/powerpoint/2010/main" val="2775936305"/>
              </p:ext>
            </p:extLst>
          </p:nvPr>
        </p:nvGraphicFramePr>
        <p:xfrm>
          <a:off x="323528" y="1475014"/>
          <a:ext cx="8509606" cy="4954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55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1C89D2-84D2-4EA1-B30D-2EFDB7C2D225}"/>
              </a:ext>
            </a:extLst>
          </p:cNvPr>
          <p:cNvSpPr txBox="1"/>
          <p:nvPr/>
        </p:nvSpPr>
        <p:spPr>
          <a:xfrm>
            <a:off x="467544" y="3501008"/>
            <a:ext cx="9181020" cy="780342"/>
          </a:xfrm>
          <a:prstGeom prst="rect">
            <a:avLst/>
          </a:prstGeom>
          <a:noFill/>
          <a:ln>
            <a:noFill/>
          </a:ln>
        </p:spPr>
        <p:txBody>
          <a:bodyPr wrap="square" rtlCol="0">
            <a:spAutoFit/>
          </a:bodyPr>
          <a:lstStyle/>
          <a:p>
            <a:pPr marL="0" marR="0">
              <a:lnSpc>
                <a:spcPct val="107000"/>
              </a:lnSpc>
              <a:spcBef>
                <a:spcPts val="0"/>
              </a:spcBef>
              <a:spcAft>
                <a:spcPts val="800"/>
              </a:spcAft>
            </a:pPr>
            <a:r>
              <a:rPr lang="en-US" sz="4400" b="1">
                <a:ln>
                  <a:solidFill>
                    <a:srgbClr val="595E50"/>
                  </a:solidFill>
                </a:ln>
                <a:solidFill>
                  <a:schemeClr val="bg2"/>
                </a:solidFill>
                <a:effectLst/>
                <a:latin typeface="+mj-lt"/>
                <a:ea typeface="Calibri" panose="020F0502020204030204" pitchFamily="34" charset="0"/>
                <a:cs typeface="Times New Roman" panose="02020603050405020304" pitchFamily="18" charset="0"/>
              </a:rPr>
              <a:t>Hazardous Waste Basics</a:t>
            </a:r>
            <a:endParaRPr lang="en-US" sz="4400">
              <a:ln>
                <a:solidFill>
                  <a:srgbClr val="595E50"/>
                </a:solidFill>
              </a:ln>
              <a:solidFill>
                <a:schemeClr val="bg2"/>
              </a:solidFill>
              <a:effectLst/>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DEAADF2-5DF2-484A-8A2E-5029EE3448B3}"/>
              </a:ext>
            </a:extLst>
          </p:cNvPr>
          <p:cNvPicPr>
            <a:picLocks noChangeAspect="1"/>
          </p:cNvPicPr>
          <p:nvPr/>
        </p:nvPicPr>
        <p:blipFill>
          <a:blip r:embed="rId2"/>
          <a:stretch>
            <a:fillRect/>
          </a:stretch>
        </p:blipFill>
        <p:spPr>
          <a:xfrm>
            <a:off x="6084168" y="1268178"/>
            <a:ext cx="1800200" cy="1785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ABD2CED8-43AD-4399-9C14-D7FFABFC594F}"/>
              </a:ext>
            </a:extLst>
          </p:cNvPr>
          <p:cNvSpPr>
            <a:spLocks noGrp="1"/>
          </p:cNvSpPr>
          <p:nvPr>
            <p:ph type="sldNum" sz="quarter" idx="12"/>
          </p:nvPr>
        </p:nvSpPr>
        <p:spPr/>
        <p:txBody>
          <a:bodyPr/>
          <a:lstStyle/>
          <a:p>
            <a:fld id="{EE6BC638-39B7-4287-91A7-2A3DDA573295}" type="slidenum">
              <a:rPr lang="ko-KR" altLang="en-US" smtClean="0"/>
              <a:pPr/>
              <a:t>12</a:t>
            </a:fld>
            <a:endParaRPr lang="ko-KR" altLang="en-US"/>
          </a:p>
        </p:txBody>
      </p:sp>
      <p:pic>
        <p:nvPicPr>
          <p:cNvPr id="6" name="Graphic 5" descr="Beaker">
            <a:extLst>
              <a:ext uri="{FF2B5EF4-FFF2-40B4-BE49-F238E27FC236}">
                <a16:creationId xmlns:a16="http://schemas.microsoft.com/office/drawing/2014/main" id="{86BD2FA4-9DB7-4978-8759-CCF5D45934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9752" y="4365104"/>
            <a:ext cx="1512168" cy="1512168"/>
          </a:xfrm>
          <a:prstGeom prst="rect">
            <a:avLst/>
          </a:prstGeom>
        </p:spPr>
      </p:pic>
    </p:spTree>
    <p:extLst>
      <p:ext uri="{BB962C8B-B14F-4D97-AF65-F5344CB8AC3E}">
        <p14:creationId xmlns:p14="http://schemas.microsoft.com/office/powerpoint/2010/main" val="3479493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C623DD-D2EE-47B3-9E4A-B22973926E35}"/>
              </a:ext>
            </a:extLst>
          </p:cNvPr>
          <p:cNvSpPr txBox="1"/>
          <p:nvPr/>
        </p:nvSpPr>
        <p:spPr>
          <a:xfrm>
            <a:off x="0" y="115656"/>
            <a:ext cx="9073008" cy="1384995"/>
          </a:xfrm>
          <a:prstGeom prst="rect">
            <a:avLst/>
          </a:prstGeom>
          <a:noFill/>
        </p:spPr>
        <p:txBody>
          <a:bodyPr wrap="square">
            <a:spAutoFit/>
          </a:bodyPr>
          <a:lstStyle/>
          <a:p>
            <a:pPr algn="ctr"/>
            <a:r>
              <a:rPr kumimoji="0" lang="en-US" sz="4400" b="1" i="0" u="none" strike="noStrike" kern="0" cap="none" spc="0" normalizeH="0" baseline="0" noProof="0">
                <a:ln>
                  <a:noFill/>
                </a:ln>
                <a:solidFill>
                  <a:srgbClr val="FFFFFF"/>
                </a:solidFill>
                <a:effectLst/>
                <a:uLnTx/>
                <a:uFillTx/>
                <a:latin typeface="+mj-lt"/>
                <a:sym typeface="Roboto Condensed"/>
              </a:rPr>
              <a:t>Does it exhibit a Characteristic? </a:t>
            </a:r>
          </a:p>
          <a:p>
            <a:pPr algn="ctr"/>
            <a:r>
              <a:rPr kumimoji="0" lang="en-US" sz="4000" b="0" i="1" u="none" strike="noStrike" kern="0" cap="none" spc="0" normalizeH="0" baseline="0" noProof="0">
                <a:ln>
                  <a:noFill/>
                </a:ln>
                <a:solidFill>
                  <a:srgbClr val="FFFFFF"/>
                </a:solidFill>
                <a:effectLst/>
                <a:uLnTx/>
                <a:uFillTx/>
                <a:latin typeface="+mj-lt"/>
                <a:sym typeface="Roboto Condensed"/>
              </a:rPr>
              <a:t>[22 CCR, Div. 4.5, Ch. 11, Art. 3]</a:t>
            </a:r>
            <a:endParaRPr lang="en-US" sz="4000">
              <a:latin typeface="+mj-lt"/>
            </a:endParaRPr>
          </a:p>
        </p:txBody>
      </p:sp>
      <p:grpSp>
        <p:nvGrpSpPr>
          <p:cNvPr id="11" name="Group 10">
            <a:extLst>
              <a:ext uri="{FF2B5EF4-FFF2-40B4-BE49-F238E27FC236}">
                <a16:creationId xmlns:a16="http://schemas.microsoft.com/office/drawing/2014/main" id="{733C5588-02A7-497F-9EC6-3D56EBEE51A9}"/>
              </a:ext>
            </a:extLst>
          </p:cNvPr>
          <p:cNvGrpSpPr/>
          <p:nvPr/>
        </p:nvGrpSpPr>
        <p:grpSpPr>
          <a:xfrm>
            <a:off x="407648" y="2060848"/>
            <a:ext cx="4111311" cy="1876057"/>
            <a:chOff x="-1" y="0"/>
            <a:chExt cx="4111311" cy="1876057"/>
          </a:xfrm>
        </p:grpSpPr>
        <p:sp>
          <p:nvSpPr>
            <p:cNvPr id="12" name="Rectangle: Single Corner Rounded 11">
              <a:extLst>
                <a:ext uri="{FF2B5EF4-FFF2-40B4-BE49-F238E27FC236}">
                  <a16:creationId xmlns:a16="http://schemas.microsoft.com/office/drawing/2014/main" id="{03C91398-0B61-459C-8224-E5AE7BDA48D6}"/>
                </a:ext>
              </a:extLst>
            </p:cNvPr>
            <p:cNvSpPr/>
            <p:nvPr/>
          </p:nvSpPr>
          <p:spPr>
            <a:xfrm rot="16200000">
              <a:off x="1117626" y="-1117626"/>
              <a:ext cx="1876056" cy="4111310"/>
            </a:xfrm>
            <a:prstGeom prst="round1Rect">
              <a:avLst/>
            </a:prstGeom>
            <a:solidFill>
              <a:srgbClr val="3A81BA">
                <a:hueOff val="0"/>
                <a:satOff val="0"/>
                <a:lumOff val="0"/>
                <a:alphaOff val="0"/>
              </a:srgbClr>
            </a:solidFill>
            <a:ln w="25400" cap="flat" cmpd="sng" algn="ctr">
              <a:solidFill>
                <a:srgbClr val="FFFFFF">
                  <a:hueOff val="0"/>
                  <a:satOff val="0"/>
                  <a:lumOff val="0"/>
                  <a:alphaOff val="0"/>
                </a:srgbClr>
              </a:solidFill>
              <a:prstDash val="solid"/>
            </a:ln>
            <a:effectLst/>
          </p:spPr>
        </p:sp>
        <p:sp>
          <p:nvSpPr>
            <p:cNvPr id="13" name="Rectangle: Single Corner Rounded 4">
              <a:extLst>
                <a:ext uri="{FF2B5EF4-FFF2-40B4-BE49-F238E27FC236}">
                  <a16:creationId xmlns:a16="http://schemas.microsoft.com/office/drawing/2014/main" id="{71EC64D5-165D-4740-A8C2-8405FEC8BBD1}"/>
                </a:ext>
              </a:extLst>
            </p:cNvPr>
            <p:cNvSpPr txBox="1"/>
            <p:nvPr/>
          </p:nvSpPr>
          <p:spPr>
            <a:xfrm rot="21600000">
              <a:off x="0" y="0"/>
              <a:ext cx="4111310" cy="1407042"/>
            </a:xfrm>
            <a:prstGeom prst="rect">
              <a:avLst/>
            </a:prstGeom>
            <a:noFill/>
            <a:ln>
              <a:noFill/>
            </a:ln>
            <a:effectLst/>
          </p:spPr>
          <p:txBody>
            <a:bodyPr spcFirstLastPara="0" vert="horz" wrap="square" lIns="142240" tIns="142240" rIns="142240" bIns="142240" numCol="1" spcCol="1270" anchor="b" anchorCtr="1">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IGNITABILITY</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Flash Point &lt; 140</a:t>
              </a:r>
              <a:r>
                <a:rPr kumimoji="0" lang="en-US" altLang="en-US" sz="18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o</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F</a:t>
              </a:r>
            </a:p>
          </p:txBody>
        </p:sp>
      </p:grpSp>
      <p:grpSp>
        <p:nvGrpSpPr>
          <p:cNvPr id="14" name="Group 13">
            <a:extLst>
              <a:ext uri="{FF2B5EF4-FFF2-40B4-BE49-F238E27FC236}">
                <a16:creationId xmlns:a16="http://schemas.microsoft.com/office/drawing/2014/main" id="{66A586B7-7A23-47BD-A343-94B43DCBDC67}"/>
              </a:ext>
            </a:extLst>
          </p:cNvPr>
          <p:cNvGrpSpPr/>
          <p:nvPr/>
        </p:nvGrpSpPr>
        <p:grpSpPr>
          <a:xfrm>
            <a:off x="4545636" y="2060848"/>
            <a:ext cx="4111310" cy="1876056"/>
            <a:chOff x="4111310" y="0"/>
            <a:chExt cx="4111310" cy="1876056"/>
          </a:xfrm>
        </p:grpSpPr>
        <p:sp>
          <p:nvSpPr>
            <p:cNvPr id="15" name="Rectangle: Single Corner Rounded 14">
              <a:extLst>
                <a:ext uri="{FF2B5EF4-FFF2-40B4-BE49-F238E27FC236}">
                  <a16:creationId xmlns:a16="http://schemas.microsoft.com/office/drawing/2014/main" id="{267BCFC1-19E1-4363-82DF-CA0B076A2EAB}"/>
                </a:ext>
              </a:extLst>
            </p:cNvPr>
            <p:cNvSpPr/>
            <p:nvPr/>
          </p:nvSpPr>
          <p:spPr>
            <a:xfrm>
              <a:off x="4111310" y="0"/>
              <a:ext cx="4111310" cy="1876056"/>
            </a:xfrm>
            <a:prstGeom prst="round1Rect">
              <a:avLst/>
            </a:prstGeom>
            <a:solidFill>
              <a:srgbClr val="3A81BA">
                <a:hueOff val="0"/>
                <a:satOff val="0"/>
                <a:lumOff val="0"/>
                <a:alphaOff val="0"/>
              </a:srgbClr>
            </a:solidFill>
            <a:ln w="25400" cap="flat" cmpd="sng" algn="ctr">
              <a:solidFill>
                <a:srgbClr val="FFFFFF">
                  <a:hueOff val="0"/>
                  <a:satOff val="0"/>
                  <a:lumOff val="0"/>
                  <a:alphaOff val="0"/>
                </a:srgbClr>
              </a:solidFill>
              <a:prstDash val="solid"/>
            </a:ln>
            <a:effectLst/>
          </p:spPr>
        </p:sp>
        <p:sp>
          <p:nvSpPr>
            <p:cNvPr id="16" name="Rectangle: Single Corner Rounded 4">
              <a:extLst>
                <a:ext uri="{FF2B5EF4-FFF2-40B4-BE49-F238E27FC236}">
                  <a16:creationId xmlns:a16="http://schemas.microsoft.com/office/drawing/2014/main" id="{44DF89D2-C7FC-4BBB-A3C2-43BC2BCB2A2E}"/>
                </a:ext>
              </a:extLst>
            </p:cNvPr>
            <p:cNvSpPr txBox="1"/>
            <p:nvPr/>
          </p:nvSpPr>
          <p:spPr>
            <a:xfrm>
              <a:off x="4111310" y="0"/>
              <a:ext cx="4111310" cy="1407042"/>
            </a:xfrm>
            <a:prstGeom prst="rect">
              <a:avLst/>
            </a:prstGeom>
            <a:noFill/>
            <a:ln>
              <a:noFill/>
            </a:ln>
            <a:effectLst/>
          </p:spPr>
          <p:txBody>
            <a:bodyPr spcFirstLastPara="0" vert="horz" wrap="square" lIns="142240" tIns="142240" rIns="142240" bIns="142240" numCol="1" spcCol="1270" anchor="b" anchorCtr="1">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CORROSIVITY</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 ≤ 2 or pH ≥ 12.5</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C5BBFB45-BFEE-4578-A79E-831AABE6D37C}"/>
              </a:ext>
            </a:extLst>
          </p:cNvPr>
          <p:cNvGrpSpPr/>
          <p:nvPr/>
        </p:nvGrpSpPr>
        <p:grpSpPr>
          <a:xfrm>
            <a:off x="411406" y="3936904"/>
            <a:ext cx="4111310" cy="1876056"/>
            <a:chOff x="0" y="1876056"/>
            <a:chExt cx="4111310" cy="1876056"/>
          </a:xfrm>
        </p:grpSpPr>
        <p:sp>
          <p:nvSpPr>
            <p:cNvPr id="18" name="Rectangle: Single Corner Rounded 17">
              <a:extLst>
                <a:ext uri="{FF2B5EF4-FFF2-40B4-BE49-F238E27FC236}">
                  <a16:creationId xmlns:a16="http://schemas.microsoft.com/office/drawing/2014/main" id="{72BE7B77-E5CB-4E31-97DF-C0B0DDAF6C28}"/>
                </a:ext>
              </a:extLst>
            </p:cNvPr>
            <p:cNvSpPr/>
            <p:nvPr/>
          </p:nvSpPr>
          <p:spPr>
            <a:xfrm rot="10800000">
              <a:off x="0" y="1876056"/>
              <a:ext cx="4111310" cy="1876056"/>
            </a:xfrm>
            <a:prstGeom prst="round1Rect">
              <a:avLst/>
            </a:prstGeom>
            <a:solidFill>
              <a:srgbClr val="3A81BA">
                <a:hueOff val="0"/>
                <a:satOff val="0"/>
                <a:lumOff val="0"/>
                <a:alphaOff val="0"/>
              </a:srgbClr>
            </a:solidFill>
            <a:ln w="25400" cap="flat" cmpd="sng" algn="ctr">
              <a:solidFill>
                <a:srgbClr val="FFFFFF">
                  <a:hueOff val="0"/>
                  <a:satOff val="0"/>
                  <a:lumOff val="0"/>
                  <a:alphaOff val="0"/>
                </a:srgbClr>
              </a:solidFill>
              <a:prstDash val="solid"/>
            </a:ln>
            <a:effectLst/>
          </p:spPr>
        </p:sp>
        <p:sp>
          <p:nvSpPr>
            <p:cNvPr id="19" name="Rectangle: Single Corner Rounded 4">
              <a:extLst>
                <a:ext uri="{FF2B5EF4-FFF2-40B4-BE49-F238E27FC236}">
                  <a16:creationId xmlns:a16="http://schemas.microsoft.com/office/drawing/2014/main" id="{70D35938-5405-4063-83D8-553540EA27D9}"/>
                </a:ext>
              </a:extLst>
            </p:cNvPr>
            <p:cNvSpPr txBox="1"/>
            <p:nvPr/>
          </p:nvSpPr>
          <p:spPr>
            <a:xfrm rot="21600000">
              <a:off x="0" y="2345070"/>
              <a:ext cx="4111310" cy="1407042"/>
            </a:xfrm>
            <a:prstGeom prst="rect">
              <a:avLst/>
            </a:prstGeom>
            <a:noFill/>
            <a:ln>
              <a:noFill/>
            </a:ln>
            <a:effectLst/>
          </p:spPr>
          <p:txBody>
            <a:bodyPr spcFirstLastPara="0" vert="horz" wrap="square" lIns="142240" tIns="142240" rIns="142240" bIns="142240" numCol="1" spcCol="1270" anchor="t" anchorCtr="1">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REACTIVITY</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Unstable;</a:t>
              </a:r>
              <a:b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reacts violently with water</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65556FD-7352-46BB-866F-F8E9F9460438}"/>
              </a:ext>
            </a:extLst>
          </p:cNvPr>
          <p:cNvGrpSpPr/>
          <p:nvPr/>
        </p:nvGrpSpPr>
        <p:grpSpPr>
          <a:xfrm>
            <a:off x="4543738" y="3940276"/>
            <a:ext cx="4111310" cy="1876056"/>
            <a:chOff x="4111310" y="1839267"/>
            <a:chExt cx="4111310" cy="1876056"/>
          </a:xfrm>
        </p:grpSpPr>
        <p:sp>
          <p:nvSpPr>
            <p:cNvPr id="21" name="Rectangle: Single Corner Rounded 20">
              <a:extLst>
                <a:ext uri="{FF2B5EF4-FFF2-40B4-BE49-F238E27FC236}">
                  <a16:creationId xmlns:a16="http://schemas.microsoft.com/office/drawing/2014/main" id="{14CA5C80-BC12-4E63-85B5-C4B331C5E8EB}"/>
                </a:ext>
              </a:extLst>
            </p:cNvPr>
            <p:cNvSpPr/>
            <p:nvPr/>
          </p:nvSpPr>
          <p:spPr>
            <a:xfrm rot="5400000">
              <a:off x="5228937" y="721640"/>
              <a:ext cx="1876056" cy="4111310"/>
            </a:xfrm>
            <a:prstGeom prst="round1Rect">
              <a:avLst/>
            </a:prstGeom>
            <a:solidFill>
              <a:srgbClr val="3A81BA">
                <a:hueOff val="0"/>
                <a:satOff val="0"/>
                <a:lumOff val="0"/>
                <a:alphaOff val="0"/>
              </a:srgbClr>
            </a:solidFill>
            <a:ln w="25400" cap="flat" cmpd="sng" algn="ctr">
              <a:solidFill>
                <a:srgbClr val="FFFFFF">
                  <a:hueOff val="0"/>
                  <a:satOff val="0"/>
                  <a:lumOff val="0"/>
                  <a:alphaOff val="0"/>
                </a:srgbClr>
              </a:solidFill>
              <a:prstDash val="solid"/>
            </a:ln>
            <a:effectLst/>
          </p:spPr>
        </p:sp>
        <p:sp>
          <p:nvSpPr>
            <p:cNvPr id="22" name="Rectangle: Single Corner Rounded 4">
              <a:extLst>
                <a:ext uri="{FF2B5EF4-FFF2-40B4-BE49-F238E27FC236}">
                  <a16:creationId xmlns:a16="http://schemas.microsoft.com/office/drawing/2014/main" id="{C0911ECF-5132-4B77-A78F-CE3CA65811EC}"/>
                </a:ext>
              </a:extLst>
            </p:cNvPr>
            <p:cNvSpPr txBox="1"/>
            <p:nvPr/>
          </p:nvSpPr>
          <p:spPr>
            <a:xfrm>
              <a:off x="4111310" y="2308281"/>
              <a:ext cx="4111310" cy="1407042"/>
            </a:xfrm>
            <a:prstGeom prst="rect">
              <a:avLst/>
            </a:prstGeom>
            <a:noFill/>
            <a:ln>
              <a:noFill/>
            </a:ln>
            <a:effectLst/>
          </p:spPr>
          <p:txBody>
            <a:bodyPr spcFirstLastPara="0" vert="horz" wrap="square" lIns="142240" tIns="142240" rIns="142240" bIns="142240" numCol="1" spcCol="1270" anchor="b" anchorCtr="1">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TOXICITY</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Harmful or fatal</a:t>
              </a:r>
              <a:b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when absorbed, inhaled,</a:t>
              </a:r>
              <a:b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or ingested</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B085B988-0495-4E5B-8620-A56220266897}"/>
              </a:ext>
            </a:extLst>
          </p:cNvPr>
          <p:cNvGrpSpPr/>
          <p:nvPr/>
        </p:nvGrpSpPr>
        <p:grpSpPr>
          <a:xfrm>
            <a:off x="3448831" y="3520113"/>
            <a:ext cx="2187916" cy="649612"/>
            <a:chOff x="3017352" y="1551250"/>
            <a:chExt cx="2187916" cy="649612"/>
          </a:xfrm>
        </p:grpSpPr>
        <p:sp>
          <p:nvSpPr>
            <p:cNvPr id="24" name="Rectangle: Rounded Corners 23">
              <a:extLst>
                <a:ext uri="{FF2B5EF4-FFF2-40B4-BE49-F238E27FC236}">
                  <a16:creationId xmlns:a16="http://schemas.microsoft.com/office/drawing/2014/main" id="{765F598D-60B8-4D7E-A256-205A2B4E3150}"/>
                </a:ext>
              </a:extLst>
            </p:cNvPr>
            <p:cNvSpPr/>
            <p:nvPr/>
          </p:nvSpPr>
          <p:spPr>
            <a:xfrm>
              <a:off x="3017352" y="1551250"/>
              <a:ext cx="2187916" cy="649612"/>
            </a:xfrm>
            <a:prstGeom prst="roundRect">
              <a:avLst/>
            </a:prstGeom>
            <a:solidFill>
              <a:srgbClr val="3A81BA">
                <a:tint val="60000"/>
                <a:hueOff val="0"/>
                <a:satOff val="0"/>
                <a:lumOff val="0"/>
                <a:alphaOff val="0"/>
              </a:srgbClr>
            </a:solidFill>
            <a:ln w="25400" cap="flat" cmpd="sng" algn="ctr">
              <a:solidFill>
                <a:srgbClr val="FFFFFF">
                  <a:hueOff val="0"/>
                  <a:satOff val="0"/>
                  <a:lumOff val="0"/>
                  <a:alphaOff val="0"/>
                </a:srgbClr>
              </a:solidFill>
              <a:prstDash val="solid"/>
            </a:ln>
            <a:effectLst/>
          </p:spPr>
        </p:sp>
        <p:sp>
          <p:nvSpPr>
            <p:cNvPr id="25" name="Rectangle: Rounded Corners 4">
              <a:extLst>
                <a:ext uri="{FF2B5EF4-FFF2-40B4-BE49-F238E27FC236}">
                  <a16:creationId xmlns:a16="http://schemas.microsoft.com/office/drawing/2014/main" id="{FA4A5FB9-47CD-465E-99F7-11E42A17700A}"/>
                </a:ext>
              </a:extLst>
            </p:cNvPr>
            <p:cNvSpPr txBox="1"/>
            <p:nvPr/>
          </p:nvSpPr>
          <p:spPr>
            <a:xfrm>
              <a:off x="3049063" y="1582961"/>
              <a:ext cx="2124494" cy="586190"/>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200" b="1" i="0" u="none" strike="noStrike" kern="1200" cap="none" spc="0" normalizeH="0" baseline="0" noProof="0">
                  <a:ln>
                    <a:noFill/>
                  </a:ln>
                  <a:solidFill>
                    <a:srgbClr val="000000">
                      <a:hueOff val="0"/>
                      <a:satOff val="0"/>
                      <a:lumOff val="0"/>
                      <a:alphaOff val="0"/>
                    </a:srgbClr>
                  </a:solidFill>
                  <a:effectLst/>
                  <a:uLnTx/>
                  <a:uFillTx/>
                  <a:latin typeface="Arial" panose="020B0604020202020204" pitchFamily="34" charset="0"/>
                  <a:cs typeface="Arial" panose="020B0604020202020204" pitchFamily="34" charset="0"/>
                </a:rPr>
                <a:t>Characteristic</a:t>
              </a:r>
            </a:p>
          </p:txBody>
        </p:sp>
      </p:grpSp>
      <p:pic>
        <p:nvPicPr>
          <p:cNvPr id="27" name="Picture 26">
            <a:extLst>
              <a:ext uri="{FF2B5EF4-FFF2-40B4-BE49-F238E27FC236}">
                <a16:creationId xmlns:a16="http://schemas.microsoft.com/office/drawing/2014/main" id="{659FC2FD-81B1-4282-BA67-638218290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814" y="2654953"/>
            <a:ext cx="812937" cy="812937"/>
          </a:xfrm>
          <a:prstGeom prst="rect">
            <a:avLst/>
          </a:prstGeom>
        </p:spPr>
      </p:pic>
      <p:pic>
        <p:nvPicPr>
          <p:cNvPr id="29" name="Picture 28">
            <a:extLst>
              <a:ext uri="{FF2B5EF4-FFF2-40B4-BE49-F238E27FC236}">
                <a16:creationId xmlns:a16="http://schemas.microsoft.com/office/drawing/2014/main" id="{B332C5A9-2250-4C05-BE3B-55090DC5F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2590825"/>
            <a:ext cx="816102" cy="816102"/>
          </a:xfrm>
          <a:prstGeom prst="rect">
            <a:avLst/>
          </a:prstGeom>
        </p:spPr>
      </p:pic>
      <p:pic>
        <p:nvPicPr>
          <p:cNvPr id="31" name="Picture 30">
            <a:extLst>
              <a:ext uri="{FF2B5EF4-FFF2-40B4-BE49-F238E27FC236}">
                <a16:creationId xmlns:a16="http://schemas.microsoft.com/office/drawing/2014/main" id="{D60B8402-EE4B-4582-B801-1E6373CEC2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952" y="4531010"/>
            <a:ext cx="816102" cy="816102"/>
          </a:xfrm>
          <a:prstGeom prst="rect">
            <a:avLst/>
          </a:prstGeom>
        </p:spPr>
      </p:pic>
      <p:pic>
        <p:nvPicPr>
          <p:cNvPr id="33" name="Picture 32">
            <a:extLst>
              <a:ext uri="{FF2B5EF4-FFF2-40B4-BE49-F238E27FC236}">
                <a16:creationId xmlns:a16="http://schemas.microsoft.com/office/drawing/2014/main" id="{C865FEA5-CF9C-4D04-95F8-F55475642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31010"/>
            <a:ext cx="816102" cy="816102"/>
          </a:xfrm>
          <a:prstGeom prst="rect">
            <a:avLst/>
          </a:prstGeom>
        </p:spPr>
      </p:pic>
      <p:sp>
        <p:nvSpPr>
          <p:cNvPr id="37" name="TextBox 36">
            <a:extLst>
              <a:ext uri="{FF2B5EF4-FFF2-40B4-BE49-F238E27FC236}">
                <a16:creationId xmlns:a16="http://schemas.microsoft.com/office/drawing/2014/main" id="{338A6C96-5AB2-43B8-BE9D-3F2A18867D45}"/>
              </a:ext>
            </a:extLst>
          </p:cNvPr>
          <p:cNvSpPr txBox="1"/>
          <p:nvPr/>
        </p:nvSpPr>
        <p:spPr>
          <a:xfrm>
            <a:off x="35496" y="2199802"/>
            <a:ext cx="4663440" cy="369332"/>
          </a:xfrm>
          <a:prstGeom prst="rect">
            <a:avLst/>
          </a:prstGeom>
          <a:noFill/>
        </p:spPr>
        <p:txBody>
          <a:bodyPr wrap="square">
            <a:spAutoFit/>
          </a:bodyPr>
          <a:lstStyle/>
          <a:p>
            <a:pPr marL="76200" marR="0" lvl="0" indent="0" algn="ctr" defTabSz="914400" rtl="0" eaLnBrk="1" fontAlgn="auto" latinLnBrk="0" hangingPunct="1">
              <a:lnSpc>
                <a:spcPct val="100000"/>
              </a:lnSpc>
              <a:spcBef>
                <a:spcPts val="0"/>
              </a:spcBef>
              <a:spcAft>
                <a:spcPts val="0"/>
              </a:spcAft>
              <a:buClr>
                <a:srgbClr val="000000"/>
              </a:buClr>
              <a:buSzTx/>
              <a:buFont typeface="Roboto Condensed Light"/>
              <a:buNone/>
              <a:tabLst/>
              <a:defRPr/>
            </a:pPr>
            <a:r>
              <a:rPr kumimoji="0" lang="en-US" b="1" i="0" u="none" strike="noStrike" kern="0" cap="none" spc="0" normalizeH="0" baseline="0" noProof="0">
                <a:ln>
                  <a:noFill/>
                </a:ln>
                <a:effectLst/>
                <a:uLnTx/>
                <a:uFillTx/>
                <a:latin typeface="Arial"/>
                <a:cs typeface="Arial"/>
                <a:sym typeface="Arial"/>
              </a:rPr>
              <a:t>D001</a:t>
            </a:r>
            <a:endParaRPr kumimoji="0" lang="es-MX" b="1" i="0" u="none" strike="noStrike" kern="0" cap="none" spc="0" normalizeH="0" baseline="0" noProof="0">
              <a:ln>
                <a:noFill/>
              </a:ln>
              <a:effectLst/>
              <a:uLnTx/>
              <a:uFillTx/>
              <a:latin typeface="Arial"/>
              <a:cs typeface="Arial"/>
              <a:sym typeface="Arial"/>
            </a:endParaRPr>
          </a:p>
        </p:txBody>
      </p:sp>
      <p:sp>
        <p:nvSpPr>
          <p:cNvPr id="41" name="TextBox 40">
            <a:extLst>
              <a:ext uri="{FF2B5EF4-FFF2-40B4-BE49-F238E27FC236}">
                <a16:creationId xmlns:a16="http://schemas.microsoft.com/office/drawing/2014/main" id="{45AD46D0-3DEB-4183-A899-B368F8160072}"/>
              </a:ext>
            </a:extLst>
          </p:cNvPr>
          <p:cNvSpPr txBox="1"/>
          <p:nvPr/>
        </p:nvSpPr>
        <p:spPr>
          <a:xfrm>
            <a:off x="4267673" y="2196617"/>
            <a:ext cx="4663440" cy="369332"/>
          </a:xfrm>
          <a:prstGeom prst="rect">
            <a:avLst/>
          </a:prstGeom>
          <a:noFill/>
        </p:spPr>
        <p:txBody>
          <a:bodyPr wrap="square">
            <a:spAutoFit/>
          </a:bodyPr>
          <a:lstStyle/>
          <a:p>
            <a:pPr algn="ctr"/>
            <a:r>
              <a:rPr kumimoji="0" lang="en-US" b="1" i="0" u="none" strike="noStrike" kern="0" cap="none" spc="0" normalizeH="0" baseline="0" noProof="0">
                <a:ln>
                  <a:noFill/>
                </a:ln>
                <a:effectLst/>
                <a:uLnTx/>
                <a:uFillTx/>
                <a:latin typeface="Arial"/>
                <a:cs typeface="Arial"/>
                <a:sym typeface="Arial"/>
              </a:rPr>
              <a:t>D002</a:t>
            </a:r>
            <a:endParaRPr lang="en-US"/>
          </a:p>
        </p:txBody>
      </p:sp>
      <p:sp>
        <p:nvSpPr>
          <p:cNvPr id="43" name="TextBox 42">
            <a:extLst>
              <a:ext uri="{FF2B5EF4-FFF2-40B4-BE49-F238E27FC236}">
                <a16:creationId xmlns:a16="http://schemas.microsoft.com/office/drawing/2014/main" id="{9F6B1241-F793-4178-B16A-7B84244EB39D}"/>
              </a:ext>
            </a:extLst>
          </p:cNvPr>
          <p:cNvSpPr txBox="1"/>
          <p:nvPr/>
        </p:nvSpPr>
        <p:spPr>
          <a:xfrm>
            <a:off x="150738" y="4040254"/>
            <a:ext cx="4663440" cy="369332"/>
          </a:xfrm>
          <a:prstGeom prst="rect">
            <a:avLst/>
          </a:prstGeom>
          <a:noFill/>
        </p:spPr>
        <p:txBody>
          <a:bodyPr wrap="square">
            <a:spAutoFit/>
          </a:bodyPr>
          <a:lstStyle/>
          <a:p>
            <a:pPr algn="ctr"/>
            <a:r>
              <a:rPr kumimoji="0" lang="en-US" b="1" i="0" u="none" strike="noStrike" kern="0" cap="none" spc="0" normalizeH="0" baseline="0" noProof="0">
                <a:ln>
                  <a:noFill/>
                </a:ln>
                <a:effectLst/>
                <a:uLnTx/>
                <a:uFillTx/>
                <a:latin typeface="Arial"/>
                <a:cs typeface="Arial"/>
                <a:sym typeface="Arial"/>
              </a:rPr>
              <a:t>D003</a:t>
            </a:r>
            <a:endParaRPr lang="en-US"/>
          </a:p>
        </p:txBody>
      </p:sp>
      <p:sp>
        <p:nvSpPr>
          <p:cNvPr id="45" name="TextBox 44">
            <a:extLst>
              <a:ext uri="{FF2B5EF4-FFF2-40B4-BE49-F238E27FC236}">
                <a16:creationId xmlns:a16="http://schemas.microsoft.com/office/drawing/2014/main" id="{195418C0-D81E-4C9C-9875-E246EBFAED9B}"/>
              </a:ext>
            </a:extLst>
          </p:cNvPr>
          <p:cNvSpPr txBox="1"/>
          <p:nvPr/>
        </p:nvSpPr>
        <p:spPr>
          <a:xfrm>
            <a:off x="4326656" y="4040254"/>
            <a:ext cx="4663440" cy="369332"/>
          </a:xfrm>
          <a:prstGeom prst="rect">
            <a:avLst/>
          </a:prstGeom>
          <a:noFill/>
        </p:spPr>
        <p:txBody>
          <a:bodyPr wrap="square">
            <a:spAutoFit/>
          </a:bodyPr>
          <a:lstStyle/>
          <a:p>
            <a:pPr algn="ctr"/>
            <a:r>
              <a:rPr kumimoji="0" lang="en-US" b="1" i="0" u="none" strike="noStrike" kern="0" cap="none" spc="0" normalizeH="0" baseline="0" noProof="0">
                <a:ln>
                  <a:noFill/>
                </a:ln>
                <a:effectLst/>
                <a:uLnTx/>
                <a:uFillTx/>
                <a:latin typeface="Arial"/>
                <a:cs typeface="Arial"/>
                <a:sym typeface="Arial"/>
              </a:rPr>
              <a:t>D004-D043</a:t>
            </a:r>
            <a:endParaRPr lang="en-US"/>
          </a:p>
        </p:txBody>
      </p:sp>
      <p:sp>
        <p:nvSpPr>
          <p:cNvPr id="2" name="Slide Number Placeholder 1">
            <a:extLst>
              <a:ext uri="{FF2B5EF4-FFF2-40B4-BE49-F238E27FC236}">
                <a16:creationId xmlns:a16="http://schemas.microsoft.com/office/drawing/2014/main" id="{8D2EA4AD-D704-43E5-BDE1-D8860E52330D}"/>
              </a:ext>
            </a:extLst>
          </p:cNvPr>
          <p:cNvSpPr>
            <a:spLocks noGrp="1"/>
          </p:cNvSpPr>
          <p:nvPr>
            <p:ph type="sldNum" sz="quarter" idx="12"/>
          </p:nvPr>
        </p:nvSpPr>
        <p:spPr/>
        <p:txBody>
          <a:bodyPr/>
          <a:lstStyle/>
          <a:p>
            <a:fld id="{EE6BC638-39B7-4287-91A7-2A3DDA573295}" type="slidenum">
              <a:rPr lang="ko-KR" altLang="en-US" smtClean="0"/>
              <a:pPr/>
              <a:t>13</a:t>
            </a:fld>
            <a:endParaRPr lang="ko-KR" altLang="en-US"/>
          </a:p>
        </p:txBody>
      </p:sp>
    </p:spTree>
    <p:extLst>
      <p:ext uri="{BB962C8B-B14F-4D97-AF65-F5344CB8AC3E}">
        <p14:creationId xmlns:p14="http://schemas.microsoft.com/office/powerpoint/2010/main" val="2372078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0AE6-2701-4D01-8750-137D1C751B57}"/>
              </a:ext>
            </a:extLst>
          </p:cNvPr>
          <p:cNvSpPr>
            <a:spLocks noGrp="1"/>
          </p:cNvSpPr>
          <p:nvPr>
            <p:ph type="title"/>
          </p:nvPr>
        </p:nvSpPr>
        <p:spPr>
          <a:xfrm>
            <a:off x="395536" y="116632"/>
            <a:ext cx="8229600" cy="796908"/>
          </a:xfrm>
        </p:spPr>
        <p:txBody>
          <a:bodyPr>
            <a:noAutofit/>
          </a:bodyPr>
          <a:lstStyle/>
          <a:p>
            <a:pPr algn="ctr"/>
            <a:r>
              <a:rPr lang="en-US" sz="6600" b="1" i="1" u="sng" kern="0">
                <a:solidFill>
                  <a:srgbClr val="FFFFFF"/>
                </a:solidFill>
                <a:latin typeface="+mj-lt"/>
                <a:sym typeface="Roboto Condensed"/>
              </a:rPr>
              <a:t>Ignitability</a:t>
            </a:r>
            <a:endParaRPr lang="en-US" sz="6600" i="1" u="sng"/>
          </a:p>
        </p:txBody>
      </p:sp>
      <p:pic>
        <p:nvPicPr>
          <p:cNvPr id="5" name="Picture 4">
            <a:extLst>
              <a:ext uri="{FF2B5EF4-FFF2-40B4-BE49-F238E27FC236}">
                <a16:creationId xmlns:a16="http://schemas.microsoft.com/office/drawing/2014/main" id="{8615A5BB-9275-4B19-8459-5ACBFCE3F8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3568" y="2132856"/>
            <a:ext cx="2398748" cy="2398748"/>
          </a:xfrm>
          <a:prstGeom prst="rect">
            <a:avLst/>
          </a:prstGeom>
          <a:ln>
            <a:noFill/>
          </a:ln>
        </p:spPr>
      </p:pic>
      <p:sp>
        <p:nvSpPr>
          <p:cNvPr id="7" name="TextBox 6">
            <a:extLst>
              <a:ext uri="{FF2B5EF4-FFF2-40B4-BE49-F238E27FC236}">
                <a16:creationId xmlns:a16="http://schemas.microsoft.com/office/drawing/2014/main" id="{F8B0B825-C24B-445A-879E-A9F915B5CAC3}"/>
              </a:ext>
            </a:extLst>
          </p:cNvPr>
          <p:cNvSpPr txBox="1"/>
          <p:nvPr/>
        </p:nvSpPr>
        <p:spPr>
          <a:xfrm>
            <a:off x="683568" y="4653136"/>
            <a:ext cx="4572000" cy="430887"/>
          </a:xfrm>
          <a:prstGeom prst="rect">
            <a:avLst/>
          </a:prstGeom>
          <a:noFill/>
        </p:spPr>
        <p:txBody>
          <a:bodyPr wrap="square">
            <a:spAutoFit/>
          </a:bodyPr>
          <a:lstStyle/>
          <a:p>
            <a:r>
              <a:rPr lang="en-US" sz="2200" b="1">
                <a:solidFill>
                  <a:schemeClr val="bg1"/>
                </a:solidFill>
                <a:latin typeface="Arial" panose="020B0604020202020204" pitchFamily="34" charset="0"/>
                <a:cs typeface="Arial" panose="020B0604020202020204" pitchFamily="34" charset="0"/>
              </a:rPr>
              <a:t>[22 CCR 66261.21]</a:t>
            </a:r>
          </a:p>
        </p:txBody>
      </p:sp>
      <p:sp>
        <p:nvSpPr>
          <p:cNvPr id="9" name="TextBox 8">
            <a:extLst>
              <a:ext uri="{FF2B5EF4-FFF2-40B4-BE49-F238E27FC236}">
                <a16:creationId xmlns:a16="http://schemas.microsoft.com/office/drawing/2014/main" id="{7FF8090C-242F-4AEE-A0B6-8DE4BAFC3178}"/>
              </a:ext>
            </a:extLst>
          </p:cNvPr>
          <p:cNvSpPr txBox="1"/>
          <p:nvPr/>
        </p:nvSpPr>
        <p:spPr>
          <a:xfrm>
            <a:off x="3851920" y="1484784"/>
            <a:ext cx="4773216" cy="4464235"/>
          </a:xfrm>
          <a:prstGeom prst="rect">
            <a:avLst/>
          </a:prstGeom>
          <a:noFill/>
        </p:spPr>
        <p:txBody>
          <a:bodyPr wrap="square">
            <a:spAutoFit/>
          </a:bodyPr>
          <a:lstStyle/>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A liquid with a flash point of &lt; 140° F</a:t>
            </a:r>
          </a:p>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Not a liquid capable of causing fire or that burns vigorously and persistently</a:t>
            </a:r>
          </a:p>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An ignitable compressed gas</a:t>
            </a:r>
          </a:p>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An oxidizer (per 49 CFR)</a:t>
            </a:r>
          </a:p>
          <a:p>
            <a:pPr marL="78105" marR="0" lvl="0" indent="-285750" algn="l"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Char char="Ø"/>
              <a:tabLst>
                <a:tab pos="165259" algn="l"/>
              </a:tabLst>
              <a:defRPr/>
            </a:pPr>
            <a:endPar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a:p>
            <a:pPr marL="0" marR="0" lvl="0" indent="0" algn="ctr"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tab pos="165259" algn="l"/>
              </a:tabLst>
              <a:defRPr/>
            </a:pPr>
            <a:r>
              <a:rPr kumimoji="0" lang="en-US" sz="24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Roboto Condensed Light"/>
              </a:rPr>
              <a:t>D001</a:t>
            </a:r>
          </a:p>
          <a:p>
            <a:pPr marL="0" marR="0" lvl="0" indent="0" algn="ctr"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tab pos="165259" algn="l"/>
              </a:tabLst>
              <a:defRPr/>
            </a:pPr>
            <a:endParaRPr kumimoji="0" lang="en-US" sz="2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a:p>
            <a:pPr marL="0" marR="3810" lvl="0" indent="-379095" algn="l"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defRPr/>
            </a:pPr>
            <a:r>
              <a:rPr kumimoji="0" lang="en-US" sz="2000" b="0" i="0" u="sng"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Examples</a:t>
            </a: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 solvents (acetone</a:t>
            </a:r>
            <a:r>
              <a:rPr kumimoji="0" lang="en-US" alt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 solutions with &gt;24% alcohol); thinners;</a:t>
            </a: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 chlorates, nitrates, organic peroxide, etc.</a:t>
            </a:r>
            <a:endParaRPr kumimoji="0" lang="es-MX"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p:txBody>
      </p:sp>
      <p:sp>
        <p:nvSpPr>
          <p:cNvPr id="3" name="Slide Number Placeholder 2">
            <a:extLst>
              <a:ext uri="{FF2B5EF4-FFF2-40B4-BE49-F238E27FC236}">
                <a16:creationId xmlns:a16="http://schemas.microsoft.com/office/drawing/2014/main" id="{F679A96A-9C39-4134-8675-1BE2BC65E783}"/>
              </a:ext>
            </a:extLst>
          </p:cNvPr>
          <p:cNvSpPr>
            <a:spLocks noGrp="1"/>
          </p:cNvSpPr>
          <p:nvPr>
            <p:ph type="sldNum" sz="quarter" idx="12"/>
          </p:nvPr>
        </p:nvSpPr>
        <p:spPr/>
        <p:txBody>
          <a:bodyPr/>
          <a:lstStyle/>
          <a:p>
            <a:fld id="{EE6BC638-39B7-4287-91A7-2A3DDA573295}" type="slidenum">
              <a:rPr lang="ko-KR" altLang="en-US" smtClean="0"/>
              <a:pPr/>
              <a:t>14</a:t>
            </a:fld>
            <a:endParaRPr lang="ko-KR" altLang="en-US"/>
          </a:p>
        </p:txBody>
      </p:sp>
    </p:spTree>
    <p:extLst>
      <p:ext uri="{BB962C8B-B14F-4D97-AF65-F5344CB8AC3E}">
        <p14:creationId xmlns:p14="http://schemas.microsoft.com/office/powerpoint/2010/main" val="52451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3FC1E-A5DE-4181-A90B-38A8ED60ED6A}"/>
              </a:ext>
            </a:extLst>
          </p:cNvPr>
          <p:cNvSpPr>
            <a:spLocks noGrp="1"/>
          </p:cNvSpPr>
          <p:nvPr>
            <p:ph type="title"/>
          </p:nvPr>
        </p:nvSpPr>
        <p:spPr>
          <a:xfrm>
            <a:off x="395536" y="188640"/>
            <a:ext cx="8229600" cy="796908"/>
          </a:xfrm>
        </p:spPr>
        <p:txBody>
          <a:bodyPr>
            <a:noAutofit/>
          </a:bodyPr>
          <a:lstStyle/>
          <a:p>
            <a:pPr algn="ctr"/>
            <a:r>
              <a:rPr kumimoji="0" lang="en-US" altLang="en-US" sz="6600" b="1" i="1" u="sng" strike="noStrike" kern="0" cap="none" spc="0" normalizeH="0" baseline="0" noProof="0">
                <a:ln>
                  <a:noFill/>
                </a:ln>
                <a:solidFill>
                  <a:srgbClr val="FFFFFF"/>
                </a:solidFill>
                <a:effectLst/>
                <a:uLnTx/>
                <a:uFillTx/>
                <a:latin typeface="Calibri"/>
                <a:ea typeface="맑은 고딕" pitchFamily="50" charset="-127"/>
                <a:cs typeface="+mj-cs"/>
                <a:sym typeface="Roboto Condensed"/>
              </a:rPr>
              <a:t>Corrosivity</a:t>
            </a:r>
            <a:endParaRPr lang="en-US" sz="6600"/>
          </a:p>
        </p:txBody>
      </p:sp>
      <p:pic>
        <p:nvPicPr>
          <p:cNvPr id="5" name="Picture 4">
            <a:extLst>
              <a:ext uri="{FF2B5EF4-FFF2-40B4-BE49-F238E27FC236}">
                <a16:creationId xmlns:a16="http://schemas.microsoft.com/office/drawing/2014/main" id="{B0D56F67-C656-488D-89FF-C422160EA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132856"/>
            <a:ext cx="2400300" cy="2400300"/>
          </a:xfrm>
          <a:prstGeom prst="rect">
            <a:avLst/>
          </a:prstGeom>
        </p:spPr>
      </p:pic>
      <p:sp>
        <p:nvSpPr>
          <p:cNvPr id="7" name="TextBox 6">
            <a:extLst>
              <a:ext uri="{FF2B5EF4-FFF2-40B4-BE49-F238E27FC236}">
                <a16:creationId xmlns:a16="http://schemas.microsoft.com/office/drawing/2014/main" id="{390E004E-F084-4E8C-9F72-2FD2EFE24E57}"/>
              </a:ext>
            </a:extLst>
          </p:cNvPr>
          <p:cNvSpPr txBox="1"/>
          <p:nvPr/>
        </p:nvSpPr>
        <p:spPr>
          <a:xfrm>
            <a:off x="-402282" y="4665782"/>
            <a:ext cx="4572000" cy="430887"/>
          </a:xfrm>
          <a:prstGeom prst="rect">
            <a:avLst/>
          </a:prstGeom>
          <a:noFill/>
        </p:spPr>
        <p:txBody>
          <a:bodyPr wrap="square">
            <a:spAutoFit/>
          </a:bodyPr>
          <a:lstStyle/>
          <a:p>
            <a:pPr marL="38100" marR="0" lvl="0" indent="0" algn="ctr" defTabSz="914400" rtl="0" eaLnBrk="1" fontAlgn="auto" latinLnBrk="0" hangingPunct="1">
              <a:lnSpc>
                <a:spcPct val="100000"/>
              </a:lnSpc>
              <a:spcBef>
                <a:spcPts val="600"/>
              </a:spcBef>
              <a:spcAft>
                <a:spcPts val="0"/>
              </a:spcAft>
              <a:buClr>
                <a:srgbClr val="FFFFFF"/>
              </a:buClr>
              <a:buSzPts val="3000"/>
              <a:buFont typeface="Roboto Condensed Light"/>
              <a:buNone/>
              <a:tabLst/>
              <a:defRPr/>
            </a:pPr>
            <a:r>
              <a:rPr kumimoji="0" lang="en-US" sz="2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Roboto Condensed Light"/>
              </a:rPr>
              <a:t>[22 CCR 66261.22]</a:t>
            </a:r>
            <a:endParaRPr kumimoji="0" lang="es-MX" sz="2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Roboto Condensed Light"/>
            </a:endParaRPr>
          </a:p>
        </p:txBody>
      </p:sp>
      <p:sp>
        <p:nvSpPr>
          <p:cNvPr id="9" name="TextBox 8">
            <a:extLst>
              <a:ext uri="{FF2B5EF4-FFF2-40B4-BE49-F238E27FC236}">
                <a16:creationId xmlns:a16="http://schemas.microsoft.com/office/drawing/2014/main" id="{A8F21841-7358-4394-AE21-A4978C987883}"/>
              </a:ext>
            </a:extLst>
          </p:cNvPr>
          <p:cNvSpPr txBox="1"/>
          <p:nvPr/>
        </p:nvSpPr>
        <p:spPr>
          <a:xfrm>
            <a:off x="3779912" y="1518284"/>
            <a:ext cx="5040560" cy="4499630"/>
          </a:xfrm>
          <a:prstGeom prst="rect">
            <a:avLst/>
          </a:prstGeom>
          <a:noFill/>
        </p:spPr>
        <p:txBody>
          <a:bodyPr wrap="square">
            <a:spAutoFit/>
          </a:bodyPr>
          <a:lstStyle/>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It’s aqueous and has a pH ≤ 2 or ≥ 12.5</a:t>
            </a:r>
          </a:p>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It’s a liquid and corrodes steel at a rate  ≥ 0.25 inch per year at 130°F</a:t>
            </a:r>
          </a:p>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It’s not aqueous or liquid, but when mixed with water produces a solution that meets either of the above</a:t>
            </a:r>
          </a:p>
          <a:p>
            <a:pPr marL="78105" marR="0" lvl="0" indent="-285750" algn="l"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Char char="Ø"/>
              <a:tabLst>
                <a:tab pos="165259" algn="l"/>
              </a:tabLst>
              <a:defRPr/>
            </a:pPr>
            <a:endParaRPr kumimoji="0" lang="en-US" sz="2000" b="0" i="0" u="none" strike="noStrike" kern="0" cap="none" spc="0" normalizeH="0" baseline="0" noProof="0">
              <a:ln>
                <a:noFill/>
              </a:ln>
              <a:solidFill>
                <a:srgbClr val="263248"/>
              </a:solidFill>
              <a:effectLst/>
              <a:uLnTx/>
              <a:uFillTx/>
              <a:latin typeface="Arial" panose="020B0604020202020204" pitchFamily="34" charset="0"/>
              <a:cs typeface="Arial" panose="020B0604020202020204" pitchFamily="34" charset="0"/>
              <a:sym typeface="Roboto Condensed Light"/>
            </a:endParaRPr>
          </a:p>
          <a:p>
            <a:pPr marL="0" marR="0" lvl="0" indent="0" algn="ctr"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tab pos="165259" algn="l"/>
              </a:tabLst>
              <a:defRPr/>
            </a:pPr>
            <a:r>
              <a:rPr kumimoji="0" lang="en-US" sz="24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Roboto Condensed Light"/>
              </a:rPr>
              <a:t>D002</a:t>
            </a:r>
          </a:p>
          <a:p>
            <a:pPr marL="0" marR="0" lvl="0" indent="0" algn="ctr"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tab pos="165259" algn="l"/>
              </a:tabLst>
              <a:defRPr/>
            </a:pPr>
            <a:endParaRPr kumimoji="0" lang="en-US" sz="20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Roboto Condensed Light"/>
            </a:endParaRPr>
          </a:p>
          <a:p>
            <a:pPr marL="0" marR="3810" lvl="0" indent="-379095" algn="l"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defRPr/>
            </a:pPr>
            <a:r>
              <a:rPr kumimoji="0" lang="en-US" sz="2000" b="0" i="0" u="sng"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Examples</a:t>
            </a: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 sulfuric acid, sodium hydroxide, etc.</a:t>
            </a:r>
          </a:p>
        </p:txBody>
      </p:sp>
      <p:sp>
        <p:nvSpPr>
          <p:cNvPr id="3" name="Slide Number Placeholder 2">
            <a:extLst>
              <a:ext uri="{FF2B5EF4-FFF2-40B4-BE49-F238E27FC236}">
                <a16:creationId xmlns:a16="http://schemas.microsoft.com/office/drawing/2014/main" id="{3CA211EF-9B7F-4C0F-9950-01E93DACD7F8}"/>
              </a:ext>
            </a:extLst>
          </p:cNvPr>
          <p:cNvSpPr>
            <a:spLocks noGrp="1"/>
          </p:cNvSpPr>
          <p:nvPr>
            <p:ph type="sldNum" sz="quarter" idx="12"/>
          </p:nvPr>
        </p:nvSpPr>
        <p:spPr/>
        <p:txBody>
          <a:bodyPr/>
          <a:lstStyle/>
          <a:p>
            <a:fld id="{EE6BC638-39B7-4287-91A7-2A3DDA573295}" type="slidenum">
              <a:rPr lang="ko-KR" altLang="en-US" smtClean="0"/>
              <a:pPr/>
              <a:t>15</a:t>
            </a:fld>
            <a:endParaRPr lang="ko-KR" altLang="en-US"/>
          </a:p>
        </p:txBody>
      </p:sp>
    </p:spTree>
    <p:extLst>
      <p:ext uri="{BB962C8B-B14F-4D97-AF65-F5344CB8AC3E}">
        <p14:creationId xmlns:p14="http://schemas.microsoft.com/office/powerpoint/2010/main" val="271442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07C4-5B22-4489-BEA6-26D89AB51D3A}"/>
              </a:ext>
            </a:extLst>
          </p:cNvPr>
          <p:cNvSpPr>
            <a:spLocks noGrp="1"/>
          </p:cNvSpPr>
          <p:nvPr>
            <p:ph type="title"/>
          </p:nvPr>
        </p:nvSpPr>
        <p:spPr>
          <a:xfrm>
            <a:off x="457200" y="188640"/>
            <a:ext cx="8229600" cy="796908"/>
          </a:xfrm>
        </p:spPr>
        <p:txBody>
          <a:bodyPr>
            <a:noAutofit/>
          </a:bodyPr>
          <a:lstStyle/>
          <a:p>
            <a:pPr algn="ctr"/>
            <a:r>
              <a:rPr kumimoji="0" lang="en-US" altLang="en-US" sz="6600" b="1" i="1" u="sng" strike="noStrike" kern="0" cap="none" spc="0" normalizeH="0" baseline="0" noProof="0">
                <a:ln>
                  <a:noFill/>
                </a:ln>
                <a:solidFill>
                  <a:srgbClr val="FFFFFF"/>
                </a:solidFill>
                <a:effectLst/>
                <a:uLnTx/>
                <a:uFillTx/>
                <a:latin typeface="Calibri"/>
                <a:ea typeface="맑은 고딕" pitchFamily="50" charset="-127"/>
                <a:cs typeface="+mj-cs"/>
                <a:sym typeface="Roboto Condensed"/>
              </a:rPr>
              <a:t>Reactivity</a:t>
            </a:r>
            <a:endParaRPr lang="en-US" sz="6600"/>
          </a:p>
        </p:txBody>
      </p:sp>
      <p:pic>
        <p:nvPicPr>
          <p:cNvPr id="5" name="Picture 4">
            <a:extLst>
              <a:ext uri="{FF2B5EF4-FFF2-40B4-BE49-F238E27FC236}">
                <a16:creationId xmlns:a16="http://schemas.microsoft.com/office/drawing/2014/main" id="{207DE104-9761-444A-8D99-C9EE0081C850}"/>
              </a:ext>
            </a:extLst>
          </p:cNvPr>
          <p:cNvPicPr>
            <a:picLocks noChangeAspect="1"/>
          </p:cNvPicPr>
          <p:nvPr/>
        </p:nvPicPr>
        <p:blipFill>
          <a:blip r:embed="rId2"/>
          <a:stretch>
            <a:fillRect/>
          </a:stretch>
        </p:blipFill>
        <p:spPr>
          <a:xfrm>
            <a:off x="683568" y="2132856"/>
            <a:ext cx="2395936" cy="2395936"/>
          </a:xfrm>
          <a:prstGeom prst="rect">
            <a:avLst/>
          </a:prstGeom>
        </p:spPr>
      </p:pic>
      <p:sp>
        <p:nvSpPr>
          <p:cNvPr id="7" name="TextBox 6">
            <a:extLst>
              <a:ext uri="{FF2B5EF4-FFF2-40B4-BE49-F238E27FC236}">
                <a16:creationId xmlns:a16="http://schemas.microsoft.com/office/drawing/2014/main" id="{99108BE4-1680-4F97-B065-4B8D512AE4E6}"/>
              </a:ext>
            </a:extLst>
          </p:cNvPr>
          <p:cNvSpPr txBox="1"/>
          <p:nvPr/>
        </p:nvSpPr>
        <p:spPr>
          <a:xfrm>
            <a:off x="576064" y="4653136"/>
            <a:ext cx="4572000" cy="430887"/>
          </a:xfrm>
          <a:prstGeom prst="rect">
            <a:avLst/>
          </a:prstGeom>
          <a:noFill/>
        </p:spPr>
        <p:txBody>
          <a:bodyPr wrap="square">
            <a:spAutoFit/>
          </a:bodyPr>
          <a:lstStyle/>
          <a:p>
            <a:r>
              <a:rPr lang="en-US" sz="2200" b="1">
                <a:solidFill>
                  <a:schemeClr val="bg1"/>
                </a:solidFill>
                <a:latin typeface="Arial" panose="020B0604020202020204" pitchFamily="34" charset="0"/>
                <a:cs typeface="Arial" panose="020B0604020202020204" pitchFamily="34" charset="0"/>
              </a:rPr>
              <a:t>[22 CCR 66261.23]</a:t>
            </a:r>
          </a:p>
        </p:txBody>
      </p:sp>
      <p:sp>
        <p:nvSpPr>
          <p:cNvPr id="9" name="TextBox 8">
            <a:extLst>
              <a:ext uri="{FF2B5EF4-FFF2-40B4-BE49-F238E27FC236}">
                <a16:creationId xmlns:a16="http://schemas.microsoft.com/office/drawing/2014/main" id="{2807F01F-5AC3-46D0-8488-DAA055E5E182}"/>
              </a:ext>
            </a:extLst>
          </p:cNvPr>
          <p:cNvSpPr txBox="1"/>
          <p:nvPr/>
        </p:nvSpPr>
        <p:spPr>
          <a:xfrm>
            <a:off x="3995936" y="1628800"/>
            <a:ext cx="4572000" cy="4056431"/>
          </a:xfrm>
          <a:prstGeom prst="rect">
            <a:avLst/>
          </a:prstGeom>
          <a:noFill/>
        </p:spPr>
        <p:txBody>
          <a:bodyPr wrap="square">
            <a:spAutoFit/>
          </a:bodyPr>
          <a:lstStyle/>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It’s normally unstable</a:t>
            </a:r>
          </a:p>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It reacts violently with water</a:t>
            </a:r>
          </a:p>
          <a:p>
            <a:pPr marL="78105" marR="0" lvl="0" indent="-285750" algn="l" defTabSz="914400" rtl="0" eaLnBrk="1" fontAlgn="auto" latinLnBrk="0" hangingPunct="1">
              <a:lnSpc>
                <a:spcPct val="120000"/>
              </a:lnSpc>
              <a:spcBef>
                <a:spcPts val="296"/>
              </a:spcBef>
              <a:spcAft>
                <a:spcPts val="0"/>
              </a:spcAft>
              <a:buClr>
                <a:schemeClr val="bg1"/>
              </a:buClr>
              <a:buSzPct val="75000"/>
              <a:buFont typeface="Wingdings" panose="05000000000000000000" pitchFamily="2" charset="2"/>
              <a:buChar char="Ø"/>
              <a:tabLst>
                <a:tab pos="165259" algn="l"/>
              </a:tabLst>
              <a:defRPr/>
            </a:pP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It generates toxic gases, vapor or fumes</a:t>
            </a:r>
          </a:p>
          <a:p>
            <a:pPr marL="0" marR="0" lvl="0" indent="0" algn="ctr"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tab pos="165259" algn="l"/>
              </a:tabLst>
              <a:defRPr/>
            </a:pPr>
            <a:endParaRPr kumimoji="0" lang="en-US" sz="2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a:p>
            <a:pPr marL="0" marR="0" lvl="0" indent="0" algn="ctr"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tab pos="165259" algn="l"/>
              </a:tabLst>
              <a:defRPr/>
            </a:pPr>
            <a:r>
              <a:rPr kumimoji="0" lang="en-US" sz="24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Roboto Condensed Light"/>
              </a:rPr>
              <a:t>D003</a:t>
            </a:r>
          </a:p>
          <a:p>
            <a:pPr marL="0" marR="3810" lvl="0" indent="-379095" algn="l"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defRPr/>
            </a:pPr>
            <a:endParaRPr kumimoji="0" lang="en-US" sz="2000" b="0" i="0" u="sng"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a:p>
            <a:pPr marL="0" marR="3810" lvl="0" indent="-379095" algn="l" defTabSz="914400" rtl="0" eaLnBrk="1" fontAlgn="auto" latinLnBrk="0" hangingPunct="1">
              <a:lnSpc>
                <a:spcPct val="120000"/>
              </a:lnSpc>
              <a:spcBef>
                <a:spcPts val="296"/>
              </a:spcBef>
              <a:spcAft>
                <a:spcPts val="0"/>
              </a:spcAft>
              <a:buClr>
                <a:srgbClr val="FF9800"/>
              </a:buClr>
              <a:buSzPct val="75000"/>
              <a:buFont typeface="Wingdings" panose="05000000000000000000" pitchFamily="2" charset="2"/>
              <a:buNone/>
              <a:tabLst/>
              <a:defRPr/>
            </a:pPr>
            <a:r>
              <a:rPr kumimoji="0" lang="en-US" sz="2000" b="0" i="0" u="sng"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Examples</a:t>
            </a:r>
            <a:r>
              <a:rPr kumimoji="0" lang="en-US" sz="20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 picric acid, ethyl ethers, dinitro compounds, sodium metal, peroxide forming chemicals, etc.</a:t>
            </a:r>
          </a:p>
        </p:txBody>
      </p:sp>
      <p:sp>
        <p:nvSpPr>
          <p:cNvPr id="3" name="Slide Number Placeholder 2">
            <a:extLst>
              <a:ext uri="{FF2B5EF4-FFF2-40B4-BE49-F238E27FC236}">
                <a16:creationId xmlns:a16="http://schemas.microsoft.com/office/drawing/2014/main" id="{9A5012D0-D893-40EA-9611-26285AEE5009}"/>
              </a:ext>
            </a:extLst>
          </p:cNvPr>
          <p:cNvSpPr>
            <a:spLocks noGrp="1"/>
          </p:cNvSpPr>
          <p:nvPr>
            <p:ph type="sldNum" sz="quarter" idx="12"/>
          </p:nvPr>
        </p:nvSpPr>
        <p:spPr/>
        <p:txBody>
          <a:bodyPr/>
          <a:lstStyle/>
          <a:p>
            <a:fld id="{EE6BC638-39B7-4287-91A7-2A3DDA573295}" type="slidenum">
              <a:rPr lang="ko-KR" altLang="en-US" smtClean="0"/>
              <a:pPr/>
              <a:t>16</a:t>
            </a:fld>
            <a:endParaRPr lang="ko-KR" altLang="en-US"/>
          </a:p>
        </p:txBody>
      </p:sp>
    </p:spTree>
    <p:extLst>
      <p:ext uri="{BB962C8B-B14F-4D97-AF65-F5344CB8AC3E}">
        <p14:creationId xmlns:p14="http://schemas.microsoft.com/office/powerpoint/2010/main" val="3127157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1C6C-13EB-45C2-BE20-E4740C0561B2}"/>
              </a:ext>
            </a:extLst>
          </p:cNvPr>
          <p:cNvSpPr>
            <a:spLocks noGrp="1"/>
          </p:cNvSpPr>
          <p:nvPr>
            <p:ph type="title"/>
          </p:nvPr>
        </p:nvSpPr>
        <p:spPr>
          <a:xfrm>
            <a:off x="457200" y="188640"/>
            <a:ext cx="8229600" cy="796908"/>
          </a:xfrm>
        </p:spPr>
        <p:txBody>
          <a:bodyPr>
            <a:noAutofit/>
          </a:bodyPr>
          <a:lstStyle/>
          <a:p>
            <a:pPr algn="ctr"/>
            <a:r>
              <a:rPr kumimoji="0" lang="en-US" altLang="en-US" sz="6600" b="1" i="1" u="sng" strike="noStrike" kern="0" cap="none" spc="0" normalizeH="0" baseline="0" noProof="0">
                <a:ln>
                  <a:noFill/>
                </a:ln>
                <a:solidFill>
                  <a:srgbClr val="FFFFFF"/>
                </a:solidFill>
                <a:effectLst/>
                <a:uLnTx/>
                <a:uFillTx/>
                <a:latin typeface="Calibri"/>
                <a:ea typeface="맑은 고딕" pitchFamily="50" charset="-127"/>
                <a:cs typeface="+mj-cs"/>
                <a:sym typeface="Roboto Condensed"/>
              </a:rPr>
              <a:t>Toxicity</a:t>
            </a:r>
            <a:endParaRPr lang="en-US" sz="6600"/>
          </a:p>
        </p:txBody>
      </p:sp>
      <p:pic>
        <p:nvPicPr>
          <p:cNvPr id="5" name="Picture 4">
            <a:extLst>
              <a:ext uri="{FF2B5EF4-FFF2-40B4-BE49-F238E27FC236}">
                <a16:creationId xmlns:a16="http://schemas.microsoft.com/office/drawing/2014/main" id="{B441FE22-8659-4701-A96A-692E29AC0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3568" y="2132856"/>
            <a:ext cx="2400300" cy="2400300"/>
          </a:xfrm>
          <a:prstGeom prst="rect">
            <a:avLst/>
          </a:prstGeom>
        </p:spPr>
      </p:pic>
      <p:sp>
        <p:nvSpPr>
          <p:cNvPr id="7" name="TextBox 6">
            <a:extLst>
              <a:ext uri="{FF2B5EF4-FFF2-40B4-BE49-F238E27FC236}">
                <a16:creationId xmlns:a16="http://schemas.microsoft.com/office/drawing/2014/main" id="{45BB7678-6775-4CBF-ACC7-40B66238A204}"/>
              </a:ext>
            </a:extLst>
          </p:cNvPr>
          <p:cNvSpPr txBox="1"/>
          <p:nvPr/>
        </p:nvSpPr>
        <p:spPr>
          <a:xfrm>
            <a:off x="611560" y="4653136"/>
            <a:ext cx="4572000" cy="430887"/>
          </a:xfrm>
          <a:prstGeom prst="rect">
            <a:avLst/>
          </a:prstGeom>
          <a:noFill/>
        </p:spPr>
        <p:txBody>
          <a:bodyPr wrap="square">
            <a:spAutoFit/>
          </a:bodyPr>
          <a:lstStyle/>
          <a:p>
            <a:r>
              <a:rPr lang="en-US" sz="2200" b="1">
                <a:solidFill>
                  <a:schemeClr val="bg1"/>
                </a:solidFill>
                <a:latin typeface="Arial" panose="020B0604020202020204" pitchFamily="34" charset="0"/>
                <a:cs typeface="Arial" panose="020B0604020202020204" pitchFamily="34" charset="0"/>
              </a:rPr>
              <a:t>[22 CCR 66261.24]</a:t>
            </a:r>
          </a:p>
        </p:txBody>
      </p:sp>
      <p:sp>
        <p:nvSpPr>
          <p:cNvPr id="9" name="TextBox 8">
            <a:extLst>
              <a:ext uri="{FF2B5EF4-FFF2-40B4-BE49-F238E27FC236}">
                <a16:creationId xmlns:a16="http://schemas.microsoft.com/office/drawing/2014/main" id="{549699C4-0572-40DC-BF2F-30C5C35FADC3}"/>
              </a:ext>
            </a:extLst>
          </p:cNvPr>
          <p:cNvSpPr txBox="1"/>
          <p:nvPr/>
        </p:nvSpPr>
        <p:spPr>
          <a:xfrm>
            <a:off x="3707904" y="1268760"/>
            <a:ext cx="5544616" cy="5447645"/>
          </a:xfrm>
          <a:prstGeom prst="rect">
            <a:avLst/>
          </a:prstGeom>
          <a:noFill/>
        </p:spPr>
        <p:txBody>
          <a:bodyPr wrap="square">
            <a:spAutoFit/>
          </a:bodyPr>
          <a:lstStyle/>
          <a:p>
            <a:pPr marL="285750" marR="3810" lvl="0" indent="-285750" algn="l" defTabSz="914400" rtl="0" eaLnBrk="1" fontAlgn="auto" latinLnBrk="0" hangingPunct="1">
              <a:lnSpc>
                <a:spcPct val="100000"/>
              </a:lnSpc>
              <a:spcBef>
                <a:spcPts val="0"/>
              </a:spcBef>
              <a:spcAft>
                <a:spcPts val="0"/>
              </a:spcAft>
              <a:buClr>
                <a:schemeClr val="bg1"/>
              </a:buClr>
              <a:buSzPct val="75000"/>
              <a:buFont typeface="Wingdings" panose="05000000000000000000" pitchFamily="2" charset="2"/>
              <a:buChar char="Ø"/>
              <a:tabLst/>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Fails either of the following:</a:t>
            </a:r>
          </a:p>
          <a:p>
            <a:pPr marL="742950" marR="3810" lvl="1" indent="-285750" latinLnBrk="0">
              <a:buClr>
                <a:schemeClr val="bg1"/>
              </a:buClr>
              <a:buSzPct val="75000"/>
              <a:buFont typeface="Courier New" panose="02070309020205020404" pitchFamily="49" charset="0"/>
              <a:buChar char="o"/>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Toxic Characteristic Leaching Procedure (TCLP)</a:t>
            </a:r>
          </a:p>
          <a:p>
            <a:pPr marL="742950" marR="3810" lvl="1" indent="-285750" latinLnBrk="0">
              <a:buClr>
                <a:schemeClr val="bg1"/>
              </a:buClr>
              <a:buSzPct val="75000"/>
              <a:buFont typeface="Courier New" panose="02070309020205020404" pitchFamily="49" charset="0"/>
              <a:buChar char="o"/>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Wet Extraction Test (WET)</a:t>
            </a:r>
          </a:p>
          <a:p>
            <a:pPr marL="742950" marR="3810" lvl="1" indent="-285750" latinLnBrk="0">
              <a:buClr>
                <a:schemeClr val="bg1"/>
              </a:buClr>
              <a:buSzPct val="75000"/>
              <a:buFont typeface="Courier New" panose="02070309020205020404" pitchFamily="49" charset="0"/>
              <a:buChar char="o"/>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Soluble Threshold Limit Concentration (STLC)</a:t>
            </a:r>
          </a:p>
          <a:p>
            <a:pPr marL="742950" marR="3810" lvl="1" indent="-285750" latinLnBrk="0">
              <a:buClr>
                <a:schemeClr val="bg1"/>
              </a:buClr>
              <a:buSzPct val="75000"/>
              <a:buFont typeface="Courier New" panose="02070309020205020404" pitchFamily="49" charset="0"/>
              <a:buChar char="o"/>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Total Threshold Limit Concentration (TTLC)</a:t>
            </a:r>
          </a:p>
          <a:p>
            <a:pPr marL="742950" marR="3810" lvl="1" indent="-285750" latinLnBrk="0">
              <a:buClr>
                <a:schemeClr val="bg1"/>
              </a:buClr>
              <a:buSzPct val="75000"/>
              <a:buFont typeface="Courier New" panose="02070309020205020404" pitchFamily="49" charset="0"/>
              <a:buChar char="o"/>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Aquatic Toxicity (fish bioassay)</a:t>
            </a:r>
          </a:p>
          <a:p>
            <a:pPr marL="285750" marR="3810" lvl="0" indent="-285750" algn="l" defTabSz="914400" rtl="0" eaLnBrk="1" fontAlgn="auto" latinLnBrk="0" hangingPunct="1">
              <a:lnSpc>
                <a:spcPct val="100000"/>
              </a:lnSpc>
              <a:spcBef>
                <a:spcPts val="0"/>
              </a:spcBef>
              <a:spcAft>
                <a:spcPts val="0"/>
              </a:spcAft>
              <a:buClr>
                <a:schemeClr val="bg1"/>
              </a:buClr>
              <a:buSzPct val="75000"/>
              <a:buFont typeface="Wingdings" panose="05000000000000000000" pitchFamily="2" charset="2"/>
              <a:buChar char="Ø"/>
              <a:tabLst/>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LD50, LC50 calculations</a:t>
            </a:r>
          </a:p>
          <a:p>
            <a:pPr marL="742950" marR="3810" lvl="1" indent="-285750" latinLnBrk="0">
              <a:buClr>
                <a:schemeClr val="bg1"/>
              </a:buClr>
              <a:buSzPct val="75000"/>
              <a:buFont typeface="Courier New" panose="02070309020205020404" pitchFamily="49" charset="0"/>
              <a:buChar char="o"/>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Acutely HW</a:t>
            </a:r>
          </a:p>
          <a:p>
            <a:pPr marL="742950" marR="3810" lvl="1" indent="-285750" latinLnBrk="0">
              <a:buClr>
                <a:schemeClr val="bg1"/>
              </a:buClr>
              <a:buSzPct val="75000"/>
              <a:buFont typeface="Courier New" panose="02070309020205020404" pitchFamily="49" charset="0"/>
              <a:buChar char="o"/>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Extremely HW</a:t>
            </a:r>
          </a:p>
          <a:p>
            <a:pPr marL="285750" marR="3810" lvl="0" indent="-285750" algn="l" defTabSz="914400" rtl="0" eaLnBrk="1" fontAlgn="auto" latinLnBrk="0" hangingPunct="1">
              <a:lnSpc>
                <a:spcPct val="100000"/>
              </a:lnSpc>
              <a:spcBef>
                <a:spcPts val="0"/>
              </a:spcBef>
              <a:spcAft>
                <a:spcPts val="0"/>
              </a:spcAft>
              <a:buClr>
                <a:schemeClr val="bg1"/>
              </a:buClr>
              <a:buSzPct val="75000"/>
              <a:buFont typeface="Wingdings" panose="05000000000000000000" pitchFamily="2" charset="2"/>
              <a:buChar char="Ø"/>
              <a:tabLst/>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Carcinogenic substances</a:t>
            </a:r>
          </a:p>
          <a:p>
            <a:pPr marL="0" marR="3810" lvl="0" indent="0" algn="l" defTabSz="914400" rtl="0" eaLnBrk="1" fontAlgn="auto" latinLnBrk="0" hangingPunct="1">
              <a:lnSpc>
                <a:spcPct val="100000"/>
              </a:lnSpc>
              <a:spcBef>
                <a:spcPts val="0"/>
              </a:spcBef>
              <a:spcAft>
                <a:spcPts val="0"/>
              </a:spcAft>
              <a:buClr>
                <a:srgbClr val="FF9800"/>
              </a:buClr>
              <a:buSzPct val="75000"/>
              <a:buFont typeface="Wingdings" panose="05000000000000000000" pitchFamily="2" charset="2"/>
              <a:buNone/>
              <a:tabLst/>
              <a:defRPr/>
            </a:pPr>
            <a:endParaRPr kumimoji="0" lang="en-US" sz="2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a:p>
            <a:pPr marL="0" marR="3810" lvl="0" indent="0" algn="ctr" defTabSz="914400" rtl="0" eaLnBrk="1" fontAlgn="auto" latinLnBrk="0" hangingPunct="1">
              <a:lnSpc>
                <a:spcPct val="100000"/>
              </a:lnSpc>
              <a:spcBef>
                <a:spcPts val="0"/>
              </a:spcBef>
              <a:spcAft>
                <a:spcPts val="0"/>
              </a:spcAft>
              <a:buClr>
                <a:srgbClr val="FF9800"/>
              </a:buClr>
              <a:buSzPct val="75000"/>
              <a:buFont typeface="Wingdings" panose="05000000000000000000" pitchFamily="2" charset="2"/>
              <a:buNone/>
              <a:tabLst/>
              <a:defRPr/>
            </a:pPr>
            <a:r>
              <a:rPr kumimoji="0" lang="en-US" sz="22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Roboto Condensed Light"/>
              </a:rPr>
              <a:t>D004 - D043</a:t>
            </a:r>
          </a:p>
          <a:p>
            <a:pPr marL="0" marR="3810" lvl="0" indent="0" algn="ctr" defTabSz="914400" rtl="0" eaLnBrk="1" fontAlgn="auto" latinLnBrk="0" hangingPunct="1">
              <a:lnSpc>
                <a:spcPct val="100000"/>
              </a:lnSpc>
              <a:spcBef>
                <a:spcPts val="0"/>
              </a:spcBef>
              <a:spcAft>
                <a:spcPts val="0"/>
              </a:spcAft>
              <a:buClr>
                <a:srgbClr val="FF9800"/>
              </a:buClr>
              <a:buSzPct val="75000"/>
              <a:buFont typeface="Wingdings" panose="05000000000000000000" pitchFamily="2" charset="2"/>
              <a:buNone/>
              <a:tabLst/>
              <a:defRPr/>
            </a:pPr>
            <a:endParaRPr lang="en-US" sz="2400" b="1" kern="0">
              <a:solidFill>
                <a:srgbClr val="FF0000"/>
              </a:solidFill>
              <a:latin typeface="Arial" panose="020B0604020202020204" pitchFamily="34" charset="0"/>
              <a:cs typeface="Arial" panose="020B0604020202020204" pitchFamily="34" charset="0"/>
              <a:sym typeface="Roboto Condensed Light"/>
            </a:endParaRPr>
          </a:p>
          <a:p>
            <a:pPr marR="3810" algn="ctr" latinLnBrk="0">
              <a:buClr>
                <a:srgbClr val="FF9800"/>
              </a:buClr>
              <a:buSzPct val="75000"/>
              <a:defRPr/>
            </a:pPr>
            <a:r>
              <a:rPr kumimoji="0" lang="en-US" b="0" i="0" u="none" strike="noStrike" kern="0" cap="none" spc="-4"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Examples: heavy metals (Pb, Hg, Cr, etc.), PCBs, DDT, etc.</a:t>
            </a:r>
          </a:p>
          <a:p>
            <a:pPr marL="0" marR="3810" lvl="0" indent="0" algn="ctr" defTabSz="914400" rtl="0" eaLnBrk="1" fontAlgn="auto" latinLnBrk="0" hangingPunct="1">
              <a:lnSpc>
                <a:spcPct val="100000"/>
              </a:lnSpc>
              <a:spcBef>
                <a:spcPts val="0"/>
              </a:spcBef>
              <a:spcAft>
                <a:spcPts val="0"/>
              </a:spcAft>
              <a:buClr>
                <a:srgbClr val="FF9800"/>
              </a:buClr>
              <a:buSzPct val="75000"/>
              <a:buFont typeface="Wingdings" panose="05000000000000000000" pitchFamily="2" charset="2"/>
              <a:buNone/>
              <a:tabLst/>
              <a:defRPr/>
            </a:pPr>
            <a:endParaRPr kumimoji="0" lang="en-US" sz="2400" b="0"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Roboto Condensed Light"/>
            </a:endParaRPr>
          </a:p>
        </p:txBody>
      </p:sp>
      <p:sp>
        <p:nvSpPr>
          <p:cNvPr id="3" name="Slide Number Placeholder 2">
            <a:extLst>
              <a:ext uri="{FF2B5EF4-FFF2-40B4-BE49-F238E27FC236}">
                <a16:creationId xmlns:a16="http://schemas.microsoft.com/office/drawing/2014/main" id="{0EC19F2B-B463-4D50-9945-E53548FF4D4D}"/>
              </a:ext>
            </a:extLst>
          </p:cNvPr>
          <p:cNvSpPr>
            <a:spLocks noGrp="1"/>
          </p:cNvSpPr>
          <p:nvPr>
            <p:ph type="sldNum" sz="quarter" idx="12"/>
          </p:nvPr>
        </p:nvSpPr>
        <p:spPr/>
        <p:txBody>
          <a:bodyPr/>
          <a:lstStyle/>
          <a:p>
            <a:fld id="{EE6BC638-39B7-4287-91A7-2A3DDA573295}" type="slidenum">
              <a:rPr lang="ko-KR" altLang="en-US" smtClean="0"/>
              <a:pPr/>
              <a:t>17</a:t>
            </a:fld>
            <a:endParaRPr lang="ko-KR" altLang="en-US"/>
          </a:p>
        </p:txBody>
      </p:sp>
    </p:spTree>
    <p:extLst>
      <p:ext uri="{BB962C8B-B14F-4D97-AF65-F5344CB8AC3E}">
        <p14:creationId xmlns:p14="http://schemas.microsoft.com/office/powerpoint/2010/main" val="452927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1C6C-13EB-45C2-BE20-E4740C0561B2}"/>
              </a:ext>
            </a:extLst>
          </p:cNvPr>
          <p:cNvSpPr>
            <a:spLocks noGrp="1"/>
          </p:cNvSpPr>
          <p:nvPr>
            <p:ph type="title"/>
          </p:nvPr>
        </p:nvSpPr>
        <p:spPr>
          <a:xfrm>
            <a:off x="457200" y="188640"/>
            <a:ext cx="8229600" cy="796908"/>
          </a:xfrm>
        </p:spPr>
        <p:txBody>
          <a:bodyPr>
            <a:noAutofit/>
          </a:bodyPr>
          <a:lstStyle/>
          <a:p>
            <a:pPr algn="ctr"/>
            <a:r>
              <a:rPr lang="en-US" altLang="en-US" sz="4800" b="1" u="sng" kern="0">
                <a:solidFill>
                  <a:srgbClr val="FFFFFF"/>
                </a:solidFill>
                <a:latin typeface="Calibri"/>
                <a:sym typeface="Roboto Condensed"/>
              </a:rPr>
              <a:t>Aquatic Toxicity – Fish Bioassay</a:t>
            </a:r>
            <a:endParaRPr lang="en-US" sz="4800"/>
          </a:p>
        </p:txBody>
      </p:sp>
      <p:sp>
        <p:nvSpPr>
          <p:cNvPr id="10" name="TextBox 9">
            <a:extLst>
              <a:ext uri="{FF2B5EF4-FFF2-40B4-BE49-F238E27FC236}">
                <a16:creationId xmlns:a16="http://schemas.microsoft.com/office/drawing/2014/main" id="{6BA1B599-F82D-4773-B49C-BFFCB38616B4}"/>
              </a:ext>
            </a:extLst>
          </p:cNvPr>
          <p:cNvSpPr txBox="1"/>
          <p:nvPr/>
        </p:nvSpPr>
        <p:spPr>
          <a:xfrm>
            <a:off x="683568" y="1268760"/>
            <a:ext cx="7560840" cy="1446550"/>
          </a:xfrm>
          <a:prstGeom prst="rect">
            <a:avLst/>
          </a:prstGeom>
          <a:noFill/>
        </p:spPr>
        <p:txBody>
          <a:bodyPr wrap="square">
            <a:spAutoFit/>
          </a:bodyPr>
          <a:lstStyle/>
          <a:p>
            <a:pPr marL="82153" indent="0" algn="ctr">
              <a:buFont typeface="Roboto Condensed Light"/>
              <a:buNone/>
            </a:pPr>
            <a:r>
              <a:rPr lang="en-US" sz="2200">
                <a:solidFill>
                  <a:schemeClr val="bg1"/>
                </a:solidFill>
                <a:latin typeface="Arial" panose="020B0604020202020204" pitchFamily="34" charset="0"/>
                <a:cs typeface="Arial" panose="020B0604020202020204" pitchFamily="34" charset="0"/>
              </a:rPr>
              <a:t>A waste can be tested for aquatic toxicity by placing some waste in a test water tank and introducing one of three      acceptable fish species: fathead minnows, rainbow trout or golden shiners. </a:t>
            </a:r>
          </a:p>
        </p:txBody>
      </p:sp>
      <p:pic>
        <p:nvPicPr>
          <p:cNvPr id="3" name="Picture 2">
            <a:extLst>
              <a:ext uri="{FF2B5EF4-FFF2-40B4-BE49-F238E27FC236}">
                <a16:creationId xmlns:a16="http://schemas.microsoft.com/office/drawing/2014/main" id="{5E4CA055-C3A8-49AE-BFEE-5604756DEF82}"/>
              </a:ext>
            </a:extLst>
          </p:cNvPr>
          <p:cNvPicPr>
            <a:picLocks noChangeAspect="1"/>
          </p:cNvPicPr>
          <p:nvPr/>
        </p:nvPicPr>
        <p:blipFill>
          <a:blip r:embed="rId2"/>
          <a:stretch>
            <a:fillRect/>
          </a:stretch>
        </p:blipFill>
        <p:spPr>
          <a:xfrm>
            <a:off x="1415015" y="2785930"/>
            <a:ext cx="6313969" cy="2443270"/>
          </a:xfrm>
          <a:prstGeom prst="rect">
            <a:avLst/>
          </a:prstGeom>
        </p:spPr>
      </p:pic>
      <p:sp>
        <p:nvSpPr>
          <p:cNvPr id="8" name="TextBox 7">
            <a:extLst>
              <a:ext uri="{FF2B5EF4-FFF2-40B4-BE49-F238E27FC236}">
                <a16:creationId xmlns:a16="http://schemas.microsoft.com/office/drawing/2014/main" id="{EBA9DDFC-995C-440B-A668-D2319FE7CD31}"/>
              </a:ext>
            </a:extLst>
          </p:cNvPr>
          <p:cNvSpPr txBox="1"/>
          <p:nvPr/>
        </p:nvSpPr>
        <p:spPr>
          <a:xfrm>
            <a:off x="323527" y="5299820"/>
            <a:ext cx="8496944" cy="769441"/>
          </a:xfrm>
          <a:prstGeom prst="rect">
            <a:avLst/>
          </a:prstGeom>
          <a:noFill/>
        </p:spPr>
        <p:txBody>
          <a:bodyPr wrap="square">
            <a:spAutoFit/>
          </a:bodyPr>
          <a:lstStyle/>
          <a:p>
            <a:pPr marL="82153"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chemeClr val="bg1"/>
                </a:solidFill>
                <a:effectLst/>
                <a:uLnTx/>
                <a:uFillTx/>
                <a:latin typeface="Arial" panose="020B0604020202020204" pitchFamily="34" charset="0"/>
                <a:cs typeface="Arial"/>
                <a:sym typeface="Arial"/>
              </a:rPr>
              <a:t>Waste is hazardous by aquatic toxicity if a 96-hour LC</a:t>
            </a:r>
            <a:r>
              <a:rPr kumimoji="0" lang="en-US" sz="2200" b="0" i="0" u="none" strike="noStrike" kern="0" cap="none" spc="0" normalizeH="0" baseline="-25000" noProof="0">
                <a:ln>
                  <a:noFill/>
                </a:ln>
                <a:solidFill>
                  <a:schemeClr val="bg1"/>
                </a:solidFill>
                <a:effectLst/>
                <a:uLnTx/>
                <a:uFillTx/>
                <a:latin typeface="Arial" panose="020B0604020202020204" pitchFamily="34" charset="0"/>
                <a:cs typeface="Arial"/>
                <a:sym typeface="Arial"/>
              </a:rPr>
              <a:t>50</a:t>
            </a:r>
            <a:r>
              <a:rPr kumimoji="0" lang="en-US" sz="2200" b="0" i="0" u="none" strike="noStrike" kern="0" cap="none" spc="0" normalizeH="0" baseline="0" noProof="0">
                <a:ln>
                  <a:noFill/>
                </a:ln>
                <a:solidFill>
                  <a:schemeClr val="bg1"/>
                </a:solidFill>
                <a:effectLst/>
                <a:uLnTx/>
                <a:uFillTx/>
                <a:latin typeface="Arial" panose="020B0604020202020204" pitchFamily="34" charset="0"/>
                <a:cs typeface="Arial"/>
                <a:sym typeface="Arial"/>
              </a:rPr>
              <a:t> is less than 500 mg/liter. 96-hour LC</a:t>
            </a:r>
            <a:r>
              <a:rPr kumimoji="0" lang="en-US" sz="2200" b="0" i="0" u="none" strike="noStrike" kern="0" cap="none" spc="0" normalizeH="0" baseline="-25000" noProof="0">
                <a:ln>
                  <a:noFill/>
                </a:ln>
                <a:solidFill>
                  <a:schemeClr val="bg1"/>
                </a:solidFill>
                <a:effectLst/>
                <a:uLnTx/>
                <a:uFillTx/>
                <a:latin typeface="Arial" panose="020B0604020202020204" pitchFamily="34" charset="0"/>
                <a:cs typeface="Arial"/>
                <a:sym typeface="Arial"/>
              </a:rPr>
              <a:t>50</a:t>
            </a:r>
            <a:r>
              <a:rPr kumimoji="0" lang="en-US" sz="2200" b="0" i="0" u="none" strike="noStrike" kern="0" cap="none" spc="0" normalizeH="0" baseline="0" noProof="0">
                <a:ln>
                  <a:noFill/>
                </a:ln>
                <a:solidFill>
                  <a:schemeClr val="bg1"/>
                </a:solidFill>
                <a:effectLst/>
                <a:uLnTx/>
                <a:uFillTx/>
                <a:latin typeface="Arial" panose="020B0604020202020204" pitchFamily="34" charset="0"/>
                <a:cs typeface="Arial"/>
                <a:sym typeface="Arial"/>
              </a:rPr>
              <a:t> &lt; 500 mg/l = acute aquatic toxicity </a:t>
            </a:r>
          </a:p>
        </p:txBody>
      </p:sp>
      <p:sp>
        <p:nvSpPr>
          <p:cNvPr id="4" name="Slide Number Placeholder 3">
            <a:extLst>
              <a:ext uri="{FF2B5EF4-FFF2-40B4-BE49-F238E27FC236}">
                <a16:creationId xmlns:a16="http://schemas.microsoft.com/office/drawing/2014/main" id="{BC1CDA4E-E01D-400F-887E-592014E454FA}"/>
              </a:ext>
            </a:extLst>
          </p:cNvPr>
          <p:cNvSpPr>
            <a:spLocks noGrp="1"/>
          </p:cNvSpPr>
          <p:nvPr>
            <p:ph type="sldNum" sz="quarter" idx="12"/>
          </p:nvPr>
        </p:nvSpPr>
        <p:spPr/>
        <p:txBody>
          <a:bodyPr/>
          <a:lstStyle/>
          <a:p>
            <a:fld id="{EE6BC638-39B7-4287-91A7-2A3DDA573295}" type="slidenum">
              <a:rPr lang="ko-KR" altLang="en-US" smtClean="0"/>
              <a:pPr/>
              <a:t>18</a:t>
            </a:fld>
            <a:endParaRPr lang="ko-KR" altLang="en-US"/>
          </a:p>
        </p:txBody>
      </p:sp>
    </p:spTree>
    <p:extLst>
      <p:ext uri="{BB962C8B-B14F-4D97-AF65-F5344CB8AC3E}">
        <p14:creationId xmlns:p14="http://schemas.microsoft.com/office/powerpoint/2010/main" val="1874834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1C6C-13EB-45C2-BE20-E4740C0561B2}"/>
              </a:ext>
            </a:extLst>
          </p:cNvPr>
          <p:cNvSpPr>
            <a:spLocks noGrp="1"/>
          </p:cNvSpPr>
          <p:nvPr>
            <p:ph type="title"/>
          </p:nvPr>
        </p:nvSpPr>
        <p:spPr>
          <a:xfrm>
            <a:off x="457200" y="188640"/>
            <a:ext cx="8229600" cy="796908"/>
          </a:xfrm>
        </p:spPr>
        <p:txBody>
          <a:bodyPr>
            <a:noAutofit/>
          </a:bodyPr>
          <a:lstStyle/>
          <a:p>
            <a:pPr algn="ctr"/>
            <a:r>
              <a:rPr lang="en-US" altLang="en-US" sz="3600" b="1" u="sng" kern="0">
                <a:solidFill>
                  <a:srgbClr val="FFFFFF"/>
                </a:solidFill>
                <a:latin typeface="Calibri"/>
                <a:sym typeface="Roboto Condensed"/>
              </a:rPr>
              <a:t>Waste Classification – Point of Generation</a:t>
            </a:r>
            <a:endParaRPr lang="en-US" sz="3600"/>
          </a:p>
        </p:txBody>
      </p:sp>
      <p:sp>
        <p:nvSpPr>
          <p:cNvPr id="10" name="TextBox 9">
            <a:extLst>
              <a:ext uri="{FF2B5EF4-FFF2-40B4-BE49-F238E27FC236}">
                <a16:creationId xmlns:a16="http://schemas.microsoft.com/office/drawing/2014/main" id="{6BA1B599-F82D-4773-B49C-BFFCB38616B4}"/>
              </a:ext>
            </a:extLst>
          </p:cNvPr>
          <p:cNvSpPr txBox="1"/>
          <p:nvPr/>
        </p:nvSpPr>
        <p:spPr>
          <a:xfrm>
            <a:off x="484929" y="1268760"/>
            <a:ext cx="8174142" cy="4483535"/>
          </a:xfrm>
          <a:prstGeom prst="rect">
            <a:avLst/>
          </a:prstGeom>
          <a:noFill/>
        </p:spPr>
        <p:txBody>
          <a:bodyPr wrap="square">
            <a:spAutoFit/>
          </a:bodyPr>
          <a:lstStyle/>
          <a:p>
            <a:pPr>
              <a:lnSpc>
                <a:spcPct val="120000"/>
              </a:lnSpc>
            </a:pPr>
            <a:r>
              <a:rPr lang="en-US" sz="2400" b="1">
                <a:solidFill>
                  <a:srgbClr val="FFFF00"/>
                </a:solidFill>
                <a:latin typeface="Arial" panose="020B0604020202020204" pitchFamily="34" charset="0"/>
                <a:cs typeface="Arial" panose="020B0604020202020204" pitchFamily="34" charset="0"/>
              </a:rPr>
              <a:t>Point of generation (POG)</a:t>
            </a:r>
            <a:r>
              <a:rPr lang="en-US" sz="2400">
                <a:solidFill>
                  <a:srgbClr val="FFFF00"/>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is when a material first meets the definition of a solid waste. Once a solid waste, the       waste determination must be made.</a:t>
            </a:r>
          </a:p>
          <a:p>
            <a:pPr>
              <a:lnSpc>
                <a:spcPct val="120000"/>
              </a:lnSpc>
            </a:pPr>
            <a:endParaRPr lang="en-US" sz="2400">
              <a:solidFill>
                <a:schemeClr val="bg1"/>
              </a:solidFill>
              <a:latin typeface="Arial" panose="020B0604020202020204" pitchFamily="34" charset="0"/>
              <a:cs typeface="Arial" panose="020B0604020202020204" pitchFamily="34" charset="0"/>
            </a:endParaRPr>
          </a:p>
          <a:p>
            <a:pPr>
              <a:lnSpc>
                <a:spcPct val="120000"/>
              </a:lnSpc>
            </a:pPr>
            <a:r>
              <a:rPr lang="en-US" sz="2400">
                <a:solidFill>
                  <a:schemeClr val="bg1"/>
                </a:solidFill>
                <a:latin typeface="Arial" panose="020B0604020202020204" pitchFamily="34" charset="0"/>
                <a:cs typeface="Arial" panose="020B0604020202020204" pitchFamily="34" charset="0"/>
              </a:rPr>
              <a:t>Solid waste includes solids, liquids, semi-solids, and          contained gaseous materials which are abandoned (thrown away), burned, or stored, treated, accumulated before or instead of being abandoned, and some recycled materials.</a:t>
            </a:r>
          </a:p>
          <a:p>
            <a:pPr>
              <a:lnSpc>
                <a:spcPct val="120000"/>
              </a:lnSpc>
            </a:pPr>
            <a:endParaRPr lang="en-US" sz="2400">
              <a:solidFill>
                <a:schemeClr val="bg1"/>
              </a:solidFill>
              <a:latin typeface="Arial" panose="020B0604020202020204" pitchFamily="34" charset="0"/>
              <a:cs typeface="Arial" panose="020B0604020202020204" pitchFamily="34" charset="0"/>
            </a:endParaRPr>
          </a:p>
          <a:p>
            <a:pPr>
              <a:lnSpc>
                <a:spcPct val="120000"/>
              </a:lnSpc>
            </a:pPr>
            <a:r>
              <a:rPr lang="en-US" sz="2400">
                <a:solidFill>
                  <a:schemeClr val="bg1"/>
                </a:solidFill>
                <a:latin typeface="Arial" panose="020B0604020202020204" pitchFamily="34" charset="0"/>
                <a:cs typeface="Arial" panose="020B0604020202020204" pitchFamily="34" charset="0"/>
              </a:rPr>
              <a:t>POG is important for making a proper waste determination.</a:t>
            </a:r>
          </a:p>
        </p:txBody>
      </p:sp>
      <p:sp>
        <p:nvSpPr>
          <p:cNvPr id="3" name="Slide Number Placeholder 2">
            <a:extLst>
              <a:ext uri="{FF2B5EF4-FFF2-40B4-BE49-F238E27FC236}">
                <a16:creationId xmlns:a16="http://schemas.microsoft.com/office/drawing/2014/main" id="{720DD29C-24D3-4DF1-B3FF-DB9BE6C3BA4A}"/>
              </a:ext>
            </a:extLst>
          </p:cNvPr>
          <p:cNvSpPr>
            <a:spLocks noGrp="1"/>
          </p:cNvSpPr>
          <p:nvPr>
            <p:ph type="sldNum" sz="quarter" idx="12"/>
          </p:nvPr>
        </p:nvSpPr>
        <p:spPr/>
        <p:txBody>
          <a:bodyPr/>
          <a:lstStyle/>
          <a:p>
            <a:fld id="{EE6BC638-39B7-4287-91A7-2A3DDA573295}" type="slidenum">
              <a:rPr lang="ko-KR" altLang="en-US" smtClean="0"/>
              <a:pPr/>
              <a:t>19</a:t>
            </a:fld>
            <a:endParaRPr lang="ko-KR" altLang="en-US"/>
          </a:p>
        </p:txBody>
      </p:sp>
    </p:spTree>
    <p:extLst>
      <p:ext uri="{BB962C8B-B14F-4D97-AF65-F5344CB8AC3E}">
        <p14:creationId xmlns:p14="http://schemas.microsoft.com/office/powerpoint/2010/main" val="4002134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8A14-D388-4728-B490-06ED51604285}"/>
              </a:ext>
            </a:extLst>
          </p:cNvPr>
          <p:cNvSpPr>
            <a:spLocks noGrp="1"/>
          </p:cNvSpPr>
          <p:nvPr>
            <p:ph type="title"/>
          </p:nvPr>
        </p:nvSpPr>
        <p:spPr>
          <a:xfrm>
            <a:off x="451370" y="0"/>
            <a:ext cx="8229600" cy="796908"/>
          </a:xfrm>
        </p:spPr>
        <p:txBody>
          <a:bodyPr>
            <a:noAutofit/>
          </a:bodyPr>
          <a:lstStyle/>
          <a:p>
            <a:pPr algn="ctr"/>
            <a:r>
              <a:rPr lang="en-US" sz="6000" u="sng"/>
              <a:t>Your Presenters</a:t>
            </a:r>
          </a:p>
        </p:txBody>
      </p:sp>
      <p:sp>
        <p:nvSpPr>
          <p:cNvPr id="3" name="TextBox 2">
            <a:extLst>
              <a:ext uri="{FF2B5EF4-FFF2-40B4-BE49-F238E27FC236}">
                <a16:creationId xmlns:a16="http://schemas.microsoft.com/office/drawing/2014/main" id="{C6F69D7D-2DBC-4536-B538-4DB27B0E9AD2}"/>
              </a:ext>
            </a:extLst>
          </p:cNvPr>
          <p:cNvSpPr txBox="1"/>
          <p:nvPr/>
        </p:nvSpPr>
        <p:spPr>
          <a:xfrm>
            <a:off x="107504" y="2967335"/>
            <a:ext cx="4223977" cy="954107"/>
          </a:xfrm>
          <a:prstGeom prst="rect">
            <a:avLst/>
          </a:prstGeom>
          <a:noFill/>
        </p:spPr>
        <p:txBody>
          <a:bodyPr wrap="none" rtlCol="0">
            <a:spAutoFit/>
          </a:bodyPr>
          <a:lstStyle/>
          <a:p>
            <a:pPr algn="ctr"/>
            <a:r>
              <a:rPr lang="en-US" sz="2000" b="1" u="sng">
                <a:solidFill>
                  <a:schemeClr val="bg1"/>
                </a:solidFill>
                <a:latin typeface="+mj-lt"/>
              </a:rPr>
              <a:t>Kelly Robertson</a:t>
            </a:r>
          </a:p>
          <a:p>
            <a:pPr algn="ctr"/>
            <a:r>
              <a:rPr lang="en-US">
                <a:solidFill>
                  <a:schemeClr val="bg1"/>
                </a:solidFill>
              </a:rPr>
              <a:t>Supervising Environmental Health Specialist</a:t>
            </a:r>
          </a:p>
          <a:p>
            <a:pPr algn="ctr"/>
            <a:r>
              <a:rPr lang="en-US" u="sng">
                <a:solidFill>
                  <a:schemeClr val="bg1"/>
                </a:solidFill>
              </a:rPr>
              <a:t>Kelly.Robertson@sdcounty.ca.gov</a:t>
            </a:r>
          </a:p>
        </p:txBody>
      </p:sp>
      <p:sp>
        <p:nvSpPr>
          <p:cNvPr id="5" name="TextBox 4">
            <a:extLst>
              <a:ext uri="{FF2B5EF4-FFF2-40B4-BE49-F238E27FC236}">
                <a16:creationId xmlns:a16="http://schemas.microsoft.com/office/drawing/2014/main" id="{25D6C06A-328B-44D3-A361-995A01D408EA}"/>
              </a:ext>
            </a:extLst>
          </p:cNvPr>
          <p:cNvSpPr txBox="1"/>
          <p:nvPr/>
        </p:nvSpPr>
        <p:spPr>
          <a:xfrm>
            <a:off x="4566170" y="2967335"/>
            <a:ext cx="4572000" cy="954107"/>
          </a:xfrm>
          <a:prstGeom prst="rect">
            <a:avLst/>
          </a:prstGeom>
          <a:noFill/>
        </p:spPr>
        <p:txBody>
          <a:bodyPr wrap="square">
            <a:spAutoFit/>
          </a:bodyPr>
          <a:lstStyle/>
          <a:p>
            <a:pPr algn="ctr"/>
            <a:r>
              <a:rPr lang="en-US" sz="2000" b="1" u="sng">
                <a:solidFill>
                  <a:schemeClr val="bg1"/>
                </a:solidFill>
                <a:latin typeface="+mj-lt"/>
              </a:rPr>
              <a:t>Chantal Eivaz</a:t>
            </a:r>
          </a:p>
          <a:p>
            <a:pPr algn="ctr"/>
            <a:r>
              <a:rPr lang="en-US">
                <a:solidFill>
                  <a:schemeClr val="bg1"/>
                </a:solidFill>
              </a:rPr>
              <a:t>Environmental Health Specialist II</a:t>
            </a:r>
          </a:p>
          <a:p>
            <a:pPr algn="ctr"/>
            <a:r>
              <a:rPr lang="en-US" u="sng">
                <a:solidFill>
                  <a:schemeClr val="bg1"/>
                </a:solidFill>
              </a:rPr>
              <a:t>Chantal.Eivaz@sdcounty.ca.gov </a:t>
            </a:r>
          </a:p>
        </p:txBody>
      </p:sp>
      <p:sp>
        <p:nvSpPr>
          <p:cNvPr id="7" name="TextBox 6">
            <a:extLst>
              <a:ext uri="{FF2B5EF4-FFF2-40B4-BE49-F238E27FC236}">
                <a16:creationId xmlns:a16="http://schemas.microsoft.com/office/drawing/2014/main" id="{293A6C0D-C7AF-4730-B899-162C936931C0}"/>
              </a:ext>
            </a:extLst>
          </p:cNvPr>
          <p:cNvSpPr txBox="1"/>
          <p:nvPr/>
        </p:nvSpPr>
        <p:spPr>
          <a:xfrm>
            <a:off x="0" y="5872452"/>
            <a:ext cx="4572000" cy="954107"/>
          </a:xfrm>
          <a:prstGeom prst="rect">
            <a:avLst/>
          </a:prstGeom>
          <a:noFill/>
        </p:spPr>
        <p:txBody>
          <a:bodyPr wrap="square">
            <a:spAutoFit/>
          </a:bodyPr>
          <a:lstStyle/>
          <a:p>
            <a:pPr algn="ctr"/>
            <a:r>
              <a:rPr lang="en-US" sz="2000" b="1" u="sng">
                <a:solidFill>
                  <a:schemeClr val="bg1"/>
                </a:solidFill>
                <a:latin typeface="+mj-lt"/>
              </a:rPr>
              <a:t>Yvonne Chavarin</a:t>
            </a:r>
          </a:p>
          <a:p>
            <a:pPr algn="ctr"/>
            <a:r>
              <a:rPr lang="en-US">
                <a:solidFill>
                  <a:schemeClr val="bg1"/>
                </a:solidFill>
              </a:rPr>
              <a:t>Environmental Health Specialist I</a:t>
            </a:r>
          </a:p>
          <a:p>
            <a:pPr algn="ctr"/>
            <a:r>
              <a:rPr lang="en-US" u="sng">
                <a:solidFill>
                  <a:schemeClr val="bg1"/>
                </a:solidFill>
              </a:rPr>
              <a:t>Yvonne.Chavarin@sdcounty.ca.gov </a:t>
            </a:r>
          </a:p>
        </p:txBody>
      </p:sp>
      <p:pic>
        <p:nvPicPr>
          <p:cNvPr id="9" name="Picture 8">
            <a:extLst>
              <a:ext uri="{FF2B5EF4-FFF2-40B4-BE49-F238E27FC236}">
                <a16:creationId xmlns:a16="http://schemas.microsoft.com/office/drawing/2014/main" id="{AB100728-1F7E-4D58-9441-70EF57D7006E}"/>
              </a:ext>
            </a:extLst>
          </p:cNvPr>
          <p:cNvPicPr>
            <a:picLocks noChangeAspect="1"/>
          </p:cNvPicPr>
          <p:nvPr/>
        </p:nvPicPr>
        <p:blipFill>
          <a:blip r:embed="rId2"/>
          <a:stretch>
            <a:fillRect/>
          </a:stretch>
        </p:blipFill>
        <p:spPr>
          <a:xfrm>
            <a:off x="1426748" y="3924777"/>
            <a:ext cx="1718503" cy="2002539"/>
          </a:xfrm>
          <a:prstGeom prst="rect">
            <a:avLst/>
          </a:prstGeom>
        </p:spPr>
      </p:pic>
      <p:sp>
        <p:nvSpPr>
          <p:cNvPr id="11" name="TextBox 10">
            <a:extLst>
              <a:ext uri="{FF2B5EF4-FFF2-40B4-BE49-F238E27FC236}">
                <a16:creationId xmlns:a16="http://schemas.microsoft.com/office/drawing/2014/main" id="{F24607AB-B0C0-411A-9BA1-F7C4DBAA2BB9}"/>
              </a:ext>
            </a:extLst>
          </p:cNvPr>
          <p:cNvSpPr txBox="1"/>
          <p:nvPr/>
        </p:nvSpPr>
        <p:spPr>
          <a:xfrm>
            <a:off x="4510336" y="5869117"/>
            <a:ext cx="4572000" cy="954107"/>
          </a:xfrm>
          <a:prstGeom prst="rect">
            <a:avLst/>
          </a:prstGeom>
          <a:noFill/>
        </p:spPr>
        <p:txBody>
          <a:bodyPr wrap="square">
            <a:spAutoFit/>
          </a:bodyPr>
          <a:lstStyle/>
          <a:p>
            <a:pPr algn="ctr"/>
            <a:r>
              <a:rPr lang="en-US" sz="2000" b="1" u="sng">
                <a:solidFill>
                  <a:schemeClr val="bg1"/>
                </a:solidFill>
                <a:latin typeface="+mj-lt"/>
              </a:rPr>
              <a:t>Kevin Valdez</a:t>
            </a:r>
          </a:p>
          <a:p>
            <a:pPr algn="ctr"/>
            <a:r>
              <a:rPr lang="en-US">
                <a:solidFill>
                  <a:schemeClr val="bg1"/>
                </a:solidFill>
              </a:rPr>
              <a:t>Environmental Health Specialist I</a:t>
            </a:r>
          </a:p>
          <a:p>
            <a:pPr algn="ctr"/>
            <a:r>
              <a:rPr lang="en-US" u="sng">
                <a:solidFill>
                  <a:schemeClr val="bg1"/>
                </a:solidFill>
              </a:rPr>
              <a:t>Kevin.Valdez@sdcounty.ca.gov </a:t>
            </a:r>
          </a:p>
        </p:txBody>
      </p:sp>
      <p:pic>
        <p:nvPicPr>
          <p:cNvPr id="19" name="Picture 18">
            <a:extLst>
              <a:ext uri="{FF2B5EF4-FFF2-40B4-BE49-F238E27FC236}">
                <a16:creationId xmlns:a16="http://schemas.microsoft.com/office/drawing/2014/main" id="{F03A81A3-1280-46C9-9B21-52516EDADF03}"/>
              </a:ext>
            </a:extLst>
          </p:cNvPr>
          <p:cNvPicPr>
            <a:picLocks noChangeAspect="1"/>
          </p:cNvPicPr>
          <p:nvPr/>
        </p:nvPicPr>
        <p:blipFill rotWithShape="1">
          <a:blip r:embed="rId3"/>
          <a:srcRect l="1153" t="536" r="-1153" b="1394"/>
          <a:stretch/>
        </p:blipFill>
        <p:spPr>
          <a:xfrm>
            <a:off x="6044013" y="982392"/>
            <a:ext cx="1616313" cy="2065634"/>
          </a:xfrm>
          <a:prstGeom prst="rect">
            <a:avLst/>
          </a:prstGeom>
        </p:spPr>
      </p:pic>
      <p:pic>
        <p:nvPicPr>
          <p:cNvPr id="22" name="Picture 21">
            <a:extLst>
              <a:ext uri="{FF2B5EF4-FFF2-40B4-BE49-F238E27FC236}">
                <a16:creationId xmlns:a16="http://schemas.microsoft.com/office/drawing/2014/main" id="{A0D4B6AB-A5E7-4AAA-8C15-FEA3B3CD55AF}"/>
              </a:ext>
            </a:extLst>
          </p:cNvPr>
          <p:cNvPicPr>
            <a:picLocks noChangeAspect="1"/>
          </p:cNvPicPr>
          <p:nvPr/>
        </p:nvPicPr>
        <p:blipFill>
          <a:blip r:embed="rId4"/>
          <a:stretch>
            <a:fillRect/>
          </a:stretch>
        </p:blipFill>
        <p:spPr>
          <a:xfrm>
            <a:off x="1289347" y="987620"/>
            <a:ext cx="1860290" cy="2055178"/>
          </a:xfrm>
          <a:prstGeom prst="rect">
            <a:avLst/>
          </a:prstGeom>
        </p:spPr>
      </p:pic>
      <p:pic>
        <p:nvPicPr>
          <p:cNvPr id="8" name="Picture 7">
            <a:extLst>
              <a:ext uri="{FF2B5EF4-FFF2-40B4-BE49-F238E27FC236}">
                <a16:creationId xmlns:a16="http://schemas.microsoft.com/office/drawing/2014/main" id="{30F61EF8-7AD1-4163-A7E0-63A2C1D0EDC5}"/>
              </a:ext>
            </a:extLst>
          </p:cNvPr>
          <p:cNvPicPr>
            <a:picLocks noChangeAspect="1"/>
          </p:cNvPicPr>
          <p:nvPr/>
        </p:nvPicPr>
        <p:blipFill>
          <a:blip r:embed="rId5"/>
          <a:stretch>
            <a:fillRect/>
          </a:stretch>
        </p:blipFill>
        <p:spPr>
          <a:xfrm>
            <a:off x="5899246" y="3928982"/>
            <a:ext cx="1905845" cy="1998334"/>
          </a:xfrm>
          <a:prstGeom prst="rect">
            <a:avLst/>
          </a:prstGeom>
        </p:spPr>
      </p:pic>
      <p:sp>
        <p:nvSpPr>
          <p:cNvPr id="4" name="Slide Number Placeholder 3">
            <a:extLst>
              <a:ext uri="{FF2B5EF4-FFF2-40B4-BE49-F238E27FC236}">
                <a16:creationId xmlns:a16="http://schemas.microsoft.com/office/drawing/2014/main" id="{5583ACB7-7C77-4BB6-8635-DF2ADFA0E224}"/>
              </a:ext>
            </a:extLst>
          </p:cNvPr>
          <p:cNvSpPr>
            <a:spLocks noGrp="1"/>
          </p:cNvSpPr>
          <p:nvPr>
            <p:ph type="sldNum" sz="quarter" idx="12"/>
          </p:nvPr>
        </p:nvSpPr>
        <p:spPr/>
        <p:txBody>
          <a:bodyPr/>
          <a:lstStyle/>
          <a:p>
            <a:fld id="{EE6BC638-39B7-4287-91A7-2A3DDA573295}" type="slidenum">
              <a:rPr lang="ko-KR" altLang="en-US" smtClean="0"/>
              <a:pPr/>
              <a:t>2</a:t>
            </a:fld>
            <a:endParaRPr lang="ko-KR" altLang="en-US"/>
          </a:p>
        </p:txBody>
      </p:sp>
    </p:spTree>
    <p:extLst>
      <p:ext uri="{BB962C8B-B14F-4D97-AF65-F5344CB8AC3E}">
        <p14:creationId xmlns:p14="http://schemas.microsoft.com/office/powerpoint/2010/main" val="384424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1C6C-13EB-45C2-BE20-E4740C0561B2}"/>
              </a:ext>
            </a:extLst>
          </p:cNvPr>
          <p:cNvSpPr>
            <a:spLocks noGrp="1"/>
          </p:cNvSpPr>
          <p:nvPr>
            <p:ph type="title"/>
          </p:nvPr>
        </p:nvSpPr>
        <p:spPr>
          <a:xfrm>
            <a:off x="457200" y="124094"/>
            <a:ext cx="8229600" cy="796908"/>
          </a:xfrm>
        </p:spPr>
        <p:txBody>
          <a:bodyPr>
            <a:noAutofit/>
          </a:bodyPr>
          <a:lstStyle/>
          <a:p>
            <a:pPr algn="ctr"/>
            <a:r>
              <a:rPr lang="en-US" altLang="en-US" sz="3600" b="1" u="sng" kern="0">
                <a:solidFill>
                  <a:srgbClr val="FFFFFF"/>
                </a:solidFill>
                <a:latin typeface="Calibri"/>
                <a:sym typeface="Roboto Condensed"/>
              </a:rPr>
              <a:t>Hazardous Waste Classification &amp; POG</a:t>
            </a:r>
            <a:endParaRPr lang="en-US" sz="3600"/>
          </a:p>
        </p:txBody>
      </p:sp>
      <p:sp>
        <p:nvSpPr>
          <p:cNvPr id="5" name="TextBox 4">
            <a:extLst>
              <a:ext uri="{FF2B5EF4-FFF2-40B4-BE49-F238E27FC236}">
                <a16:creationId xmlns:a16="http://schemas.microsoft.com/office/drawing/2014/main" id="{FB1545A2-81E9-4D26-86C4-7B5053B1614D}"/>
              </a:ext>
            </a:extLst>
          </p:cNvPr>
          <p:cNvSpPr txBox="1"/>
          <p:nvPr/>
        </p:nvSpPr>
        <p:spPr>
          <a:xfrm>
            <a:off x="1259632" y="5877272"/>
            <a:ext cx="6821159" cy="492443"/>
          </a:xfrm>
          <a:prstGeom prst="rect">
            <a:avLst/>
          </a:prstGeom>
          <a:noFill/>
        </p:spPr>
        <p:txBody>
          <a:bodyPr wrap="square">
            <a:spAutoFit/>
          </a:bodyPr>
          <a:lstStyle/>
          <a:p>
            <a:r>
              <a:rPr lang="en-US" sz="2600" b="1">
                <a:solidFill>
                  <a:srgbClr val="FFFF00"/>
                </a:solidFill>
                <a:latin typeface="Arial" panose="020B0604020202020204" pitchFamily="34" charset="0"/>
                <a:cs typeface="Arial" panose="020B0604020202020204" pitchFamily="34" charset="0"/>
              </a:rPr>
              <a:t>Where is (are) the point(s) of generation?</a:t>
            </a:r>
          </a:p>
        </p:txBody>
      </p:sp>
      <p:pic>
        <p:nvPicPr>
          <p:cNvPr id="7" name="Picture 6">
            <a:extLst>
              <a:ext uri="{FF2B5EF4-FFF2-40B4-BE49-F238E27FC236}">
                <a16:creationId xmlns:a16="http://schemas.microsoft.com/office/drawing/2014/main" id="{DCE47D76-6CA2-4B31-87FA-1481F3524AEF}"/>
              </a:ext>
            </a:extLst>
          </p:cNvPr>
          <p:cNvPicPr>
            <a:picLocks noChangeAspect="1"/>
          </p:cNvPicPr>
          <p:nvPr/>
        </p:nvPicPr>
        <p:blipFill>
          <a:blip r:embed="rId2"/>
          <a:stretch>
            <a:fillRect/>
          </a:stretch>
        </p:blipFill>
        <p:spPr>
          <a:xfrm>
            <a:off x="659614" y="1628800"/>
            <a:ext cx="7944833" cy="4017990"/>
          </a:xfrm>
          <a:prstGeom prst="rect">
            <a:avLst/>
          </a:prstGeom>
        </p:spPr>
      </p:pic>
      <p:sp>
        <p:nvSpPr>
          <p:cNvPr id="6" name="Rectangle: Rounded Corners 5">
            <a:extLst>
              <a:ext uri="{FF2B5EF4-FFF2-40B4-BE49-F238E27FC236}">
                <a16:creationId xmlns:a16="http://schemas.microsoft.com/office/drawing/2014/main" id="{9A99E04A-2503-48F5-88B1-DDAEA845A483}"/>
              </a:ext>
            </a:extLst>
          </p:cNvPr>
          <p:cNvSpPr/>
          <p:nvPr/>
        </p:nvSpPr>
        <p:spPr>
          <a:xfrm>
            <a:off x="6228184" y="916846"/>
            <a:ext cx="2520280" cy="1872208"/>
          </a:xfrm>
          <a:prstGeom prst="roundRect">
            <a:avLst/>
          </a:prstGeom>
          <a:solidFill>
            <a:srgbClr val="D9F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20000"/>
              </a:lnSpc>
              <a:spcBef>
                <a:spcPts val="0"/>
              </a:spcBef>
              <a:spcAft>
                <a:spcPts val="0"/>
              </a:spcAft>
              <a:buClrTx/>
              <a:buSzTx/>
              <a:buFontTx/>
              <a:buNone/>
              <a:tabLst/>
              <a:defRPr/>
            </a:pPr>
            <a:r>
              <a:rPr kumimoji="0" lang="en-US" sz="2200" b="1" i="0" u="none" strike="noStrike" kern="1200" cap="none" spc="0" normalizeH="0" baseline="0" noProof="0">
                <a:solidFill>
                  <a:schemeClr val="tx1"/>
                </a:solidFill>
                <a:effectLst/>
                <a:uLnTx/>
                <a:uFillTx/>
                <a:latin typeface="Arial" panose="020B0604020202020204" pitchFamily="34" charset="0"/>
                <a:ea typeface="맑은 고딕"/>
                <a:cs typeface="Arial" panose="020B0604020202020204" pitchFamily="34" charset="0"/>
              </a:rPr>
              <a:t>Non-hazardous</a:t>
            </a:r>
          </a:p>
          <a:p>
            <a:pPr marL="0" marR="0" lvl="0" indent="0" algn="ctr" defTabSz="914400" rtl="0" eaLnBrk="1" fontAlgn="auto" latinLnBrk="1" hangingPunct="1">
              <a:lnSpc>
                <a:spcPct val="120000"/>
              </a:lnSpc>
              <a:spcBef>
                <a:spcPts val="0"/>
              </a:spcBef>
              <a:spcAft>
                <a:spcPts val="0"/>
              </a:spcAft>
              <a:buClrTx/>
              <a:buSzTx/>
              <a:buFontTx/>
              <a:buNone/>
              <a:tabLst/>
              <a:defRPr/>
            </a:pPr>
            <a:r>
              <a:rPr kumimoji="0" lang="en-US" sz="2200" b="1" i="0" u="none" strike="noStrike" kern="1200" cap="none" spc="0" normalizeH="0" baseline="0" noProof="0">
                <a:solidFill>
                  <a:schemeClr val="tx1"/>
                </a:solidFill>
                <a:effectLst/>
                <a:uLnTx/>
                <a:uFillTx/>
                <a:latin typeface="Arial" panose="020B0604020202020204" pitchFamily="34" charset="0"/>
                <a:ea typeface="맑은 고딕"/>
                <a:cs typeface="Arial" panose="020B0604020202020204" pitchFamily="34" charset="0"/>
              </a:rPr>
              <a:t>Waste C</a:t>
            </a:r>
          </a:p>
          <a:p>
            <a:pPr marL="0" marR="0" lvl="0" indent="0" algn="ctr" defTabSz="914400" rtl="0" eaLnBrk="1" fontAlgn="auto" latinLnBrk="1" hangingPunct="1">
              <a:lnSpc>
                <a:spcPct val="120000"/>
              </a:lnSpc>
              <a:spcBef>
                <a:spcPts val="0"/>
              </a:spcBef>
              <a:spcAft>
                <a:spcPts val="0"/>
              </a:spcAft>
              <a:buClrTx/>
              <a:buSzTx/>
              <a:buFontTx/>
              <a:buNone/>
              <a:tabLst/>
              <a:defRPr/>
            </a:pPr>
            <a:r>
              <a:rPr kumimoji="0" lang="en-US" sz="2200" b="1" i="0" u="none" strike="noStrike" kern="1200" cap="none" spc="0" normalizeH="0" baseline="0" noProof="0">
                <a:solidFill>
                  <a:schemeClr val="tx1"/>
                </a:solidFill>
                <a:effectLst/>
                <a:uLnTx/>
                <a:uFillTx/>
                <a:latin typeface="Arial" panose="020B0604020202020204" pitchFamily="34" charset="0"/>
                <a:ea typeface="맑은 고딕"/>
                <a:cs typeface="Arial" panose="020B0604020202020204" pitchFamily="34" charset="0"/>
              </a:rPr>
              <a:t>is discharged to POTW</a:t>
            </a:r>
          </a:p>
        </p:txBody>
      </p:sp>
      <p:sp>
        <p:nvSpPr>
          <p:cNvPr id="3" name="Slide Number Placeholder 2">
            <a:extLst>
              <a:ext uri="{FF2B5EF4-FFF2-40B4-BE49-F238E27FC236}">
                <a16:creationId xmlns:a16="http://schemas.microsoft.com/office/drawing/2014/main" id="{C1192F9E-04C0-4E6A-A8C4-ACA1225009F2}"/>
              </a:ext>
            </a:extLst>
          </p:cNvPr>
          <p:cNvSpPr>
            <a:spLocks noGrp="1"/>
          </p:cNvSpPr>
          <p:nvPr>
            <p:ph type="sldNum" sz="quarter" idx="12"/>
          </p:nvPr>
        </p:nvSpPr>
        <p:spPr/>
        <p:txBody>
          <a:bodyPr/>
          <a:lstStyle/>
          <a:p>
            <a:fld id="{EE6BC638-39B7-4287-91A7-2A3DDA573295}" type="slidenum">
              <a:rPr lang="ko-KR" altLang="en-US" smtClean="0"/>
              <a:pPr/>
              <a:t>20</a:t>
            </a:fld>
            <a:endParaRPr lang="ko-KR" altLang="en-US"/>
          </a:p>
        </p:txBody>
      </p:sp>
    </p:spTree>
    <p:extLst>
      <p:ext uri="{BB962C8B-B14F-4D97-AF65-F5344CB8AC3E}">
        <p14:creationId xmlns:p14="http://schemas.microsoft.com/office/powerpoint/2010/main" val="311915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1C6C-13EB-45C2-BE20-E4740C0561B2}"/>
              </a:ext>
            </a:extLst>
          </p:cNvPr>
          <p:cNvSpPr>
            <a:spLocks noGrp="1"/>
          </p:cNvSpPr>
          <p:nvPr>
            <p:ph type="title"/>
          </p:nvPr>
        </p:nvSpPr>
        <p:spPr>
          <a:xfrm>
            <a:off x="395536" y="692696"/>
            <a:ext cx="9289032" cy="796908"/>
          </a:xfrm>
        </p:spPr>
        <p:txBody>
          <a:bodyPr>
            <a:noAutofit/>
          </a:bodyPr>
          <a:lstStyle/>
          <a:p>
            <a:r>
              <a:rPr lang="en-US" altLang="en-US" sz="4000" b="1" u="sng" kern="0">
                <a:solidFill>
                  <a:srgbClr val="FFFFFF"/>
                </a:solidFill>
                <a:latin typeface="Calibri"/>
                <a:sym typeface="Roboto Condensed"/>
              </a:rPr>
              <a:t>What is a Hazardous Waste Generator?</a:t>
            </a:r>
            <a:br>
              <a:rPr lang="en-US" altLang="en-US" sz="4000" b="1" u="sng" kern="0">
                <a:solidFill>
                  <a:srgbClr val="FFFFFF"/>
                </a:solidFill>
                <a:latin typeface="Calibri"/>
                <a:sym typeface="Roboto Condensed"/>
              </a:rPr>
            </a:br>
            <a:r>
              <a:rPr lang="en-US" altLang="en-US" sz="4000" u="sng" kern="0">
                <a:solidFill>
                  <a:srgbClr val="FFFFFF"/>
                </a:solidFill>
                <a:latin typeface="Calibri"/>
                <a:sym typeface="Roboto Condensed"/>
              </a:rPr>
              <a:t>[40 CFR 260.10]</a:t>
            </a:r>
            <a:br>
              <a:rPr lang="en-US" altLang="en-US" sz="4000" u="sng" kern="0">
                <a:solidFill>
                  <a:srgbClr val="FFFFFF"/>
                </a:solidFill>
                <a:latin typeface="Calibri"/>
                <a:sym typeface="Roboto Condensed"/>
              </a:rPr>
            </a:br>
            <a:endParaRPr lang="en-US" sz="4000">
              <a:solidFill>
                <a:srgbClr val="FFFF00"/>
              </a:solidFill>
            </a:endParaRPr>
          </a:p>
        </p:txBody>
      </p:sp>
      <p:sp>
        <p:nvSpPr>
          <p:cNvPr id="5" name="TextBox 4">
            <a:extLst>
              <a:ext uri="{FF2B5EF4-FFF2-40B4-BE49-F238E27FC236}">
                <a16:creationId xmlns:a16="http://schemas.microsoft.com/office/drawing/2014/main" id="{7396CA46-3BFB-43D4-BFC5-2AAB21BFBD1F}"/>
              </a:ext>
            </a:extLst>
          </p:cNvPr>
          <p:cNvSpPr txBox="1"/>
          <p:nvPr/>
        </p:nvSpPr>
        <p:spPr>
          <a:xfrm>
            <a:off x="971600" y="2309145"/>
            <a:ext cx="7344816" cy="2092881"/>
          </a:xfrm>
          <a:prstGeom prst="rect">
            <a:avLst/>
          </a:prstGeom>
          <a:noFill/>
        </p:spPr>
        <p:txBody>
          <a:bodyPr wrap="square">
            <a:spAutoFit/>
          </a:bodyPr>
          <a:lstStyle/>
          <a:p>
            <a:pPr marL="76200" marR="0" lvl="0" indent="0" algn="ctr"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r>
              <a:rPr kumimoji="0" lang="en-US" sz="24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Roboto Condensed Light"/>
              </a:rPr>
              <a:t>Any person, by site, whose act or process produces a hazardous waste or whose act first causes a hazardous waste to become subject to regulation.</a:t>
            </a:r>
          </a:p>
          <a:p>
            <a:pPr marL="76200" marR="0" lvl="0" indent="0" algn="ctr"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endParaRPr kumimoji="0" lang="en-US"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a:p>
            <a:pPr marL="76200" marR="0" lvl="0" indent="0" algn="ctr"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endParaRPr kumimoji="0" lang="en-US" sz="2400" b="0" i="1"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endParaRPr>
          </a:p>
        </p:txBody>
      </p:sp>
      <p:sp>
        <p:nvSpPr>
          <p:cNvPr id="3" name="Slide Number Placeholder 2">
            <a:extLst>
              <a:ext uri="{FF2B5EF4-FFF2-40B4-BE49-F238E27FC236}">
                <a16:creationId xmlns:a16="http://schemas.microsoft.com/office/drawing/2014/main" id="{4BB502F8-5B94-478F-A52F-1F5234B1A01D}"/>
              </a:ext>
            </a:extLst>
          </p:cNvPr>
          <p:cNvSpPr>
            <a:spLocks noGrp="1"/>
          </p:cNvSpPr>
          <p:nvPr>
            <p:ph type="sldNum" sz="quarter" idx="12"/>
          </p:nvPr>
        </p:nvSpPr>
        <p:spPr/>
        <p:txBody>
          <a:bodyPr/>
          <a:lstStyle/>
          <a:p>
            <a:fld id="{EE6BC638-39B7-4287-91A7-2A3DDA573295}" type="slidenum">
              <a:rPr lang="ko-KR" altLang="en-US" smtClean="0"/>
              <a:pPr/>
              <a:t>21</a:t>
            </a:fld>
            <a:endParaRPr lang="ko-KR" altLang="en-US"/>
          </a:p>
        </p:txBody>
      </p:sp>
    </p:spTree>
    <p:extLst>
      <p:ext uri="{BB962C8B-B14F-4D97-AF65-F5344CB8AC3E}">
        <p14:creationId xmlns:p14="http://schemas.microsoft.com/office/powerpoint/2010/main" val="579299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1C6C-13EB-45C2-BE20-E4740C0561B2}"/>
              </a:ext>
            </a:extLst>
          </p:cNvPr>
          <p:cNvSpPr>
            <a:spLocks noGrp="1"/>
          </p:cNvSpPr>
          <p:nvPr>
            <p:ph type="title"/>
          </p:nvPr>
        </p:nvSpPr>
        <p:spPr>
          <a:xfrm>
            <a:off x="457200" y="404664"/>
            <a:ext cx="8229600" cy="796908"/>
          </a:xfrm>
        </p:spPr>
        <p:txBody>
          <a:bodyPr>
            <a:noAutofit/>
          </a:bodyPr>
          <a:lstStyle/>
          <a:p>
            <a:pPr algn="ctr"/>
            <a:r>
              <a:rPr lang="en-US" altLang="en-US" sz="4400" b="1" u="sng" kern="0">
                <a:solidFill>
                  <a:srgbClr val="FFFFFF"/>
                </a:solidFill>
                <a:latin typeface="Calibri"/>
                <a:sym typeface="Roboto Condensed"/>
              </a:rPr>
              <a:t>Hazardous Waste &amp; Waste </a:t>
            </a:r>
            <a:br>
              <a:rPr lang="en-US" altLang="en-US" sz="4400" b="1" u="sng" kern="0">
                <a:solidFill>
                  <a:srgbClr val="FFFFFF"/>
                </a:solidFill>
                <a:latin typeface="Calibri"/>
                <a:sym typeface="Roboto Condensed"/>
              </a:rPr>
            </a:br>
            <a:r>
              <a:rPr lang="en-US" altLang="en-US" sz="4400" b="1" u="sng" kern="0">
                <a:solidFill>
                  <a:srgbClr val="FFFFFF"/>
                </a:solidFill>
                <a:latin typeface="Calibri"/>
                <a:sym typeface="Roboto Condensed"/>
              </a:rPr>
              <a:t>Classification Issues</a:t>
            </a:r>
            <a:endParaRPr lang="en-US" sz="4400"/>
          </a:p>
        </p:txBody>
      </p:sp>
      <p:sp>
        <p:nvSpPr>
          <p:cNvPr id="8" name="TextBox 7">
            <a:extLst>
              <a:ext uri="{FF2B5EF4-FFF2-40B4-BE49-F238E27FC236}">
                <a16:creationId xmlns:a16="http://schemas.microsoft.com/office/drawing/2014/main" id="{16D7995A-FE82-40AC-B6F9-9F9EB08F11CC}"/>
              </a:ext>
            </a:extLst>
          </p:cNvPr>
          <p:cNvSpPr txBox="1"/>
          <p:nvPr/>
        </p:nvSpPr>
        <p:spPr>
          <a:xfrm>
            <a:off x="611560" y="2390327"/>
            <a:ext cx="7992888" cy="1692771"/>
          </a:xfrm>
          <a:prstGeom prst="rect">
            <a:avLst/>
          </a:prstGeom>
          <a:noFill/>
        </p:spPr>
        <p:txBody>
          <a:bodyPr wrap="square">
            <a:spAutoFit/>
          </a:bodyPr>
          <a:lstStyle/>
          <a:p>
            <a:pPr marL="76200" marR="0" lvl="0" indent="0" algn="ctr"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r>
              <a:rPr kumimoji="0" lang="en-US" sz="3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Condensed Light"/>
              </a:rPr>
              <a:t>Who makes the HW determination?</a:t>
            </a:r>
          </a:p>
          <a:p>
            <a:pPr marL="76200" marR="0" lvl="0" indent="0" algn="ctr"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endParaRPr kumimoji="0" lang="en-US" sz="2400" b="0" i="0" u="sng" strike="noStrike" kern="0" cap="none" spc="0" normalizeH="0" baseline="0" noProof="0">
              <a:ln>
                <a:noFill/>
              </a:ln>
              <a:solidFill>
                <a:schemeClr val="bg1"/>
              </a:solidFill>
              <a:effectLst/>
              <a:uLnTx/>
              <a:uFill>
                <a:solidFill>
                  <a:srgbClr val="FF9800"/>
                </a:solidFill>
              </a:uFill>
              <a:latin typeface="Arial" panose="020B0604020202020204" pitchFamily="34" charset="0"/>
              <a:cs typeface="Arial" panose="020B0604020202020204" pitchFamily="34" charset="0"/>
              <a:sym typeface="Roboto Condensed Light"/>
            </a:endParaRPr>
          </a:p>
          <a:p>
            <a:pPr marL="76200" marR="0" lvl="0" indent="0" algn="ctr"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r>
              <a:rPr kumimoji="0" lang="en-US" sz="3200" b="1" i="0" u="sng" strike="noStrike" kern="0" cap="none" spc="0" normalizeH="0" baseline="0" noProof="0">
                <a:ln>
                  <a:noFill/>
                </a:ln>
                <a:solidFill>
                  <a:srgbClr val="FFB584"/>
                </a:solidFill>
                <a:effectLst/>
                <a:uLnTx/>
                <a:uFill>
                  <a:solidFill>
                    <a:srgbClr val="FF9800"/>
                  </a:solidFill>
                </a:uFill>
                <a:latin typeface="Arial" panose="020B0604020202020204" pitchFamily="34" charset="0"/>
                <a:cs typeface="Arial" panose="020B0604020202020204" pitchFamily="34" charset="0"/>
                <a:sym typeface="Roboto Condensed Light"/>
              </a:rPr>
              <a:t>THE GENERATOR</a:t>
            </a:r>
            <a:endParaRPr kumimoji="0" lang="es-MX" sz="3200" b="1" i="0" u="sng" strike="noStrike" kern="0" cap="none" spc="0" normalizeH="0" baseline="0" noProof="0">
              <a:ln>
                <a:noFill/>
              </a:ln>
              <a:solidFill>
                <a:srgbClr val="FFB584"/>
              </a:solidFill>
              <a:effectLst/>
              <a:uLnTx/>
              <a:uFill>
                <a:solidFill>
                  <a:srgbClr val="FF9800"/>
                </a:solidFill>
              </a:uFill>
              <a:latin typeface="Arial" panose="020B0604020202020204" pitchFamily="34" charset="0"/>
              <a:cs typeface="Arial" panose="020B0604020202020204" pitchFamily="34" charset="0"/>
              <a:sym typeface="Roboto Condensed Light"/>
            </a:endParaRPr>
          </a:p>
        </p:txBody>
      </p:sp>
      <p:sp>
        <p:nvSpPr>
          <p:cNvPr id="3" name="Slide Number Placeholder 2">
            <a:extLst>
              <a:ext uri="{FF2B5EF4-FFF2-40B4-BE49-F238E27FC236}">
                <a16:creationId xmlns:a16="http://schemas.microsoft.com/office/drawing/2014/main" id="{7C032D02-9DD4-4695-8FDF-A93A00B5B571}"/>
              </a:ext>
            </a:extLst>
          </p:cNvPr>
          <p:cNvSpPr>
            <a:spLocks noGrp="1"/>
          </p:cNvSpPr>
          <p:nvPr>
            <p:ph type="sldNum" sz="quarter" idx="12"/>
          </p:nvPr>
        </p:nvSpPr>
        <p:spPr/>
        <p:txBody>
          <a:bodyPr/>
          <a:lstStyle/>
          <a:p>
            <a:fld id="{EE6BC638-39B7-4287-91A7-2A3DDA573295}" type="slidenum">
              <a:rPr lang="ko-KR" altLang="en-US" smtClean="0"/>
              <a:pPr/>
              <a:t>22</a:t>
            </a:fld>
            <a:endParaRPr lang="ko-KR" altLang="en-US"/>
          </a:p>
        </p:txBody>
      </p:sp>
    </p:spTree>
    <p:extLst>
      <p:ext uri="{BB962C8B-B14F-4D97-AF65-F5344CB8AC3E}">
        <p14:creationId xmlns:p14="http://schemas.microsoft.com/office/powerpoint/2010/main" val="2581358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057B-B183-4979-8E98-AF0A460257A0}"/>
              </a:ext>
            </a:extLst>
          </p:cNvPr>
          <p:cNvSpPr>
            <a:spLocks noGrp="1"/>
          </p:cNvSpPr>
          <p:nvPr>
            <p:ph type="title"/>
          </p:nvPr>
        </p:nvSpPr>
        <p:spPr>
          <a:xfrm>
            <a:off x="457200" y="475023"/>
            <a:ext cx="8229600" cy="849960"/>
          </a:xfrm>
        </p:spPr>
        <p:txBody>
          <a:bodyPr>
            <a:normAutofit fontScale="90000"/>
          </a:bodyPr>
          <a:lstStyle/>
          <a:p>
            <a:pPr algn="ctr"/>
            <a:r>
              <a:rPr lang="en-US" altLang="en-US" sz="4200" b="1" u="sng" kern="0">
                <a:solidFill>
                  <a:srgbClr val="FFFFFF"/>
                </a:solidFill>
                <a:latin typeface="Calibri"/>
                <a:sym typeface="Roboto Condensed"/>
              </a:rPr>
              <a:t>Accumulation Time Limits – Small </a:t>
            </a:r>
            <a:br>
              <a:rPr lang="en-US" altLang="en-US" sz="4200" b="1" u="sng" kern="0">
                <a:solidFill>
                  <a:srgbClr val="FFFFFF"/>
                </a:solidFill>
                <a:latin typeface="Calibri"/>
                <a:sym typeface="Roboto Condensed"/>
              </a:rPr>
            </a:br>
            <a:r>
              <a:rPr lang="en-US" altLang="en-US" sz="4200" b="1" u="sng" kern="0">
                <a:solidFill>
                  <a:srgbClr val="FFFFFF"/>
                </a:solidFill>
                <a:latin typeface="Calibri"/>
                <a:sym typeface="Roboto Condensed"/>
              </a:rPr>
              <a:t>Quantity Generator (SQG)</a:t>
            </a:r>
            <a:br>
              <a:rPr lang="en-US" altLang="en-US" sz="3600" b="1" u="sng" kern="0">
                <a:solidFill>
                  <a:srgbClr val="FFFFFF"/>
                </a:solidFill>
                <a:latin typeface="Calibri"/>
                <a:sym typeface="Roboto Condensed"/>
              </a:rPr>
            </a:br>
            <a:endParaRPr lang="en-US"/>
          </a:p>
        </p:txBody>
      </p:sp>
      <p:sp>
        <p:nvSpPr>
          <p:cNvPr id="5" name="TextBox 4">
            <a:extLst>
              <a:ext uri="{FF2B5EF4-FFF2-40B4-BE49-F238E27FC236}">
                <a16:creationId xmlns:a16="http://schemas.microsoft.com/office/drawing/2014/main" id="{8EFA5748-7189-438B-80AD-0A1EFE4B866F}"/>
              </a:ext>
            </a:extLst>
          </p:cNvPr>
          <p:cNvSpPr txBox="1"/>
          <p:nvPr/>
        </p:nvSpPr>
        <p:spPr>
          <a:xfrm>
            <a:off x="971600" y="1556792"/>
            <a:ext cx="7056784" cy="2369880"/>
          </a:xfrm>
          <a:prstGeom prst="rect">
            <a:avLst/>
          </a:prstGeom>
          <a:noFill/>
        </p:spPr>
        <p:txBody>
          <a:bodyPr wrap="square">
            <a:spAutoFit/>
          </a:bodyPr>
          <a:lstStyle/>
          <a:p>
            <a:endParaRPr lang="en-US" sz="200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a:solidFill>
                  <a:schemeClr val="bg1"/>
                </a:solidFill>
                <a:latin typeface="Arial" panose="020B0604020202020204" pitchFamily="34" charset="0"/>
                <a:cs typeface="Arial" panose="020B0604020202020204" pitchFamily="34" charset="0"/>
              </a:rPr>
              <a:t>Accumulation Time Limit for non-acute/non-extremely       hazardous waste: </a:t>
            </a:r>
            <a:r>
              <a:rPr lang="en-US" sz="2800" b="1">
                <a:highlight>
                  <a:srgbClr val="99CCFF"/>
                </a:highlight>
                <a:latin typeface="Arial" panose="020B0604020202020204" pitchFamily="34" charset="0"/>
                <a:cs typeface="Arial" panose="020B0604020202020204" pitchFamily="34" charset="0"/>
              </a:rPr>
              <a:t>180 days </a:t>
            </a:r>
            <a:r>
              <a:rPr lang="en-US" sz="2000" b="1">
                <a:solidFill>
                  <a:schemeClr val="bg1"/>
                </a:solidFill>
                <a:latin typeface="Arial" panose="020B0604020202020204" pitchFamily="34" charset="0"/>
                <a:cs typeface="Arial" panose="020B0604020202020204" pitchFamily="34" charset="0"/>
              </a:rPr>
              <a:t>or 270 days </a:t>
            </a:r>
            <a:r>
              <a:rPr lang="en-US" sz="2000">
                <a:solidFill>
                  <a:schemeClr val="bg1"/>
                </a:solidFill>
                <a:latin typeface="Arial" panose="020B0604020202020204" pitchFamily="34" charset="0"/>
                <a:cs typeface="Arial" panose="020B0604020202020204" pitchFamily="34" charset="0"/>
              </a:rPr>
              <a:t>(if the                destination facility is &gt; 200 miles away) 	</a:t>
            </a:r>
          </a:p>
          <a:p>
            <a:pPr marL="342900" indent="-342900">
              <a:buFont typeface="Wingdings" panose="05000000000000000000" pitchFamily="2" charset="2"/>
              <a:buChar char="v"/>
            </a:pPr>
            <a:endParaRPr lang="en-US" sz="200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a:solidFill>
                  <a:schemeClr val="bg1"/>
                </a:solidFill>
                <a:latin typeface="Arial" panose="020B0604020202020204" pitchFamily="34" charset="0"/>
                <a:cs typeface="Arial" panose="020B0604020202020204" pitchFamily="34" charset="0"/>
              </a:rPr>
              <a:t>Limit for acute/extremely hazardous waste: </a:t>
            </a:r>
            <a:r>
              <a:rPr lang="en-US" sz="2000" b="1">
                <a:solidFill>
                  <a:schemeClr val="bg1"/>
                </a:solidFill>
                <a:latin typeface="Arial" panose="020B0604020202020204" pitchFamily="34" charset="0"/>
                <a:cs typeface="Arial" panose="020B0604020202020204" pitchFamily="34" charset="0"/>
              </a:rPr>
              <a:t>90 days </a:t>
            </a:r>
            <a:r>
              <a:rPr lang="en-US" sz="2000">
                <a:solidFill>
                  <a:schemeClr val="bg1"/>
                </a:solidFill>
                <a:latin typeface="Arial" panose="020B0604020202020204" pitchFamily="34" charset="0"/>
                <a:cs typeface="Arial" panose="020B0604020202020204" pitchFamily="34" charset="0"/>
              </a:rPr>
              <a:t>from   the date 1 kg is first accumulated</a:t>
            </a:r>
          </a:p>
        </p:txBody>
      </p:sp>
      <p:sp>
        <p:nvSpPr>
          <p:cNvPr id="3" name="Slide Number Placeholder 2">
            <a:extLst>
              <a:ext uri="{FF2B5EF4-FFF2-40B4-BE49-F238E27FC236}">
                <a16:creationId xmlns:a16="http://schemas.microsoft.com/office/drawing/2014/main" id="{3E4402C4-31D0-4490-89E5-4CC06E3962F4}"/>
              </a:ext>
            </a:extLst>
          </p:cNvPr>
          <p:cNvSpPr>
            <a:spLocks noGrp="1"/>
          </p:cNvSpPr>
          <p:nvPr>
            <p:ph type="sldNum" sz="quarter" idx="12"/>
          </p:nvPr>
        </p:nvSpPr>
        <p:spPr/>
        <p:txBody>
          <a:bodyPr/>
          <a:lstStyle/>
          <a:p>
            <a:fld id="{EE6BC638-39B7-4287-91A7-2A3DDA573295}" type="slidenum">
              <a:rPr lang="ko-KR" altLang="en-US" smtClean="0"/>
              <a:pPr/>
              <a:t>23</a:t>
            </a:fld>
            <a:endParaRPr lang="ko-KR" altLang="en-US"/>
          </a:p>
        </p:txBody>
      </p:sp>
    </p:spTree>
    <p:extLst>
      <p:ext uri="{BB962C8B-B14F-4D97-AF65-F5344CB8AC3E}">
        <p14:creationId xmlns:p14="http://schemas.microsoft.com/office/powerpoint/2010/main" val="1646124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3E285-B9D7-42FC-9DDD-5B72706B1ED7}"/>
              </a:ext>
            </a:extLst>
          </p:cNvPr>
          <p:cNvSpPr>
            <a:spLocks noGrp="1"/>
          </p:cNvSpPr>
          <p:nvPr>
            <p:ph type="title"/>
          </p:nvPr>
        </p:nvSpPr>
        <p:spPr>
          <a:xfrm>
            <a:off x="611560" y="188640"/>
            <a:ext cx="8229600" cy="796908"/>
          </a:xfrm>
        </p:spPr>
        <p:txBody>
          <a:bodyPr>
            <a:normAutofit/>
          </a:bodyPr>
          <a:lstStyle/>
          <a:p>
            <a:pPr algn="ctr"/>
            <a:r>
              <a:rPr lang="en-US" altLang="en-US" sz="4400" b="1" u="sng" kern="0">
                <a:solidFill>
                  <a:srgbClr val="FFFFFF"/>
                </a:solidFill>
                <a:latin typeface="Calibri"/>
                <a:sym typeface="Roboto Condensed"/>
              </a:rPr>
              <a:t>Training Requirements – SQG</a:t>
            </a:r>
            <a:endParaRPr lang="en-US" sz="4400"/>
          </a:p>
        </p:txBody>
      </p:sp>
      <p:sp>
        <p:nvSpPr>
          <p:cNvPr id="5" name="TextBox 4">
            <a:extLst>
              <a:ext uri="{FF2B5EF4-FFF2-40B4-BE49-F238E27FC236}">
                <a16:creationId xmlns:a16="http://schemas.microsoft.com/office/drawing/2014/main" id="{AB7F68D2-5F6F-49AC-84E3-EA458626D08C}"/>
              </a:ext>
            </a:extLst>
          </p:cNvPr>
          <p:cNvSpPr txBox="1"/>
          <p:nvPr/>
        </p:nvSpPr>
        <p:spPr>
          <a:xfrm>
            <a:off x="683568" y="1988840"/>
            <a:ext cx="7776864" cy="2616101"/>
          </a:xfrm>
          <a:prstGeom prst="rect">
            <a:avLst/>
          </a:prstGeom>
          <a:noFill/>
        </p:spPr>
        <p:txBody>
          <a:bodyPr wrap="square">
            <a:spAutoFit/>
          </a:bodyPr>
          <a:lstStyle/>
          <a:p>
            <a:pPr marL="76200" marR="0" lvl="0" indent="0" algn="l"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r>
              <a:rPr kumimoji="0" lang="en-US" sz="2200" b="0" i="0" u="none" strike="noStrike" kern="0" cap="none" spc="0" normalizeH="0" baseline="0" noProof="0">
                <a:ln>
                  <a:noFill/>
                </a:ln>
                <a:solidFill>
                  <a:schemeClr val="bg1"/>
                </a:solidFill>
                <a:effectLst/>
                <a:uLnTx/>
                <a:uFillTx/>
                <a:latin typeface="Roboto Condensed Light"/>
                <a:sym typeface="Roboto Condensed Light"/>
              </a:rPr>
              <a:t>Must ensure all employees are thoroughly familiar with proper waste handling and emergency procedures, relevant to their responsibilities during normal facility operations and emergencies. </a:t>
            </a:r>
            <a:endParaRPr kumimoji="0" lang="en-US" sz="2200" b="0" i="1" u="none" strike="noStrike" kern="0" cap="none" spc="0" normalizeH="0" baseline="0" noProof="0">
              <a:ln>
                <a:noFill/>
              </a:ln>
              <a:solidFill>
                <a:schemeClr val="bg1"/>
              </a:solidFill>
              <a:effectLst/>
              <a:uLnTx/>
              <a:uFillTx/>
              <a:latin typeface="Roboto Condensed Light"/>
              <a:sym typeface="Roboto Condensed Light"/>
            </a:endParaRPr>
          </a:p>
          <a:p>
            <a:pPr marL="457200" marR="0" lvl="0" indent="-381000" algn="l" defTabSz="914400" rtl="0" eaLnBrk="1" fontAlgn="auto" latinLnBrk="0" hangingPunct="1">
              <a:lnSpc>
                <a:spcPct val="100000"/>
              </a:lnSpc>
              <a:spcBef>
                <a:spcPts val="600"/>
              </a:spcBef>
              <a:spcAft>
                <a:spcPts val="0"/>
              </a:spcAft>
              <a:buClr>
                <a:srgbClr val="C7D3E6"/>
              </a:buClr>
              <a:buSzPct val="75000"/>
              <a:buFont typeface="Roboto Condensed Light"/>
              <a:buChar char="▰"/>
              <a:tabLst/>
              <a:defRPr/>
            </a:pPr>
            <a:endParaRPr kumimoji="0" lang="en-US" sz="2200" b="0" i="0" u="none" strike="noStrike" kern="0" cap="none" spc="0" normalizeH="0" baseline="0" noProof="0">
              <a:ln>
                <a:noFill/>
              </a:ln>
              <a:solidFill>
                <a:schemeClr val="bg1"/>
              </a:solidFill>
              <a:effectLst/>
              <a:uLnTx/>
              <a:uFillTx/>
              <a:latin typeface="Roboto Condensed Light"/>
              <a:sym typeface="Roboto Condensed Light"/>
            </a:endParaRPr>
          </a:p>
          <a:p>
            <a:pPr marL="76200" marR="0" lvl="0" indent="0" algn="l" defTabSz="914400" rtl="0" eaLnBrk="1" fontAlgn="auto" latinLnBrk="0" hangingPunct="1">
              <a:lnSpc>
                <a:spcPct val="100000"/>
              </a:lnSpc>
              <a:spcBef>
                <a:spcPts val="600"/>
              </a:spcBef>
              <a:spcAft>
                <a:spcPts val="0"/>
              </a:spcAft>
              <a:buClr>
                <a:srgbClr val="C7D3E6"/>
              </a:buClr>
              <a:buSzPct val="75000"/>
              <a:buFont typeface="Roboto Condensed Light"/>
              <a:buNone/>
              <a:tabLst/>
              <a:defRPr/>
            </a:pPr>
            <a:r>
              <a:rPr kumimoji="0" lang="en-US" sz="2200" b="0" i="0" u="none" strike="noStrike" kern="0" cap="none" spc="0" normalizeH="0" baseline="0" noProof="0">
                <a:ln>
                  <a:noFill/>
                </a:ln>
                <a:solidFill>
                  <a:schemeClr val="bg1"/>
                </a:solidFill>
                <a:effectLst/>
                <a:uLnTx/>
                <a:uFillTx/>
                <a:latin typeface="Roboto Condensed Light"/>
                <a:sym typeface="Roboto Condensed Light"/>
              </a:rPr>
              <a:t>	</a:t>
            </a:r>
            <a:r>
              <a:rPr kumimoji="0" lang="en-US" sz="2200" b="0" i="0" u="none" strike="noStrike" kern="0" cap="none" spc="0" normalizeH="0" baseline="0" noProof="0">
                <a:ln>
                  <a:noFill/>
                </a:ln>
                <a:solidFill>
                  <a:srgbClr val="FFFF00"/>
                </a:solidFill>
                <a:effectLst/>
                <a:uLnTx/>
                <a:uFillTx/>
                <a:latin typeface="Roboto Condensed Light"/>
                <a:sym typeface="Roboto Condensed Light"/>
              </a:rPr>
              <a:t>However, training </a:t>
            </a:r>
            <a:r>
              <a:rPr kumimoji="0" lang="en-US" sz="2200" b="0" i="0" u="sng" strike="noStrike" kern="0" cap="none" spc="0" normalizeH="0" baseline="0" noProof="0">
                <a:ln>
                  <a:noFill/>
                </a:ln>
                <a:solidFill>
                  <a:srgbClr val="FFFF00"/>
                </a:solidFill>
                <a:effectLst/>
                <a:uLnTx/>
                <a:uFillTx/>
                <a:latin typeface="Roboto Condensed Light"/>
                <a:sym typeface="Roboto Condensed Light"/>
              </a:rPr>
              <a:t>documentation</a:t>
            </a:r>
            <a:r>
              <a:rPr kumimoji="0" lang="en-US" sz="2200" b="0" i="0" strike="noStrike" kern="0" cap="none" spc="0" normalizeH="0" baseline="0" noProof="0">
                <a:ln>
                  <a:noFill/>
                </a:ln>
                <a:solidFill>
                  <a:srgbClr val="FFFF00"/>
                </a:solidFill>
                <a:effectLst/>
                <a:uLnTx/>
                <a:uFillTx/>
                <a:latin typeface="Roboto Condensed Light"/>
                <a:sym typeface="Roboto Condensed Light"/>
              </a:rPr>
              <a:t> is </a:t>
            </a:r>
            <a:r>
              <a:rPr kumimoji="0" lang="en-US" sz="2200" b="0" i="1" strike="noStrike" kern="0" cap="none" spc="0" normalizeH="0" baseline="0" noProof="0">
                <a:ln>
                  <a:noFill/>
                </a:ln>
                <a:solidFill>
                  <a:srgbClr val="FFFF00"/>
                </a:solidFill>
                <a:effectLst/>
                <a:uLnTx/>
                <a:uFillTx/>
                <a:latin typeface="Roboto Condensed Light"/>
                <a:sym typeface="Roboto Condensed Light"/>
              </a:rPr>
              <a:t>required</a:t>
            </a:r>
            <a:r>
              <a:rPr kumimoji="0" lang="en-US" sz="2200" b="0" i="0" u="none" strike="noStrike" kern="0" cap="none" spc="0" normalizeH="0" baseline="0" noProof="0">
                <a:ln>
                  <a:noFill/>
                </a:ln>
                <a:solidFill>
                  <a:srgbClr val="FFFF00"/>
                </a:solidFill>
                <a:effectLst/>
                <a:uLnTx/>
                <a:uFillTx/>
                <a:latin typeface="Roboto Condensed Light"/>
                <a:sym typeface="Roboto Condensed Light"/>
              </a:rPr>
              <a:t> if you 	are subject to HMBP requirements, per HSC 6.95.</a:t>
            </a:r>
          </a:p>
        </p:txBody>
      </p:sp>
      <p:pic>
        <p:nvPicPr>
          <p:cNvPr id="7" name="Graphic 6" descr="Magnifying glass">
            <a:extLst>
              <a:ext uri="{FF2B5EF4-FFF2-40B4-BE49-F238E27FC236}">
                <a16:creationId xmlns:a16="http://schemas.microsoft.com/office/drawing/2014/main" id="{27E24A40-5B66-4933-BD71-E3102A16C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576" y="3690541"/>
            <a:ext cx="914400" cy="914400"/>
          </a:xfrm>
          <a:prstGeom prst="rect">
            <a:avLst/>
          </a:prstGeom>
        </p:spPr>
      </p:pic>
      <p:sp>
        <p:nvSpPr>
          <p:cNvPr id="3" name="Slide Number Placeholder 2">
            <a:extLst>
              <a:ext uri="{FF2B5EF4-FFF2-40B4-BE49-F238E27FC236}">
                <a16:creationId xmlns:a16="http://schemas.microsoft.com/office/drawing/2014/main" id="{F17C2B5B-C5E7-442D-A74F-AA5AEDED390D}"/>
              </a:ext>
            </a:extLst>
          </p:cNvPr>
          <p:cNvSpPr>
            <a:spLocks noGrp="1"/>
          </p:cNvSpPr>
          <p:nvPr>
            <p:ph type="sldNum" sz="quarter" idx="12"/>
          </p:nvPr>
        </p:nvSpPr>
        <p:spPr/>
        <p:txBody>
          <a:bodyPr/>
          <a:lstStyle/>
          <a:p>
            <a:fld id="{EE6BC638-39B7-4287-91A7-2A3DDA573295}" type="slidenum">
              <a:rPr lang="ko-KR" altLang="en-US" smtClean="0"/>
              <a:pPr/>
              <a:t>24</a:t>
            </a:fld>
            <a:endParaRPr lang="ko-KR" altLang="en-US"/>
          </a:p>
        </p:txBody>
      </p:sp>
    </p:spTree>
    <p:extLst>
      <p:ext uri="{BB962C8B-B14F-4D97-AF65-F5344CB8AC3E}">
        <p14:creationId xmlns:p14="http://schemas.microsoft.com/office/powerpoint/2010/main" val="352605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3ED3-871E-483D-BD62-0EF300959344}"/>
              </a:ext>
            </a:extLst>
          </p:cNvPr>
          <p:cNvSpPr>
            <a:spLocks noGrp="1"/>
          </p:cNvSpPr>
          <p:nvPr>
            <p:ph type="title"/>
          </p:nvPr>
        </p:nvSpPr>
        <p:spPr>
          <a:xfrm>
            <a:off x="457200" y="188640"/>
            <a:ext cx="8229600" cy="1249734"/>
          </a:xfrm>
        </p:spPr>
        <p:txBody>
          <a:bodyPr>
            <a:normAutofit/>
          </a:bodyPr>
          <a:lstStyle/>
          <a:p>
            <a:r>
              <a:rPr lang="en-US" altLang="en-US" sz="4400" b="1" u="sng" kern="0">
                <a:solidFill>
                  <a:srgbClr val="FFFFFF"/>
                </a:solidFill>
                <a:latin typeface="Calibri"/>
                <a:sym typeface="Roboto Condensed"/>
              </a:rPr>
              <a:t>Contingency Plan</a:t>
            </a:r>
            <a:br>
              <a:rPr lang="en-US" altLang="en-US" sz="3600" b="1" u="sng" kern="0">
                <a:solidFill>
                  <a:srgbClr val="FFFFFF"/>
                </a:solidFill>
                <a:latin typeface="Calibri"/>
                <a:sym typeface="Roboto Condensed"/>
              </a:rPr>
            </a:br>
            <a:r>
              <a:rPr lang="en-US" altLang="en-US" sz="3200" b="1" kern="0">
                <a:solidFill>
                  <a:srgbClr val="FFFFFF"/>
                </a:solidFill>
                <a:latin typeface="Calibri"/>
                <a:sym typeface="Roboto Condensed"/>
              </a:rPr>
              <a:t>22 CCR §66265.50 - §66265.56</a:t>
            </a:r>
            <a:endParaRPr lang="en-US" sz="3200"/>
          </a:p>
        </p:txBody>
      </p:sp>
      <p:pic>
        <p:nvPicPr>
          <p:cNvPr id="5" name="Picture 13">
            <a:extLst>
              <a:ext uri="{FF2B5EF4-FFF2-40B4-BE49-F238E27FC236}">
                <a16:creationId xmlns:a16="http://schemas.microsoft.com/office/drawing/2014/main" id="{37DC736D-B064-4C7B-9985-00968A0E5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21" t="2870" r="6770" b="8134"/>
          <a:stretch>
            <a:fillRect/>
          </a:stretch>
        </p:blipFill>
        <p:spPr bwMode="auto">
          <a:xfrm>
            <a:off x="4788024" y="2204864"/>
            <a:ext cx="4100118" cy="3163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DD4933-59FC-4F6A-B433-B9F693D75BFB}"/>
              </a:ext>
            </a:extLst>
          </p:cNvPr>
          <p:cNvSpPr txBox="1"/>
          <p:nvPr/>
        </p:nvSpPr>
        <p:spPr>
          <a:xfrm>
            <a:off x="385192" y="1772816"/>
            <a:ext cx="4330824" cy="4401205"/>
          </a:xfrm>
          <a:prstGeom prst="rect">
            <a:avLst/>
          </a:prstGeom>
          <a:noFill/>
        </p:spPr>
        <p:txBody>
          <a:bodyPr wrap="square">
            <a:spAutoFit/>
          </a:bodyPr>
          <a:lstStyle/>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 written plan that has emergency procedures designed to minimize hazards to human health and the          environment. The contingency     plan will help all emergency          responder teams handle any        emergency involving stored          hazardous waste. </a:t>
            </a:r>
          </a:p>
          <a:p>
            <a:endParaRPr lang="en-US" sz="20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All hazardous waste generators   are responsible to plan for            emergencies at their business     and are required to have a           contingency plan.</a:t>
            </a:r>
          </a:p>
        </p:txBody>
      </p:sp>
      <p:sp>
        <p:nvSpPr>
          <p:cNvPr id="3" name="Slide Number Placeholder 2">
            <a:extLst>
              <a:ext uri="{FF2B5EF4-FFF2-40B4-BE49-F238E27FC236}">
                <a16:creationId xmlns:a16="http://schemas.microsoft.com/office/drawing/2014/main" id="{88336C08-D507-470E-8838-C2ADD285EFC5}"/>
              </a:ext>
            </a:extLst>
          </p:cNvPr>
          <p:cNvSpPr>
            <a:spLocks noGrp="1"/>
          </p:cNvSpPr>
          <p:nvPr>
            <p:ph type="sldNum" sz="quarter" idx="12"/>
          </p:nvPr>
        </p:nvSpPr>
        <p:spPr/>
        <p:txBody>
          <a:bodyPr/>
          <a:lstStyle/>
          <a:p>
            <a:fld id="{EE6BC638-39B7-4287-91A7-2A3DDA573295}" type="slidenum">
              <a:rPr lang="ko-KR" altLang="en-US" smtClean="0"/>
              <a:pPr/>
              <a:t>25</a:t>
            </a:fld>
            <a:endParaRPr lang="ko-KR" altLang="en-US"/>
          </a:p>
        </p:txBody>
      </p:sp>
    </p:spTree>
    <p:extLst>
      <p:ext uri="{BB962C8B-B14F-4D97-AF65-F5344CB8AC3E}">
        <p14:creationId xmlns:p14="http://schemas.microsoft.com/office/powerpoint/2010/main" val="931532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3ED3-871E-483D-BD62-0EF300959344}"/>
              </a:ext>
            </a:extLst>
          </p:cNvPr>
          <p:cNvSpPr>
            <a:spLocks noGrp="1"/>
          </p:cNvSpPr>
          <p:nvPr>
            <p:ph type="title"/>
          </p:nvPr>
        </p:nvSpPr>
        <p:spPr>
          <a:xfrm>
            <a:off x="457200" y="188640"/>
            <a:ext cx="8229600" cy="1249734"/>
          </a:xfrm>
        </p:spPr>
        <p:txBody>
          <a:bodyPr>
            <a:normAutofit/>
          </a:bodyPr>
          <a:lstStyle/>
          <a:p>
            <a:r>
              <a:rPr lang="en-US" altLang="en-US" sz="4400" b="1" u="sng" kern="0">
                <a:solidFill>
                  <a:srgbClr val="FFFFFF"/>
                </a:solidFill>
                <a:latin typeface="Calibri"/>
                <a:sym typeface="Roboto Condensed"/>
              </a:rPr>
              <a:t>HW Container Management </a:t>
            </a:r>
            <a:br>
              <a:rPr lang="en-US" altLang="en-US" sz="4400" b="1" u="sng" kern="0">
                <a:solidFill>
                  <a:srgbClr val="FFFFFF"/>
                </a:solidFill>
                <a:latin typeface="Calibri"/>
                <a:sym typeface="Roboto Condensed"/>
              </a:rPr>
            </a:br>
            <a:r>
              <a:rPr lang="en-US" altLang="en-US" sz="3100" b="1" kern="0">
                <a:solidFill>
                  <a:srgbClr val="FFFFFF"/>
                </a:solidFill>
                <a:latin typeface="Calibri"/>
                <a:sym typeface="Roboto Condensed"/>
              </a:rPr>
              <a:t>22 CCR Chapter 15, Article 9</a:t>
            </a:r>
            <a:endParaRPr lang="en-US" sz="3100"/>
          </a:p>
        </p:txBody>
      </p:sp>
      <p:sp>
        <p:nvSpPr>
          <p:cNvPr id="7" name="TextBox 6">
            <a:extLst>
              <a:ext uri="{FF2B5EF4-FFF2-40B4-BE49-F238E27FC236}">
                <a16:creationId xmlns:a16="http://schemas.microsoft.com/office/drawing/2014/main" id="{81DD4933-59FC-4F6A-B433-B9F693D75BFB}"/>
              </a:ext>
            </a:extLst>
          </p:cNvPr>
          <p:cNvSpPr txBox="1"/>
          <p:nvPr/>
        </p:nvSpPr>
        <p:spPr>
          <a:xfrm>
            <a:off x="385192" y="1772816"/>
            <a:ext cx="8229600" cy="4401205"/>
          </a:xfrm>
          <a:prstGeom prst="rect">
            <a:avLst/>
          </a:prstGeom>
          <a:noFill/>
        </p:spPr>
        <p:txBody>
          <a:bodyPr wrap="square">
            <a:spAutoFit/>
          </a:bodyPr>
          <a:lstStyle/>
          <a:p>
            <a:r>
              <a:rPr lang="en-US" sz="2000" b="1">
                <a:solidFill>
                  <a:schemeClr val="bg1"/>
                </a:solidFill>
                <a:latin typeface="Arial" panose="020B0604020202020204" pitchFamily="34" charset="0"/>
                <a:cs typeface="Arial" panose="020B0604020202020204" pitchFamily="34" charset="0"/>
              </a:rPr>
              <a:t>“Container” </a:t>
            </a:r>
            <a:r>
              <a:rPr lang="en-US" sz="2000">
                <a:solidFill>
                  <a:schemeClr val="bg1"/>
                </a:solidFill>
                <a:latin typeface="Arial" panose="020B0604020202020204" pitchFamily="34" charset="0"/>
                <a:cs typeface="Arial" panose="020B0604020202020204" pitchFamily="34" charset="0"/>
              </a:rPr>
              <a:t>means any device that is open or closed, and portable in which a material can be stored, handled, treated, transported, recycled or disposed of. </a:t>
            </a:r>
            <a:r>
              <a:rPr lang="en-US" sz="2000" i="1">
                <a:solidFill>
                  <a:schemeClr val="bg1"/>
                </a:solidFill>
                <a:latin typeface="Arial" panose="020B0604020202020204" pitchFamily="34" charset="0"/>
                <a:cs typeface="Arial" panose="020B0604020202020204" pitchFamily="34" charset="0"/>
              </a:rPr>
              <a:t>[22 CCR 66260.10]</a:t>
            </a:r>
          </a:p>
          <a:p>
            <a:endParaRPr lang="en-US" sz="2000" i="1">
              <a:solidFill>
                <a:schemeClr val="bg1"/>
              </a:solidFill>
              <a:latin typeface="Arial" panose="020B0604020202020204" pitchFamily="34" charset="0"/>
              <a:cs typeface="Arial" panose="020B0604020202020204" pitchFamily="34" charset="0"/>
            </a:endParaRPr>
          </a:p>
          <a:p>
            <a:r>
              <a:rPr lang="en-US" sz="2000" b="1" u="sng">
                <a:solidFill>
                  <a:schemeClr val="bg1"/>
                </a:solidFill>
                <a:latin typeface="Arial" panose="020B0604020202020204" pitchFamily="34" charset="0"/>
                <a:cs typeface="Arial" panose="020B0604020202020204" pitchFamily="34" charset="0"/>
              </a:rPr>
              <a:t>Containers requirements:</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Closed and labeled </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Compatible with contents</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In good condition and not leaking</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Ignitable, reactive wastes 50 feet from the property line</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Incompatibles stored separately</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Inspected weekly</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Adequate aisle space</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 waste label must be placed on the waste container as soon as the first drop of waste is added</a:t>
            </a:r>
          </a:p>
        </p:txBody>
      </p:sp>
      <p:sp>
        <p:nvSpPr>
          <p:cNvPr id="3" name="Slide Number Placeholder 2">
            <a:extLst>
              <a:ext uri="{FF2B5EF4-FFF2-40B4-BE49-F238E27FC236}">
                <a16:creationId xmlns:a16="http://schemas.microsoft.com/office/drawing/2014/main" id="{21B195EB-9B2B-4743-BCCD-580DFDADD3F1}"/>
              </a:ext>
            </a:extLst>
          </p:cNvPr>
          <p:cNvSpPr>
            <a:spLocks noGrp="1"/>
          </p:cNvSpPr>
          <p:nvPr>
            <p:ph type="sldNum" sz="quarter" idx="12"/>
          </p:nvPr>
        </p:nvSpPr>
        <p:spPr/>
        <p:txBody>
          <a:bodyPr/>
          <a:lstStyle/>
          <a:p>
            <a:fld id="{EE6BC638-39B7-4287-91A7-2A3DDA573295}" type="slidenum">
              <a:rPr lang="ko-KR" altLang="en-US" smtClean="0"/>
              <a:pPr/>
              <a:t>26</a:t>
            </a:fld>
            <a:endParaRPr lang="ko-KR" altLang="en-US"/>
          </a:p>
        </p:txBody>
      </p:sp>
    </p:spTree>
    <p:extLst>
      <p:ext uri="{BB962C8B-B14F-4D97-AF65-F5344CB8AC3E}">
        <p14:creationId xmlns:p14="http://schemas.microsoft.com/office/powerpoint/2010/main" val="510092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3ED3-871E-483D-BD62-0EF300959344}"/>
              </a:ext>
            </a:extLst>
          </p:cNvPr>
          <p:cNvSpPr>
            <a:spLocks noGrp="1"/>
          </p:cNvSpPr>
          <p:nvPr>
            <p:ph type="title"/>
          </p:nvPr>
        </p:nvSpPr>
        <p:spPr>
          <a:xfrm>
            <a:off x="457200" y="188640"/>
            <a:ext cx="8229600" cy="1249734"/>
          </a:xfrm>
        </p:spPr>
        <p:txBody>
          <a:bodyPr>
            <a:normAutofit/>
          </a:bodyPr>
          <a:lstStyle/>
          <a:p>
            <a:r>
              <a:rPr lang="en-US" altLang="en-US" sz="4400" b="1" u="sng" kern="0">
                <a:solidFill>
                  <a:srgbClr val="FFFFFF"/>
                </a:solidFill>
                <a:latin typeface="Calibri"/>
                <a:sym typeface="Roboto Condensed"/>
              </a:rPr>
              <a:t>HW Container Management </a:t>
            </a:r>
            <a:br>
              <a:rPr lang="en-US" altLang="en-US" sz="4400" b="1" u="sng" kern="0">
                <a:solidFill>
                  <a:srgbClr val="FFFFFF"/>
                </a:solidFill>
                <a:latin typeface="Calibri"/>
                <a:sym typeface="Roboto Condensed"/>
              </a:rPr>
            </a:br>
            <a:r>
              <a:rPr lang="en-US" altLang="en-US" sz="3100" b="1" kern="0">
                <a:solidFill>
                  <a:srgbClr val="FFFFFF"/>
                </a:solidFill>
                <a:latin typeface="Calibri"/>
                <a:sym typeface="Roboto Condensed"/>
              </a:rPr>
              <a:t>22 CCR Chapter 15, Article 9</a:t>
            </a:r>
            <a:endParaRPr lang="en-US" sz="3100"/>
          </a:p>
        </p:txBody>
      </p:sp>
      <p:sp>
        <p:nvSpPr>
          <p:cNvPr id="7" name="TextBox 6">
            <a:extLst>
              <a:ext uri="{FF2B5EF4-FFF2-40B4-BE49-F238E27FC236}">
                <a16:creationId xmlns:a16="http://schemas.microsoft.com/office/drawing/2014/main" id="{81DD4933-59FC-4F6A-B433-B9F693D75BFB}"/>
              </a:ext>
            </a:extLst>
          </p:cNvPr>
          <p:cNvSpPr txBox="1"/>
          <p:nvPr/>
        </p:nvSpPr>
        <p:spPr>
          <a:xfrm>
            <a:off x="457200" y="1700808"/>
            <a:ext cx="4392488" cy="4493538"/>
          </a:xfrm>
          <a:prstGeom prst="rect">
            <a:avLst/>
          </a:prstGeom>
          <a:noFill/>
        </p:spPr>
        <p:txBody>
          <a:bodyPr wrap="square">
            <a:spAutoFit/>
          </a:bodyPr>
          <a:lstStyle/>
          <a:p>
            <a:r>
              <a:rPr lang="en-US" sz="2200">
                <a:solidFill>
                  <a:schemeClr val="bg1"/>
                </a:solidFill>
                <a:latin typeface="Arial" panose="020B0604020202020204" pitchFamily="34" charset="0"/>
                <a:cs typeface="Arial" panose="020B0604020202020204" pitchFamily="34" charset="0"/>
              </a:rPr>
              <a:t>Information required to be clearly  marked and visible on each            container and tank:</a:t>
            </a:r>
          </a:p>
          <a:p>
            <a:pPr marL="514350" indent="-514350">
              <a:buFont typeface="Wingdings" panose="05000000000000000000" pitchFamily="2" charset="2"/>
              <a:buChar char="§"/>
            </a:pPr>
            <a:r>
              <a:rPr lang="en-US" sz="2200">
                <a:solidFill>
                  <a:schemeClr val="bg1"/>
                </a:solidFill>
                <a:latin typeface="Arial" panose="020B0604020202020204" pitchFamily="34" charset="0"/>
                <a:cs typeface="Arial" panose="020B0604020202020204" pitchFamily="34" charset="0"/>
              </a:rPr>
              <a:t>“Hazardous Waste”</a:t>
            </a:r>
          </a:p>
          <a:p>
            <a:pPr marL="514350" indent="-514350">
              <a:buFont typeface="Wingdings" panose="05000000000000000000" pitchFamily="2" charset="2"/>
              <a:buChar char="§"/>
            </a:pPr>
            <a:r>
              <a:rPr lang="en-US" sz="2200">
                <a:solidFill>
                  <a:schemeClr val="bg1"/>
                </a:solidFill>
                <a:latin typeface="Arial" panose="020B0604020202020204" pitchFamily="34" charset="0"/>
                <a:cs typeface="Arial" panose="020B0604020202020204" pitchFamily="34" charset="0"/>
              </a:rPr>
              <a:t>Accumulation start date</a:t>
            </a:r>
          </a:p>
          <a:p>
            <a:endParaRPr lang="en-US" sz="2200" b="1">
              <a:solidFill>
                <a:schemeClr val="bg1"/>
              </a:solidFill>
              <a:latin typeface="Arial" panose="020B0604020202020204" pitchFamily="34" charset="0"/>
              <a:cs typeface="Arial" panose="020B0604020202020204" pitchFamily="34" charset="0"/>
            </a:endParaRPr>
          </a:p>
          <a:p>
            <a:r>
              <a:rPr lang="en-US" sz="2200">
                <a:solidFill>
                  <a:schemeClr val="bg1"/>
                </a:solidFill>
                <a:latin typeface="Arial" panose="020B0604020202020204" pitchFamily="34" charset="0"/>
                <a:cs typeface="Arial" panose="020B0604020202020204" pitchFamily="34" charset="0"/>
              </a:rPr>
              <a:t>Additional information required on each container and portable tank:</a:t>
            </a:r>
          </a:p>
          <a:p>
            <a:pPr marL="514350" indent="-514350">
              <a:buFont typeface="Wingdings" panose="05000000000000000000" pitchFamily="2" charset="2"/>
              <a:buChar char="§"/>
            </a:pPr>
            <a:r>
              <a:rPr lang="en-US" sz="2200">
                <a:solidFill>
                  <a:schemeClr val="bg1"/>
                </a:solidFill>
                <a:latin typeface="Arial" panose="020B0604020202020204" pitchFamily="34" charset="0"/>
                <a:cs typeface="Arial" panose="020B0604020202020204" pitchFamily="34" charset="0"/>
              </a:rPr>
              <a:t>Composition and physical     state</a:t>
            </a:r>
          </a:p>
          <a:p>
            <a:pPr marL="514350" indent="-514350">
              <a:buFont typeface="Wingdings" panose="05000000000000000000" pitchFamily="2" charset="2"/>
              <a:buChar char="§"/>
            </a:pPr>
            <a:r>
              <a:rPr lang="en-US" sz="2200">
                <a:solidFill>
                  <a:schemeClr val="bg1"/>
                </a:solidFill>
                <a:latin typeface="Arial" panose="020B0604020202020204" pitchFamily="34" charset="0"/>
                <a:cs typeface="Arial" panose="020B0604020202020204" pitchFamily="34" charset="0"/>
              </a:rPr>
              <a:t>Hazardous properties</a:t>
            </a:r>
          </a:p>
          <a:p>
            <a:pPr marL="514350" indent="-514350">
              <a:buFont typeface="Wingdings" panose="05000000000000000000" pitchFamily="2" charset="2"/>
              <a:buChar char="§"/>
            </a:pPr>
            <a:r>
              <a:rPr lang="en-US" sz="2200">
                <a:solidFill>
                  <a:schemeClr val="bg1"/>
                </a:solidFill>
                <a:latin typeface="Arial" panose="020B0604020202020204" pitchFamily="34" charset="0"/>
                <a:cs typeface="Arial" panose="020B0604020202020204" pitchFamily="34" charset="0"/>
              </a:rPr>
              <a:t>Name and address of            generator</a:t>
            </a:r>
          </a:p>
        </p:txBody>
      </p:sp>
      <p:pic>
        <p:nvPicPr>
          <p:cNvPr id="3" name="Picture 2">
            <a:extLst>
              <a:ext uri="{FF2B5EF4-FFF2-40B4-BE49-F238E27FC236}">
                <a16:creationId xmlns:a16="http://schemas.microsoft.com/office/drawing/2014/main" id="{22F51F04-029D-4615-9F53-03336B778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828684"/>
            <a:ext cx="3851919" cy="386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A8A3C17A-CF89-4E8B-BFF5-99D8FF4DA050}"/>
              </a:ext>
            </a:extLst>
          </p:cNvPr>
          <p:cNvSpPr>
            <a:spLocks noGrp="1"/>
          </p:cNvSpPr>
          <p:nvPr>
            <p:ph type="sldNum" sz="quarter" idx="12"/>
          </p:nvPr>
        </p:nvSpPr>
        <p:spPr/>
        <p:txBody>
          <a:bodyPr/>
          <a:lstStyle/>
          <a:p>
            <a:fld id="{EE6BC638-39B7-4287-91A7-2A3DDA573295}" type="slidenum">
              <a:rPr lang="ko-KR" altLang="en-US" smtClean="0"/>
              <a:pPr/>
              <a:t>27</a:t>
            </a:fld>
            <a:endParaRPr lang="ko-KR" altLang="en-US"/>
          </a:p>
        </p:txBody>
      </p:sp>
    </p:spTree>
    <p:extLst>
      <p:ext uri="{BB962C8B-B14F-4D97-AF65-F5344CB8AC3E}">
        <p14:creationId xmlns:p14="http://schemas.microsoft.com/office/powerpoint/2010/main" val="565264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ABCF-3CAB-4C88-AC00-658C6A78B62D}"/>
              </a:ext>
            </a:extLst>
          </p:cNvPr>
          <p:cNvSpPr>
            <a:spLocks noGrp="1"/>
          </p:cNvSpPr>
          <p:nvPr>
            <p:ph type="title"/>
          </p:nvPr>
        </p:nvSpPr>
        <p:spPr>
          <a:xfrm>
            <a:off x="457200" y="116632"/>
            <a:ext cx="8229600" cy="796908"/>
          </a:xfrm>
        </p:spPr>
        <p:txBody>
          <a:bodyPr>
            <a:noAutofit/>
          </a:bodyPr>
          <a:lstStyle/>
          <a:p>
            <a:pPr algn="ctr"/>
            <a:r>
              <a:rPr lang="en-US" sz="4800" b="1" u="sng" kern="0">
                <a:solidFill>
                  <a:srgbClr val="FFFFFF"/>
                </a:solidFill>
                <a:latin typeface="Calibri"/>
                <a:sym typeface="Roboto Condensed"/>
              </a:rPr>
              <a:t>Hazardous Waste Disposal</a:t>
            </a:r>
            <a:endParaRPr lang="en-US" sz="4800"/>
          </a:p>
        </p:txBody>
      </p:sp>
      <p:sp>
        <p:nvSpPr>
          <p:cNvPr id="9" name="TextBox 8">
            <a:extLst>
              <a:ext uri="{FF2B5EF4-FFF2-40B4-BE49-F238E27FC236}">
                <a16:creationId xmlns:a16="http://schemas.microsoft.com/office/drawing/2014/main" id="{ED665E35-82B4-426A-89A7-2296DF2FA5AB}"/>
              </a:ext>
            </a:extLst>
          </p:cNvPr>
          <p:cNvSpPr txBox="1"/>
          <p:nvPr/>
        </p:nvSpPr>
        <p:spPr>
          <a:xfrm>
            <a:off x="611560" y="1700808"/>
            <a:ext cx="5760640" cy="3877985"/>
          </a:xfrm>
          <a:prstGeom prst="rect">
            <a:avLst/>
          </a:prstGeom>
          <a:noFill/>
        </p:spPr>
        <p:txBody>
          <a:bodyPr wrap="square">
            <a:spAutoFit/>
          </a:bodyPr>
          <a:lstStyle/>
          <a:p>
            <a:r>
              <a:rPr lang="en-US" sz="2800" u="sng">
                <a:solidFill>
                  <a:schemeClr val="bg1"/>
                </a:solidFill>
                <a:latin typeface="Arial" panose="020B0604020202020204" pitchFamily="34" charset="0"/>
                <a:cs typeface="Arial" panose="020B0604020202020204" pitchFamily="34" charset="0"/>
              </a:rPr>
              <a:t>Hazardous waste may not be:</a:t>
            </a:r>
          </a:p>
          <a:p>
            <a:pPr marL="457200" indent="-4572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Dumped down the drain</a:t>
            </a:r>
          </a:p>
          <a:p>
            <a:pPr marL="457200" indent="-4572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Discharged to sanitary sewer</a:t>
            </a:r>
          </a:p>
          <a:p>
            <a:pPr marL="457200" indent="-4572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Discarded with the trash</a:t>
            </a:r>
          </a:p>
          <a:p>
            <a:pPr marL="457200" indent="-4572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Allowed to evaporate into the    atmosphere</a:t>
            </a:r>
          </a:p>
          <a:p>
            <a:endParaRPr lang="en-US" sz="2800">
              <a:solidFill>
                <a:schemeClr val="bg1"/>
              </a:solidFill>
              <a:latin typeface="Arial" panose="020B0604020202020204" pitchFamily="34" charset="0"/>
              <a:cs typeface="Arial" panose="020B0604020202020204" pitchFamily="34" charset="0"/>
            </a:endParaRPr>
          </a:p>
          <a:p>
            <a:r>
              <a:rPr lang="en-US" sz="2800" i="1">
                <a:solidFill>
                  <a:schemeClr val="bg1"/>
                </a:solidFill>
                <a:latin typeface="Arial" panose="020B0604020202020204" pitchFamily="34" charset="0"/>
                <a:cs typeface="Arial" panose="020B0604020202020204" pitchFamily="34" charset="0"/>
              </a:rPr>
              <a:t> </a:t>
            </a:r>
          </a:p>
          <a:p>
            <a:endParaRPr lang="en-US" sz="220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DFEE27D-CECB-4901-A18C-94FA9402D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2204864"/>
            <a:ext cx="2314600" cy="23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6F1B4E69-4B04-4D28-BDAF-DFEA6AB0E8D9}"/>
              </a:ext>
            </a:extLst>
          </p:cNvPr>
          <p:cNvSpPr>
            <a:spLocks noGrp="1"/>
          </p:cNvSpPr>
          <p:nvPr>
            <p:ph type="sldNum" sz="quarter" idx="12"/>
          </p:nvPr>
        </p:nvSpPr>
        <p:spPr/>
        <p:txBody>
          <a:bodyPr/>
          <a:lstStyle/>
          <a:p>
            <a:fld id="{EE6BC638-39B7-4287-91A7-2A3DDA573295}" type="slidenum">
              <a:rPr lang="ko-KR" altLang="en-US" smtClean="0"/>
              <a:pPr/>
              <a:t>28</a:t>
            </a:fld>
            <a:endParaRPr lang="ko-KR" altLang="en-US"/>
          </a:p>
        </p:txBody>
      </p:sp>
    </p:spTree>
    <p:extLst>
      <p:ext uri="{BB962C8B-B14F-4D97-AF65-F5344CB8AC3E}">
        <p14:creationId xmlns:p14="http://schemas.microsoft.com/office/powerpoint/2010/main" val="1932537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ABCF-3CAB-4C88-AC00-658C6A78B62D}"/>
              </a:ext>
            </a:extLst>
          </p:cNvPr>
          <p:cNvSpPr>
            <a:spLocks noGrp="1"/>
          </p:cNvSpPr>
          <p:nvPr>
            <p:ph type="title"/>
          </p:nvPr>
        </p:nvSpPr>
        <p:spPr>
          <a:xfrm>
            <a:off x="457200" y="116632"/>
            <a:ext cx="8229600" cy="796908"/>
          </a:xfrm>
        </p:spPr>
        <p:txBody>
          <a:bodyPr>
            <a:noAutofit/>
          </a:bodyPr>
          <a:lstStyle/>
          <a:p>
            <a:pPr algn="ctr"/>
            <a:r>
              <a:rPr lang="en-US" altLang="en-US" sz="4800" b="1" u="sng" kern="0">
                <a:solidFill>
                  <a:srgbClr val="FFFFFF"/>
                </a:solidFill>
                <a:latin typeface="Calibri"/>
                <a:sym typeface="Roboto Condensed"/>
              </a:rPr>
              <a:t>EPA ID Numbers</a:t>
            </a:r>
            <a:endParaRPr lang="en-US" sz="4800"/>
          </a:p>
        </p:txBody>
      </p:sp>
      <p:sp>
        <p:nvSpPr>
          <p:cNvPr id="9" name="TextBox 8">
            <a:extLst>
              <a:ext uri="{FF2B5EF4-FFF2-40B4-BE49-F238E27FC236}">
                <a16:creationId xmlns:a16="http://schemas.microsoft.com/office/drawing/2014/main" id="{ED665E35-82B4-426A-89A7-2296DF2FA5AB}"/>
              </a:ext>
            </a:extLst>
          </p:cNvPr>
          <p:cNvSpPr txBox="1"/>
          <p:nvPr/>
        </p:nvSpPr>
        <p:spPr>
          <a:xfrm>
            <a:off x="611560" y="1412776"/>
            <a:ext cx="7992888" cy="1908215"/>
          </a:xfrm>
          <a:prstGeom prst="rect">
            <a:avLst/>
          </a:prstGeom>
          <a:noFill/>
        </p:spPr>
        <p:txBody>
          <a:bodyPr wrap="square">
            <a:spAutoFit/>
          </a:bodyPr>
          <a:lstStyle/>
          <a:p>
            <a:r>
              <a:rPr lang="en-US" sz="2400">
                <a:solidFill>
                  <a:schemeClr val="bg1"/>
                </a:solidFill>
                <a:latin typeface="Arial" panose="020B0604020202020204" pitchFamily="34" charset="0"/>
                <a:cs typeface="Arial" panose="020B0604020202020204" pitchFamily="34" charset="0"/>
              </a:rPr>
              <a:t>What type of ID number does a generator need?</a:t>
            </a:r>
          </a:p>
          <a:p>
            <a:endParaRPr lang="en-US" sz="2400">
              <a:solidFill>
                <a:schemeClr val="bg1"/>
              </a:solidFill>
              <a:latin typeface="Arial" panose="020B0604020202020204" pitchFamily="34" charset="0"/>
              <a:cs typeface="Arial" panose="020B0604020202020204" pitchFamily="34" charset="0"/>
            </a:endParaRPr>
          </a:p>
          <a:p>
            <a:r>
              <a:rPr lang="en-US" sz="2400">
                <a:solidFill>
                  <a:schemeClr val="bg1"/>
                </a:solidFill>
                <a:latin typeface="Arial" panose="020B0604020202020204" pitchFamily="34" charset="0"/>
                <a:cs typeface="Arial" panose="020B0604020202020204" pitchFamily="34" charset="0"/>
              </a:rPr>
              <a:t>Small Quantity Generators of Hazardous Waste need a  California EPA ID number (Not a Federal EPA ID number)</a:t>
            </a:r>
            <a:endParaRPr lang="en-US" sz="2200">
              <a:solidFill>
                <a:schemeClr val="bg1"/>
              </a:solidFill>
              <a:latin typeface="Arial" panose="020B0604020202020204" pitchFamily="34" charset="0"/>
              <a:cs typeface="Arial" panose="020B0604020202020204" pitchFamily="34" charset="0"/>
            </a:endParaRPr>
          </a:p>
          <a:p>
            <a:endParaRPr lang="en-US" sz="220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AF344DC-F79C-4D78-A9FC-8711218523F2}"/>
              </a:ext>
            </a:extLst>
          </p:cNvPr>
          <p:cNvSpPr>
            <a:spLocks noGrp="1"/>
          </p:cNvSpPr>
          <p:nvPr>
            <p:ph type="sldNum" sz="quarter" idx="12"/>
          </p:nvPr>
        </p:nvSpPr>
        <p:spPr/>
        <p:txBody>
          <a:bodyPr/>
          <a:lstStyle/>
          <a:p>
            <a:fld id="{EE6BC638-39B7-4287-91A7-2A3DDA573295}" type="slidenum">
              <a:rPr lang="ko-KR" altLang="en-US" smtClean="0"/>
              <a:pPr/>
              <a:t>29</a:t>
            </a:fld>
            <a:endParaRPr lang="ko-KR" altLang="en-US"/>
          </a:p>
        </p:txBody>
      </p:sp>
    </p:spTree>
    <p:extLst>
      <p:ext uri="{BB962C8B-B14F-4D97-AF65-F5344CB8AC3E}">
        <p14:creationId xmlns:p14="http://schemas.microsoft.com/office/powerpoint/2010/main" val="331269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C19F-7F6F-4798-A33F-D2938D36CF10}"/>
              </a:ext>
            </a:extLst>
          </p:cNvPr>
          <p:cNvSpPr>
            <a:spLocks noGrp="1"/>
          </p:cNvSpPr>
          <p:nvPr>
            <p:ph type="ctrTitle"/>
          </p:nvPr>
        </p:nvSpPr>
        <p:spPr>
          <a:xfrm>
            <a:off x="0" y="-32273"/>
            <a:ext cx="9143999" cy="1085009"/>
          </a:xfrm>
          <a:solidFill>
            <a:schemeClr val="accent2">
              <a:alpha val="33000"/>
            </a:schemeClr>
          </a:solidFill>
          <a:ln>
            <a:solidFill>
              <a:schemeClr val="accent2"/>
            </a:solidFill>
          </a:ln>
        </p:spPr>
        <p:txBody>
          <a:bodyPr/>
          <a:lstStyle/>
          <a:p>
            <a:r>
              <a:rPr lang="en-US">
                <a:ln>
                  <a:solidFill>
                    <a:schemeClr val="accent2"/>
                  </a:solidFill>
                </a:ln>
              </a:rPr>
              <a:t>Goals of the Workshop</a:t>
            </a:r>
          </a:p>
        </p:txBody>
      </p:sp>
      <p:sp>
        <p:nvSpPr>
          <p:cNvPr id="3" name="Slide Number Placeholder 2">
            <a:extLst>
              <a:ext uri="{FF2B5EF4-FFF2-40B4-BE49-F238E27FC236}">
                <a16:creationId xmlns:a16="http://schemas.microsoft.com/office/drawing/2014/main" id="{F0EFC820-B2C4-41FA-B1A7-22B8BE6E1E73}"/>
              </a:ext>
            </a:extLst>
          </p:cNvPr>
          <p:cNvSpPr>
            <a:spLocks noGrp="1"/>
          </p:cNvSpPr>
          <p:nvPr>
            <p:ph type="sldNum" sz="quarter" idx="12"/>
          </p:nvPr>
        </p:nvSpPr>
        <p:spPr/>
        <p:txBody>
          <a:bodyPr/>
          <a:lstStyle/>
          <a:p>
            <a:fld id="{EE6BC638-39B7-4287-91A7-2A3DDA573295}" type="slidenum">
              <a:rPr lang="ko-KR" altLang="en-US" smtClean="0"/>
              <a:pPr/>
              <a:t>3</a:t>
            </a:fld>
            <a:endParaRPr lang="ko-KR" altLang="en-US"/>
          </a:p>
        </p:txBody>
      </p:sp>
      <p:graphicFrame>
        <p:nvGraphicFramePr>
          <p:cNvPr id="16" name="Diagram 15">
            <a:extLst>
              <a:ext uri="{FF2B5EF4-FFF2-40B4-BE49-F238E27FC236}">
                <a16:creationId xmlns:a16="http://schemas.microsoft.com/office/drawing/2014/main" id="{693815E0-0F28-4E13-85F2-F68033A4A7AC}"/>
              </a:ext>
            </a:extLst>
          </p:cNvPr>
          <p:cNvGraphicFramePr/>
          <p:nvPr>
            <p:extLst>
              <p:ext uri="{D42A27DB-BD31-4B8C-83A1-F6EECF244321}">
                <p14:modId xmlns:p14="http://schemas.microsoft.com/office/powerpoint/2010/main" val="3752418953"/>
              </p:ext>
            </p:extLst>
          </p:nvPr>
        </p:nvGraphicFramePr>
        <p:xfrm>
          <a:off x="457200" y="1458686"/>
          <a:ext cx="8229600" cy="4970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4100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ABCF-3CAB-4C88-AC00-658C6A78B62D}"/>
              </a:ext>
            </a:extLst>
          </p:cNvPr>
          <p:cNvSpPr>
            <a:spLocks noGrp="1"/>
          </p:cNvSpPr>
          <p:nvPr>
            <p:ph type="title"/>
          </p:nvPr>
        </p:nvSpPr>
        <p:spPr>
          <a:xfrm>
            <a:off x="457200" y="116632"/>
            <a:ext cx="8229600" cy="796908"/>
          </a:xfrm>
        </p:spPr>
        <p:txBody>
          <a:bodyPr>
            <a:noAutofit/>
          </a:bodyPr>
          <a:lstStyle/>
          <a:p>
            <a:pPr algn="ctr"/>
            <a:r>
              <a:rPr lang="en-US" altLang="en-US" sz="4800" b="1" u="sng" kern="0">
                <a:solidFill>
                  <a:srgbClr val="FFFFFF"/>
                </a:solidFill>
                <a:latin typeface="Calibri"/>
                <a:sym typeface="Roboto Condensed"/>
              </a:rPr>
              <a:t>Registered Transporters</a:t>
            </a:r>
            <a:endParaRPr lang="en-US" sz="4800"/>
          </a:p>
        </p:txBody>
      </p:sp>
      <p:sp>
        <p:nvSpPr>
          <p:cNvPr id="9" name="TextBox 8">
            <a:extLst>
              <a:ext uri="{FF2B5EF4-FFF2-40B4-BE49-F238E27FC236}">
                <a16:creationId xmlns:a16="http://schemas.microsoft.com/office/drawing/2014/main" id="{ED665E35-82B4-426A-89A7-2296DF2FA5AB}"/>
              </a:ext>
            </a:extLst>
          </p:cNvPr>
          <p:cNvSpPr txBox="1"/>
          <p:nvPr/>
        </p:nvSpPr>
        <p:spPr>
          <a:xfrm>
            <a:off x="399029" y="1412776"/>
            <a:ext cx="4172971" cy="4493538"/>
          </a:xfrm>
          <a:prstGeom prst="rect">
            <a:avLst/>
          </a:prstGeom>
          <a:noFill/>
        </p:spPr>
        <p:txBody>
          <a:bodyPr wrap="square">
            <a:spAutoFit/>
          </a:bodyPr>
          <a:lstStyle/>
          <a:p>
            <a:r>
              <a:rPr lang="en-US" sz="2200">
                <a:solidFill>
                  <a:schemeClr val="bg1"/>
                </a:solidFill>
                <a:latin typeface="Arial" panose="020B0604020202020204" pitchFamily="34" charset="0"/>
                <a:cs typeface="Arial" panose="020B0604020202020204" pitchFamily="34" charset="0"/>
              </a:rPr>
              <a:t>In California, unless specifically exempted, it is unlawful for any person to transport hazardous wastes unless the person holds a valid registration issued by     the California Department of       Toxic Substances Control           (DTSC).</a:t>
            </a:r>
          </a:p>
          <a:p>
            <a:endParaRPr lang="en-US" sz="2200">
              <a:solidFill>
                <a:schemeClr val="bg1"/>
              </a:solidFill>
              <a:latin typeface="Arial" panose="020B0604020202020204" pitchFamily="34" charset="0"/>
              <a:cs typeface="Arial" panose="020B0604020202020204" pitchFamily="34" charset="0"/>
            </a:endParaRPr>
          </a:p>
          <a:p>
            <a:r>
              <a:rPr lang="en-US" sz="2200">
                <a:solidFill>
                  <a:schemeClr val="bg1"/>
                </a:solidFill>
                <a:latin typeface="Arial" panose="020B0604020202020204" pitchFamily="34" charset="0"/>
                <a:cs typeface="Arial" panose="020B0604020202020204" pitchFamily="34" charset="0"/>
              </a:rPr>
              <a:t>The list of California Registered Hazardous Waste Transporters is found on the DTSC webpage:</a:t>
            </a:r>
          </a:p>
          <a:p>
            <a:endParaRPr lang="en-US" sz="220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BA60FBC-51D6-44D5-8320-8E9FD66A6871}"/>
              </a:ext>
            </a:extLst>
          </p:cNvPr>
          <p:cNvPicPr>
            <a:picLocks noChangeAspect="1"/>
          </p:cNvPicPr>
          <p:nvPr/>
        </p:nvPicPr>
        <p:blipFill rotWithShape="1">
          <a:blip r:embed="rId2"/>
          <a:srcRect r="30401"/>
          <a:stretch/>
        </p:blipFill>
        <p:spPr>
          <a:xfrm>
            <a:off x="4716016" y="1506638"/>
            <a:ext cx="4172972" cy="3902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5A1FE7B8-CFBE-4541-84BE-DE3E93C452F8}"/>
              </a:ext>
            </a:extLst>
          </p:cNvPr>
          <p:cNvSpPr txBox="1"/>
          <p:nvPr/>
        </p:nvSpPr>
        <p:spPr>
          <a:xfrm>
            <a:off x="1929015" y="5805264"/>
            <a:ext cx="5574002" cy="430887"/>
          </a:xfrm>
          <a:prstGeom prst="rect">
            <a:avLst/>
          </a:prstGeom>
          <a:noFill/>
        </p:spPr>
        <p:txBody>
          <a:bodyPr wrap="square">
            <a:spAutoFit/>
          </a:bodyPr>
          <a:lstStyle/>
          <a:p>
            <a:r>
              <a:rPr lang="en-US" sz="2200">
                <a:solidFill>
                  <a:srgbClr val="FFFF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https://hwts.dtsc.ca.gov/transporters/</a:t>
            </a:r>
            <a:endParaRPr lang="en-US" sz="2200">
              <a:solidFill>
                <a:srgbClr val="FFFF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B35E31E-6DC8-4282-8857-4254D6F8D476}"/>
              </a:ext>
            </a:extLst>
          </p:cNvPr>
          <p:cNvSpPr>
            <a:spLocks noGrp="1"/>
          </p:cNvSpPr>
          <p:nvPr>
            <p:ph type="sldNum" sz="quarter" idx="12"/>
          </p:nvPr>
        </p:nvSpPr>
        <p:spPr/>
        <p:txBody>
          <a:bodyPr/>
          <a:lstStyle/>
          <a:p>
            <a:fld id="{EE6BC638-39B7-4287-91A7-2A3DDA573295}" type="slidenum">
              <a:rPr lang="ko-KR" altLang="en-US" smtClean="0"/>
              <a:pPr/>
              <a:t>30</a:t>
            </a:fld>
            <a:endParaRPr lang="ko-KR" altLang="en-US"/>
          </a:p>
        </p:txBody>
      </p:sp>
    </p:spTree>
    <p:extLst>
      <p:ext uri="{BB962C8B-B14F-4D97-AF65-F5344CB8AC3E}">
        <p14:creationId xmlns:p14="http://schemas.microsoft.com/office/powerpoint/2010/main" val="545180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1C89D2-84D2-4EA1-B30D-2EFDB7C2D225}"/>
              </a:ext>
            </a:extLst>
          </p:cNvPr>
          <p:cNvSpPr txBox="1"/>
          <p:nvPr/>
        </p:nvSpPr>
        <p:spPr>
          <a:xfrm>
            <a:off x="-72516" y="3272408"/>
            <a:ext cx="9289032" cy="2277547"/>
          </a:xfrm>
          <a:prstGeom prst="rect">
            <a:avLst/>
          </a:prstGeom>
          <a:noFill/>
          <a:ln>
            <a:noFill/>
          </a:ln>
        </p:spPr>
        <p:txBody>
          <a:bodyPr wrap="square" lIns="91440" tIns="45720" rIns="91440" bIns="45720" rtlCol="0" anchor="t">
            <a:spAutoFit/>
          </a:bodyPr>
          <a:lstStyle/>
          <a:p>
            <a:pPr algn="ctr"/>
            <a:r>
              <a:rPr lang="en-US" sz="6000" b="1">
                <a:ln>
                  <a:solidFill>
                    <a:srgbClr val="595E50"/>
                  </a:solidFill>
                </a:ln>
                <a:solidFill>
                  <a:schemeClr val="bg2"/>
                </a:solidFill>
                <a:latin typeface="+mj-lt"/>
                <a:ea typeface="Calibri" panose="020F0502020204030204" pitchFamily="34" charset="0"/>
                <a:cs typeface="Times New Roman"/>
              </a:rPr>
              <a:t>Clean-In-Place Process </a:t>
            </a:r>
            <a:br>
              <a:rPr lang="en-US" sz="6000" b="1">
                <a:ln>
                  <a:solidFill>
                    <a:srgbClr val="595E50"/>
                  </a:solidFill>
                </a:ln>
                <a:latin typeface="+mj-lt"/>
                <a:ea typeface="Calibri" panose="020F0502020204030204" pitchFamily="34" charset="0"/>
                <a:cs typeface="Times New Roman"/>
              </a:rPr>
            </a:br>
            <a:r>
              <a:rPr lang="en-US" sz="6000" b="1">
                <a:ln>
                  <a:solidFill>
                    <a:srgbClr val="595E50"/>
                  </a:solidFill>
                </a:ln>
                <a:solidFill>
                  <a:schemeClr val="bg2"/>
                </a:solidFill>
                <a:latin typeface="+mj-lt"/>
                <a:ea typeface="Calibri" panose="020F0502020204030204" pitchFamily="34" charset="0"/>
                <a:cs typeface="Times New Roman"/>
              </a:rPr>
              <a:t>and Wastewater Basics</a:t>
            </a:r>
            <a:br>
              <a:rPr lang="en-US" sz="6000" b="1">
                <a:ln>
                  <a:solidFill>
                    <a:srgbClr val="595E50"/>
                  </a:solidFill>
                </a:ln>
                <a:latin typeface="+mj-lt"/>
                <a:ea typeface="Calibri" panose="020F0502020204030204" pitchFamily="34" charset="0"/>
                <a:cs typeface="Times New Roman"/>
              </a:rPr>
            </a:br>
            <a:r>
              <a:rPr lang="en-US" sz="2200">
                <a:ln>
                  <a:solidFill>
                    <a:srgbClr val="595E50"/>
                  </a:solidFill>
                </a:ln>
                <a:solidFill>
                  <a:schemeClr val="bg2"/>
                </a:solidFill>
                <a:latin typeface="+mj-lt"/>
                <a:ea typeface="Calibri" panose="020F0502020204030204" pitchFamily="34" charset="0"/>
                <a:cs typeface="Times New Roman"/>
              </a:rPr>
              <a:t>from a CUPA perspective</a:t>
            </a:r>
            <a:endParaRPr lang="en-US" sz="2200">
              <a:solidFill>
                <a:schemeClr val="bg2"/>
              </a:solidFill>
              <a:cs typeface="Calibri Light"/>
            </a:endParaRPr>
          </a:p>
        </p:txBody>
      </p:sp>
      <p:pic>
        <p:nvPicPr>
          <p:cNvPr id="9" name="Picture 8">
            <a:extLst>
              <a:ext uri="{FF2B5EF4-FFF2-40B4-BE49-F238E27FC236}">
                <a16:creationId xmlns:a16="http://schemas.microsoft.com/office/drawing/2014/main" id="{0369B944-7955-4CAA-9078-152823977CAD}"/>
              </a:ext>
            </a:extLst>
          </p:cNvPr>
          <p:cNvPicPr>
            <a:picLocks noChangeAspect="1"/>
          </p:cNvPicPr>
          <p:nvPr/>
        </p:nvPicPr>
        <p:blipFill>
          <a:blip r:embed="rId3"/>
          <a:stretch>
            <a:fillRect/>
          </a:stretch>
        </p:blipFill>
        <p:spPr>
          <a:xfrm>
            <a:off x="6057273" y="946030"/>
            <a:ext cx="1824902" cy="1771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2568753C-53DB-4DC9-B761-937FFA9FAC25}"/>
              </a:ext>
            </a:extLst>
          </p:cNvPr>
          <p:cNvSpPr>
            <a:spLocks noGrp="1"/>
          </p:cNvSpPr>
          <p:nvPr>
            <p:ph type="sldNum" sz="quarter" idx="12"/>
          </p:nvPr>
        </p:nvSpPr>
        <p:spPr/>
        <p:txBody>
          <a:bodyPr/>
          <a:lstStyle/>
          <a:p>
            <a:fld id="{EE6BC638-39B7-4287-91A7-2A3DDA573295}" type="slidenum">
              <a:rPr lang="ko-KR" altLang="en-US" smtClean="0"/>
              <a:pPr/>
              <a:t>31</a:t>
            </a:fld>
            <a:endParaRPr lang="ko-KR" altLang="en-US"/>
          </a:p>
        </p:txBody>
      </p:sp>
    </p:spTree>
    <p:extLst>
      <p:ext uri="{BB962C8B-B14F-4D97-AF65-F5344CB8AC3E}">
        <p14:creationId xmlns:p14="http://schemas.microsoft.com/office/powerpoint/2010/main" val="358256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74A4D74-F909-4DF0-8C27-0900D4440659}"/>
              </a:ext>
            </a:extLst>
          </p:cNvPr>
          <p:cNvPicPr>
            <a:picLocks noChangeAspect="1"/>
          </p:cNvPicPr>
          <p:nvPr/>
        </p:nvPicPr>
        <p:blipFill>
          <a:blip r:embed="rId3"/>
          <a:stretch>
            <a:fillRect/>
          </a:stretch>
        </p:blipFill>
        <p:spPr>
          <a:xfrm>
            <a:off x="973343" y="3209612"/>
            <a:ext cx="5783580" cy="3482293"/>
          </a:xfrm>
          <a:prstGeom prst="rect">
            <a:avLst/>
          </a:prstGeom>
        </p:spPr>
      </p:pic>
      <p:sp>
        <p:nvSpPr>
          <p:cNvPr id="37" name="내용 개체 틀 36"/>
          <p:cNvSpPr>
            <a:spLocks noGrp="1"/>
          </p:cNvSpPr>
          <p:nvPr>
            <p:ph idx="1"/>
          </p:nvPr>
        </p:nvSpPr>
        <p:spPr>
          <a:xfrm>
            <a:off x="232995" y="1231718"/>
            <a:ext cx="8639910" cy="2450375"/>
          </a:xfrm>
          <a:solidFill>
            <a:schemeClr val="bg1"/>
          </a:solidFill>
        </p:spPr>
        <p:txBody>
          <a:bodyPr vert="horz" lIns="91440" tIns="45720" rIns="91440" bIns="45720" rtlCol="0" anchor="t">
            <a:noAutofit/>
          </a:bodyPr>
          <a:lstStyle/>
          <a:p>
            <a:pPr latinLnBrk="0">
              <a:lnSpc>
                <a:spcPct val="90000"/>
              </a:lnSpc>
              <a:spcBef>
                <a:spcPts val="1000"/>
              </a:spcBef>
              <a:buFont typeface="Wingdings" panose="05000000000000000000" pitchFamily="2" charset="2"/>
              <a:buChar char="Ø"/>
              <a:defRPr/>
            </a:pPr>
            <a:r>
              <a:rPr kumimoji="0" lang="en-US" sz="26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CIP </a:t>
            </a:r>
            <a:r>
              <a:rPr lang="en-US" sz="2600" i="0">
                <a:solidFill>
                  <a:schemeClr val="tx1"/>
                </a:solidFill>
                <a:latin typeface="Calibri" panose="020F0502020204030204"/>
                <a:ea typeface="+mn-ea"/>
                <a:cs typeface="Calibri" panose="020F0502020204030204"/>
              </a:rPr>
              <a:t>is a method used to routinely clean the</a:t>
            </a:r>
            <a:r>
              <a:rPr kumimoji="0" lang="en-US" sz="26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 interior </a:t>
            </a:r>
            <a:r>
              <a:rPr lang="en-US" sz="2600" i="0">
                <a:solidFill>
                  <a:schemeClr val="tx1"/>
                </a:solidFill>
                <a:latin typeface="Calibri" panose="020F0502020204030204"/>
                <a:ea typeface="+mn-ea"/>
                <a:cs typeface="Calibri" panose="020F0502020204030204"/>
              </a:rPr>
              <a:t>surfaces of</a:t>
            </a:r>
            <a:r>
              <a:rPr kumimoji="0" lang="en-US" sz="26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 </a:t>
            </a:r>
            <a:r>
              <a:rPr lang="en-US" sz="2600" i="0">
                <a:solidFill>
                  <a:schemeClr val="tx1"/>
                </a:solidFill>
                <a:latin typeface="Calibri" panose="020F0502020204030204"/>
                <a:ea typeface="+mn-ea"/>
                <a:cs typeface="Calibri" panose="020F0502020204030204"/>
              </a:rPr>
              <a:t>food-processing</a:t>
            </a:r>
            <a:r>
              <a:rPr kumimoji="0" lang="en-US" sz="26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 equipment (tanks, vessels, piping) without disassembly</a:t>
            </a:r>
            <a:r>
              <a:rPr lang="en-US" sz="2600" i="0">
                <a:solidFill>
                  <a:schemeClr val="tx1"/>
                </a:solidFill>
                <a:latin typeface="Calibri" panose="020F0502020204030204"/>
                <a:ea typeface="+mn-ea"/>
                <a:cs typeface="Calibri" panose="020F0502020204030204"/>
              </a:rPr>
              <a:t> </a:t>
            </a:r>
            <a:endParaRPr lang="en-US" sz="2600" i="0">
              <a:solidFill>
                <a:schemeClr val="tx1"/>
              </a:solidFill>
              <a:cs typeface="Calibri"/>
            </a:endParaRPr>
          </a:p>
          <a:p>
            <a:pPr>
              <a:lnSpc>
                <a:spcPct val="90000"/>
              </a:lnSpc>
              <a:spcBef>
                <a:spcPts val="1000"/>
              </a:spcBef>
              <a:buFont typeface="Wingdings" panose="05000000000000000000" pitchFamily="2" charset="2"/>
              <a:buChar char="Ø"/>
              <a:defRPr/>
            </a:pPr>
            <a:r>
              <a:rPr lang="en-US" sz="2600" i="0">
                <a:solidFill>
                  <a:schemeClr val="tx1"/>
                </a:solidFill>
                <a:latin typeface="Calibri" panose="020F0502020204030204"/>
                <a:ea typeface="+mn-ea"/>
                <a:cs typeface="Calibri" panose="020F0502020204030204"/>
              </a:rPr>
              <a:t>Involves the use of various chemical agents which are cycled through the equipment at different concentrations and</a:t>
            </a:r>
            <a:br>
              <a:rPr lang="en-US" sz="2600" i="0">
                <a:solidFill>
                  <a:schemeClr val="tx1"/>
                </a:solidFill>
                <a:latin typeface="Calibri" panose="020F0502020204030204"/>
                <a:ea typeface="+mn-ea"/>
                <a:cs typeface="Calibri" panose="020F0502020204030204"/>
              </a:rPr>
            </a:br>
            <a:r>
              <a:rPr lang="en-US" sz="2600" i="0">
                <a:solidFill>
                  <a:schemeClr val="tx1"/>
                </a:solidFill>
                <a:latin typeface="Calibri" panose="020F0502020204030204"/>
                <a:ea typeface="+mn-ea"/>
                <a:cs typeface="Calibri" panose="020F0502020204030204"/>
              </a:rPr>
              <a:t>temperatures</a:t>
            </a:r>
          </a:p>
        </p:txBody>
      </p:sp>
      <p:sp>
        <p:nvSpPr>
          <p:cNvPr id="5" name="제목 1"/>
          <p:cNvSpPr>
            <a:spLocks noGrp="1"/>
          </p:cNvSpPr>
          <p:nvPr>
            <p:ph type="title"/>
          </p:nvPr>
        </p:nvSpPr>
        <p:spPr>
          <a:xfrm>
            <a:off x="1" y="116632"/>
            <a:ext cx="9144000" cy="796925"/>
          </a:xfrm>
        </p:spPr>
        <p:txBody>
          <a:bodyPr>
            <a:noAutofit/>
          </a:bodyPr>
          <a:lstStyle/>
          <a:p>
            <a:pPr algn="ctr"/>
            <a:r>
              <a:rPr lang="en-US" sz="5000" b="1">
                <a:ln>
                  <a:solidFill>
                    <a:srgbClr val="595E50"/>
                  </a:solidFill>
                </a:ln>
                <a:effectLst/>
                <a:latin typeface="Calibri" panose="020F0502020204030204" pitchFamily="34" charset="0"/>
                <a:ea typeface="Calibri" panose="020F0502020204030204" pitchFamily="34" charset="0"/>
                <a:cs typeface="Calibri" panose="020F0502020204030204" pitchFamily="34" charset="0"/>
              </a:rPr>
              <a:t>Clean-In-Place (CIP) Overview</a:t>
            </a:r>
            <a:endParaRPr lang="ko-KR" altLang="en-US" sz="5000">
              <a:ln>
                <a:solidFill>
                  <a:srgbClr val="595E50"/>
                </a:solidFill>
              </a:ln>
            </a:endParaRPr>
          </a:p>
        </p:txBody>
      </p:sp>
      <p:sp>
        <p:nvSpPr>
          <p:cNvPr id="2" name="Slide Number Placeholder 1">
            <a:extLst>
              <a:ext uri="{FF2B5EF4-FFF2-40B4-BE49-F238E27FC236}">
                <a16:creationId xmlns:a16="http://schemas.microsoft.com/office/drawing/2014/main" id="{4513D3E9-49B7-4498-8973-41BE9D9BAA92}"/>
              </a:ext>
            </a:extLst>
          </p:cNvPr>
          <p:cNvSpPr>
            <a:spLocks noGrp="1"/>
          </p:cNvSpPr>
          <p:nvPr>
            <p:ph type="sldNum" sz="quarter" idx="12"/>
          </p:nvPr>
        </p:nvSpPr>
        <p:spPr/>
        <p:txBody>
          <a:bodyPr/>
          <a:lstStyle/>
          <a:p>
            <a:fld id="{EE6BC638-39B7-4287-91A7-2A3DDA573295}" type="slidenum">
              <a:rPr lang="ko-KR" altLang="en-US" smtClean="0"/>
              <a:pPr/>
              <a:t>32</a:t>
            </a:fld>
            <a:endParaRPr lang="ko-KR" altLang="en-US"/>
          </a:p>
        </p:txBody>
      </p:sp>
    </p:spTree>
    <p:extLst>
      <p:ext uri="{BB962C8B-B14F-4D97-AF65-F5344CB8AC3E}">
        <p14:creationId xmlns:p14="http://schemas.microsoft.com/office/powerpoint/2010/main" val="2754610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내용 개체 틀 36"/>
          <p:cNvSpPr>
            <a:spLocks noGrp="1"/>
          </p:cNvSpPr>
          <p:nvPr>
            <p:ph idx="1"/>
          </p:nvPr>
        </p:nvSpPr>
        <p:spPr>
          <a:xfrm>
            <a:off x="308299" y="1403168"/>
            <a:ext cx="8701766" cy="4706791"/>
          </a:xfrm>
          <a:noFill/>
        </p:spPr>
        <p:txBody>
          <a:bodyPr vert="horz" lIns="91440" tIns="45720" rIns="91440" bIns="45720" rtlCol="0" anchor="t">
            <a:noAutofit/>
          </a:bodyPr>
          <a:lstStyle/>
          <a:p>
            <a:pPr latinLnBrk="0">
              <a:lnSpc>
                <a:spcPct val="90000"/>
              </a:lnSpc>
              <a:spcBef>
                <a:spcPts val="1000"/>
              </a:spcBef>
              <a:buFont typeface="Wingdings,Sans-Serif" panose="05000000000000000000" pitchFamily="2" charset="2"/>
              <a:buChar char="Ø"/>
              <a:defRPr/>
            </a:pPr>
            <a:r>
              <a:rPr lang="en-US" sz="2800" i="0">
                <a:solidFill>
                  <a:schemeClr val="tx1"/>
                </a:solidFill>
                <a:latin typeface="Calibri" panose="020F0502020204030204"/>
                <a:ea typeface="+mn-ea"/>
                <a:cs typeface="Calibri" panose="020F0502020204030204"/>
              </a:rPr>
              <a:t>CIP is used for quality control and </a:t>
            </a:r>
            <a:r>
              <a:rPr kumimoji="0" lang="en-US" sz="28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food </a:t>
            </a:r>
            <a:r>
              <a:rPr lang="en-US" sz="2800" i="0">
                <a:solidFill>
                  <a:schemeClr val="tx1"/>
                </a:solidFill>
                <a:latin typeface="Calibri" panose="020F0502020204030204"/>
                <a:ea typeface="+mn-ea"/>
                <a:cs typeface="Calibri" panose="020F0502020204030204"/>
              </a:rPr>
              <a:t>safety purposes</a:t>
            </a:r>
            <a:endParaRPr lang="en-US" sz="2800" i="0">
              <a:solidFill>
                <a:schemeClr val="tx1"/>
              </a:solidFill>
              <a:ea typeface="맑은 고딕"/>
              <a:cs typeface="+mj-lt"/>
            </a:endParaRPr>
          </a:p>
          <a:p>
            <a:pPr lvl="1">
              <a:lnSpc>
                <a:spcPct val="90000"/>
              </a:lnSpc>
              <a:spcBef>
                <a:spcPts val="1000"/>
              </a:spcBef>
              <a:buFont typeface="Wingdings,Sans-Serif" panose="05000000000000000000" pitchFamily="2" charset="2"/>
              <a:buChar char="Ø"/>
              <a:defRPr/>
            </a:pPr>
            <a:r>
              <a:rPr lang="en-US" sz="2800" i="0">
                <a:solidFill>
                  <a:schemeClr val="tx1"/>
                </a:solidFill>
                <a:ea typeface="맑은 고딕"/>
                <a:cs typeface="+mj-lt"/>
              </a:rPr>
              <a:t>Removes soils and unwanted microorganisms</a:t>
            </a:r>
            <a:endParaRPr lang="en-US" sz="2800" i="0">
              <a:solidFill>
                <a:schemeClr val="tx1"/>
              </a:solidFill>
              <a:ea typeface="+mj-lt"/>
              <a:cs typeface="+mj-lt"/>
            </a:endParaRPr>
          </a:p>
          <a:p>
            <a:pPr lvl="1">
              <a:lnSpc>
                <a:spcPct val="90000"/>
              </a:lnSpc>
              <a:spcBef>
                <a:spcPts val="1000"/>
              </a:spcBef>
              <a:buFont typeface="Wingdings,Sans-Serif" panose="05000000000000000000" pitchFamily="2" charset="2"/>
              <a:buChar char="Ø"/>
              <a:defRPr/>
            </a:pPr>
            <a:r>
              <a:rPr lang="en-US" sz="2800" i="0">
                <a:solidFill>
                  <a:schemeClr val="tx1"/>
                </a:solidFill>
                <a:ea typeface="맑은 고딕"/>
                <a:cs typeface="+mj-lt"/>
              </a:rPr>
              <a:t>Prevents cross-contamination</a:t>
            </a:r>
            <a:endParaRPr lang="en-US" sz="2800" i="0">
              <a:solidFill>
                <a:schemeClr val="tx1"/>
              </a:solidFill>
              <a:ea typeface="+mj-lt"/>
              <a:cs typeface="+mj-lt"/>
            </a:endParaRPr>
          </a:p>
          <a:p>
            <a:pPr lvl="1">
              <a:lnSpc>
                <a:spcPct val="90000"/>
              </a:lnSpc>
              <a:spcBef>
                <a:spcPts val="1000"/>
              </a:spcBef>
              <a:buFont typeface="Wingdings,Sans-Serif" panose="05000000000000000000" pitchFamily="2" charset="2"/>
              <a:buChar char="Ø"/>
              <a:defRPr/>
            </a:pPr>
            <a:r>
              <a:rPr lang="en-US" sz="2800" i="0">
                <a:solidFill>
                  <a:schemeClr val="tx1"/>
                </a:solidFill>
                <a:ea typeface="맑은 고딕"/>
                <a:cs typeface="Calibri"/>
              </a:rPr>
              <a:t>Optimizes chemical and water use</a:t>
            </a:r>
            <a:endParaRPr lang="en-US" sz="2800" i="0">
              <a:solidFill>
                <a:schemeClr val="tx1"/>
              </a:solidFill>
              <a:cs typeface="Calibri"/>
            </a:endParaRPr>
          </a:p>
          <a:p>
            <a:pPr lvl="1">
              <a:lnSpc>
                <a:spcPct val="90000"/>
              </a:lnSpc>
              <a:spcBef>
                <a:spcPts val="1000"/>
              </a:spcBef>
              <a:buFont typeface="Wingdings,Sans-Serif" panose="05000000000000000000" pitchFamily="2" charset="2"/>
              <a:buChar char="Ø"/>
              <a:defRPr/>
            </a:pPr>
            <a:endParaRPr lang="en-US" sz="2800" i="0">
              <a:solidFill>
                <a:schemeClr val="tx1"/>
              </a:solidFill>
              <a:ea typeface="맑은 고딕"/>
              <a:cs typeface="+mj-lt"/>
            </a:endParaRPr>
          </a:p>
          <a:p>
            <a:pPr>
              <a:lnSpc>
                <a:spcPct val="90000"/>
              </a:lnSpc>
              <a:spcBef>
                <a:spcPts val="1000"/>
              </a:spcBef>
              <a:buFont typeface="Wingdings,Sans-Serif" panose="05000000000000000000" pitchFamily="2" charset="2"/>
              <a:buChar char="Ø"/>
              <a:defRPr/>
            </a:pPr>
            <a:r>
              <a:rPr lang="en-US" sz="2800" i="0">
                <a:solidFill>
                  <a:schemeClr val="tx1"/>
                </a:solidFill>
                <a:ea typeface="맑은 고딕"/>
                <a:cs typeface="+mj-lt"/>
              </a:rPr>
              <a:t>After CIP, the wastewater is discharged to sewer</a:t>
            </a:r>
          </a:p>
          <a:p>
            <a:pPr lvl="1">
              <a:lnSpc>
                <a:spcPct val="90000"/>
              </a:lnSpc>
              <a:spcBef>
                <a:spcPts val="1000"/>
              </a:spcBef>
              <a:buFont typeface="Wingdings,Sans-Serif" panose="05000000000000000000" pitchFamily="2" charset="2"/>
              <a:buChar char="Ø"/>
              <a:defRPr/>
            </a:pPr>
            <a:r>
              <a:rPr lang="en-US" sz="2800" i="0">
                <a:solidFill>
                  <a:schemeClr val="tx1"/>
                </a:solidFill>
                <a:latin typeface="Calibri" panose="020F0502020204030204"/>
                <a:ea typeface="+mn-ea"/>
                <a:cs typeface="Calibri" panose="020F0502020204030204"/>
              </a:rPr>
              <a:t> Wastewater may be treated before</a:t>
            </a:r>
            <a:br>
              <a:rPr lang="en-US" sz="2800" i="0">
                <a:latin typeface="Calibri" panose="020F0502020204030204"/>
                <a:ea typeface="+mn-ea"/>
                <a:cs typeface="Calibri" panose="020F0502020204030204"/>
              </a:rPr>
            </a:br>
            <a:r>
              <a:rPr lang="en-US" sz="2800" i="0">
                <a:solidFill>
                  <a:schemeClr val="tx1"/>
                </a:solidFill>
                <a:latin typeface="Calibri" panose="020F0502020204030204"/>
                <a:ea typeface="+mn-ea"/>
                <a:cs typeface="Calibri" panose="020F0502020204030204"/>
              </a:rPr>
              <a:t>discharge to meet pretreatment</a:t>
            </a:r>
            <a:br>
              <a:rPr lang="en-US" sz="2800" i="0">
                <a:solidFill>
                  <a:schemeClr val="tx1"/>
                </a:solidFill>
                <a:latin typeface="Calibri" panose="020F0502020204030204"/>
                <a:ea typeface="+mn-ea"/>
                <a:cs typeface="Calibri" panose="020F0502020204030204"/>
              </a:rPr>
            </a:br>
            <a:r>
              <a:rPr lang="en-US" sz="2800" i="0">
                <a:solidFill>
                  <a:schemeClr val="tx1"/>
                </a:solidFill>
                <a:latin typeface="Calibri" panose="020F0502020204030204"/>
                <a:ea typeface="+mn-ea"/>
                <a:cs typeface="Calibri" panose="020F0502020204030204"/>
              </a:rPr>
              <a:t>requirements </a:t>
            </a:r>
            <a:r>
              <a:rPr lang="en-US" i="0">
                <a:solidFill>
                  <a:schemeClr val="tx1"/>
                </a:solidFill>
                <a:latin typeface="Calibri" panose="020F0502020204030204"/>
                <a:ea typeface="+mn-ea"/>
                <a:cs typeface="Calibri" panose="020F0502020204030204"/>
              </a:rPr>
              <a:t>(regulated by Industrial Wastewater Agency)</a:t>
            </a:r>
          </a:p>
          <a:p>
            <a:pPr lvl="1">
              <a:lnSpc>
                <a:spcPct val="90000"/>
              </a:lnSpc>
              <a:spcBef>
                <a:spcPts val="1000"/>
              </a:spcBef>
              <a:buFont typeface="Wingdings,Sans-Serif" panose="05000000000000000000" pitchFamily="2" charset="2"/>
              <a:buChar char="Ø"/>
              <a:defRPr/>
            </a:pPr>
            <a:endParaRPr lang="en-US" sz="2400" i="0">
              <a:solidFill>
                <a:schemeClr val="tx1"/>
              </a:solidFill>
              <a:latin typeface="Calibri" panose="020F0502020204030204"/>
              <a:cs typeface="Calibri" panose="020F0502020204030204"/>
            </a:endParaRPr>
          </a:p>
          <a:p>
            <a:pPr>
              <a:lnSpc>
                <a:spcPct val="90000"/>
              </a:lnSpc>
              <a:spcBef>
                <a:spcPts val="1000"/>
              </a:spcBef>
              <a:buFont typeface="Wingdings,Sans-Serif" panose="05000000000000000000" pitchFamily="2" charset="2"/>
              <a:buChar char="Ø"/>
              <a:defRPr/>
            </a:pPr>
            <a:endParaRPr lang="en-US">
              <a:solidFill>
                <a:schemeClr val="tx1"/>
              </a:solidFill>
              <a:latin typeface="Calibri" panose="020F0502020204030204"/>
              <a:cs typeface="Calibri" panose="020F0502020204030204"/>
            </a:endParaRPr>
          </a:p>
        </p:txBody>
      </p:sp>
      <p:sp>
        <p:nvSpPr>
          <p:cNvPr id="5" name="제목 1"/>
          <p:cNvSpPr>
            <a:spLocks noGrp="1"/>
          </p:cNvSpPr>
          <p:nvPr>
            <p:ph type="title"/>
          </p:nvPr>
        </p:nvSpPr>
        <p:spPr>
          <a:xfrm>
            <a:off x="1" y="116632"/>
            <a:ext cx="9144000" cy="796925"/>
          </a:xfrm>
        </p:spPr>
        <p:txBody>
          <a:bodyPr>
            <a:noAutofit/>
          </a:bodyPr>
          <a:lstStyle/>
          <a:p>
            <a:pPr algn="ctr"/>
            <a:r>
              <a:rPr lang="en-US" sz="5000" b="1">
                <a:ln>
                  <a:solidFill>
                    <a:srgbClr val="595E50"/>
                  </a:solidFill>
                </a:ln>
                <a:effectLst/>
                <a:latin typeface="Calibri" panose="020F0502020204030204" pitchFamily="34" charset="0"/>
                <a:ea typeface="Calibri" panose="020F0502020204030204" pitchFamily="34" charset="0"/>
                <a:cs typeface="Calibri" panose="020F0502020204030204" pitchFamily="34" charset="0"/>
              </a:rPr>
              <a:t>Clean-In-Place (CIP) Overview</a:t>
            </a:r>
            <a:endParaRPr lang="ko-KR" altLang="en-US" sz="5000">
              <a:ln>
                <a:solidFill>
                  <a:srgbClr val="595E50"/>
                </a:solidFill>
              </a:ln>
            </a:endParaRPr>
          </a:p>
        </p:txBody>
      </p:sp>
      <p:sp>
        <p:nvSpPr>
          <p:cNvPr id="2" name="Slide Number Placeholder 1">
            <a:extLst>
              <a:ext uri="{FF2B5EF4-FFF2-40B4-BE49-F238E27FC236}">
                <a16:creationId xmlns:a16="http://schemas.microsoft.com/office/drawing/2014/main" id="{4513D3E9-49B7-4498-8973-41BE9D9BAA92}"/>
              </a:ext>
            </a:extLst>
          </p:cNvPr>
          <p:cNvSpPr>
            <a:spLocks noGrp="1"/>
          </p:cNvSpPr>
          <p:nvPr>
            <p:ph type="sldNum" sz="quarter" idx="12"/>
          </p:nvPr>
        </p:nvSpPr>
        <p:spPr/>
        <p:txBody>
          <a:bodyPr/>
          <a:lstStyle/>
          <a:p>
            <a:fld id="{EE6BC638-39B7-4287-91A7-2A3DDA573295}" type="slidenum">
              <a:rPr lang="ko-KR" altLang="en-US" smtClean="0"/>
              <a:pPr/>
              <a:t>33</a:t>
            </a:fld>
            <a:endParaRPr lang="ko-KR" altLang="en-US"/>
          </a:p>
        </p:txBody>
      </p:sp>
    </p:spTree>
    <p:extLst>
      <p:ext uri="{BB962C8B-B14F-4D97-AF65-F5344CB8AC3E}">
        <p14:creationId xmlns:p14="http://schemas.microsoft.com/office/powerpoint/2010/main" val="2560946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내용 개체 틀 36"/>
          <p:cNvSpPr>
            <a:spLocks noGrp="1"/>
          </p:cNvSpPr>
          <p:nvPr>
            <p:ph idx="1"/>
          </p:nvPr>
        </p:nvSpPr>
        <p:spPr>
          <a:xfrm>
            <a:off x="427305" y="1426028"/>
            <a:ext cx="8365590" cy="5295447"/>
          </a:xfrm>
        </p:spPr>
        <p:txBody>
          <a:bodyPr vert="horz" lIns="0" tIns="0" rIns="0" bIns="0" rtlCol="0" anchor="t">
            <a:normAutofit fontScale="92500" lnSpcReduction="10000"/>
          </a:bodyPr>
          <a:lstStyle/>
          <a:p>
            <a:pPr marL="457200" indent="-457200" latinLnBrk="0">
              <a:lnSpc>
                <a:spcPct val="90000"/>
              </a:lnSpc>
              <a:spcBef>
                <a:spcPts val="1000"/>
              </a:spcBef>
              <a:buFont typeface="Wingdings" panose="05000000000000000000" pitchFamily="2" charset="2"/>
              <a:buChar char="Ø"/>
              <a:defRPr/>
            </a:pPr>
            <a:r>
              <a:rPr kumimoji="0" lang="en-US" sz="2500" b="0" i="0" u="none" strike="noStrike" kern="1200" cap="none" spc="0" normalizeH="0" baseline="0" noProof="0">
                <a:ln>
                  <a:noFill/>
                </a:ln>
                <a:effectLst/>
                <a:uLnTx/>
                <a:uFillTx/>
                <a:latin typeface="Calibri" panose="020F0502020204030204"/>
                <a:ea typeface="+mn-ea"/>
                <a:cs typeface="Calibri" panose="020F0502020204030204"/>
              </a:rPr>
              <a:t>Hazardous materials used in </a:t>
            </a:r>
            <a:r>
              <a:rPr lang="en-US" sz="2500" i="0">
                <a:latin typeface="Calibri" panose="020F0502020204030204"/>
                <a:ea typeface="+mn-ea"/>
                <a:cs typeface="Calibri" panose="020F0502020204030204"/>
              </a:rPr>
              <a:t>your</a:t>
            </a:r>
            <a:r>
              <a:rPr kumimoji="0" lang="en-US" sz="2500" b="0" i="0" u="none" strike="noStrike" kern="1200" cap="none" spc="0" normalizeH="0" baseline="0" noProof="0">
                <a:ln>
                  <a:noFill/>
                </a:ln>
                <a:effectLst/>
                <a:uLnTx/>
                <a:uFillTx/>
                <a:latin typeface="Calibri" panose="020F0502020204030204"/>
                <a:ea typeface="+mn-ea"/>
                <a:cs typeface="Calibri" panose="020F0502020204030204"/>
              </a:rPr>
              <a:t> CIP process may</a:t>
            </a:r>
            <a:r>
              <a:rPr lang="en-US" sz="2500" i="0">
                <a:latin typeface="Calibri" panose="020F0502020204030204"/>
                <a:ea typeface="+mn-ea"/>
                <a:cs typeface="Calibri" panose="020F0502020204030204"/>
              </a:rPr>
              <a:t> be subject to environmental reporting</a:t>
            </a:r>
            <a:r>
              <a:rPr kumimoji="0" lang="en-US" sz="2500" b="0" i="0" u="none" strike="noStrike" kern="1200" cap="none" spc="0" normalizeH="0" baseline="0" noProof="0">
                <a:ln>
                  <a:noFill/>
                </a:ln>
                <a:effectLst/>
                <a:uLnTx/>
                <a:uFillTx/>
                <a:latin typeface="Calibri" panose="020F0502020204030204"/>
                <a:ea typeface="+mn-ea"/>
                <a:cs typeface="Calibri" panose="020F0502020204030204"/>
              </a:rPr>
              <a:t> </a:t>
            </a:r>
            <a:r>
              <a:rPr lang="en-US" sz="2500" i="0">
                <a:latin typeface="Calibri" panose="020F0502020204030204"/>
                <a:ea typeface="+mn-ea"/>
                <a:cs typeface="Calibri" panose="020F0502020204030204"/>
              </a:rPr>
              <a:t>requirements</a:t>
            </a:r>
            <a:endParaRPr kumimoji="0" lang="en-US" sz="2500" b="0" i="0" u="none" strike="noStrike" kern="1200" cap="none" spc="0" normalizeH="0" baseline="0" noProof="0">
              <a:ln>
                <a:noFill/>
              </a:ln>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lang="en-US"/>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500" b="0" i="0" u="none" strike="noStrike" kern="1200" cap="none" spc="0" normalizeH="0" baseline="0" noProof="0">
                <a:ln>
                  <a:noFill/>
                </a:ln>
                <a:effectLst/>
                <a:uLnTx/>
                <a:uFillTx/>
                <a:latin typeface="Calibri" panose="020F0502020204030204"/>
                <a:ea typeface="+mn-ea"/>
                <a:cs typeface="Calibri" panose="020F0502020204030204"/>
              </a:rPr>
              <a:t>Hazardous wastes are potentially generated from CIP and must be managed accordingly</a:t>
            </a:r>
            <a:endParaRPr lang="en-US" sz="2500"/>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lang="en-US"/>
          </a:p>
          <a:p>
            <a:pPr marL="457200" indent="-457200" latinLnBrk="0">
              <a:lnSpc>
                <a:spcPct val="90000"/>
              </a:lnSpc>
              <a:spcBef>
                <a:spcPts val="1000"/>
              </a:spcBef>
              <a:buFont typeface="Wingdings" panose="05000000000000000000" pitchFamily="2" charset="2"/>
              <a:buChar char="Ø"/>
              <a:defRPr/>
            </a:pPr>
            <a:r>
              <a:rPr kumimoji="0" lang="en-US" sz="2500" b="0" i="0" u="none" strike="noStrike" kern="1200" cap="none" spc="0" normalizeH="0" baseline="0" noProof="0">
                <a:ln>
                  <a:noFill/>
                </a:ln>
                <a:effectLst/>
                <a:uLnTx/>
                <a:uFillTx/>
                <a:latin typeface="Calibri" panose="020F0502020204030204"/>
                <a:ea typeface="+mn-ea"/>
                <a:cs typeface="Calibri" panose="020F0502020204030204"/>
              </a:rPr>
              <a:t>Neutralization of hazardous wastes is a form of treatment</a:t>
            </a:r>
            <a:r>
              <a:rPr lang="en-US" sz="2500" i="0">
                <a:latin typeface="Calibri" panose="020F0502020204030204"/>
                <a:ea typeface="+mn-ea"/>
                <a:cs typeface="Calibri" panose="020F0502020204030204"/>
              </a:rPr>
              <a:t> which typically requires a treatment permit</a:t>
            </a:r>
            <a:br>
              <a:rPr lang="en-US" sz="2500" i="0">
                <a:latin typeface="Calibri" panose="020F0502020204030204"/>
                <a:ea typeface="+mn-ea"/>
                <a:cs typeface="Calibri" panose="020F0502020204030204"/>
              </a:rPr>
            </a:br>
            <a:r>
              <a:rPr lang="en-US" sz="2500" i="0">
                <a:ea typeface="맑은 고딕"/>
                <a:cs typeface="Calibri"/>
              </a:rPr>
              <a:t>from the CUPA</a:t>
            </a:r>
            <a:endParaRPr lang="en-US" sz="2500"/>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lang="en-US"/>
          </a:p>
          <a:p>
            <a:pPr marL="457200" indent="-457200" latinLnBrk="0">
              <a:lnSpc>
                <a:spcPct val="90000"/>
              </a:lnSpc>
              <a:spcBef>
                <a:spcPts val="1000"/>
              </a:spcBef>
              <a:buFont typeface="Wingdings" panose="05000000000000000000" pitchFamily="2" charset="2"/>
              <a:buChar char="Ø"/>
              <a:defRPr/>
            </a:pPr>
            <a:r>
              <a:rPr kumimoji="0" lang="en-US" sz="2500" b="0" i="0" u="none" strike="noStrike" kern="1200" cap="none" spc="0" normalizeH="0" baseline="0" noProof="0">
                <a:ln>
                  <a:noFill/>
                </a:ln>
                <a:effectLst/>
                <a:uLnTx/>
                <a:uFillTx/>
                <a:latin typeface="Calibri" panose="020F0502020204030204"/>
                <a:ea typeface="+mn-ea"/>
                <a:cs typeface="Calibri" panose="020F0502020204030204"/>
              </a:rPr>
              <a:t>Treatment </a:t>
            </a:r>
            <a:r>
              <a:rPr lang="en-US" sz="2500" i="0">
                <a:latin typeface="Calibri" panose="020F0502020204030204"/>
                <a:ea typeface="+mn-ea"/>
                <a:cs typeface="Calibri" panose="020F0502020204030204"/>
              </a:rPr>
              <a:t>permit may be exempted</a:t>
            </a:r>
            <a:r>
              <a:rPr lang="en-US" sz="2500" i="0">
                <a:ea typeface="맑은 고딕"/>
                <a:cs typeface="Calibri"/>
              </a:rPr>
              <a:t> under</a:t>
            </a:r>
            <a:br>
              <a:rPr lang="en-US" sz="2500" i="0">
                <a:ea typeface="맑은 고딕"/>
                <a:cs typeface="Calibri"/>
              </a:rPr>
            </a:br>
            <a:r>
              <a:rPr lang="en-US" sz="2500" i="0">
                <a:ea typeface="맑은 고딕"/>
                <a:cs typeface="Calibri"/>
              </a:rPr>
              <a:t>certain conditions at food-processing facilities</a:t>
            </a:r>
            <a:br>
              <a:rPr lang="en-US" sz="2500" i="0">
                <a:ea typeface="맑은 고딕"/>
                <a:cs typeface="Calibri"/>
              </a:rPr>
            </a:br>
            <a:endParaRPr lang="en-US" sz="2500" i="0">
              <a:ea typeface="맑은 고딕"/>
              <a:cs typeface="Calibri"/>
            </a:endParaRPr>
          </a:p>
          <a:p>
            <a:pPr marL="457200" indent="-457200" latinLnBrk="0">
              <a:lnSpc>
                <a:spcPct val="90000"/>
              </a:lnSpc>
              <a:spcBef>
                <a:spcPts val="1000"/>
              </a:spcBef>
              <a:buFont typeface="Wingdings" panose="05000000000000000000" pitchFamily="2" charset="2"/>
              <a:buChar char="Ø"/>
              <a:defRPr/>
            </a:pPr>
            <a:r>
              <a:rPr lang="en-US" sz="2200" b="1" i="0">
                <a:ea typeface="맑은 고딕"/>
                <a:cs typeface="Calibri"/>
              </a:rPr>
              <a:t>PLEASE NOTE: </a:t>
            </a:r>
            <a:r>
              <a:rPr lang="en-US" sz="2200" b="1" i="0">
                <a:effectLst/>
                <a:latin typeface="Calibri" panose="020F0502020204030204" pitchFamily="34" charset="0"/>
                <a:ea typeface="Calibri" panose="020F0502020204030204" pitchFamily="34" charset="0"/>
              </a:rPr>
              <a:t>HMD is not the industrial discharge agency </a:t>
            </a:r>
            <a:br>
              <a:rPr lang="en-US" sz="2200" b="1" i="0">
                <a:effectLst/>
                <a:latin typeface="Calibri" panose="020F0502020204030204" pitchFamily="34" charset="0"/>
                <a:ea typeface="Calibri" panose="020F0502020204030204" pitchFamily="34" charset="0"/>
              </a:rPr>
            </a:br>
            <a:r>
              <a:rPr lang="en-US" sz="2200" b="1" i="0">
                <a:effectLst/>
                <a:latin typeface="Calibri" panose="020F0502020204030204" pitchFamily="34" charset="0"/>
                <a:ea typeface="Calibri" panose="020F0502020204030204" pitchFamily="34" charset="0"/>
              </a:rPr>
              <a:t>and any facility that is discharging industrial waste to the </a:t>
            </a:r>
            <a:br>
              <a:rPr lang="en-US" sz="2200" b="1" i="0">
                <a:effectLst/>
                <a:latin typeface="Calibri" panose="020F0502020204030204" pitchFamily="34" charset="0"/>
                <a:ea typeface="Calibri" panose="020F0502020204030204" pitchFamily="34" charset="0"/>
              </a:rPr>
            </a:br>
            <a:r>
              <a:rPr lang="en-US" sz="2200" b="1" i="0">
                <a:effectLst/>
                <a:latin typeface="Calibri" panose="020F0502020204030204" pitchFamily="34" charset="0"/>
                <a:ea typeface="Calibri" panose="020F0502020204030204" pitchFamily="34" charset="0"/>
              </a:rPr>
              <a:t>sewer</a:t>
            </a:r>
            <a:r>
              <a:rPr lang="en-US" sz="2200" b="1" i="0">
                <a:latin typeface="Calibri" panose="020F0502020204030204" pitchFamily="34" charset="0"/>
                <a:ea typeface="Calibri" panose="020F0502020204030204" pitchFamily="34" charset="0"/>
              </a:rPr>
              <a:t> </a:t>
            </a:r>
            <a:r>
              <a:rPr lang="en-US" sz="2200" b="1" i="0">
                <a:effectLst/>
                <a:latin typeface="Calibri" panose="020F0502020204030204" pitchFamily="34" charset="0"/>
                <a:ea typeface="Calibri" panose="020F0502020204030204" pitchFamily="34" charset="0"/>
              </a:rPr>
              <a:t>must contact the Industrial </a:t>
            </a:r>
            <a:r>
              <a:rPr lang="en-US" sz="2200" b="1" i="0">
                <a:latin typeface="Calibri" panose="020F0502020204030204" pitchFamily="34" charset="0"/>
                <a:ea typeface="Calibri" panose="020F0502020204030204" pitchFamily="34" charset="0"/>
              </a:rPr>
              <a:t>W</a:t>
            </a:r>
            <a:r>
              <a:rPr lang="en-US" sz="2200" b="1" i="0">
                <a:effectLst/>
                <a:latin typeface="Calibri" panose="020F0502020204030204" pitchFamily="34" charset="0"/>
                <a:ea typeface="Calibri" panose="020F0502020204030204" pitchFamily="34" charset="0"/>
              </a:rPr>
              <a:t>astewater </a:t>
            </a:r>
            <a:r>
              <a:rPr lang="en-US" sz="2200" b="1" i="0">
                <a:latin typeface="Calibri" panose="020F0502020204030204" pitchFamily="34" charset="0"/>
                <a:ea typeface="Calibri" panose="020F0502020204030204" pitchFamily="34" charset="0"/>
              </a:rPr>
              <a:t>C</a:t>
            </a:r>
            <a:r>
              <a:rPr lang="en-US" sz="2200" b="1" i="0">
                <a:effectLst/>
                <a:latin typeface="Calibri" panose="020F0502020204030204" pitchFamily="34" charset="0"/>
                <a:ea typeface="Calibri" panose="020F0502020204030204" pitchFamily="34" charset="0"/>
              </a:rPr>
              <a:t>ontrol </a:t>
            </a:r>
            <a:br>
              <a:rPr lang="en-US" sz="2200" b="1" i="0">
                <a:effectLst/>
                <a:latin typeface="Calibri" panose="020F0502020204030204" pitchFamily="34" charset="0"/>
                <a:ea typeface="Calibri" panose="020F0502020204030204" pitchFamily="34" charset="0"/>
              </a:rPr>
            </a:br>
            <a:r>
              <a:rPr lang="en-US" sz="2200" b="1" i="0">
                <a:effectLst/>
                <a:latin typeface="Calibri" panose="020F0502020204030204" pitchFamily="34" charset="0"/>
                <a:ea typeface="Calibri" panose="020F0502020204030204" pitchFamily="34" charset="0"/>
              </a:rPr>
              <a:t>agency</a:t>
            </a:r>
          </a:p>
        </p:txBody>
      </p:sp>
      <p:sp>
        <p:nvSpPr>
          <p:cNvPr id="5" name="제목 1"/>
          <p:cNvSpPr>
            <a:spLocks noGrp="1"/>
          </p:cNvSpPr>
          <p:nvPr>
            <p:ph type="title"/>
          </p:nvPr>
        </p:nvSpPr>
        <p:spPr>
          <a:xfrm>
            <a:off x="1" y="116632"/>
            <a:ext cx="9144000" cy="796925"/>
          </a:xfrm>
        </p:spPr>
        <p:txBody>
          <a:bodyPr>
            <a:noAutofit/>
          </a:bodyPr>
          <a:lstStyle/>
          <a:p>
            <a:pPr algn="ctr"/>
            <a:r>
              <a:rPr lang="en-US" sz="4800" b="1">
                <a:ln>
                  <a:solidFill>
                    <a:srgbClr val="595E50"/>
                  </a:solidFill>
                </a:ln>
                <a:effectLst/>
                <a:latin typeface="Calibri" panose="020F0502020204030204" pitchFamily="34" charset="0"/>
                <a:ea typeface="Calibri" panose="020F0502020204030204" pitchFamily="34" charset="0"/>
                <a:cs typeface="Calibri" panose="020F0502020204030204" pitchFamily="34" charset="0"/>
              </a:rPr>
              <a:t>How is CIP regulated by the HMD?</a:t>
            </a:r>
            <a:endParaRPr lang="ko-KR" altLang="en-US" sz="4800">
              <a:ln>
                <a:solidFill>
                  <a:srgbClr val="595E50"/>
                </a:solidFill>
              </a:ln>
            </a:endParaRPr>
          </a:p>
        </p:txBody>
      </p:sp>
      <p:sp>
        <p:nvSpPr>
          <p:cNvPr id="2" name="Slide Number Placeholder 1">
            <a:extLst>
              <a:ext uri="{FF2B5EF4-FFF2-40B4-BE49-F238E27FC236}">
                <a16:creationId xmlns:a16="http://schemas.microsoft.com/office/drawing/2014/main" id="{4513D3E9-49B7-4498-8973-41BE9D9BAA92}"/>
              </a:ext>
            </a:extLst>
          </p:cNvPr>
          <p:cNvSpPr>
            <a:spLocks noGrp="1"/>
          </p:cNvSpPr>
          <p:nvPr>
            <p:ph type="sldNum" sz="quarter" idx="12"/>
          </p:nvPr>
        </p:nvSpPr>
        <p:spPr/>
        <p:txBody>
          <a:bodyPr/>
          <a:lstStyle/>
          <a:p>
            <a:fld id="{EE6BC638-39B7-4287-91A7-2A3DDA573295}" type="slidenum">
              <a:rPr lang="ko-KR" altLang="en-US" smtClean="0"/>
              <a:pPr/>
              <a:t>34</a:t>
            </a:fld>
            <a:endParaRPr lang="ko-KR" altLang="en-US"/>
          </a:p>
        </p:txBody>
      </p:sp>
    </p:spTree>
    <p:extLst>
      <p:ext uri="{BB962C8B-B14F-4D97-AF65-F5344CB8AC3E}">
        <p14:creationId xmlns:p14="http://schemas.microsoft.com/office/powerpoint/2010/main" val="689169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내용 개체 틀 36"/>
          <p:cNvSpPr>
            <a:spLocks noGrp="1"/>
          </p:cNvSpPr>
          <p:nvPr>
            <p:ph idx="1"/>
          </p:nvPr>
        </p:nvSpPr>
        <p:spPr>
          <a:xfrm>
            <a:off x="427305" y="1426028"/>
            <a:ext cx="8542524" cy="5003368"/>
          </a:xfrm>
        </p:spPr>
        <p:txBody>
          <a:bodyPr vert="horz" lIns="91440" tIns="45720" rIns="91440" bIns="45720" rtlCol="0" anchor="t">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panose="020B0604020202020204" pitchFamily="34" charset="0"/>
              <a:buChar char="Ø"/>
              <a:tabLst/>
              <a:defRPr/>
            </a:pPr>
            <a:r>
              <a:rPr kumimoji="0" lang="en-US" sz="2800" b="0" i="0" u="none" strike="noStrike" kern="1200" cap="none" spc="0" normalizeH="0" baseline="0" noProof="0">
                <a:ln>
                  <a:noFill/>
                </a:ln>
                <a:effectLst/>
                <a:uLnTx/>
                <a:uFillTx/>
                <a:latin typeface="Calibri" panose="020F0502020204030204"/>
                <a:ea typeface="+mn-ea"/>
                <a:cs typeface="Calibri" panose="020F0502020204030204"/>
              </a:rPr>
              <a:t>Various acidic and alkaline materials (also called caustics or </a:t>
            </a:r>
            <a:r>
              <a:rPr lang="en-US" sz="2800" i="0">
                <a:latin typeface="Calibri" panose="020F0502020204030204"/>
                <a:ea typeface="+mn-ea"/>
                <a:cs typeface="Calibri" panose="020F0502020204030204"/>
              </a:rPr>
              <a:t>corrosives</a:t>
            </a:r>
            <a:r>
              <a:rPr kumimoji="0" lang="en-US" sz="2800" b="0" i="0" u="none" strike="noStrike" kern="1200" cap="none" spc="0" normalizeH="0" baseline="0" noProof="0">
                <a:ln>
                  <a:noFill/>
                </a:ln>
                <a:effectLst/>
                <a:uLnTx/>
                <a:uFillTx/>
                <a:latin typeface="Calibri" panose="020F0502020204030204"/>
                <a:ea typeface="+mn-ea"/>
                <a:cs typeface="Calibri" panose="020F0502020204030204"/>
              </a:rPr>
              <a:t>) are used in CIP</a:t>
            </a:r>
          </a:p>
          <a:p>
            <a:pPr marL="628650" lvl="1" indent="-228600" latinLnBrk="0">
              <a:lnSpc>
                <a:spcPct val="90000"/>
              </a:lnSpc>
              <a:spcBef>
                <a:spcPts val="1000"/>
              </a:spcBef>
              <a:buFont typeface="Wingdings" panose="020B0604020202020204" pitchFamily="34" charset="0"/>
              <a:buChar char="Ø"/>
              <a:defRPr/>
            </a:pPr>
            <a:r>
              <a:rPr kumimoji="0" lang="en-US" sz="2600" b="0" i="0" u="none" strike="noStrike" kern="1200" cap="none" spc="0" normalizeH="0" baseline="0" noProof="0">
                <a:ln>
                  <a:noFill/>
                </a:ln>
                <a:effectLst/>
                <a:uLnTx/>
                <a:uFillTx/>
                <a:latin typeface="Calibri" panose="020F0502020204030204"/>
                <a:ea typeface="+mn-ea"/>
                <a:cs typeface="Calibri" panose="020F0502020204030204"/>
              </a:rPr>
              <a:t>Examples: sodium hydroxide (NaOH), peracetic acid (PAA), phosphoric acid</a:t>
            </a:r>
            <a:endParaRPr lang="en-US" sz="2600" b="0" i="0" u="none" strike="noStrike" kern="1200" cap="none" spc="0" normalizeH="0" baseline="0" noProof="0">
              <a:ln>
                <a:noFill/>
              </a:ln>
              <a:effectLst/>
              <a:uLnTx/>
              <a:uFillTx/>
              <a:latin typeface="Calibri" panose="020F0502020204030204"/>
              <a:ea typeface="+mn-ea"/>
              <a:cs typeface="Calibri" panose="020F0502020204030204"/>
            </a:endParaRPr>
          </a:p>
          <a:p>
            <a:pPr marL="628650" lvl="1" indent="-228600" latinLnBrk="0">
              <a:lnSpc>
                <a:spcPct val="90000"/>
              </a:lnSpc>
              <a:spcBef>
                <a:spcPts val="1000"/>
              </a:spcBef>
              <a:buFont typeface="Wingdings" panose="020B0604020202020204" pitchFamily="34" charset="0"/>
              <a:buChar char="Ø"/>
              <a:defRPr/>
            </a:pPr>
            <a:r>
              <a:rPr kumimoji="0" lang="en-US" sz="2600" b="0" i="0" u="none" strike="noStrike" kern="1200" cap="none" spc="0" normalizeH="0" baseline="0" noProof="0">
                <a:ln>
                  <a:noFill/>
                </a:ln>
                <a:effectLst/>
                <a:uLnTx/>
                <a:uFillTx/>
                <a:latin typeface="Calibri" panose="020F0502020204030204"/>
                <a:ea typeface="+mn-ea"/>
                <a:cs typeface="Calibri" panose="020F0502020204030204"/>
              </a:rPr>
              <a:t>Both solids and liquids</a:t>
            </a:r>
            <a:r>
              <a:rPr lang="en-US" sz="2600" i="0">
                <a:latin typeface="Calibri" panose="020F0502020204030204"/>
                <a:ea typeface="+mn-ea"/>
                <a:cs typeface="Calibri" panose="020F0502020204030204"/>
              </a:rPr>
              <a:t> </a:t>
            </a:r>
            <a:endParaRPr lang="en-US" sz="2600" b="0" i="0" u="none" strike="noStrike" kern="1200" cap="none" spc="0" normalizeH="0" baseline="0" noProof="0">
              <a:ln>
                <a:noFill/>
              </a:ln>
              <a:effectLst/>
              <a:uLnTx/>
              <a:uFillTx/>
              <a:latin typeface="Calibri" panose="020F0502020204030204"/>
              <a:ea typeface="+mn-ea"/>
              <a:cs typeface="Calibri" panose="020F0502020204030204"/>
            </a:endParaRPr>
          </a:p>
          <a:p>
            <a:pPr marL="628650" lvl="1" indent="-228600" latinLnBrk="0">
              <a:lnSpc>
                <a:spcPct val="90000"/>
              </a:lnSpc>
              <a:spcBef>
                <a:spcPts val="1000"/>
              </a:spcBef>
              <a:buFont typeface="Wingdings" panose="020B0604020202020204" pitchFamily="34" charset="0"/>
              <a:buChar char="Ø"/>
              <a:defRPr/>
            </a:pPr>
            <a:r>
              <a:rPr kumimoji="0" lang="en-US" sz="2600" b="0" i="0" u="none" strike="noStrike" kern="1200" cap="none" spc="0" normalizeH="0" baseline="0" noProof="0">
                <a:ln>
                  <a:noFill/>
                </a:ln>
                <a:effectLst/>
                <a:uLnTx/>
                <a:uFillTx/>
                <a:latin typeface="Calibri" panose="020F0502020204030204"/>
                <a:ea typeface="+mn-ea"/>
                <a:cs typeface="Calibri" panose="020F0502020204030204"/>
              </a:rPr>
              <a:t>If the quantity of any hazardous materials reaches 55-gallons (liquid) or 500-pounds (solid), the hazardous material must be reported in CERS as a part of your Hazardous Materials Business Plan (HMBP)</a:t>
            </a:r>
            <a:endParaRPr lang="en-US" sz="2600" b="0" i="0" u="none" strike="noStrike" kern="1200" cap="none" spc="0" normalizeH="0" baseline="0" noProof="0">
              <a:ln>
                <a:noFill/>
              </a:ln>
              <a:effectLst/>
              <a:uLnTx/>
              <a:uFillTx/>
              <a:latin typeface="Calibri" panose="020F0502020204030204"/>
              <a:ea typeface="+mn-ea"/>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Wingdings" panose="020B0604020202020204" pitchFamily="34" charset="0"/>
              <a:buChar char="Ø"/>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228600" indent="-228600" latinLnBrk="0">
              <a:lnSpc>
                <a:spcPct val="90000"/>
              </a:lnSpc>
              <a:spcBef>
                <a:spcPts val="1000"/>
              </a:spcBef>
              <a:buFont typeface="Wingdings" panose="020B0604020202020204" pitchFamily="34" charset="0"/>
              <a:buChar char="Ø"/>
              <a:defRPr/>
            </a:pPr>
            <a:r>
              <a:rPr lang="en-US" sz="2800" i="0">
                <a:latin typeface="Calibri" panose="020F0502020204030204"/>
                <a:ea typeface="+mn-ea"/>
                <a:cs typeface="Calibri" panose="020F0502020204030204"/>
              </a:rPr>
              <a:t> </a:t>
            </a:r>
            <a:r>
              <a:rPr kumimoji="0" lang="en-US" sz="2800" b="0" i="0" u="none" strike="noStrike" kern="1200" cap="none" spc="0" normalizeH="0" baseline="0" noProof="0">
                <a:ln>
                  <a:noFill/>
                </a:ln>
                <a:effectLst/>
                <a:uLnTx/>
                <a:uFillTx/>
                <a:latin typeface="Calibri" panose="020F0502020204030204"/>
                <a:ea typeface="+mn-ea"/>
                <a:cs typeface="Calibri" panose="020F0502020204030204"/>
              </a:rPr>
              <a:t>Review safety data sheet (SDS) to </a:t>
            </a:r>
            <a:br>
              <a:rPr lang="en-US" sz="2800" i="0">
                <a:latin typeface="Calibri" panose="020F0502020204030204"/>
                <a:ea typeface="+mn-ea"/>
                <a:cs typeface="Calibri" panose="020F0502020204030204"/>
              </a:rPr>
            </a:br>
            <a:r>
              <a:rPr kumimoji="0" lang="en-US" sz="2800" b="0" i="0" u="none" strike="noStrike" kern="1200" cap="none" spc="0" normalizeH="0" baseline="0" noProof="0">
                <a:ln>
                  <a:noFill/>
                </a:ln>
                <a:effectLst/>
                <a:uLnTx/>
                <a:uFillTx/>
                <a:latin typeface="Calibri" panose="020F0502020204030204"/>
                <a:ea typeface="+mn-ea"/>
                <a:cs typeface="Calibri" panose="020F0502020204030204"/>
              </a:rPr>
              <a:t>determine</a:t>
            </a:r>
            <a:r>
              <a:rPr lang="en-US" sz="2800" i="0">
                <a:latin typeface="Calibri" panose="020F0502020204030204"/>
                <a:ea typeface="+mn-ea"/>
                <a:cs typeface="Calibri" panose="020F0502020204030204"/>
              </a:rPr>
              <a:t> </a:t>
            </a:r>
            <a:r>
              <a:rPr kumimoji="0" lang="en-US" sz="2800" b="0" i="0" u="none" strike="noStrike" kern="1200" cap="none" spc="0" normalizeH="0" baseline="0" noProof="0">
                <a:ln>
                  <a:noFill/>
                </a:ln>
                <a:effectLst/>
                <a:uLnTx/>
                <a:uFillTx/>
                <a:latin typeface="Calibri" panose="020F0502020204030204"/>
                <a:ea typeface="+mn-ea"/>
                <a:cs typeface="Calibri" panose="020F0502020204030204"/>
              </a:rPr>
              <a:t>chemical composition, hazards </a:t>
            </a:r>
            <a:br>
              <a:rPr lang="en-US" sz="2800" i="0">
                <a:latin typeface="Calibri" panose="020F0502020204030204"/>
                <a:ea typeface="+mn-ea"/>
                <a:cs typeface="Calibri" panose="020F0502020204030204"/>
              </a:rPr>
            </a:br>
            <a:r>
              <a:rPr kumimoji="0" lang="en-US" sz="2800" b="0" i="0" u="none" strike="noStrike" kern="1200" cap="none" spc="0" normalizeH="0" baseline="0" noProof="0">
                <a:ln>
                  <a:noFill/>
                </a:ln>
                <a:effectLst/>
                <a:uLnTx/>
                <a:uFillTx/>
                <a:latin typeface="Calibri" panose="020F0502020204030204"/>
                <a:ea typeface="+mn-ea"/>
                <a:cs typeface="Calibri" panose="020F0502020204030204"/>
              </a:rPr>
              <a:t>and</a:t>
            </a:r>
            <a:r>
              <a:rPr lang="en-US" sz="2800" i="0">
                <a:latin typeface="Calibri" panose="020F0502020204030204"/>
                <a:ea typeface="+mn-ea"/>
                <a:cs typeface="Calibri" panose="020F0502020204030204"/>
              </a:rPr>
              <a:t> </a:t>
            </a:r>
            <a:r>
              <a:rPr kumimoji="0" lang="en-US" sz="2800" b="0" i="0" u="none" strike="noStrike" kern="1200" cap="none" spc="0" normalizeH="0" baseline="0" noProof="0">
                <a:ln>
                  <a:noFill/>
                </a:ln>
                <a:effectLst/>
                <a:uLnTx/>
                <a:uFillTx/>
                <a:latin typeface="Calibri" panose="020F0502020204030204"/>
                <a:ea typeface="+mn-ea"/>
                <a:cs typeface="Calibri" panose="020F0502020204030204"/>
              </a:rPr>
              <a:t>emergency procedures</a:t>
            </a:r>
            <a:endParaRPr lang="en-US" sz="2800" b="0" i="0" u="none" strike="noStrike" kern="1200" cap="none" spc="0" normalizeH="0" baseline="0" noProof="0">
              <a:ln>
                <a:noFill/>
              </a:ln>
              <a:effectLst/>
              <a:uLnTx/>
              <a:uFillTx/>
              <a:latin typeface="Calibri" panose="020F0502020204030204"/>
              <a:ea typeface="+mn-ea"/>
              <a:cs typeface="Calibri" panose="020F0502020204030204"/>
            </a:endParaRPr>
          </a:p>
        </p:txBody>
      </p:sp>
      <p:sp>
        <p:nvSpPr>
          <p:cNvPr id="5" name="제목 1"/>
          <p:cNvSpPr>
            <a:spLocks noGrp="1"/>
          </p:cNvSpPr>
          <p:nvPr>
            <p:ph type="title"/>
          </p:nvPr>
        </p:nvSpPr>
        <p:spPr>
          <a:xfrm>
            <a:off x="1" y="116632"/>
            <a:ext cx="9144000" cy="796925"/>
          </a:xfrm>
        </p:spPr>
        <p:txBody>
          <a:bodyPr>
            <a:noAutofit/>
          </a:bodyPr>
          <a:lstStyle/>
          <a:p>
            <a:pPr algn="ctr"/>
            <a:r>
              <a:rPr lang="en-US" sz="4400" b="1">
                <a:ln>
                  <a:solidFill>
                    <a:srgbClr val="595E50"/>
                  </a:solidFill>
                </a:ln>
                <a:effectLst/>
                <a:latin typeface="Calibri" panose="020F0502020204030204" pitchFamily="34" charset="0"/>
                <a:ea typeface="Calibri" panose="020F0502020204030204" pitchFamily="34" charset="0"/>
                <a:cs typeface="Calibri" panose="020F0502020204030204" pitchFamily="34" charset="0"/>
              </a:rPr>
              <a:t>Hazardous Materials involved in CIP</a:t>
            </a:r>
            <a:endParaRPr lang="ko-KR" altLang="en-US" sz="4400">
              <a:ln>
                <a:solidFill>
                  <a:srgbClr val="595E50"/>
                </a:solidFill>
              </a:ln>
            </a:endParaRPr>
          </a:p>
        </p:txBody>
      </p:sp>
      <p:sp>
        <p:nvSpPr>
          <p:cNvPr id="2" name="Slide Number Placeholder 1">
            <a:extLst>
              <a:ext uri="{FF2B5EF4-FFF2-40B4-BE49-F238E27FC236}">
                <a16:creationId xmlns:a16="http://schemas.microsoft.com/office/drawing/2014/main" id="{4513D3E9-49B7-4498-8973-41BE9D9BAA92}"/>
              </a:ext>
            </a:extLst>
          </p:cNvPr>
          <p:cNvSpPr>
            <a:spLocks noGrp="1"/>
          </p:cNvSpPr>
          <p:nvPr>
            <p:ph type="sldNum" sz="quarter" idx="12"/>
          </p:nvPr>
        </p:nvSpPr>
        <p:spPr/>
        <p:txBody>
          <a:bodyPr/>
          <a:lstStyle/>
          <a:p>
            <a:fld id="{EE6BC638-39B7-4287-91A7-2A3DDA573295}" type="slidenum">
              <a:rPr lang="ko-KR" altLang="en-US" dirty="0" smtClean="0"/>
              <a:pPr/>
              <a:t>35</a:t>
            </a:fld>
            <a:endParaRPr lang="ko-KR" altLang="en-US"/>
          </a:p>
        </p:txBody>
      </p:sp>
      <p:pic>
        <p:nvPicPr>
          <p:cNvPr id="3" name="Picture 3">
            <a:extLst>
              <a:ext uri="{FF2B5EF4-FFF2-40B4-BE49-F238E27FC236}">
                <a16:creationId xmlns:a16="http://schemas.microsoft.com/office/drawing/2014/main" id="{BD2E146D-3367-43B2-9F4E-1A33B6B1C5C5}"/>
              </a:ext>
            </a:extLst>
          </p:cNvPr>
          <p:cNvPicPr>
            <a:picLocks noChangeAspect="1"/>
          </p:cNvPicPr>
          <p:nvPr/>
        </p:nvPicPr>
        <p:blipFill>
          <a:blip r:embed="rId3"/>
          <a:stretch>
            <a:fillRect/>
          </a:stretch>
        </p:blipFill>
        <p:spPr>
          <a:xfrm>
            <a:off x="6790485" y="4478152"/>
            <a:ext cx="1945902" cy="2052357"/>
          </a:xfrm>
          <a:prstGeom prst="rect">
            <a:avLst/>
          </a:prstGeom>
        </p:spPr>
      </p:pic>
    </p:spTree>
    <p:extLst>
      <p:ext uri="{BB962C8B-B14F-4D97-AF65-F5344CB8AC3E}">
        <p14:creationId xmlns:p14="http://schemas.microsoft.com/office/powerpoint/2010/main" val="3463044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1"/>
          <p:cNvSpPr>
            <a:spLocks noGrp="1"/>
          </p:cNvSpPr>
          <p:nvPr>
            <p:ph type="title"/>
          </p:nvPr>
        </p:nvSpPr>
        <p:spPr>
          <a:xfrm>
            <a:off x="114300" y="118791"/>
            <a:ext cx="9821788" cy="724900"/>
          </a:xfrm>
          <a:ln>
            <a:noFill/>
          </a:ln>
        </p:spPr>
        <p:txBody>
          <a:bodyPr>
            <a:noAutofit/>
          </a:bodyPr>
          <a:lstStyle/>
          <a:p>
            <a:r>
              <a:rPr lang="en-US" altLang="ko-KR" sz="3600">
                <a:ln w="19050">
                  <a:solidFill>
                    <a:schemeClr val="tx1"/>
                  </a:solidFill>
                </a:ln>
              </a:rPr>
              <a:t>Hazardous Wastes may be generated from CIP</a:t>
            </a:r>
            <a:endParaRPr lang="ko-KR" altLang="en-US" sz="3600">
              <a:ln w="19050">
                <a:solidFill>
                  <a:schemeClr val="tx1"/>
                </a:solidFill>
              </a:ln>
            </a:endParaRPr>
          </a:p>
        </p:txBody>
      </p:sp>
      <p:sp>
        <p:nvSpPr>
          <p:cNvPr id="8" name="Content Placeholder 7">
            <a:extLst>
              <a:ext uri="{FF2B5EF4-FFF2-40B4-BE49-F238E27FC236}">
                <a16:creationId xmlns:a16="http://schemas.microsoft.com/office/drawing/2014/main" id="{EF88EB5C-E6C4-4A2C-9CED-F65487AA5540}"/>
              </a:ext>
            </a:extLst>
          </p:cNvPr>
          <p:cNvSpPr>
            <a:spLocks noGrp="1"/>
          </p:cNvSpPr>
          <p:nvPr>
            <p:ph idx="1"/>
          </p:nvPr>
        </p:nvSpPr>
        <p:spPr>
          <a:xfrm>
            <a:off x="323528" y="1216956"/>
            <a:ext cx="8509606" cy="2169422"/>
          </a:xfrm>
        </p:spPr>
        <p:txBody>
          <a:bodyPr vert="horz" lIns="91440" tIns="45720" rIns="91440" bIns="45720" rtlCol="0" anchor="t">
            <a:normAutofit/>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Acidic/alkaline materials will alter the pH of the CIP rinse water</a:t>
            </a:r>
            <a:endParaRPr lang="en-US" sz="26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p>
            <a:pPr marL="457200" indent="-457200" latinLnBrk="0">
              <a:lnSpc>
                <a:spcPct val="90000"/>
              </a:lnSpc>
              <a:spcBef>
                <a:spcPts val="1000"/>
              </a:spcBef>
              <a:buFont typeface="Wingdings" panose="05000000000000000000" pitchFamily="2" charset="2"/>
              <a:buChar char="Ø"/>
              <a:defRPr/>
            </a:pPr>
            <a:r>
              <a:rPr kumimoji="0" lang="en-US" sz="26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Wastewater generated from CIP can be corrosive and/</a:t>
            </a:r>
            <a:r>
              <a:rPr lang="en-US" sz="2600" i="0">
                <a:solidFill>
                  <a:schemeClr val="tx1"/>
                </a:solidFill>
                <a:latin typeface="Calibri" panose="020F0502020204030204"/>
                <a:ea typeface="+mn-ea"/>
                <a:cs typeface="Calibri" panose="020F0502020204030204"/>
              </a:rPr>
              <a:t>or toxic</a:t>
            </a:r>
            <a:endParaRPr lang="en-US" sz="2600" i="0">
              <a:solidFill>
                <a:schemeClr val="tx1"/>
              </a:solidFill>
              <a:cs typeface="Calibri"/>
            </a:endParaRPr>
          </a:p>
        </p:txBody>
      </p:sp>
      <p:sp>
        <p:nvSpPr>
          <p:cNvPr id="2" name="Slide Number Placeholder 1">
            <a:extLst>
              <a:ext uri="{FF2B5EF4-FFF2-40B4-BE49-F238E27FC236}">
                <a16:creationId xmlns:a16="http://schemas.microsoft.com/office/drawing/2014/main" id="{71635D72-F6BD-4186-82E8-4E10B03C639B}"/>
              </a:ext>
            </a:extLst>
          </p:cNvPr>
          <p:cNvSpPr>
            <a:spLocks noGrp="1"/>
          </p:cNvSpPr>
          <p:nvPr>
            <p:ph type="sldNum" sz="quarter" idx="12"/>
          </p:nvPr>
        </p:nvSpPr>
        <p:spPr/>
        <p:txBody>
          <a:bodyPr/>
          <a:lstStyle/>
          <a:p>
            <a:fld id="{EE6BC638-39B7-4287-91A7-2A3DDA573295}" type="slidenum">
              <a:rPr lang="ko-KR" altLang="en-US" dirty="0" smtClean="0"/>
              <a:pPr/>
              <a:t>36</a:t>
            </a:fld>
            <a:endParaRPr lang="ko-KR" altLang="en-US"/>
          </a:p>
        </p:txBody>
      </p:sp>
      <p:graphicFrame>
        <p:nvGraphicFramePr>
          <p:cNvPr id="4" name="Table 3">
            <a:extLst>
              <a:ext uri="{FF2B5EF4-FFF2-40B4-BE49-F238E27FC236}">
                <a16:creationId xmlns:a16="http://schemas.microsoft.com/office/drawing/2014/main" id="{6E1DA657-8C71-4940-B6D2-EB3CBFC662A0}"/>
              </a:ext>
            </a:extLst>
          </p:cNvPr>
          <p:cNvGraphicFramePr>
            <a:graphicFrameLocks noGrp="1"/>
          </p:cNvGraphicFramePr>
          <p:nvPr>
            <p:extLst>
              <p:ext uri="{D42A27DB-BD31-4B8C-83A1-F6EECF244321}">
                <p14:modId xmlns:p14="http://schemas.microsoft.com/office/powerpoint/2010/main" val="1189952626"/>
              </p:ext>
            </p:extLst>
          </p:nvPr>
        </p:nvGraphicFramePr>
        <p:xfrm>
          <a:off x="457200" y="2971800"/>
          <a:ext cx="8178952" cy="1842247"/>
        </p:xfrm>
        <a:graphic>
          <a:graphicData uri="http://schemas.openxmlformats.org/drawingml/2006/table">
            <a:tbl>
              <a:tblPr firstRow="1" bandRow="1">
                <a:effectLst/>
                <a:tableStyleId>{5C22544A-7EE6-4342-B048-85BDC9FD1C3A}</a:tableStyleId>
              </a:tblPr>
              <a:tblGrid>
                <a:gridCol w="3872753">
                  <a:extLst>
                    <a:ext uri="{9D8B030D-6E8A-4147-A177-3AD203B41FA5}">
                      <a16:colId xmlns:a16="http://schemas.microsoft.com/office/drawing/2014/main" val="166189770"/>
                    </a:ext>
                  </a:extLst>
                </a:gridCol>
                <a:gridCol w="4306199">
                  <a:extLst>
                    <a:ext uri="{9D8B030D-6E8A-4147-A177-3AD203B41FA5}">
                      <a16:colId xmlns:a16="http://schemas.microsoft.com/office/drawing/2014/main" val="1019745174"/>
                    </a:ext>
                  </a:extLst>
                </a:gridCol>
              </a:tblGrid>
              <a:tr h="1842247">
                <a:tc>
                  <a:txBody>
                    <a:bodyPr/>
                    <a:lstStyle/>
                    <a:p>
                      <a:pPr marL="0" indent="0">
                        <a:buFont typeface="Arial" panose="020B0604020202020204" pitchFamily="34" charset="0"/>
                        <a:buNone/>
                      </a:pPr>
                      <a:r>
                        <a:rPr lang="en-US" sz="2100" u="sng">
                          <a:solidFill>
                            <a:schemeClr val="tx1"/>
                          </a:solidFill>
                          <a:latin typeface="+mj-lt"/>
                          <a:cs typeface="Calibri" panose="020F0502020204030204"/>
                        </a:rPr>
                        <a:t>Corrosive waste:</a:t>
                      </a:r>
                    </a:p>
                    <a:p>
                      <a:pPr marL="342900" indent="-342900">
                        <a:buFont typeface="Wingdings" panose="05000000000000000000" pitchFamily="2" charset="2"/>
                        <a:buChar char="§"/>
                      </a:pPr>
                      <a:r>
                        <a:rPr lang="en-US" sz="1800">
                          <a:solidFill>
                            <a:schemeClr val="tx1"/>
                          </a:solidFill>
                          <a:latin typeface="+mj-lt"/>
                          <a:cs typeface="Calibri" panose="020F0502020204030204"/>
                        </a:rPr>
                        <a:t>pH less than or equal to 2.0</a:t>
                      </a:r>
                    </a:p>
                    <a:p>
                      <a:pPr marL="342900" indent="-342900">
                        <a:buFont typeface="Wingdings" panose="05000000000000000000" pitchFamily="2" charset="2"/>
                        <a:buChar char="§"/>
                      </a:pPr>
                      <a:r>
                        <a:rPr lang="en-US" sz="1800">
                          <a:solidFill>
                            <a:schemeClr val="tx1"/>
                          </a:solidFill>
                          <a:latin typeface="+mj-lt"/>
                          <a:cs typeface="Calibri" panose="020F0502020204030204"/>
                        </a:rPr>
                        <a:t>pH greater than or equal to 12.5</a:t>
                      </a:r>
                    </a:p>
                    <a:p>
                      <a:pPr marL="342900" indent="-342900">
                        <a:buFont typeface="Wingdings" panose="05000000000000000000" pitchFamily="2" charset="2"/>
                        <a:buChar char="§"/>
                      </a:pPr>
                      <a:r>
                        <a:rPr lang="en-US" sz="1800">
                          <a:solidFill>
                            <a:schemeClr val="tx1"/>
                          </a:solidFill>
                          <a:latin typeface="+mj-lt"/>
                          <a:cs typeface="Calibri" panose="020F0502020204030204"/>
                        </a:rPr>
                        <a:t>Liquid with the ability to corrode</a:t>
                      </a:r>
                      <a:br>
                        <a:rPr lang="en-US" sz="1800">
                          <a:solidFill>
                            <a:schemeClr val="tx1"/>
                          </a:solidFill>
                          <a:latin typeface="+mj-lt"/>
                          <a:cs typeface="Calibri" panose="020F0502020204030204"/>
                        </a:rPr>
                      </a:br>
                      <a:r>
                        <a:rPr lang="en-US" sz="1800">
                          <a:solidFill>
                            <a:schemeClr val="tx1"/>
                          </a:solidFill>
                          <a:latin typeface="+mj-lt"/>
                          <a:cs typeface="Calibri" panose="020F0502020204030204"/>
                        </a:rPr>
                        <a:t>steel </a:t>
                      </a:r>
                      <a:endParaRPr lang="en-US" sz="1800">
                        <a:solidFill>
                          <a:schemeClr val="tx1"/>
                        </a:solidFill>
                        <a:latin typeface="+mj-lt"/>
                      </a:endParaRPr>
                    </a:p>
                  </a:txBody>
                  <a:tcPr marL="45720" marR="45720">
                    <a:solidFill>
                      <a:srgbClr val="FFC000"/>
                    </a:solidFill>
                  </a:tcPr>
                </a:tc>
                <a:tc>
                  <a:txBody>
                    <a:bodyPr/>
                    <a:lstStyle/>
                    <a:p>
                      <a:pPr marL="0" indent="0">
                        <a:buFont typeface="Wingdings" panose="05000000000000000000" pitchFamily="2" charset="2"/>
                        <a:buNone/>
                      </a:pPr>
                      <a:r>
                        <a:rPr lang="en-US" sz="2100" u="sng">
                          <a:solidFill>
                            <a:schemeClr val="tx1"/>
                          </a:solidFill>
                          <a:latin typeface="+mj-lt"/>
                          <a:cs typeface="Calibri" panose="020F0502020204030204"/>
                        </a:rPr>
                        <a:t>Toxic waste:</a:t>
                      </a:r>
                    </a:p>
                    <a:p>
                      <a:pPr marL="342900" indent="-342900">
                        <a:buFont typeface="Wingdings" panose="05000000000000000000" pitchFamily="2" charset="2"/>
                        <a:buChar char="§"/>
                      </a:pPr>
                      <a:r>
                        <a:rPr lang="en-US" sz="1800">
                          <a:solidFill>
                            <a:schemeClr val="tx1"/>
                          </a:solidFill>
                          <a:latin typeface="+mj-lt"/>
                          <a:cs typeface="Calibri" panose="020F0502020204030204"/>
                        </a:rPr>
                        <a:t>Harmful when ingested or absorbed</a:t>
                      </a:r>
                    </a:p>
                    <a:p>
                      <a:pPr marL="342900" indent="-342900">
                        <a:buFont typeface="Wingdings" panose="05000000000000000000" pitchFamily="2" charset="2"/>
                        <a:buChar char="§"/>
                      </a:pPr>
                      <a:r>
                        <a:rPr lang="en-US" sz="1800">
                          <a:solidFill>
                            <a:schemeClr val="tx1"/>
                          </a:solidFill>
                          <a:latin typeface="+mj-lt"/>
                          <a:cs typeface="Calibri" panose="020F0502020204030204"/>
                        </a:rPr>
                        <a:t>Carcinogenic</a:t>
                      </a:r>
                    </a:p>
                    <a:p>
                      <a:pPr marL="342900" marR="0" lvl="0" indent="-342900" algn="l" rtl="0" eaLnBrk="1" fontAlgn="auto" latinLnBrk="0" hangingPunct="1">
                        <a:lnSpc>
                          <a:spcPct val="100000"/>
                        </a:lnSpc>
                        <a:spcBef>
                          <a:spcPts val="0"/>
                        </a:spcBef>
                        <a:spcAft>
                          <a:spcPts val="0"/>
                        </a:spcAft>
                        <a:buClrTx/>
                        <a:buSzTx/>
                        <a:buFont typeface="Wingdings" panose="05000000000000000000" pitchFamily="2" charset="2"/>
                        <a:buChar char="§"/>
                      </a:pPr>
                      <a:r>
                        <a:rPr lang="en-US" sz="1800">
                          <a:solidFill>
                            <a:schemeClr val="tx1"/>
                          </a:solidFill>
                          <a:latin typeface="+mj-lt"/>
                          <a:cs typeface="Calibri" panose="020F0502020204030204"/>
                        </a:rPr>
                        <a:t>8 characteristics defined in the California Code of Regulations, Section 66261.24</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solidFill>
                            <a:schemeClr val="tx1"/>
                          </a:solidFill>
                          <a:latin typeface="+mj-lt"/>
                          <a:cs typeface="Calibri" panose="020F0502020204030204"/>
                        </a:rPr>
                        <a:t>Depends on amount/concentration</a:t>
                      </a:r>
                      <a:endParaRPr lang="en-US" sz="1800">
                        <a:solidFill>
                          <a:schemeClr val="tx1"/>
                        </a:solidFill>
                        <a:latin typeface="+mj-lt"/>
                      </a:endParaRPr>
                    </a:p>
                  </a:txBody>
                  <a:tcPr marL="45720" marR="45720">
                    <a:solidFill>
                      <a:srgbClr val="FFC000"/>
                    </a:solidFill>
                  </a:tcPr>
                </a:tc>
                <a:extLst>
                  <a:ext uri="{0D108BD9-81ED-4DB2-BD59-A6C34878D82A}">
                    <a16:rowId xmlns:a16="http://schemas.microsoft.com/office/drawing/2014/main" val="1750107381"/>
                  </a:ext>
                </a:extLst>
              </a:tr>
            </a:tbl>
          </a:graphicData>
        </a:graphic>
      </p:graphicFrame>
      <p:pic>
        <p:nvPicPr>
          <p:cNvPr id="5" name="Picture 5">
            <a:extLst>
              <a:ext uri="{FF2B5EF4-FFF2-40B4-BE49-F238E27FC236}">
                <a16:creationId xmlns:a16="http://schemas.microsoft.com/office/drawing/2014/main" id="{5E6130BB-CA17-4E5C-9DE4-6859B37B17A2}"/>
              </a:ext>
            </a:extLst>
          </p:cNvPr>
          <p:cNvPicPr>
            <a:picLocks noChangeAspect="1"/>
          </p:cNvPicPr>
          <p:nvPr/>
        </p:nvPicPr>
        <p:blipFill>
          <a:blip r:embed="rId3"/>
          <a:stretch>
            <a:fillRect/>
          </a:stretch>
        </p:blipFill>
        <p:spPr>
          <a:xfrm>
            <a:off x="2344272" y="4797857"/>
            <a:ext cx="4473387" cy="1941862"/>
          </a:xfrm>
          <a:prstGeom prst="rect">
            <a:avLst/>
          </a:prstGeom>
        </p:spPr>
      </p:pic>
    </p:spTree>
    <p:extLst>
      <p:ext uri="{BB962C8B-B14F-4D97-AF65-F5344CB8AC3E}">
        <p14:creationId xmlns:p14="http://schemas.microsoft.com/office/powerpoint/2010/main" val="147579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1"/>
          <p:cNvSpPr>
            <a:spLocks noGrp="1"/>
          </p:cNvSpPr>
          <p:nvPr>
            <p:ph type="title"/>
          </p:nvPr>
        </p:nvSpPr>
        <p:spPr>
          <a:xfrm>
            <a:off x="114300" y="118791"/>
            <a:ext cx="8909957" cy="724900"/>
          </a:xfrm>
          <a:ln>
            <a:noFill/>
          </a:ln>
        </p:spPr>
        <p:txBody>
          <a:bodyPr>
            <a:noAutofit/>
          </a:bodyPr>
          <a:lstStyle/>
          <a:p>
            <a:pPr algn="ctr"/>
            <a:r>
              <a:rPr lang="en-US" altLang="ko-KR" sz="4400">
                <a:ln w="19050">
                  <a:solidFill>
                    <a:schemeClr val="tx1"/>
                  </a:solidFill>
                </a:ln>
              </a:rPr>
              <a:t>CIP - Hazardous Waste Determination</a:t>
            </a:r>
            <a:endParaRPr lang="ko-KR" altLang="en-US" sz="4400">
              <a:ln w="19050">
                <a:solidFill>
                  <a:schemeClr val="tx1"/>
                </a:solidFill>
              </a:ln>
            </a:endParaRPr>
          </a:p>
        </p:txBody>
      </p:sp>
      <p:sp>
        <p:nvSpPr>
          <p:cNvPr id="8" name="Content Placeholder 7">
            <a:extLst>
              <a:ext uri="{FF2B5EF4-FFF2-40B4-BE49-F238E27FC236}">
                <a16:creationId xmlns:a16="http://schemas.microsoft.com/office/drawing/2014/main" id="{EF88EB5C-E6C4-4A2C-9CED-F65487AA5540}"/>
              </a:ext>
            </a:extLst>
          </p:cNvPr>
          <p:cNvSpPr>
            <a:spLocks noGrp="1"/>
          </p:cNvSpPr>
          <p:nvPr>
            <p:ph idx="1"/>
          </p:nvPr>
        </p:nvSpPr>
        <p:spPr>
          <a:xfrm>
            <a:off x="323528" y="1216956"/>
            <a:ext cx="8509606" cy="5116609"/>
          </a:xfrm>
        </p:spPr>
        <p:txBody>
          <a:bodyPr vert="horz" lIns="91440" tIns="45720" rIns="91440" bIns="45720" rtlCol="0" anchor="t">
            <a:normAutofit/>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The generator must make a hazardous waste determination at the point of generation</a:t>
            </a:r>
            <a:endParaRPr lang="en-US" sz="28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p>
            <a:pPr marL="1257300" lvl="2" indent="-457200" latinLnBrk="0">
              <a:lnSpc>
                <a:spcPct val="90000"/>
              </a:lnSpc>
              <a:spcBef>
                <a:spcPts val="1000"/>
              </a:spcBef>
              <a:buFont typeface="Wingdings" panose="05000000000000000000" pitchFamily="2" charset="2"/>
              <a:buChar char="Ø"/>
              <a:defRPr/>
            </a:pPr>
            <a:r>
              <a:rPr kumimoji="0" lang="en-US" sz="24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The point-of-generation is the point at which the CIP rinse water in the food processing equipment becomes a waste (wastewater)</a:t>
            </a:r>
            <a:endParaRPr lang="en-US" sz="24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p>
            <a:pPr marL="1257300" lvl="2" indent="-457200" latinLnBrk="0">
              <a:lnSpc>
                <a:spcPct val="90000"/>
              </a:lnSpc>
              <a:spcBef>
                <a:spcPts val="1000"/>
              </a:spcBef>
              <a:buFont typeface="Wingdings" panose="05000000000000000000" pitchFamily="2" charset="2"/>
              <a:buChar char="Ø"/>
              <a:defRPr/>
            </a:pPr>
            <a:r>
              <a:rPr kumimoji="0" lang="en-US" sz="24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CIP wastewater must be unadulterated at the point-of-generation</a:t>
            </a:r>
            <a:endParaRPr lang="en-US" sz="24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p>
            <a:pPr marL="1257300" lvl="2" indent="-457200" latinLnBrk="0">
              <a:lnSpc>
                <a:spcPct val="90000"/>
              </a:lnSpc>
              <a:spcBef>
                <a:spcPts val="1000"/>
              </a:spcBef>
              <a:buFont typeface="Wingdings" panose="05000000000000000000" pitchFamily="2" charset="2"/>
              <a:buChar char="Ø"/>
              <a:defRPr/>
            </a:pPr>
            <a:r>
              <a:rPr kumimoji="0" lang="en-US" sz="24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pH meter, knowledge of process, laboratory analysis</a:t>
            </a:r>
            <a:endParaRPr lang="en-US" sz="24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p>
            <a:pPr marL="228600" indent="-228600" latinLnBrk="0">
              <a:lnSpc>
                <a:spcPct val="90000"/>
              </a:lnSpc>
              <a:spcBef>
                <a:spcPts val="1000"/>
              </a:spcBef>
              <a:buFont typeface="Wingdings" panose="020B0604020202020204" pitchFamily="34" charset="0"/>
              <a:buChar char="Ø"/>
              <a:defRPr/>
            </a:pPr>
            <a:endParaRPr lang="en-US" b="0"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a:p>
            <a:pPr marL="457200" indent="-457200" latinLnBrk="0">
              <a:lnSpc>
                <a:spcPct val="90000"/>
              </a:lnSpc>
              <a:spcBef>
                <a:spcPts val="1000"/>
              </a:spcBef>
              <a:buFont typeface="Wingdings" panose="05000000000000000000" pitchFamily="2" charset="2"/>
              <a:buChar char="Ø"/>
              <a:defRPr/>
            </a:pPr>
            <a:r>
              <a:rPr kumimoji="0" lang="en-US" sz="2800" b="0" i="0" u="none" strike="noStrike" kern="1200" cap="none" spc="0" normalizeH="0" baseline="0" noProof="0">
                <a:ln>
                  <a:noFill/>
                </a:ln>
                <a:solidFill>
                  <a:schemeClr val="tx1"/>
                </a:solidFill>
                <a:effectLst/>
                <a:uLnTx/>
                <a:uFillTx/>
                <a:latin typeface="Calibri" panose="020F0502020204030204"/>
                <a:ea typeface="+mn-ea"/>
                <a:cs typeface="Calibri" panose="020F0502020204030204"/>
              </a:rPr>
              <a:t>The hazardous waste determination must be made before the CIP wastewater is </a:t>
            </a:r>
            <a:r>
              <a:rPr lang="en-US" sz="2800" i="0">
                <a:solidFill>
                  <a:schemeClr val="tx1"/>
                </a:solidFill>
                <a:ea typeface="+mj-lt"/>
                <a:cs typeface="+mj-lt"/>
              </a:rPr>
              <a:t>altered and/or discharged</a:t>
            </a:r>
            <a:r>
              <a:rPr kumimoji="0" lang="en-US" sz="2800" b="0" i="0" u="none" strike="noStrike" kern="1200" cap="none" spc="0" normalizeH="0" baseline="0" noProof="0">
                <a:ln>
                  <a:noFill/>
                </a:ln>
                <a:solidFill>
                  <a:schemeClr val="tx1"/>
                </a:solidFill>
                <a:effectLst/>
                <a:uLnTx/>
                <a:uFillTx/>
                <a:ea typeface="+mj-lt"/>
                <a:cs typeface="+mj-lt"/>
              </a:rPr>
              <a:t> to ensure proper management</a:t>
            </a:r>
            <a:endParaRPr lang="en-US" sz="2800" b="0" i="0" u="none" strike="noStrike" kern="1200" cap="none" spc="0" normalizeH="0" baseline="0" noProof="0">
              <a:ln>
                <a:noFill/>
              </a:ln>
              <a:solidFill>
                <a:schemeClr val="tx1"/>
              </a:solidFill>
              <a:effectLst/>
              <a:uLnTx/>
              <a:uFillTx/>
              <a:ea typeface="+mj-lt"/>
              <a:cs typeface="+mj-lt"/>
            </a:endParaRPr>
          </a:p>
        </p:txBody>
      </p:sp>
      <p:sp>
        <p:nvSpPr>
          <p:cNvPr id="2" name="Slide Number Placeholder 1">
            <a:extLst>
              <a:ext uri="{FF2B5EF4-FFF2-40B4-BE49-F238E27FC236}">
                <a16:creationId xmlns:a16="http://schemas.microsoft.com/office/drawing/2014/main" id="{71635D72-F6BD-4186-82E8-4E10B03C639B}"/>
              </a:ext>
            </a:extLst>
          </p:cNvPr>
          <p:cNvSpPr>
            <a:spLocks noGrp="1"/>
          </p:cNvSpPr>
          <p:nvPr>
            <p:ph type="sldNum" sz="quarter" idx="12"/>
          </p:nvPr>
        </p:nvSpPr>
        <p:spPr/>
        <p:txBody>
          <a:bodyPr/>
          <a:lstStyle/>
          <a:p>
            <a:fld id="{EE6BC638-39B7-4287-91A7-2A3DDA573295}" type="slidenum">
              <a:rPr lang="ko-KR" altLang="en-US" dirty="0" smtClean="0"/>
              <a:pPr/>
              <a:t>37</a:t>
            </a:fld>
            <a:endParaRPr lang="ko-KR" altLang="en-US"/>
          </a:p>
        </p:txBody>
      </p:sp>
    </p:spTree>
    <p:extLst>
      <p:ext uri="{BB962C8B-B14F-4D97-AF65-F5344CB8AC3E}">
        <p14:creationId xmlns:p14="http://schemas.microsoft.com/office/powerpoint/2010/main" val="1267344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ABCF-3CAB-4C88-AC00-658C6A78B62D}"/>
              </a:ext>
            </a:extLst>
          </p:cNvPr>
          <p:cNvSpPr>
            <a:spLocks noGrp="1"/>
          </p:cNvSpPr>
          <p:nvPr>
            <p:ph type="title"/>
          </p:nvPr>
        </p:nvSpPr>
        <p:spPr>
          <a:xfrm>
            <a:off x="457200" y="-1"/>
            <a:ext cx="8229600" cy="1505868"/>
          </a:xfrm>
        </p:spPr>
        <p:txBody>
          <a:bodyPr>
            <a:noAutofit/>
          </a:bodyPr>
          <a:lstStyle/>
          <a:p>
            <a:pPr algn="ctr"/>
            <a:r>
              <a:rPr lang="en-US" sz="3100" b="1" u="sng" kern="0">
                <a:latin typeface="맑은 고딕"/>
                <a:ea typeface="맑은 고딕"/>
                <a:sym typeface="Roboto Condensed"/>
              </a:rPr>
              <a:t>Neutralization and discharge of CIP</a:t>
            </a:r>
            <a:br>
              <a:rPr lang="en-US" sz="3100" b="1" u="sng" kern="0">
                <a:latin typeface="맑은 고딕"/>
                <a:ea typeface="맑은 고딕"/>
              </a:rPr>
            </a:br>
            <a:r>
              <a:rPr lang="en-US" sz="3100" b="1" u="sng" kern="0">
                <a:latin typeface="맑은 고딕"/>
                <a:ea typeface="맑은 고딕"/>
                <a:sym typeface="Roboto Condensed"/>
              </a:rPr>
              <a:t>Wastewater at SIC Group 20 Facilities</a:t>
            </a:r>
            <a:endParaRPr lang="en-US" sz="3100" b="1" u="sng"/>
          </a:p>
        </p:txBody>
      </p:sp>
      <p:sp>
        <p:nvSpPr>
          <p:cNvPr id="3" name="Slide Number Placeholder 2">
            <a:extLst>
              <a:ext uri="{FF2B5EF4-FFF2-40B4-BE49-F238E27FC236}">
                <a16:creationId xmlns:a16="http://schemas.microsoft.com/office/drawing/2014/main" id="{39A3ACB4-A28D-4212-A0B1-D964FAE8F805}"/>
              </a:ext>
            </a:extLst>
          </p:cNvPr>
          <p:cNvSpPr>
            <a:spLocks noGrp="1"/>
          </p:cNvSpPr>
          <p:nvPr>
            <p:ph type="sldNum" sz="quarter" idx="12"/>
          </p:nvPr>
        </p:nvSpPr>
        <p:spPr/>
        <p:txBody>
          <a:bodyPr/>
          <a:lstStyle/>
          <a:p>
            <a:fld id="{EE6BC638-39B7-4287-91A7-2A3DDA573295}" type="slidenum">
              <a:rPr lang="ko-KR" altLang="en-US" smtClean="0"/>
              <a:pPr/>
              <a:t>38</a:t>
            </a:fld>
            <a:endParaRPr lang="ko-KR" altLang="en-US"/>
          </a:p>
        </p:txBody>
      </p:sp>
      <p:sp>
        <p:nvSpPr>
          <p:cNvPr id="10" name="TextBox 9">
            <a:extLst>
              <a:ext uri="{FF2B5EF4-FFF2-40B4-BE49-F238E27FC236}">
                <a16:creationId xmlns:a16="http://schemas.microsoft.com/office/drawing/2014/main" id="{1BA82204-8F24-411D-881A-B211AC6491E8}"/>
              </a:ext>
            </a:extLst>
          </p:cNvPr>
          <p:cNvSpPr txBox="1"/>
          <p:nvPr/>
        </p:nvSpPr>
        <p:spPr>
          <a:xfrm>
            <a:off x="402771" y="1509156"/>
            <a:ext cx="8287550" cy="4693593"/>
          </a:xfrm>
          <a:prstGeom prst="rect">
            <a:avLst/>
          </a:prstGeom>
          <a:noFill/>
        </p:spPr>
        <p:txBody>
          <a:bodyPr wrap="square" lIns="91440" tIns="45720" rIns="91440" bIns="45720" anchor="t">
            <a:spAutoFit/>
          </a:bodyPr>
          <a:lstStyle/>
          <a:p>
            <a:pPr marL="342900" indent="-342900">
              <a:buFont typeface="Wingdings"/>
              <a:buChar char="Ø"/>
            </a:pPr>
            <a:r>
              <a:rPr lang="en-US" sz="2300">
                <a:solidFill>
                  <a:schemeClr val="bg1"/>
                </a:solidFill>
                <a:latin typeface="Calibri"/>
                <a:ea typeface="+mn-lt"/>
                <a:cs typeface="+mn-lt"/>
              </a:rPr>
              <a:t>Neutralization of hazardous (corrosive) waste typically requires </a:t>
            </a:r>
            <a:br>
              <a:rPr lang="en-US" sz="2300">
                <a:solidFill>
                  <a:schemeClr val="bg1"/>
                </a:solidFill>
                <a:latin typeface="Calibri"/>
                <a:ea typeface="+mn-lt"/>
                <a:cs typeface="+mn-lt"/>
              </a:rPr>
            </a:br>
            <a:r>
              <a:rPr lang="en-US" sz="2300">
                <a:solidFill>
                  <a:schemeClr val="bg1"/>
                </a:solidFill>
                <a:latin typeface="Calibri"/>
                <a:ea typeface="+mn-lt"/>
                <a:cs typeface="+mn-lt"/>
              </a:rPr>
              <a:t>a treatment permit from the local CUPA</a:t>
            </a:r>
            <a:endParaRPr lang="en-US" sz="2300">
              <a:solidFill>
                <a:schemeClr val="bg1"/>
              </a:solidFill>
              <a:latin typeface="Calibri"/>
              <a:ea typeface="맑은 고딕"/>
              <a:cs typeface="+mn-lt"/>
            </a:endParaRPr>
          </a:p>
          <a:p>
            <a:pPr marL="342900" indent="-342900">
              <a:buFont typeface="Wingdings"/>
              <a:buChar char="Ø"/>
            </a:pPr>
            <a:endParaRPr lang="en-US" sz="2300">
              <a:solidFill>
                <a:schemeClr val="bg1"/>
              </a:solidFill>
              <a:latin typeface="Calibri"/>
              <a:ea typeface="+mn-lt"/>
              <a:cs typeface="+mn-lt"/>
            </a:endParaRPr>
          </a:p>
          <a:p>
            <a:pPr marL="342900" indent="-342900">
              <a:buFont typeface="Wingdings"/>
              <a:buChar char="Ø"/>
            </a:pPr>
            <a:r>
              <a:rPr lang="en-US" sz="2300">
                <a:solidFill>
                  <a:schemeClr val="bg1"/>
                </a:solidFill>
                <a:latin typeface="Calibri"/>
                <a:ea typeface="+mn-lt"/>
                <a:cs typeface="+mn-lt"/>
              </a:rPr>
              <a:t>Facilities in the SIC Code Major Group 20 (Food and Kindred</a:t>
            </a:r>
            <a:br>
              <a:rPr lang="en-US" sz="2300">
                <a:solidFill>
                  <a:schemeClr val="bg1"/>
                </a:solidFill>
                <a:latin typeface="Calibri"/>
                <a:ea typeface="+mn-lt"/>
                <a:cs typeface="+mn-lt"/>
              </a:rPr>
            </a:br>
            <a:r>
              <a:rPr lang="en-US" sz="2300">
                <a:solidFill>
                  <a:schemeClr val="bg1"/>
                </a:solidFill>
                <a:latin typeface="Calibri"/>
                <a:ea typeface="+mn-lt"/>
                <a:cs typeface="+mn-lt"/>
              </a:rPr>
              <a:t>Products) conducting "food processing operations" are permitted to treat hazardous waste for discharge to sewer</a:t>
            </a:r>
            <a:endParaRPr lang="en-US" sz="2300">
              <a:solidFill>
                <a:schemeClr val="bg1"/>
              </a:solidFill>
              <a:latin typeface="Calibri"/>
              <a:cs typeface="Calibri Light"/>
            </a:endParaRPr>
          </a:p>
          <a:p>
            <a:pPr marL="800100" lvl="1" indent="-342900">
              <a:buFont typeface="Arial"/>
              <a:buChar char="•"/>
            </a:pPr>
            <a:r>
              <a:rPr lang="en-US" sz="2300">
                <a:solidFill>
                  <a:schemeClr val="bg1"/>
                </a:solidFill>
                <a:latin typeface="Calibri"/>
                <a:ea typeface="+mn-lt"/>
                <a:cs typeface="+mn-lt"/>
              </a:rPr>
              <a:t>"Food processing operations" includes sanitizing of all</a:t>
            </a:r>
            <a:br>
              <a:rPr lang="en-US" sz="2300">
                <a:solidFill>
                  <a:schemeClr val="bg1"/>
                </a:solidFill>
                <a:latin typeface="Calibri"/>
                <a:ea typeface="+mn-lt"/>
                <a:cs typeface="+mn-lt"/>
              </a:rPr>
            </a:br>
            <a:r>
              <a:rPr lang="en-US" sz="2300">
                <a:solidFill>
                  <a:schemeClr val="bg1"/>
                </a:solidFill>
                <a:latin typeface="Calibri"/>
                <a:ea typeface="+mn-lt"/>
                <a:cs typeface="+mn-lt"/>
              </a:rPr>
              <a:t>associated equipment and vessel cleaning operations</a:t>
            </a:r>
            <a:endParaRPr lang="en-US" sz="2300">
              <a:solidFill>
                <a:schemeClr val="bg1"/>
              </a:solidFill>
              <a:latin typeface="Calibri"/>
              <a:cs typeface="Calibri Light"/>
            </a:endParaRPr>
          </a:p>
          <a:p>
            <a:pPr>
              <a:buFont typeface="Arial" panose="05000000000000000000" pitchFamily="2" charset="2"/>
              <a:buChar char="•"/>
            </a:pPr>
            <a:endParaRPr lang="en-US" sz="2300">
              <a:solidFill>
                <a:schemeClr val="bg1"/>
              </a:solidFill>
              <a:latin typeface="Calibri"/>
              <a:cs typeface="Calibri Light"/>
            </a:endParaRPr>
          </a:p>
          <a:p>
            <a:pPr marL="342900" indent="-342900">
              <a:buFont typeface="Wingdings" panose="05000000000000000000" pitchFamily="2" charset="2"/>
              <a:buChar char="v"/>
            </a:pPr>
            <a:r>
              <a:rPr lang="en-US" sz="2300">
                <a:solidFill>
                  <a:schemeClr val="bg1"/>
                </a:solidFill>
                <a:latin typeface="Calibri"/>
                <a:ea typeface="+mn-lt"/>
                <a:cs typeface="+mn-lt"/>
              </a:rPr>
              <a:t>SIC Group 20 facilities are either permitted under the</a:t>
            </a:r>
            <a:br>
              <a:rPr lang="en-US" sz="2300">
                <a:solidFill>
                  <a:schemeClr val="bg1"/>
                </a:solidFill>
                <a:latin typeface="Calibri"/>
                <a:ea typeface="+mn-lt"/>
                <a:cs typeface="+mn-lt"/>
              </a:rPr>
            </a:br>
            <a:r>
              <a:rPr lang="en-US" sz="2300">
                <a:solidFill>
                  <a:schemeClr val="bg1"/>
                </a:solidFill>
                <a:latin typeface="Calibri"/>
                <a:ea typeface="+mn-lt"/>
                <a:cs typeface="+mn-lt"/>
              </a:rPr>
              <a:t>Conditionally Exempt-Specified Wastestreams tier </a:t>
            </a:r>
            <a:br>
              <a:rPr lang="en-US" sz="2300">
                <a:solidFill>
                  <a:schemeClr val="bg1"/>
                </a:solidFill>
                <a:latin typeface="Calibri"/>
                <a:ea typeface="+mn-lt"/>
                <a:cs typeface="+mn-lt"/>
              </a:rPr>
            </a:br>
            <a:r>
              <a:rPr lang="en-US" sz="2300">
                <a:solidFill>
                  <a:schemeClr val="bg1"/>
                </a:solidFill>
                <a:latin typeface="Calibri"/>
                <a:ea typeface="+mn-lt"/>
                <a:cs typeface="+mn-lt"/>
              </a:rPr>
              <a:t>(HSC §25201.5(c)) or exempted from a treatment permit under   certain conditions (HSC § 25201.13)</a:t>
            </a:r>
            <a:endParaRPr lang="en-US" sz="2300">
              <a:solidFill>
                <a:schemeClr val="bg1"/>
              </a:solidFill>
              <a:latin typeface="Calibri"/>
              <a:cs typeface="Calibri Light"/>
            </a:endParaRPr>
          </a:p>
        </p:txBody>
      </p:sp>
    </p:spTree>
    <p:extLst>
      <p:ext uri="{BB962C8B-B14F-4D97-AF65-F5344CB8AC3E}">
        <p14:creationId xmlns:p14="http://schemas.microsoft.com/office/powerpoint/2010/main" val="1167613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ABCF-3CAB-4C88-AC00-658C6A78B62D}"/>
              </a:ext>
            </a:extLst>
          </p:cNvPr>
          <p:cNvSpPr>
            <a:spLocks noGrp="1"/>
          </p:cNvSpPr>
          <p:nvPr>
            <p:ph type="title"/>
          </p:nvPr>
        </p:nvSpPr>
        <p:spPr>
          <a:xfrm>
            <a:off x="1" y="-1"/>
            <a:ext cx="9144000" cy="1251308"/>
          </a:xfrm>
        </p:spPr>
        <p:txBody>
          <a:bodyPr>
            <a:normAutofit/>
          </a:bodyPr>
          <a:lstStyle/>
          <a:p>
            <a:pPr algn="ctr"/>
            <a:r>
              <a:rPr lang="en-US" altLang="en-US" sz="3100" b="1" u="sng" kern="0">
                <a:solidFill>
                  <a:srgbClr val="FFFFFF"/>
                </a:solidFill>
                <a:latin typeface="Calibri"/>
                <a:ea typeface="맑은 고딕"/>
                <a:sym typeface="Roboto Condensed"/>
              </a:rPr>
              <a:t>Conditions of Exemption from a Treatment Permit</a:t>
            </a:r>
            <a:br>
              <a:rPr lang="en-US" altLang="en-US" sz="4400" b="1" u="sng" kern="0">
                <a:latin typeface="Calibri"/>
              </a:rPr>
            </a:br>
            <a:r>
              <a:rPr lang="en-US" altLang="en-US" sz="2000" kern="0">
                <a:solidFill>
                  <a:srgbClr val="FFFFFF"/>
                </a:solidFill>
                <a:latin typeface="Calibri"/>
                <a:ea typeface="맑은 고딕"/>
                <a:sym typeface="Roboto Condensed"/>
              </a:rPr>
              <a:t>Health &amp; Safety Code § 25201.13</a:t>
            </a:r>
            <a:endParaRPr lang="en-US" sz="2000">
              <a:ea typeface="맑은 고딕"/>
            </a:endParaRPr>
          </a:p>
        </p:txBody>
      </p:sp>
      <p:sp>
        <p:nvSpPr>
          <p:cNvPr id="3" name="Slide Number Placeholder 2">
            <a:extLst>
              <a:ext uri="{FF2B5EF4-FFF2-40B4-BE49-F238E27FC236}">
                <a16:creationId xmlns:a16="http://schemas.microsoft.com/office/drawing/2014/main" id="{39A3ACB4-A28D-4212-A0B1-D964FAE8F805}"/>
              </a:ext>
            </a:extLst>
          </p:cNvPr>
          <p:cNvSpPr>
            <a:spLocks noGrp="1"/>
          </p:cNvSpPr>
          <p:nvPr>
            <p:ph type="sldNum" sz="quarter" idx="12"/>
          </p:nvPr>
        </p:nvSpPr>
        <p:spPr/>
        <p:txBody>
          <a:bodyPr/>
          <a:lstStyle/>
          <a:p>
            <a:fld id="{EE6BC638-39B7-4287-91A7-2A3DDA573295}" type="slidenum">
              <a:rPr lang="ko-KR" altLang="en-US" smtClean="0"/>
              <a:pPr/>
              <a:t>39</a:t>
            </a:fld>
            <a:endParaRPr lang="ko-KR" altLang="en-US"/>
          </a:p>
        </p:txBody>
      </p:sp>
      <p:sp>
        <p:nvSpPr>
          <p:cNvPr id="10" name="TextBox 9">
            <a:extLst>
              <a:ext uri="{FF2B5EF4-FFF2-40B4-BE49-F238E27FC236}">
                <a16:creationId xmlns:a16="http://schemas.microsoft.com/office/drawing/2014/main" id="{1BA82204-8F24-411D-881A-B211AC6491E8}"/>
              </a:ext>
            </a:extLst>
          </p:cNvPr>
          <p:cNvSpPr txBox="1"/>
          <p:nvPr/>
        </p:nvSpPr>
        <p:spPr>
          <a:xfrm>
            <a:off x="346802" y="1253009"/>
            <a:ext cx="8437119" cy="3785652"/>
          </a:xfrm>
          <a:prstGeom prst="rect">
            <a:avLst/>
          </a:prstGeom>
          <a:noFill/>
        </p:spPr>
        <p:txBody>
          <a:bodyPr wrap="square" lIns="91440" tIns="45720" rIns="91440" bIns="45720" anchor="t">
            <a:spAutoFit/>
          </a:bodyPr>
          <a:lstStyle/>
          <a:p>
            <a:pPr marL="285750" indent="-285750">
              <a:buFont typeface="Wingdings"/>
              <a:buChar char="v"/>
            </a:pPr>
            <a:r>
              <a:rPr lang="en-US" sz="2000">
                <a:solidFill>
                  <a:schemeClr val="bg1"/>
                </a:solidFill>
                <a:latin typeface="Calibri"/>
                <a:ea typeface="+mn-lt"/>
                <a:cs typeface="+mn-lt"/>
              </a:rPr>
              <a:t>Neutralization of hazardous waste at SIC Group 20 facilities may be </a:t>
            </a:r>
            <a:br>
              <a:rPr lang="en-US" sz="2000">
                <a:solidFill>
                  <a:schemeClr val="bg1"/>
                </a:solidFill>
                <a:latin typeface="Calibri"/>
                <a:ea typeface="+mn-lt"/>
                <a:cs typeface="+mn-lt"/>
              </a:rPr>
            </a:br>
            <a:r>
              <a:rPr lang="en-US" sz="2000">
                <a:solidFill>
                  <a:schemeClr val="bg1"/>
                </a:solidFill>
                <a:latin typeface="Calibri"/>
                <a:ea typeface="+mn-lt"/>
                <a:cs typeface="+mn-lt"/>
              </a:rPr>
              <a:t>exempted from a hazardous waste treatment permit, if all of the following</a:t>
            </a:r>
            <a:br>
              <a:rPr lang="en-US" sz="2000">
                <a:solidFill>
                  <a:schemeClr val="bg1"/>
                </a:solidFill>
                <a:latin typeface="Calibri"/>
                <a:ea typeface="+mn-lt"/>
                <a:cs typeface="+mn-lt"/>
              </a:rPr>
            </a:br>
            <a:r>
              <a:rPr lang="en-US" sz="2000">
                <a:solidFill>
                  <a:schemeClr val="bg1"/>
                </a:solidFill>
                <a:latin typeface="Calibri"/>
                <a:ea typeface="+mn-lt"/>
                <a:cs typeface="+mn-lt"/>
              </a:rPr>
              <a:t>conditions are met:</a:t>
            </a:r>
            <a:endParaRPr lang="en-US" sz="2000">
              <a:solidFill>
                <a:schemeClr val="bg1"/>
              </a:solidFill>
              <a:latin typeface="Calibri"/>
              <a:cs typeface="Calibri Light"/>
            </a:endParaRPr>
          </a:p>
          <a:p>
            <a:pPr lvl="1"/>
            <a:r>
              <a:rPr lang="en-US" sz="1900">
                <a:solidFill>
                  <a:schemeClr val="bg1"/>
                </a:solidFill>
                <a:latin typeface="Calibri"/>
                <a:ea typeface="+mn-lt"/>
                <a:cs typeface="+mn-lt"/>
              </a:rPr>
              <a:t>1. Wastewater is hazardous solely due to the corrosivity or toxicity </a:t>
            </a:r>
            <a:br>
              <a:rPr lang="en-US" sz="1900">
                <a:solidFill>
                  <a:schemeClr val="bg1"/>
                </a:solidFill>
                <a:latin typeface="Calibri"/>
                <a:ea typeface="+mn-lt"/>
                <a:cs typeface="+mn-lt"/>
              </a:rPr>
            </a:br>
            <a:r>
              <a:rPr lang="en-US" sz="1900">
                <a:solidFill>
                  <a:schemeClr val="bg1"/>
                </a:solidFill>
                <a:latin typeface="Calibri"/>
                <a:ea typeface="+mn-lt"/>
                <a:cs typeface="+mn-lt"/>
              </a:rPr>
              <a:t>characteristic</a:t>
            </a:r>
            <a:endParaRPr lang="en-US" sz="1900">
              <a:solidFill>
                <a:schemeClr val="bg1"/>
              </a:solidFill>
              <a:latin typeface="Calibri"/>
              <a:cs typeface="Calibri Light"/>
            </a:endParaRPr>
          </a:p>
          <a:p>
            <a:pPr lvl="1"/>
            <a:r>
              <a:rPr lang="en-US" sz="1900">
                <a:solidFill>
                  <a:schemeClr val="bg1"/>
                </a:solidFill>
                <a:latin typeface="Calibri"/>
                <a:ea typeface="+mn-lt"/>
                <a:cs typeface="+mn-lt"/>
              </a:rPr>
              <a:t>2. Wastewater does not contain more than 10 percent acid or base </a:t>
            </a:r>
            <a:br>
              <a:rPr lang="en-US" sz="1900">
                <a:solidFill>
                  <a:schemeClr val="bg1"/>
                </a:solidFill>
                <a:latin typeface="Calibri"/>
                <a:ea typeface="+mn-lt"/>
                <a:cs typeface="+mn-lt"/>
              </a:rPr>
            </a:br>
            <a:r>
              <a:rPr lang="en-US" sz="1900">
                <a:solidFill>
                  <a:schemeClr val="bg1"/>
                </a:solidFill>
                <a:latin typeface="Calibri"/>
                <a:ea typeface="+mn-lt"/>
                <a:cs typeface="+mn-lt"/>
              </a:rPr>
              <a:t>concentration by weight and are treated in vessels and piping that are                compatible with temperature and pH levels</a:t>
            </a:r>
            <a:endParaRPr lang="en-US" sz="1900">
              <a:solidFill>
                <a:schemeClr val="bg1"/>
              </a:solidFill>
              <a:latin typeface="Calibri"/>
              <a:ea typeface="맑은 고딕"/>
              <a:cs typeface="+mn-lt"/>
            </a:endParaRPr>
          </a:p>
          <a:p>
            <a:pPr>
              <a:buFont typeface="Arial" panose="05000000000000000000" pitchFamily="2" charset="2"/>
              <a:buChar char="•"/>
            </a:pPr>
            <a:endParaRPr lang="en-US" sz="2000">
              <a:solidFill>
                <a:schemeClr val="bg1"/>
              </a:solidFill>
              <a:latin typeface="Calibri"/>
              <a:cs typeface="Calibri Light"/>
            </a:endParaRPr>
          </a:p>
          <a:p>
            <a:pPr marL="342900" indent="-342900">
              <a:buFont typeface="Wingdings" panose="05000000000000000000" pitchFamily="2" charset="2"/>
              <a:buChar char="v"/>
            </a:pPr>
            <a:r>
              <a:rPr lang="en-US" sz="2000">
                <a:solidFill>
                  <a:schemeClr val="bg1"/>
                </a:solidFill>
                <a:latin typeface="Calibri"/>
                <a:ea typeface="+mn-lt"/>
                <a:cs typeface="+mn-lt"/>
              </a:rPr>
              <a:t>If the wastewater contains more than 10 percent acid or base concentration by weight, the facility requires a Conditionally Exempt-Specified </a:t>
            </a:r>
            <a:br>
              <a:rPr lang="en-US" sz="2000">
                <a:solidFill>
                  <a:schemeClr val="bg1"/>
                </a:solidFill>
                <a:latin typeface="Calibri"/>
                <a:ea typeface="+mn-lt"/>
                <a:cs typeface="+mn-lt"/>
              </a:rPr>
            </a:br>
            <a:r>
              <a:rPr lang="en-US" sz="2000" err="1">
                <a:solidFill>
                  <a:schemeClr val="bg1"/>
                </a:solidFill>
                <a:latin typeface="Calibri"/>
                <a:ea typeface="+mn-lt"/>
                <a:cs typeface="+mn-lt"/>
              </a:rPr>
              <a:t>Wastestreams</a:t>
            </a:r>
            <a:r>
              <a:rPr lang="en-US" sz="2000">
                <a:solidFill>
                  <a:schemeClr val="bg1"/>
                </a:solidFill>
                <a:latin typeface="Calibri"/>
                <a:ea typeface="+mn-lt"/>
                <a:cs typeface="+mn-lt"/>
              </a:rPr>
              <a:t> (CESW) permit</a:t>
            </a:r>
            <a:endParaRPr lang="en-US" sz="2000">
              <a:solidFill>
                <a:schemeClr val="bg1"/>
              </a:solidFill>
              <a:latin typeface="Calibri"/>
              <a:cs typeface="Calibri"/>
            </a:endParaRPr>
          </a:p>
        </p:txBody>
      </p:sp>
      <p:pic>
        <p:nvPicPr>
          <p:cNvPr id="4" name="Picture 4">
            <a:extLst>
              <a:ext uri="{FF2B5EF4-FFF2-40B4-BE49-F238E27FC236}">
                <a16:creationId xmlns:a16="http://schemas.microsoft.com/office/drawing/2014/main" id="{4AFEA531-6CD6-4874-BA37-2D5E462570A9}"/>
              </a:ext>
            </a:extLst>
          </p:cNvPr>
          <p:cNvPicPr>
            <a:picLocks noChangeAspect="1"/>
          </p:cNvPicPr>
          <p:nvPr/>
        </p:nvPicPr>
        <p:blipFill>
          <a:blip r:embed="rId2"/>
          <a:stretch>
            <a:fillRect/>
          </a:stretch>
        </p:blipFill>
        <p:spPr>
          <a:xfrm>
            <a:off x="632012" y="5035028"/>
            <a:ext cx="7893422" cy="1631604"/>
          </a:xfrm>
          <a:prstGeom prst="rect">
            <a:avLst/>
          </a:prstGeom>
        </p:spPr>
      </p:pic>
    </p:spTree>
    <p:extLst>
      <p:ext uri="{BB962C8B-B14F-4D97-AF65-F5344CB8AC3E}">
        <p14:creationId xmlns:p14="http://schemas.microsoft.com/office/powerpoint/2010/main" val="3988976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2E39CE-2C65-4384-A4E3-D91052C74651}"/>
              </a:ext>
            </a:extLst>
          </p:cNvPr>
          <p:cNvSpPr/>
          <p:nvPr/>
        </p:nvSpPr>
        <p:spPr>
          <a:xfrm>
            <a:off x="5719317" y="2276872"/>
            <a:ext cx="2453083" cy="1030139"/>
          </a:xfrm>
          <a:prstGeom prst="rect">
            <a:avLst/>
          </a:prstGeom>
          <a:solidFill>
            <a:schemeClr val="bg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834236" y="2407220"/>
            <a:ext cx="2232248" cy="769441"/>
          </a:xfrm>
          <a:prstGeom prst="rect">
            <a:avLst/>
          </a:prstGeom>
          <a:noFill/>
        </p:spPr>
        <p:txBody>
          <a:bodyPr wrap="square" rtlCol="0">
            <a:spAutoFit/>
          </a:bodyPr>
          <a:lstStyle/>
          <a:p>
            <a:pPr algn="ctr"/>
            <a:r>
              <a:rPr lang="en-US" altLang="ko-KR" sz="4400" b="1">
                <a:solidFill>
                  <a:schemeClr val="bg2">
                    <a:lumMod val="25000"/>
                  </a:schemeClr>
                </a:solidFill>
                <a:latin typeface="+mj-lt"/>
                <a:ea typeface="맑은 고딕" pitchFamily="50" charset="-127"/>
              </a:rPr>
              <a:t>AGENDA</a:t>
            </a:r>
            <a:endParaRPr lang="ko-KR" altLang="en-US" sz="4400" b="1">
              <a:solidFill>
                <a:schemeClr val="bg2">
                  <a:lumMod val="25000"/>
                </a:schemeClr>
              </a:solidFill>
              <a:latin typeface="+mj-lt"/>
              <a:ea typeface="맑은 고딕" pitchFamily="50" charset="-127"/>
            </a:endParaRPr>
          </a:p>
        </p:txBody>
      </p:sp>
      <p:grpSp>
        <p:nvGrpSpPr>
          <p:cNvPr id="39" name="그룹 38"/>
          <p:cNvGrpSpPr/>
          <p:nvPr/>
        </p:nvGrpSpPr>
        <p:grpSpPr>
          <a:xfrm>
            <a:off x="395536" y="4869175"/>
            <a:ext cx="4948114" cy="532131"/>
            <a:chOff x="3212069" y="2788503"/>
            <a:chExt cx="4867301" cy="192236"/>
          </a:xfrm>
        </p:grpSpPr>
        <p:sp>
          <p:nvSpPr>
            <p:cNvPr id="40" name="Text Box 5"/>
            <p:cNvSpPr txBox="1">
              <a:spLocks noChangeArrowheads="1"/>
            </p:cNvSpPr>
            <p:nvPr/>
          </p:nvSpPr>
          <p:spPr bwMode="auto">
            <a:xfrm>
              <a:off x="3670687" y="2788503"/>
              <a:ext cx="4295641" cy="133424"/>
            </a:xfrm>
            <a:prstGeom prst="rect">
              <a:avLst/>
            </a:prstGeom>
            <a:noFill/>
            <a:ln w="9525">
              <a:noFill/>
              <a:miter lim="800000"/>
              <a:headEnd/>
              <a:tailEnd/>
            </a:ln>
          </p:spPr>
          <p:txBody>
            <a:bodyPr wrap="square">
              <a:spAutoFit/>
            </a:bodyPr>
            <a:lstStyle/>
            <a:p>
              <a:pPr>
                <a:defRPr/>
              </a:pPr>
              <a:r>
                <a:rPr lang="en-US" altLang="ko-KR" b="1">
                  <a:solidFill>
                    <a:schemeClr val="bg1"/>
                  </a:solidFill>
                  <a:latin typeface="+mj-lt"/>
                  <a:ea typeface="맑은 고딕" pitchFamily="50" charset="-127"/>
                </a:rPr>
                <a:t>CERS Reporting</a:t>
              </a:r>
            </a:p>
          </p:txBody>
        </p:sp>
        <p:sp>
          <p:nvSpPr>
            <p:cNvPr id="41" name="Text Box 11"/>
            <p:cNvSpPr txBox="1">
              <a:spLocks noChangeArrowheads="1"/>
            </p:cNvSpPr>
            <p:nvPr/>
          </p:nvSpPr>
          <p:spPr bwMode="auto">
            <a:xfrm>
              <a:off x="3699278" y="2888570"/>
              <a:ext cx="4380092" cy="92169"/>
            </a:xfrm>
            <a:prstGeom prst="rect">
              <a:avLst/>
            </a:prstGeom>
            <a:noFill/>
            <a:ln w="9525">
              <a:noFill/>
              <a:miter lim="800000"/>
              <a:headEnd/>
              <a:tailEnd/>
            </a:ln>
            <a:effectLst/>
          </p:spPr>
          <p:txBody>
            <a:bodyPr wrap="square" anchor="ctr">
              <a:spAutoFit/>
            </a:bodyPr>
            <a:lstStyle/>
            <a:p>
              <a:pPr>
                <a:lnSpc>
                  <a:spcPts val="1200"/>
                </a:lnSpc>
                <a:defRPr/>
              </a:pPr>
              <a:r>
                <a:rPr lang="en-US" altLang="ko-KR" sz="1400">
                  <a:solidFill>
                    <a:schemeClr val="bg1"/>
                  </a:solidFill>
                  <a:latin typeface="+mj-lt"/>
                  <a:ea typeface="맑은 고딕" pitchFamily="50" charset="-127"/>
                  <a:cs typeface="굴림" pitchFamily="50" charset="-127"/>
                </a:rPr>
                <a:t>Kevin Valdez</a:t>
              </a:r>
            </a:p>
          </p:txBody>
        </p:sp>
        <p:sp>
          <p:nvSpPr>
            <p:cNvPr id="42" name="TextBox 13"/>
            <p:cNvSpPr txBox="1">
              <a:spLocks noChangeArrowheads="1"/>
            </p:cNvSpPr>
            <p:nvPr/>
          </p:nvSpPr>
          <p:spPr bwMode="auto">
            <a:xfrm>
              <a:off x="3212069" y="2788503"/>
              <a:ext cx="643239" cy="172339"/>
            </a:xfrm>
            <a:prstGeom prst="rect">
              <a:avLst/>
            </a:prstGeom>
            <a:noFill/>
            <a:ln w="9525">
              <a:noFill/>
              <a:miter lim="800000"/>
              <a:headEnd/>
              <a:tailEnd/>
            </a:ln>
          </p:spPr>
          <p:txBody>
            <a:bodyPr wrap="square">
              <a:spAutoFit/>
            </a:bodyPr>
            <a:lstStyle/>
            <a:p>
              <a:r>
                <a:rPr lang="en-US" altLang="ko-KR" sz="2500" b="1">
                  <a:solidFill>
                    <a:srgbClr val="727866"/>
                  </a:solidFill>
                  <a:latin typeface="+mj-lt"/>
                  <a:ea typeface="맑은 고딕" pitchFamily="50" charset="-127"/>
                </a:rPr>
                <a:t>04</a:t>
              </a:r>
              <a:endParaRPr lang="ko-KR" altLang="en-US" sz="2500" b="1">
                <a:solidFill>
                  <a:srgbClr val="727866"/>
                </a:solidFill>
                <a:latin typeface="+mj-lt"/>
                <a:ea typeface="맑은 고딕" pitchFamily="50" charset="-127"/>
              </a:endParaRPr>
            </a:p>
          </p:txBody>
        </p:sp>
      </p:grpSp>
      <p:grpSp>
        <p:nvGrpSpPr>
          <p:cNvPr id="54" name="그룹 53"/>
          <p:cNvGrpSpPr/>
          <p:nvPr/>
        </p:nvGrpSpPr>
        <p:grpSpPr>
          <a:xfrm>
            <a:off x="395536" y="3469228"/>
            <a:ext cx="4948113" cy="550550"/>
            <a:chOff x="3212069" y="2788503"/>
            <a:chExt cx="4867300" cy="198890"/>
          </a:xfrm>
        </p:grpSpPr>
        <p:sp>
          <p:nvSpPr>
            <p:cNvPr id="56" name="Text Box 5"/>
            <p:cNvSpPr txBox="1">
              <a:spLocks noChangeArrowheads="1"/>
            </p:cNvSpPr>
            <p:nvPr/>
          </p:nvSpPr>
          <p:spPr bwMode="auto">
            <a:xfrm>
              <a:off x="3670687" y="2788503"/>
              <a:ext cx="4295641" cy="133424"/>
            </a:xfrm>
            <a:prstGeom prst="rect">
              <a:avLst/>
            </a:prstGeom>
            <a:noFill/>
            <a:ln w="9525">
              <a:noFill/>
              <a:miter lim="800000"/>
              <a:headEnd/>
              <a:tailEnd/>
            </a:ln>
          </p:spPr>
          <p:txBody>
            <a:bodyPr wrap="square">
              <a:spAutoFit/>
            </a:bodyPr>
            <a:lstStyle/>
            <a:p>
              <a:pPr>
                <a:defRPr/>
              </a:pPr>
              <a:r>
                <a:rPr lang="en-US" altLang="ko-KR" b="1">
                  <a:solidFill>
                    <a:schemeClr val="bg1"/>
                  </a:solidFill>
                  <a:latin typeface="+mj-lt"/>
                  <a:ea typeface="맑은 고딕" pitchFamily="50" charset="-127"/>
                </a:rPr>
                <a:t>Hazardous Waste Basics</a:t>
              </a:r>
            </a:p>
          </p:txBody>
        </p:sp>
        <p:sp>
          <p:nvSpPr>
            <p:cNvPr id="57" name="Text Box 11"/>
            <p:cNvSpPr txBox="1">
              <a:spLocks noChangeArrowheads="1"/>
            </p:cNvSpPr>
            <p:nvPr/>
          </p:nvSpPr>
          <p:spPr bwMode="auto">
            <a:xfrm>
              <a:off x="3670686" y="2895224"/>
              <a:ext cx="4408683" cy="92169"/>
            </a:xfrm>
            <a:prstGeom prst="rect">
              <a:avLst/>
            </a:prstGeom>
            <a:noFill/>
            <a:ln w="9525">
              <a:noFill/>
              <a:miter lim="800000"/>
              <a:headEnd/>
              <a:tailEnd/>
            </a:ln>
            <a:effectLst/>
          </p:spPr>
          <p:txBody>
            <a:bodyPr wrap="square" anchor="ctr">
              <a:spAutoFit/>
            </a:bodyPr>
            <a:lstStyle/>
            <a:p>
              <a:pPr>
                <a:lnSpc>
                  <a:spcPts val="1200"/>
                </a:lnSpc>
                <a:defRPr/>
              </a:pPr>
              <a:r>
                <a:rPr lang="en-US" altLang="ko-KR" sz="1400">
                  <a:solidFill>
                    <a:schemeClr val="bg1"/>
                  </a:solidFill>
                  <a:latin typeface="+mj-lt"/>
                  <a:ea typeface="맑은 고딕" pitchFamily="50" charset="-127"/>
                  <a:cs typeface="굴림" pitchFamily="50" charset="-127"/>
                </a:rPr>
                <a:t>Kelly Robertson</a:t>
              </a:r>
            </a:p>
          </p:txBody>
        </p:sp>
        <p:sp>
          <p:nvSpPr>
            <p:cNvPr id="58" name="TextBox 13"/>
            <p:cNvSpPr txBox="1">
              <a:spLocks noChangeArrowheads="1"/>
            </p:cNvSpPr>
            <p:nvPr/>
          </p:nvSpPr>
          <p:spPr bwMode="auto">
            <a:xfrm>
              <a:off x="3212069" y="2788503"/>
              <a:ext cx="643239" cy="172339"/>
            </a:xfrm>
            <a:prstGeom prst="rect">
              <a:avLst/>
            </a:prstGeom>
            <a:noFill/>
            <a:ln w="9525">
              <a:noFill/>
              <a:miter lim="800000"/>
              <a:headEnd/>
              <a:tailEnd/>
            </a:ln>
          </p:spPr>
          <p:txBody>
            <a:bodyPr wrap="square">
              <a:spAutoFit/>
            </a:bodyPr>
            <a:lstStyle/>
            <a:p>
              <a:r>
                <a:rPr lang="en-US" altLang="ko-KR" sz="2500" b="1">
                  <a:solidFill>
                    <a:srgbClr val="727866"/>
                  </a:solidFill>
                  <a:latin typeface="+mj-lt"/>
                  <a:ea typeface="맑은 고딕" pitchFamily="50" charset="-127"/>
                </a:rPr>
                <a:t>02</a:t>
              </a:r>
              <a:endParaRPr lang="ko-KR" altLang="en-US" sz="2500" b="1">
                <a:solidFill>
                  <a:srgbClr val="727866"/>
                </a:solidFill>
                <a:latin typeface="+mj-lt"/>
                <a:ea typeface="맑은 고딕" pitchFamily="50" charset="-127"/>
              </a:endParaRPr>
            </a:p>
          </p:txBody>
        </p:sp>
      </p:grpSp>
      <p:grpSp>
        <p:nvGrpSpPr>
          <p:cNvPr id="60" name="그룹 59"/>
          <p:cNvGrpSpPr/>
          <p:nvPr/>
        </p:nvGrpSpPr>
        <p:grpSpPr>
          <a:xfrm>
            <a:off x="395536" y="4169179"/>
            <a:ext cx="5274636" cy="545588"/>
            <a:chOff x="3212069" y="2788503"/>
            <a:chExt cx="4884016" cy="197098"/>
          </a:xfrm>
        </p:grpSpPr>
        <p:sp>
          <p:nvSpPr>
            <p:cNvPr id="62" name="Text Box 5"/>
            <p:cNvSpPr txBox="1">
              <a:spLocks noChangeArrowheads="1"/>
            </p:cNvSpPr>
            <p:nvPr/>
          </p:nvSpPr>
          <p:spPr bwMode="auto">
            <a:xfrm>
              <a:off x="3670687" y="2788503"/>
              <a:ext cx="4295641" cy="133424"/>
            </a:xfrm>
            <a:prstGeom prst="rect">
              <a:avLst/>
            </a:prstGeom>
            <a:noFill/>
            <a:ln w="9525">
              <a:noFill/>
              <a:miter lim="800000"/>
              <a:headEnd/>
              <a:tailEnd/>
            </a:ln>
          </p:spPr>
          <p:txBody>
            <a:bodyPr wrap="square">
              <a:spAutoFit/>
            </a:bodyPr>
            <a:lstStyle/>
            <a:p>
              <a:pPr>
                <a:defRPr/>
              </a:pPr>
              <a:r>
                <a:rPr lang="en-US" altLang="ko-KR" b="1">
                  <a:solidFill>
                    <a:schemeClr val="bg1"/>
                  </a:solidFill>
                  <a:latin typeface="+mj-lt"/>
                  <a:ea typeface="맑은 고딕" pitchFamily="50" charset="-127"/>
                </a:rPr>
                <a:t>Clean-In-Place Process and Wastewater Basics</a:t>
              </a:r>
            </a:p>
          </p:txBody>
        </p:sp>
        <p:sp>
          <p:nvSpPr>
            <p:cNvPr id="63" name="Text Box 11"/>
            <p:cNvSpPr txBox="1">
              <a:spLocks noChangeArrowheads="1"/>
            </p:cNvSpPr>
            <p:nvPr/>
          </p:nvSpPr>
          <p:spPr bwMode="auto">
            <a:xfrm>
              <a:off x="3691251" y="2893432"/>
              <a:ext cx="4404834" cy="92169"/>
            </a:xfrm>
            <a:prstGeom prst="rect">
              <a:avLst/>
            </a:prstGeom>
            <a:noFill/>
            <a:ln w="9525">
              <a:noFill/>
              <a:miter lim="800000"/>
              <a:headEnd/>
              <a:tailEnd/>
            </a:ln>
            <a:effectLst/>
          </p:spPr>
          <p:txBody>
            <a:bodyPr wrap="square" anchor="ctr">
              <a:spAutoFit/>
            </a:bodyPr>
            <a:lstStyle/>
            <a:p>
              <a:pPr>
                <a:lnSpc>
                  <a:spcPts val="1200"/>
                </a:lnSpc>
                <a:defRPr/>
              </a:pPr>
              <a:r>
                <a:rPr lang="en-US" altLang="ko-KR" sz="1400">
                  <a:solidFill>
                    <a:schemeClr val="bg1"/>
                  </a:solidFill>
                  <a:latin typeface="+mj-lt"/>
                  <a:ea typeface="맑은 고딕" pitchFamily="50" charset="-127"/>
                  <a:cs typeface="굴림" pitchFamily="50" charset="-127"/>
                </a:rPr>
                <a:t>Yvonne Chavarin</a:t>
              </a:r>
            </a:p>
          </p:txBody>
        </p:sp>
        <p:sp>
          <p:nvSpPr>
            <p:cNvPr id="64" name="TextBox 13"/>
            <p:cNvSpPr txBox="1">
              <a:spLocks noChangeArrowheads="1"/>
            </p:cNvSpPr>
            <p:nvPr/>
          </p:nvSpPr>
          <p:spPr bwMode="auto">
            <a:xfrm>
              <a:off x="3212069" y="2788503"/>
              <a:ext cx="643239" cy="172339"/>
            </a:xfrm>
            <a:prstGeom prst="rect">
              <a:avLst/>
            </a:prstGeom>
            <a:noFill/>
            <a:ln w="9525">
              <a:noFill/>
              <a:miter lim="800000"/>
              <a:headEnd/>
              <a:tailEnd/>
            </a:ln>
          </p:spPr>
          <p:txBody>
            <a:bodyPr wrap="square">
              <a:spAutoFit/>
            </a:bodyPr>
            <a:lstStyle/>
            <a:p>
              <a:r>
                <a:rPr lang="en-US" altLang="ko-KR" sz="2500" b="1">
                  <a:solidFill>
                    <a:srgbClr val="727866"/>
                  </a:solidFill>
                  <a:latin typeface="+mj-lt"/>
                  <a:ea typeface="맑은 고딕" pitchFamily="50" charset="-127"/>
                </a:rPr>
                <a:t>03</a:t>
              </a:r>
              <a:endParaRPr lang="ko-KR" altLang="en-US" sz="2500" b="1">
                <a:solidFill>
                  <a:srgbClr val="727866"/>
                </a:solidFill>
                <a:latin typeface="+mj-lt"/>
                <a:ea typeface="맑은 고딕" pitchFamily="50" charset="-127"/>
              </a:endParaRPr>
            </a:p>
          </p:txBody>
        </p:sp>
      </p:grpSp>
      <p:grpSp>
        <p:nvGrpSpPr>
          <p:cNvPr id="66" name="그룹 65"/>
          <p:cNvGrpSpPr/>
          <p:nvPr/>
        </p:nvGrpSpPr>
        <p:grpSpPr>
          <a:xfrm>
            <a:off x="395536" y="2769260"/>
            <a:ext cx="4960291" cy="541399"/>
            <a:chOff x="3212069" y="2788503"/>
            <a:chExt cx="4879279" cy="195584"/>
          </a:xfrm>
        </p:grpSpPr>
        <p:sp>
          <p:nvSpPr>
            <p:cNvPr id="68" name="Text Box 5"/>
            <p:cNvSpPr txBox="1">
              <a:spLocks noChangeArrowheads="1"/>
            </p:cNvSpPr>
            <p:nvPr/>
          </p:nvSpPr>
          <p:spPr bwMode="auto">
            <a:xfrm>
              <a:off x="3682665" y="2788503"/>
              <a:ext cx="4295641" cy="133424"/>
            </a:xfrm>
            <a:prstGeom prst="rect">
              <a:avLst/>
            </a:prstGeom>
            <a:noFill/>
            <a:ln w="9525">
              <a:noFill/>
              <a:miter lim="800000"/>
              <a:headEnd/>
              <a:tailEnd/>
            </a:ln>
          </p:spPr>
          <p:txBody>
            <a:bodyPr wrap="square">
              <a:spAutoFit/>
            </a:bodyPr>
            <a:lstStyle/>
            <a:p>
              <a:pPr>
                <a:defRPr/>
              </a:pPr>
              <a:r>
                <a:rPr lang="en-US" altLang="ko-KR" b="1">
                  <a:solidFill>
                    <a:schemeClr val="bg1"/>
                  </a:solidFill>
                  <a:latin typeface="+mj-lt"/>
                  <a:ea typeface="맑은 고딕" pitchFamily="50" charset="-127"/>
                </a:rPr>
                <a:t>What are Hazardous Materials?</a:t>
              </a:r>
            </a:p>
          </p:txBody>
        </p:sp>
        <p:sp>
          <p:nvSpPr>
            <p:cNvPr id="69" name="Text Box 11"/>
            <p:cNvSpPr txBox="1">
              <a:spLocks noChangeArrowheads="1"/>
            </p:cNvSpPr>
            <p:nvPr/>
          </p:nvSpPr>
          <p:spPr bwMode="auto">
            <a:xfrm>
              <a:off x="3682665" y="2891918"/>
              <a:ext cx="4408683" cy="92169"/>
            </a:xfrm>
            <a:prstGeom prst="rect">
              <a:avLst/>
            </a:prstGeom>
            <a:noFill/>
            <a:ln w="9525">
              <a:noFill/>
              <a:miter lim="800000"/>
              <a:headEnd/>
              <a:tailEnd/>
            </a:ln>
            <a:effectLst/>
          </p:spPr>
          <p:txBody>
            <a:bodyPr wrap="square" anchor="ctr">
              <a:spAutoFit/>
            </a:bodyPr>
            <a:lstStyle/>
            <a:p>
              <a:pPr>
                <a:lnSpc>
                  <a:spcPts val="1200"/>
                </a:lnSpc>
                <a:defRPr/>
              </a:pPr>
              <a:r>
                <a:rPr lang="en-US" altLang="ko-KR" sz="1400">
                  <a:solidFill>
                    <a:schemeClr val="bg1"/>
                  </a:solidFill>
                  <a:latin typeface="+mj-lt"/>
                  <a:ea typeface="맑은 고딕" pitchFamily="50" charset="-127"/>
                  <a:cs typeface="굴림" pitchFamily="50" charset="-127"/>
                </a:rPr>
                <a:t>Chantal Eivaz</a:t>
              </a:r>
            </a:p>
          </p:txBody>
        </p:sp>
        <p:sp>
          <p:nvSpPr>
            <p:cNvPr id="70" name="TextBox 13"/>
            <p:cNvSpPr txBox="1">
              <a:spLocks noChangeArrowheads="1"/>
            </p:cNvSpPr>
            <p:nvPr/>
          </p:nvSpPr>
          <p:spPr bwMode="auto">
            <a:xfrm>
              <a:off x="3212069" y="2788503"/>
              <a:ext cx="643239" cy="172339"/>
            </a:xfrm>
            <a:prstGeom prst="rect">
              <a:avLst/>
            </a:prstGeom>
            <a:noFill/>
            <a:ln w="9525">
              <a:noFill/>
              <a:miter lim="800000"/>
              <a:headEnd/>
              <a:tailEnd/>
            </a:ln>
          </p:spPr>
          <p:txBody>
            <a:bodyPr wrap="square">
              <a:spAutoFit/>
            </a:bodyPr>
            <a:lstStyle/>
            <a:p>
              <a:r>
                <a:rPr lang="en-US" altLang="ko-KR" sz="2500" b="1">
                  <a:solidFill>
                    <a:srgbClr val="727866"/>
                  </a:solidFill>
                  <a:latin typeface="+mj-lt"/>
                  <a:ea typeface="맑은 고딕" pitchFamily="50" charset="-127"/>
                </a:rPr>
                <a:t>01</a:t>
              </a:r>
              <a:endParaRPr lang="ko-KR" altLang="en-US" sz="2500" b="1">
                <a:solidFill>
                  <a:srgbClr val="727866"/>
                </a:solidFill>
                <a:latin typeface="+mj-lt"/>
                <a:ea typeface="맑은 고딕" pitchFamily="50" charset="-127"/>
              </a:endParaRPr>
            </a:p>
          </p:txBody>
        </p:sp>
      </p:grpSp>
      <p:grpSp>
        <p:nvGrpSpPr>
          <p:cNvPr id="72" name="그룹 71"/>
          <p:cNvGrpSpPr/>
          <p:nvPr/>
        </p:nvGrpSpPr>
        <p:grpSpPr>
          <a:xfrm>
            <a:off x="395536" y="5569155"/>
            <a:ext cx="5247640" cy="537186"/>
            <a:chOff x="3212069" y="2788503"/>
            <a:chExt cx="4859019" cy="194062"/>
          </a:xfrm>
        </p:grpSpPr>
        <p:sp>
          <p:nvSpPr>
            <p:cNvPr id="74" name="Text Box 5"/>
            <p:cNvSpPr txBox="1">
              <a:spLocks noChangeArrowheads="1"/>
            </p:cNvSpPr>
            <p:nvPr/>
          </p:nvSpPr>
          <p:spPr bwMode="auto">
            <a:xfrm>
              <a:off x="3670687" y="2788503"/>
              <a:ext cx="4295641" cy="133424"/>
            </a:xfrm>
            <a:prstGeom prst="rect">
              <a:avLst/>
            </a:prstGeom>
            <a:noFill/>
            <a:ln w="9525">
              <a:noFill/>
              <a:miter lim="800000"/>
              <a:headEnd/>
              <a:tailEnd/>
            </a:ln>
          </p:spPr>
          <p:txBody>
            <a:bodyPr wrap="square">
              <a:spAutoFit/>
            </a:bodyPr>
            <a:lstStyle/>
            <a:p>
              <a:pPr>
                <a:defRPr/>
              </a:pPr>
              <a:r>
                <a:rPr lang="en-US" altLang="ko-KR" b="1">
                  <a:solidFill>
                    <a:schemeClr val="bg1"/>
                  </a:solidFill>
                  <a:latin typeface="+mj-lt"/>
                  <a:ea typeface="맑은 고딕" pitchFamily="50" charset="-127"/>
                </a:rPr>
                <a:t>HMD Compliance Inspections – What to Expect</a:t>
              </a:r>
            </a:p>
          </p:txBody>
        </p:sp>
        <p:sp>
          <p:nvSpPr>
            <p:cNvPr id="75" name="Text Box 11"/>
            <p:cNvSpPr txBox="1">
              <a:spLocks noChangeArrowheads="1"/>
            </p:cNvSpPr>
            <p:nvPr/>
          </p:nvSpPr>
          <p:spPr bwMode="auto">
            <a:xfrm>
              <a:off x="3662405" y="2887964"/>
              <a:ext cx="4408683" cy="94601"/>
            </a:xfrm>
            <a:prstGeom prst="rect">
              <a:avLst/>
            </a:prstGeom>
            <a:noFill/>
            <a:ln w="9525">
              <a:noFill/>
              <a:miter lim="800000"/>
              <a:headEnd/>
              <a:tailEnd/>
            </a:ln>
            <a:effectLst/>
          </p:spPr>
          <p:txBody>
            <a:bodyPr wrap="square" anchor="ctr">
              <a:spAutoFit/>
            </a:bodyPr>
            <a:lstStyle/>
            <a:p>
              <a:pPr>
                <a:lnSpc>
                  <a:spcPts val="1200"/>
                </a:lnSpc>
                <a:defRPr/>
              </a:pPr>
              <a:r>
                <a:rPr lang="en-US" altLang="ko-KR" sz="1400">
                  <a:solidFill>
                    <a:schemeClr val="bg1"/>
                  </a:solidFill>
                  <a:latin typeface="+mj-lt"/>
                  <a:ea typeface="맑은 고딕" pitchFamily="50" charset="-127"/>
                  <a:cs typeface="굴림" pitchFamily="50" charset="-127"/>
                </a:rPr>
                <a:t>Chantal Eivaz</a:t>
              </a:r>
            </a:p>
          </p:txBody>
        </p:sp>
        <p:sp>
          <p:nvSpPr>
            <p:cNvPr id="76" name="TextBox 13"/>
            <p:cNvSpPr txBox="1">
              <a:spLocks noChangeArrowheads="1"/>
            </p:cNvSpPr>
            <p:nvPr/>
          </p:nvSpPr>
          <p:spPr bwMode="auto">
            <a:xfrm>
              <a:off x="3212069" y="2788503"/>
              <a:ext cx="643239" cy="172339"/>
            </a:xfrm>
            <a:prstGeom prst="rect">
              <a:avLst/>
            </a:prstGeom>
            <a:noFill/>
            <a:ln w="9525">
              <a:noFill/>
              <a:miter lim="800000"/>
              <a:headEnd/>
              <a:tailEnd/>
            </a:ln>
          </p:spPr>
          <p:txBody>
            <a:bodyPr wrap="square">
              <a:spAutoFit/>
            </a:bodyPr>
            <a:lstStyle/>
            <a:p>
              <a:r>
                <a:rPr lang="en-US" altLang="ko-KR" sz="2500" b="1">
                  <a:solidFill>
                    <a:srgbClr val="727866"/>
                  </a:solidFill>
                  <a:latin typeface="+mj-lt"/>
                  <a:ea typeface="맑은 고딕" pitchFamily="50" charset="-127"/>
                </a:rPr>
                <a:t>05</a:t>
              </a:r>
              <a:endParaRPr lang="ko-KR" altLang="en-US" sz="2500" b="1">
                <a:solidFill>
                  <a:srgbClr val="727866"/>
                </a:solidFill>
                <a:latin typeface="+mj-lt"/>
                <a:ea typeface="맑은 고딕" pitchFamily="50" charset="-127"/>
              </a:endParaRPr>
            </a:p>
          </p:txBody>
        </p:sp>
      </p:grpSp>
      <p:sp>
        <p:nvSpPr>
          <p:cNvPr id="4" name="Slide Number Placeholder 3">
            <a:extLst>
              <a:ext uri="{FF2B5EF4-FFF2-40B4-BE49-F238E27FC236}">
                <a16:creationId xmlns:a16="http://schemas.microsoft.com/office/drawing/2014/main" id="{F9FBF4F5-3F1D-44C0-A592-12578A66C75C}"/>
              </a:ext>
            </a:extLst>
          </p:cNvPr>
          <p:cNvSpPr>
            <a:spLocks noGrp="1"/>
          </p:cNvSpPr>
          <p:nvPr>
            <p:ph type="sldNum" sz="quarter" idx="12"/>
          </p:nvPr>
        </p:nvSpPr>
        <p:spPr/>
        <p:txBody>
          <a:bodyPr/>
          <a:lstStyle/>
          <a:p>
            <a:fld id="{EE6BC638-39B7-4287-91A7-2A3DDA573295}" type="slidenum">
              <a:rPr lang="ko-KR" altLang="en-US" smtClean="0"/>
              <a:pPr/>
              <a:t>4</a:t>
            </a:fld>
            <a:endParaRPr lang="ko-KR" altLang="en-US"/>
          </a:p>
        </p:txBody>
      </p:sp>
      <p:pic>
        <p:nvPicPr>
          <p:cNvPr id="6" name="Graphic 5" descr="Bottle">
            <a:extLst>
              <a:ext uri="{FF2B5EF4-FFF2-40B4-BE49-F238E27FC236}">
                <a16:creationId xmlns:a16="http://schemas.microsoft.com/office/drawing/2014/main" id="{FD0E2EEF-AC3A-4EDE-8BEB-2FA75BD529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9433" y="230686"/>
            <a:ext cx="1872850" cy="18728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69FEF6D-0D67-4B39-B9CE-C606C7646013}"/>
              </a:ext>
            </a:extLst>
          </p:cNvPr>
          <p:cNvSpPr txBox="1">
            <a:spLocks/>
          </p:cNvSpPr>
          <p:nvPr/>
        </p:nvSpPr>
        <p:spPr>
          <a:xfrm>
            <a:off x="117848" y="1953504"/>
            <a:ext cx="8697416" cy="4204178"/>
          </a:xfrm>
          <a:prstGeom prst="rect">
            <a:avLst/>
          </a:prstGeom>
        </p:spPr>
        <p:txBody>
          <a:bodyPr lIns="91440" tIns="45720" rIns="91440" bIns="45720" anchor="t">
            <a:noAutofit/>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2000">
                <a:solidFill>
                  <a:schemeClr val="bg1"/>
                </a:solidFill>
                <a:latin typeface="Calibri"/>
                <a:ea typeface="맑은 고딕"/>
                <a:cs typeface="Calibri"/>
              </a:rPr>
              <a:t>Although HMD permits the treatment of hazardous wastes generated in CIP, wastewater pretreatment and discharge requirements are regulated by your Industrial Wastewater Agency. For more information, contact the City of San Diego, Industrial Wastewater Control Program (IWCP):</a:t>
            </a:r>
            <a:br>
              <a:rPr lang="en-US" sz="1900"/>
            </a:br>
            <a:br>
              <a:rPr lang="en-US" sz="1900"/>
            </a:br>
            <a:r>
              <a:rPr lang="en-US" sz="1900" b="1">
                <a:solidFill>
                  <a:schemeClr val="bg1"/>
                </a:solidFill>
                <a:latin typeface="맑은 고딕"/>
                <a:ea typeface="맑은 고딕"/>
              </a:rPr>
              <a:t>Industrial Wastewater Control Program (IWCP)</a:t>
            </a:r>
            <a:br>
              <a:rPr lang="en-US" sz="1900"/>
            </a:br>
            <a:r>
              <a:rPr lang="en-US" sz="1900">
                <a:solidFill>
                  <a:srgbClr val="99CCFF"/>
                </a:solidFill>
                <a:latin typeface="맑은 고딕"/>
                <a:ea typeface="맑은 고딕"/>
                <a:hlinkClick r:id="rId2">
                  <a:extLst>
                    <a:ext uri="{A12FA001-AC4F-418D-AE19-62706E023703}">
                      <ahyp:hlinkClr xmlns:ahyp="http://schemas.microsoft.com/office/drawing/2018/hyperlinkcolor" val="tx"/>
                    </a:ext>
                  </a:extLst>
                </a:hlinkClick>
              </a:rPr>
              <a:t>https://www.sandiego.gov/public-utilities/permits-construction/industrial-user-permits</a:t>
            </a:r>
            <a:r>
              <a:rPr lang="en-US" sz="1900">
                <a:solidFill>
                  <a:srgbClr val="99CCFF"/>
                </a:solidFill>
                <a:latin typeface="맑은 고딕"/>
                <a:ea typeface="맑은 고딕"/>
              </a:rPr>
              <a:t> </a:t>
            </a:r>
            <a:br>
              <a:rPr lang="en-US" sz="1900"/>
            </a:br>
            <a:r>
              <a:rPr lang="en-US" sz="1900">
                <a:solidFill>
                  <a:schemeClr val="bg1"/>
                </a:solidFill>
                <a:latin typeface="맑은 고딕"/>
                <a:ea typeface="맑은 고딕"/>
              </a:rPr>
              <a:t>9192 Topaz Way, MS 901D</a:t>
            </a:r>
            <a:br>
              <a:rPr lang="en-US" sz="1900"/>
            </a:br>
            <a:r>
              <a:rPr lang="en-US" sz="1900">
                <a:solidFill>
                  <a:schemeClr val="bg1"/>
                </a:solidFill>
                <a:latin typeface="맑은 고딕"/>
                <a:ea typeface="맑은 고딕"/>
              </a:rPr>
              <a:t>San Diego, CA 92123</a:t>
            </a:r>
            <a:br>
              <a:rPr lang="en-US" sz="1900"/>
            </a:br>
            <a:r>
              <a:rPr lang="en-US" sz="1900">
                <a:solidFill>
                  <a:schemeClr val="bg1"/>
                </a:solidFill>
                <a:latin typeface="맑은 고딕"/>
                <a:ea typeface="맑은 고딕"/>
              </a:rPr>
              <a:t>(858) 654-4100 </a:t>
            </a:r>
            <a:br>
              <a:rPr lang="en-US" sz="1900"/>
            </a:br>
            <a:endParaRPr lang="en-US" sz="1900"/>
          </a:p>
        </p:txBody>
      </p:sp>
      <p:sp>
        <p:nvSpPr>
          <p:cNvPr id="3" name="Title 1">
            <a:extLst>
              <a:ext uri="{FF2B5EF4-FFF2-40B4-BE49-F238E27FC236}">
                <a16:creationId xmlns:a16="http://schemas.microsoft.com/office/drawing/2014/main" id="{B42C5802-A1EB-4D1B-B9EF-B0E7754C2CB0}"/>
              </a:ext>
            </a:extLst>
          </p:cNvPr>
          <p:cNvSpPr txBox="1">
            <a:spLocks/>
          </p:cNvSpPr>
          <p:nvPr/>
        </p:nvSpPr>
        <p:spPr>
          <a:xfrm>
            <a:off x="971600" y="764704"/>
            <a:ext cx="42484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7200" b="1" i="0" u="none" strike="noStrike" kern="1200" cap="none" spc="0" normalizeH="0" baseline="0" noProof="0">
              <a:ln>
                <a:noFill/>
              </a:ln>
              <a:solidFill>
                <a:schemeClr val="bg1"/>
              </a:solidFill>
              <a:effectLst/>
              <a:uLnTx/>
              <a:uFillTx/>
              <a:latin typeface="Calibri Light" panose="020F0302020204030204"/>
              <a:ea typeface="+mj-ea"/>
              <a:cs typeface="+mj-cs"/>
            </a:endParaRPr>
          </a:p>
        </p:txBody>
      </p:sp>
      <p:sp>
        <p:nvSpPr>
          <p:cNvPr id="4" name="Slide Number Placeholder 3">
            <a:extLst>
              <a:ext uri="{FF2B5EF4-FFF2-40B4-BE49-F238E27FC236}">
                <a16:creationId xmlns:a16="http://schemas.microsoft.com/office/drawing/2014/main" id="{93D7E9A2-97F7-4634-A9C2-7DB09965FC0A}"/>
              </a:ext>
            </a:extLst>
          </p:cNvPr>
          <p:cNvSpPr>
            <a:spLocks noGrp="1"/>
          </p:cNvSpPr>
          <p:nvPr>
            <p:ph type="sldNum" sz="quarter" idx="12"/>
          </p:nvPr>
        </p:nvSpPr>
        <p:spPr/>
        <p:txBody>
          <a:bodyPr/>
          <a:lstStyle/>
          <a:p>
            <a:fld id="{EE6BC638-39B7-4287-91A7-2A3DDA573295}" type="slidenum">
              <a:rPr lang="ko-KR" altLang="en-US" smtClean="0"/>
              <a:pPr/>
              <a:t>40</a:t>
            </a:fld>
            <a:endParaRPr lang="ko-KR" altLang="en-US"/>
          </a:p>
        </p:txBody>
      </p:sp>
      <p:sp>
        <p:nvSpPr>
          <p:cNvPr id="6" name="TextBox 5">
            <a:extLst>
              <a:ext uri="{FF2B5EF4-FFF2-40B4-BE49-F238E27FC236}">
                <a16:creationId xmlns:a16="http://schemas.microsoft.com/office/drawing/2014/main" id="{63FAD7F6-D2CC-440E-BD31-E3956BB30B57}"/>
              </a:ext>
            </a:extLst>
          </p:cNvPr>
          <p:cNvSpPr txBox="1"/>
          <p:nvPr/>
        </p:nvSpPr>
        <p:spPr>
          <a:xfrm>
            <a:off x="246078" y="573296"/>
            <a:ext cx="8568952" cy="1077218"/>
          </a:xfrm>
          <a:prstGeom prst="rect">
            <a:avLst/>
          </a:prstGeom>
          <a:gradFill flip="none" rotWithShape="1">
            <a:gsLst>
              <a:gs pos="0">
                <a:srgbClr val="AAC3CD">
                  <a:alpha val="5000"/>
                </a:srgbClr>
              </a:gs>
              <a:gs pos="0">
                <a:srgbClr val="D9F5FF">
                  <a:shade val="30000"/>
                  <a:satMod val="115000"/>
                </a:srgbClr>
              </a:gs>
              <a:gs pos="50000">
                <a:srgbClr val="D9F5FF">
                  <a:shade val="67500"/>
                  <a:satMod val="115000"/>
                </a:srgbClr>
              </a:gs>
              <a:gs pos="100000">
                <a:srgbClr val="D9F5FF">
                  <a:shade val="100000"/>
                  <a:satMod val="115000"/>
                </a:srgbClr>
              </a:gs>
            </a:gsLst>
            <a:lin ang="5400000" scaled="1"/>
            <a:tileRect/>
          </a:gradFill>
          <a:ln>
            <a:solidFill>
              <a:srgbClr val="00B0F0"/>
            </a:solidFill>
          </a:ln>
        </p:spPr>
        <p:txBody>
          <a:bodyPr wrap="square" lIns="91440" tIns="45720" rIns="91440" bIns="45720" anchor="t">
            <a:spAutoFit/>
          </a:bodyPr>
          <a:lstStyle/>
          <a:p>
            <a:pPr algn="ctr"/>
            <a:r>
              <a:rPr kumimoji="0" lang="en-US" altLang="en-US" sz="3200" b="1" i="0" u="none" strike="noStrike" kern="1200" cap="none" spc="0" normalizeH="0" baseline="0" noProof="0">
                <a:ln>
                  <a:noFill/>
                </a:ln>
                <a:effectLst/>
                <a:uLnTx/>
                <a:uFillTx/>
                <a:latin typeface="Calibri"/>
                <a:ea typeface="맑은 고딕"/>
                <a:cs typeface="+mj-cs"/>
              </a:rPr>
              <a:t>HMD does not oversee industrial </a:t>
            </a:r>
            <a:r>
              <a:rPr lang="en-US" altLang="en-US" sz="3200" b="1">
                <a:latin typeface="Calibri"/>
                <a:ea typeface="맑은 고딕"/>
                <a:cs typeface="+mj-cs"/>
              </a:rPr>
              <a:t>w</a:t>
            </a:r>
            <a:r>
              <a:rPr kumimoji="0" lang="en-US" altLang="en-US" sz="3200" b="1" i="0" u="none" strike="noStrike" kern="1200" cap="none" spc="0" normalizeH="0" baseline="0" noProof="0">
                <a:ln>
                  <a:noFill/>
                </a:ln>
                <a:effectLst/>
                <a:uLnTx/>
                <a:uFillTx/>
                <a:latin typeface="Calibri"/>
                <a:ea typeface="맑은 고딕"/>
                <a:cs typeface="+mj-cs"/>
              </a:rPr>
              <a:t>astewater pretreatment/discharge requirements</a:t>
            </a:r>
            <a:endParaRPr lang="en-US" sz="3200">
              <a:ea typeface="맑은 고딕"/>
            </a:endParaRPr>
          </a:p>
        </p:txBody>
      </p:sp>
    </p:spTree>
    <p:extLst>
      <p:ext uri="{BB962C8B-B14F-4D97-AF65-F5344CB8AC3E}">
        <p14:creationId xmlns:p14="http://schemas.microsoft.com/office/powerpoint/2010/main" val="4005872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95E50">
            <a:alpha val="80000"/>
          </a:srgbClr>
        </a:solidFill>
        <a:effectLst/>
      </p:bgPr>
    </p:bg>
    <p:spTree>
      <p:nvGrpSpPr>
        <p:cNvPr id="1" name=""/>
        <p:cNvGrpSpPr/>
        <p:nvPr/>
      </p:nvGrpSpPr>
      <p:grpSpPr>
        <a:xfrm>
          <a:off x="0" y="0"/>
          <a:ext cx="0" cy="0"/>
          <a:chOff x="0" y="0"/>
          <a:chExt cx="0" cy="0"/>
        </a:xfrm>
      </p:grpSpPr>
      <p:sp>
        <p:nvSpPr>
          <p:cNvPr id="5" name="제목 4"/>
          <p:cNvSpPr>
            <a:spLocks noGrp="1"/>
          </p:cNvSpPr>
          <p:nvPr>
            <p:ph type="ctrTitle"/>
          </p:nvPr>
        </p:nvSpPr>
        <p:spPr>
          <a:xfrm>
            <a:off x="0" y="861423"/>
            <a:ext cx="9144000" cy="1944216"/>
          </a:xfrm>
        </p:spPr>
        <p:txBody>
          <a:bodyPr/>
          <a:lstStyle/>
          <a:p>
            <a:r>
              <a:rPr lang="en-US" altLang="ko-KR" sz="11500" b="1">
                <a:solidFill>
                  <a:srgbClr val="FFFF00"/>
                </a:solidFill>
              </a:rPr>
              <a:t>BREAK</a:t>
            </a:r>
            <a:endParaRPr lang="ko-KR" altLang="en-US" sz="11500">
              <a:solidFill>
                <a:srgbClr val="FFFF00"/>
              </a:solidFill>
            </a:endParaRPr>
          </a:p>
        </p:txBody>
      </p:sp>
      <p:sp>
        <p:nvSpPr>
          <p:cNvPr id="2" name="Slide Number Placeholder 1">
            <a:extLst>
              <a:ext uri="{FF2B5EF4-FFF2-40B4-BE49-F238E27FC236}">
                <a16:creationId xmlns:a16="http://schemas.microsoft.com/office/drawing/2014/main" id="{489A3AB9-5B8A-4267-8D27-B559E99FE6EC}"/>
              </a:ext>
            </a:extLst>
          </p:cNvPr>
          <p:cNvSpPr>
            <a:spLocks noGrp="1"/>
          </p:cNvSpPr>
          <p:nvPr>
            <p:ph type="sldNum" sz="quarter" idx="12"/>
          </p:nvPr>
        </p:nvSpPr>
        <p:spPr/>
        <p:txBody>
          <a:bodyPr/>
          <a:lstStyle/>
          <a:p>
            <a:fld id="{EE6BC638-39B7-4287-91A7-2A3DDA573295}" type="slidenum">
              <a:rPr lang="ko-KR" altLang="en-US" smtClean="0"/>
              <a:pPr/>
              <a:t>41</a:t>
            </a:fld>
            <a:endParaRPr lang="ko-KR" altLang="en-US"/>
          </a:p>
        </p:txBody>
      </p:sp>
      <p:pic>
        <p:nvPicPr>
          <p:cNvPr id="4" name="Graphic 3" descr="Coffee">
            <a:extLst>
              <a:ext uri="{FF2B5EF4-FFF2-40B4-BE49-F238E27FC236}">
                <a16:creationId xmlns:a16="http://schemas.microsoft.com/office/drawing/2014/main" id="{60F44AF1-37DF-475E-A683-24E77422BD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34493" y="2576447"/>
            <a:ext cx="1790699" cy="179069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1C89D2-84D2-4EA1-B30D-2EFDB7C2D225}"/>
              </a:ext>
            </a:extLst>
          </p:cNvPr>
          <p:cNvSpPr txBox="1"/>
          <p:nvPr/>
        </p:nvSpPr>
        <p:spPr>
          <a:xfrm>
            <a:off x="-1828423" y="1347057"/>
            <a:ext cx="9289032" cy="1036438"/>
          </a:xfrm>
          <a:prstGeom prst="rect">
            <a:avLst/>
          </a:prstGeom>
          <a:noFill/>
          <a:ln>
            <a:noFill/>
          </a:ln>
        </p:spPr>
        <p:txBody>
          <a:bodyPr wrap="square" rtlCol="0">
            <a:spAutoFit/>
          </a:bodyPr>
          <a:lstStyle/>
          <a:p>
            <a:pPr marL="0" marR="0" algn="ctr">
              <a:lnSpc>
                <a:spcPct val="107000"/>
              </a:lnSpc>
              <a:spcBef>
                <a:spcPts val="0"/>
              </a:spcBef>
              <a:spcAft>
                <a:spcPts val="800"/>
              </a:spcAft>
            </a:pPr>
            <a:r>
              <a:rPr lang="en-US" sz="6000" b="1">
                <a:ln>
                  <a:solidFill>
                    <a:srgbClr val="595E50"/>
                  </a:solidFill>
                </a:ln>
                <a:solidFill>
                  <a:schemeClr val="bg2"/>
                </a:solidFill>
                <a:latin typeface="+mj-lt"/>
                <a:ea typeface="Calibri" panose="020F0502020204030204" pitchFamily="34" charset="0"/>
                <a:cs typeface="Times New Roman" panose="02020603050405020304" pitchFamily="18" charset="0"/>
              </a:rPr>
              <a:t>CERS REPORTING</a:t>
            </a:r>
            <a:endParaRPr lang="en-US" sz="6000">
              <a:ln>
                <a:solidFill>
                  <a:srgbClr val="595E50"/>
                </a:solidFill>
              </a:ln>
              <a:solidFill>
                <a:schemeClr val="bg2"/>
              </a:solidFill>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0369B944-7955-4CAA-9078-152823977CAD}"/>
              </a:ext>
            </a:extLst>
          </p:cNvPr>
          <p:cNvPicPr>
            <a:picLocks noChangeAspect="1"/>
          </p:cNvPicPr>
          <p:nvPr/>
        </p:nvPicPr>
        <p:blipFill>
          <a:blip r:embed="rId2"/>
          <a:stretch>
            <a:fillRect/>
          </a:stretch>
        </p:blipFill>
        <p:spPr>
          <a:xfrm>
            <a:off x="6084168" y="1268760"/>
            <a:ext cx="1824902" cy="1771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2568753C-53DB-4DC9-B761-937FFA9FAC25}"/>
              </a:ext>
            </a:extLst>
          </p:cNvPr>
          <p:cNvSpPr>
            <a:spLocks noGrp="1"/>
          </p:cNvSpPr>
          <p:nvPr>
            <p:ph type="sldNum" sz="quarter" idx="12"/>
          </p:nvPr>
        </p:nvSpPr>
        <p:spPr/>
        <p:txBody>
          <a:bodyPr/>
          <a:lstStyle/>
          <a:p>
            <a:fld id="{EE6BC638-39B7-4287-91A7-2A3DDA573295}" type="slidenum">
              <a:rPr lang="ko-KR" altLang="en-US" smtClean="0"/>
              <a:pPr/>
              <a:t>42</a:t>
            </a:fld>
            <a:endParaRPr lang="ko-KR" altLang="en-US"/>
          </a:p>
        </p:txBody>
      </p:sp>
      <p:sp>
        <p:nvSpPr>
          <p:cNvPr id="6" name="Content Placeholder 2">
            <a:extLst>
              <a:ext uri="{FF2B5EF4-FFF2-40B4-BE49-F238E27FC236}">
                <a16:creationId xmlns:a16="http://schemas.microsoft.com/office/drawing/2014/main" id="{542D3C90-EF4B-4373-9BF1-4D6980634AF3}"/>
              </a:ext>
            </a:extLst>
          </p:cNvPr>
          <p:cNvSpPr txBox="1">
            <a:spLocks/>
          </p:cNvSpPr>
          <p:nvPr/>
        </p:nvSpPr>
        <p:spPr>
          <a:xfrm>
            <a:off x="-99674" y="3118533"/>
            <a:ext cx="8731349" cy="3415234"/>
          </a:xfrm>
          <a:prstGeom prst="rect">
            <a:avLst/>
          </a:prstGeom>
        </p:spPr>
        <p:txBody>
          <a:bodyPr>
            <a:normAutofit/>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en-US" sz="2400" b="1">
              <a:solidFill>
                <a:schemeClr val="bg1"/>
              </a:solidFill>
            </a:endParaRPr>
          </a:p>
          <a:p>
            <a:pPr lvl="1">
              <a:buFont typeface="Arial" panose="020B0604020202020204" pitchFamily="34" charset="0"/>
              <a:buChar char="•"/>
            </a:pPr>
            <a:r>
              <a:rPr lang="en-US" sz="2400" b="1">
                <a:solidFill>
                  <a:schemeClr val="bg1"/>
                </a:solidFill>
              </a:rPr>
              <a:t>What a Hazardous Materials Business Plan (HMBP)   consists of</a:t>
            </a:r>
          </a:p>
          <a:p>
            <a:pPr marL="457200" lvl="1" indent="0">
              <a:buNone/>
            </a:pPr>
            <a:endParaRPr lang="en-US" sz="2400" b="1">
              <a:solidFill>
                <a:schemeClr val="bg1"/>
              </a:solidFill>
            </a:endParaRPr>
          </a:p>
          <a:p>
            <a:pPr lvl="1">
              <a:buFont typeface="Arial" panose="020B0604020202020204" pitchFamily="34" charset="0"/>
              <a:buChar char="•"/>
            </a:pPr>
            <a:r>
              <a:rPr lang="en-US" sz="2400" b="1">
                <a:solidFill>
                  <a:schemeClr val="bg1"/>
                </a:solidFill>
              </a:rPr>
              <a:t>How to complete a submittal in CERS</a:t>
            </a:r>
          </a:p>
          <a:p>
            <a:pPr lvl="1">
              <a:buFont typeface="Arial" panose="020B0604020202020204" pitchFamily="34" charset="0"/>
              <a:buChar char="•"/>
            </a:pPr>
            <a:endParaRPr lang="en-US" sz="2400" b="1">
              <a:solidFill>
                <a:schemeClr val="bg1"/>
              </a:solidFill>
            </a:endParaRPr>
          </a:p>
          <a:p>
            <a:pPr lvl="1">
              <a:buFont typeface="Arial" panose="020B0604020202020204" pitchFamily="34" charset="0"/>
              <a:buChar char="•"/>
            </a:pPr>
            <a:r>
              <a:rPr lang="en-US" sz="2400" b="1">
                <a:solidFill>
                  <a:schemeClr val="bg1"/>
                </a:solidFill>
              </a:rPr>
              <a:t>Provide tips for submittal process</a:t>
            </a:r>
          </a:p>
        </p:txBody>
      </p:sp>
    </p:spTree>
    <p:extLst>
      <p:ext uri="{BB962C8B-B14F-4D97-AF65-F5344CB8AC3E}">
        <p14:creationId xmlns:p14="http://schemas.microsoft.com/office/powerpoint/2010/main" val="2628913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B1A07B-ACDD-4CB0-B775-2639F82DFB7A}"/>
              </a:ext>
            </a:extLst>
          </p:cNvPr>
          <p:cNvSpPr txBox="1"/>
          <p:nvPr/>
        </p:nvSpPr>
        <p:spPr>
          <a:xfrm>
            <a:off x="281827" y="529685"/>
            <a:ext cx="5096307" cy="769441"/>
          </a:xfrm>
          <a:prstGeom prst="rect">
            <a:avLst/>
          </a:prstGeom>
          <a:noFill/>
        </p:spPr>
        <p:txBody>
          <a:bodyPr wrap="square" rtlCol="0">
            <a:spAutoFit/>
          </a:bodyPr>
          <a:lstStyle/>
          <a:p>
            <a:r>
              <a:rPr lang="en-US" sz="4400" b="1">
                <a:solidFill>
                  <a:schemeClr val="bg1"/>
                </a:solidFill>
                <a:latin typeface="+mj-lt"/>
              </a:rPr>
              <a:t>Submittal Guidance</a:t>
            </a:r>
          </a:p>
        </p:txBody>
      </p:sp>
      <p:pic>
        <p:nvPicPr>
          <p:cNvPr id="5" name="Picture 4" descr="Logo&#10;&#10;Description automatically generated">
            <a:extLst>
              <a:ext uri="{FF2B5EF4-FFF2-40B4-BE49-F238E27FC236}">
                <a16:creationId xmlns:a16="http://schemas.microsoft.com/office/drawing/2014/main" id="{27AFB530-7E07-4E11-A997-7375FBE60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95" y="1560737"/>
            <a:ext cx="4196479" cy="893694"/>
          </a:xfrm>
          <a:prstGeom prst="rect">
            <a:avLst/>
          </a:prstGeom>
          <a:solidFill>
            <a:schemeClr val="accent1"/>
          </a:solidFill>
          <a:ln w="9525">
            <a:solidFill>
              <a:schemeClr val="tx1">
                <a:alpha val="0"/>
              </a:schemeClr>
            </a:solidFill>
          </a:ln>
        </p:spPr>
      </p:pic>
      <p:sp>
        <p:nvSpPr>
          <p:cNvPr id="8" name="TextBox 7">
            <a:extLst>
              <a:ext uri="{FF2B5EF4-FFF2-40B4-BE49-F238E27FC236}">
                <a16:creationId xmlns:a16="http://schemas.microsoft.com/office/drawing/2014/main" id="{A054DA5B-20B0-411B-B07F-647F765C1305}"/>
              </a:ext>
            </a:extLst>
          </p:cNvPr>
          <p:cNvSpPr txBox="1"/>
          <p:nvPr/>
        </p:nvSpPr>
        <p:spPr>
          <a:xfrm>
            <a:off x="-51005" y="2522001"/>
            <a:ext cx="4983986" cy="461665"/>
          </a:xfrm>
          <a:prstGeom prst="rect">
            <a:avLst/>
          </a:prstGeom>
          <a:noFill/>
        </p:spPr>
        <p:txBody>
          <a:bodyPr wrap="square">
            <a:spAutoFit/>
          </a:bodyPr>
          <a:lstStyle/>
          <a:p>
            <a:r>
              <a:rPr lang="en-US" sz="2400">
                <a:solidFill>
                  <a:srgbClr val="FFFF00"/>
                </a:solidFill>
                <a:latin typeface="+mj-lt"/>
              </a:rPr>
              <a:t>  https://cers.calepa.ca.gov/</a:t>
            </a:r>
          </a:p>
        </p:txBody>
      </p:sp>
      <p:sp>
        <p:nvSpPr>
          <p:cNvPr id="9" name="TextBox 8">
            <a:extLst>
              <a:ext uri="{FF2B5EF4-FFF2-40B4-BE49-F238E27FC236}">
                <a16:creationId xmlns:a16="http://schemas.microsoft.com/office/drawing/2014/main" id="{B32DFE54-52DA-4A63-B6AE-D8554B3D4C17}"/>
              </a:ext>
            </a:extLst>
          </p:cNvPr>
          <p:cNvSpPr txBox="1"/>
          <p:nvPr/>
        </p:nvSpPr>
        <p:spPr>
          <a:xfrm>
            <a:off x="227007" y="3258423"/>
            <a:ext cx="8741694" cy="3447098"/>
          </a:xfrm>
          <a:prstGeom prst="rect">
            <a:avLst/>
          </a:prstGeom>
          <a:noFill/>
        </p:spPr>
        <p:txBody>
          <a:bodyPr wrap="square" rtlCol="0">
            <a:spAutoFit/>
          </a:bodyPr>
          <a:lstStyle/>
          <a:p>
            <a:pPr marL="285750" indent="-285750">
              <a:buFont typeface="Arial" panose="020B0604020202020204" pitchFamily="34" charset="0"/>
              <a:buChar char="•"/>
            </a:pPr>
            <a:r>
              <a:rPr lang="en-US" sz="2000" b="1">
                <a:solidFill>
                  <a:schemeClr val="bg1"/>
                </a:solidFill>
                <a:latin typeface="+mj-lt"/>
              </a:rPr>
              <a:t>Businesses in the County of SD subject to a Unified Program Facility Permit are required by law to maintain their permit and submit their information </a:t>
            </a:r>
          </a:p>
          <a:p>
            <a:r>
              <a:rPr lang="en-US" sz="2000" b="1">
                <a:solidFill>
                  <a:schemeClr val="bg1"/>
                </a:solidFill>
                <a:latin typeface="+mj-lt"/>
              </a:rPr>
              <a:t>     electronically through the CERS website</a:t>
            </a:r>
          </a:p>
          <a:p>
            <a:endParaRPr lang="en-US" sz="2000" b="1">
              <a:solidFill>
                <a:schemeClr val="bg1"/>
              </a:solidFill>
              <a:latin typeface="+mj-lt"/>
            </a:endParaRPr>
          </a:p>
          <a:p>
            <a:pPr marL="285750" indent="-285750">
              <a:buFont typeface="Arial" panose="020B0604020202020204" pitchFamily="34" charset="0"/>
              <a:buChar char="•"/>
            </a:pPr>
            <a:r>
              <a:rPr lang="en-US" sz="2000" b="1">
                <a:solidFill>
                  <a:schemeClr val="bg1"/>
                </a:solidFill>
                <a:latin typeface="+mj-lt"/>
              </a:rPr>
              <a:t>HMD uses information in the CERS website for permitting and regulating</a:t>
            </a:r>
          </a:p>
          <a:p>
            <a:pPr marL="742950" lvl="1" indent="-285750">
              <a:buFont typeface="Arial" panose="020B0604020202020204" pitchFamily="34" charset="0"/>
              <a:buChar char="•"/>
            </a:pPr>
            <a:r>
              <a:rPr lang="en-US" sz="2000" b="1">
                <a:solidFill>
                  <a:schemeClr val="bg1"/>
                </a:solidFill>
                <a:latin typeface="+mj-lt"/>
              </a:rPr>
              <a:t>First Responders also use information in CERS</a:t>
            </a:r>
          </a:p>
          <a:p>
            <a:endParaRPr lang="en-US" sz="2000" b="1">
              <a:solidFill>
                <a:schemeClr val="bg1"/>
              </a:solidFill>
              <a:latin typeface="+mj-lt"/>
            </a:endParaRPr>
          </a:p>
          <a:p>
            <a:pPr marL="342900" indent="-342900">
              <a:buFont typeface="Wingdings" panose="05000000000000000000" pitchFamily="2" charset="2"/>
              <a:buChar char="v"/>
            </a:pPr>
            <a:r>
              <a:rPr lang="en-US" sz="2000" b="1">
                <a:solidFill>
                  <a:schemeClr val="bg1"/>
                </a:solidFill>
                <a:latin typeface="+mj-lt"/>
              </a:rPr>
              <a:t>If facility has never had a Unified Program Facility Permit, a CERS Application </a:t>
            </a:r>
          </a:p>
          <a:p>
            <a:r>
              <a:rPr lang="en-US" sz="2000" b="1">
                <a:solidFill>
                  <a:schemeClr val="bg1"/>
                </a:solidFill>
                <a:latin typeface="+mj-lt"/>
              </a:rPr>
              <a:t>      must be completed and returned to our Division. </a:t>
            </a:r>
          </a:p>
          <a:p>
            <a:r>
              <a:rPr lang="en-US" sz="2000" b="1">
                <a:solidFill>
                  <a:schemeClr val="bg1"/>
                </a:solidFill>
                <a:latin typeface="+mj-lt"/>
              </a:rPr>
              <a:t>      Link: </a:t>
            </a:r>
            <a:r>
              <a:rPr lang="en-US" sz="2000" b="1">
                <a:solidFill>
                  <a:srgbClr val="00B0F0"/>
                </a:solidFill>
                <a:latin typeface="+mj-lt"/>
                <a:hlinkClick r:id="rId3">
                  <a:extLst>
                    <a:ext uri="{A12FA001-AC4F-418D-AE19-62706E023703}">
                      <ahyp:hlinkClr xmlns:ahyp="http://schemas.microsoft.com/office/drawing/2018/hyperlinkcolor" val="tx"/>
                    </a:ext>
                  </a:extLst>
                </a:hlinkClick>
              </a:rPr>
              <a:t>CERS Application</a:t>
            </a:r>
            <a:endParaRPr lang="en-US" sz="2000" b="1">
              <a:solidFill>
                <a:srgbClr val="00B0F0"/>
              </a:solidFill>
              <a:latin typeface="+mj-lt"/>
            </a:endParaRPr>
          </a:p>
          <a:p>
            <a:endParaRPr lang="en-US">
              <a:solidFill>
                <a:schemeClr val="bg1"/>
              </a:solidFill>
            </a:endParaRPr>
          </a:p>
        </p:txBody>
      </p:sp>
      <p:sp>
        <p:nvSpPr>
          <p:cNvPr id="3" name="Slide Number Placeholder 2">
            <a:extLst>
              <a:ext uri="{FF2B5EF4-FFF2-40B4-BE49-F238E27FC236}">
                <a16:creationId xmlns:a16="http://schemas.microsoft.com/office/drawing/2014/main" id="{6941ED02-1914-46F4-8509-9FFF02F619E9}"/>
              </a:ext>
            </a:extLst>
          </p:cNvPr>
          <p:cNvSpPr>
            <a:spLocks noGrp="1"/>
          </p:cNvSpPr>
          <p:nvPr>
            <p:ph type="sldNum" sz="quarter" idx="12"/>
          </p:nvPr>
        </p:nvSpPr>
        <p:spPr/>
        <p:txBody>
          <a:bodyPr/>
          <a:lstStyle/>
          <a:p>
            <a:fld id="{EE6BC638-39B7-4287-91A7-2A3DDA573295}" type="slidenum">
              <a:rPr lang="ko-KR" altLang="en-US" smtClean="0"/>
              <a:pPr/>
              <a:t>43</a:t>
            </a:fld>
            <a:endParaRPr lang="ko-KR" altLang="en-US"/>
          </a:p>
        </p:txBody>
      </p:sp>
    </p:spTree>
    <p:extLst>
      <p:ext uri="{BB962C8B-B14F-4D97-AF65-F5344CB8AC3E}">
        <p14:creationId xmlns:p14="http://schemas.microsoft.com/office/powerpoint/2010/main" val="2055108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1E56BD-A3A4-4757-861F-EEF57C317EEF}"/>
              </a:ext>
            </a:extLst>
          </p:cNvPr>
          <p:cNvSpPr txBox="1">
            <a:spLocks/>
          </p:cNvSpPr>
          <p:nvPr/>
        </p:nvSpPr>
        <p:spPr>
          <a:xfrm>
            <a:off x="-1260648" y="620688"/>
            <a:ext cx="8456998" cy="881090"/>
          </a:xfrm>
          <a:prstGeom prst="rect">
            <a:avLst/>
          </a:prstGeom>
        </p:spPr>
        <p:txBody>
          <a:bodyPr>
            <a:normAutofit/>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pPr algn="ctr"/>
            <a:r>
              <a:rPr lang="en-US" sz="4400" b="1">
                <a:solidFill>
                  <a:schemeClr val="bg1"/>
                </a:solidFill>
              </a:rPr>
              <a:t>Submittal</a:t>
            </a:r>
            <a:r>
              <a:rPr lang="en-US" sz="4000">
                <a:solidFill>
                  <a:schemeClr val="bg1"/>
                </a:solidFill>
              </a:rPr>
              <a:t> </a:t>
            </a:r>
            <a:r>
              <a:rPr lang="en-US" sz="4000" b="1">
                <a:solidFill>
                  <a:schemeClr val="bg1"/>
                </a:solidFill>
              </a:rPr>
              <a:t>Elements</a:t>
            </a:r>
            <a:r>
              <a:rPr lang="en-US" sz="4000">
                <a:solidFill>
                  <a:schemeClr val="bg1"/>
                </a:solidFill>
              </a:rPr>
              <a:t> </a:t>
            </a:r>
          </a:p>
        </p:txBody>
      </p:sp>
      <p:sp>
        <p:nvSpPr>
          <p:cNvPr id="4" name="Content Placeholder 2">
            <a:extLst>
              <a:ext uri="{FF2B5EF4-FFF2-40B4-BE49-F238E27FC236}">
                <a16:creationId xmlns:a16="http://schemas.microsoft.com/office/drawing/2014/main" id="{7495CA7A-9696-4204-9147-AAE13FFFD467}"/>
              </a:ext>
            </a:extLst>
          </p:cNvPr>
          <p:cNvSpPr txBox="1">
            <a:spLocks/>
          </p:cNvSpPr>
          <p:nvPr/>
        </p:nvSpPr>
        <p:spPr>
          <a:xfrm>
            <a:off x="497024" y="2446512"/>
            <a:ext cx="8149952" cy="3268596"/>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b="1">
                <a:solidFill>
                  <a:srgbClr val="FFFF00"/>
                </a:solidFill>
              </a:rPr>
              <a:t>Facility Information</a:t>
            </a:r>
          </a:p>
          <a:p>
            <a:pPr lvl="1"/>
            <a:r>
              <a:rPr lang="en-US">
                <a:solidFill>
                  <a:schemeClr val="bg1"/>
                </a:solidFill>
              </a:rPr>
              <a:t>Business Activities</a:t>
            </a:r>
          </a:p>
          <a:p>
            <a:pPr lvl="1"/>
            <a:r>
              <a:rPr lang="en-US">
                <a:solidFill>
                  <a:schemeClr val="bg1"/>
                </a:solidFill>
              </a:rPr>
              <a:t>Business Owner/Operator Identification</a:t>
            </a:r>
          </a:p>
          <a:p>
            <a:r>
              <a:rPr lang="en-US" b="1">
                <a:solidFill>
                  <a:srgbClr val="FFFF00"/>
                </a:solidFill>
              </a:rPr>
              <a:t>Hazardous Materials Inventory</a:t>
            </a:r>
          </a:p>
          <a:p>
            <a:pPr lvl="1"/>
            <a:r>
              <a:rPr lang="en-US">
                <a:solidFill>
                  <a:schemeClr val="bg1"/>
                </a:solidFill>
              </a:rPr>
              <a:t>Inventory </a:t>
            </a:r>
          </a:p>
          <a:p>
            <a:pPr lvl="1"/>
            <a:r>
              <a:rPr lang="en-US">
                <a:solidFill>
                  <a:schemeClr val="bg1"/>
                </a:solidFill>
              </a:rPr>
              <a:t>Site Map</a:t>
            </a:r>
          </a:p>
          <a:p>
            <a:r>
              <a:rPr lang="en-US" b="1">
                <a:solidFill>
                  <a:srgbClr val="FFFF00"/>
                </a:solidFill>
              </a:rPr>
              <a:t>Emergency Response and Training Plans</a:t>
            </a:r>
          </a:p>
          <a:p>
            <a:pPr lvl="1"/>
            <a:r>
              <a:rPr lang="en-US">
                <a:solidFill>
                  <a:schemeClr val="bg1"/>
                </a:solidFill>
              </a:rPr>
              <a:t>Response Plan </a:t>
            </a:r>
          </a:p>
          <a:p>
            <a:pPr lvl="1"/>
            <a:r>
              <a:rPr lang="en-US">
                <a:solidFill>
                  <a:schemeClr val="bg1"/>
                </a:solidFill>
              </a:rPr>
              <a:t>Training Plan</a:t>
            </a:r>
          </a:p>
          <a:p>
            <a:endParaRPr lang="en-US"/>
          </a:p>
          <a:p>
            <a:endParaRPr lang="en-US"/>
          </a:p>
        </p:txBody>
      </p:sp>
      <p:sp>
        <p:nvSpPr>
          <p:cNvPr id="5" name="Slide Number Placeholder 4">
            <a:extLst>
              <a:ext uri="{FF2B5EF4-FFF2-40B4-BE49-F238E27FC236}">
                <a16:creationId xmlns:a16="http://schemas.microsoft.com/office/drawing/2014/main" id="{7D6566D9-3608-468E-B27C-99BC582605CB}"/>
              </a:ext>
            </a:extLst>
          </p:cNvPr>
          <p:cNvSpPr>
            <a:spLocks noGrp="1"/>
          </p:cNvSpPr>
          <p:nvPr>
            <p:ph type="sldNum" sz="quarter" idx="12"/>
          </p:nvPr>
        </p:nvSpPr>
        <p:spPr/>
        <p:txBody>
          <a:bodyPr/>
          <a:lstStyle/>
          <a:p>
            <a:fld id="{EE6BC638-39B7-4287-91A7-2A3DDA573295}" type="slidenum">
              <a:rPr lang="ko-KR" altLang="en-US" dirty="0" smtClean="0"/>
              <a:pPr/>
              <a:t>44</a:t>
            </a:fld>
            <a:endParaRPr lang="ko-KR" altLang="en-US"/>
          </a:p>
        </p:txBody>
      </p:sp>
    </p:spTree>
    <p:extLst>
      <p:ext uri="{BB962C8B-B14F-4D97-AF65-F5344CB8AC3E}">
        <p14:creationId xmlns:p14="http://schemas.microsoft.com/office/powerpoint/2010/main" val="2642209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8169D1-35FB-4DC7-BDDB-25BD53E25075}"/>
              </a:ext>
            </a:extLst>
          </p:cNvPr>
          <p:cNvSpPr txBox="1">
            <a:spLocks/>
          </p:cNvSpPr>
          <p:nvPr/>
        </p:nvSpPr>
        <p:spPr>
          <a:xfrm>
            <a:off x="343501" y="980728"/>
            <a:ext cx="8456998" cy="881090"/>
          </a:xfrm>
          <a:prstGeom prst="rect">
            <a:avLst/>
          </a:prstGeom>
        </p:spPr>
        <p:txBody>
          <a:bodyPr>
            <a:normAutofit fontScale="92500" lnSpcReduction="10000"/>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pPr algn="ctr"/>
            <a:r>
              <a:rPr lang="en-US" sz="6000">
                <a:solidFill>
                  <a:schemeClr val="bg1"/>
                </a:solidFill>
              </a:rPr>
              <a:t>Submittal Example</a:t>
            </a:r>
          </a:p>
        </p:txBody>
      </p:sp>
      <p:pic>
        <p:nvPicPr>
          <p:cNvPr id="2" name="Picture 1">
            <a:extLst>
              <a:ext uri="{FF2B5EF4-FFF2-40B4-BE49-F238E27FC236}">
                <a16:creationId xmlns:a16="http://schemas.microsoft.com/office/drawing/2014/main" id="{A7C3F0DA-771D-4F75-8925-286145E0B05C}"/>
              </a:ext>
            </a:extLst>
          </p:cNvPr>
          <p:cNvPicPr>
            <a:picLocks noChangeAspect="1"/>
          </p:cNvPicPr>
          <p:nvPr/>
        </p:nvPicPr>
        <p:blipFill>
          <a:blip r:embed="rId2"/>
          <a:stretch>
            <a:fillRect/>
          </a:stretch>
        </p:blipFill>
        <p:spPr>
          <a:xfrm>
            <a:off x="917848" y="2276872"/>
            <a:ext cx="7308304" cy="2983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4533703F-C702-455E-AB0D-E3ACB1EB761B}"/>
              </a:ext>
            </a:extLst>
          </p:cNvPr>
          <p:cNvSpPr txBox="1"/>
          <p:nvPr/>
        </p:nvSpPr>
        <p:spPr>
          <a:xfrm>
            <a:off x="1043608" y="5675678"/>
            <a:ext cx="4572000" cy="738664"/>
          </a:xfrm>
          <a:prstGeom prst="rect">
            <a:avLst/>
          </a:prstGeom>
          <a:noFill/>
        </p:spPr>
        <p:txBody>
          <a:bodyPr wrap="square">
            <a:spAutoFit/>
          </a:bodyPr>
          <a:lstStyle/>
          <a:p>
            <a:r>
              <a:rPr lang="en-US" sz="2400" b="1">
                <a:solidFill>
                  <a:srgbClr val="00B0F0"/>
                </a:solidFill>
                <a:latin typeface="+mj-lt"/>
                <a:hlinkClick r:id="rId3">
                  <a:extLst>
                    <a:ext uri="{A12FA001-AC4F-418D-AE19-62706E023703}">
                      <ahyp:hlinkClr xmlns:ahyp="http://schemas.microsoft.com/office/drawing/2018/hyperlinkcolor" val="tx"/>
                    </a:ext>
                  </a:extLst>
                </a:hlinkClick>
              </a:rPr>
              <a:t>https://cers.calepa.ca.gov/</a:t>
            </a:r>
            <a:endParaRPr lang="en-US" sz="2400" b="1">
              <a:solidFill>
                <a:srgbClr val="00B0F0"/>
              </a:solidFill>
              <a:latin typeface="+mj-lt"/>
            </a:endParaRPr>
          </a:p>
          <a:p>
            <a:endParaRPr lang="en-US"/>
          </a:p>
        </p:txBody>
      </p:sp>
      <p:sp>
        <p:nvSpPr>
          <p:cNvPr id="4" name="Slide Number Placeholder 3">
            <a:extLst>
              <a:ext uri="{FF2B5EF4-FFF2-40B4-BE49-F238E27FC236}">
                <a16:creationId xmlns:a16="http://schemas.microsoft.com/office/drawing/2014/main" id="{597690CC-46C3-48B9-8C6B-A5C38CFABE9F}"/>
              </a:ext>
            </a:extLst>
          </p:cNvPr>
          <p:cNvSpPr>
            <a:spLocks noGrp="1"/>
          </p:cNvSpPr>
          <p:nvPr>
            <p:ph type="sldNum" sz="quarter" idx="12"/>
          </p:nvPr>
        </p:nvSpPr>
        <p:spPr/>
        <p:txBody>
          <a:bodyPr/>
          <a:lstStyle/>
          <a:p>
            <a:fld id="{EE6BC638-39B7-4287-91A7-2A3DDA573295}" type="slidenum">
              <a:rPr lang="ko-KR" altLang="en-US" dirty="0" smtClean="0"/>
              <a:pPr/>
              <a:t>45</a:t>
            </a:fld>
            <a:endParaRPr lang="ko-KR" altLang="en-US"/>
          </a:p>
        </p:txBody>
      </p:sp>
    </p:spTree>
    <p:extLst>
      <p:ext uri="{BB962C8B-B14F-4D97-AF65-F5344CB8AC3E}">
        <p14:creationId xmlns:p14="http://schemas.microsoft.com/office/powerpoint/2010/main" val="2597211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04B-7EEB-45C1-AB48-A12192D94733}"/>
              </a:ext>
            </a:extLst>
          </p:cNvPr>
          <p:cNvSpPr txBox="1">
            <a:spLocks/>
          </p:cNvSpPr>
          <p:nvPr/>
        </p:nvSpPr>
        <p:spPr>
          <a:xfrm>
            <a:off x="323528" y="404664"/>
            <a:ext cx="5112568" cy="1440160"/>
          </a:xfrm>
          <a:prstGeom prst="rect">
            <a:avLst/>
          </a:prstGeom>
          <a:noFill/>
          <a:ln>
            <a:noFill/>
          </a:ln>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en-US" sz="4000" b="1">
                <a:solidFill>
                  <a:schemeClr val="bg1"/>
                </a:solidFill>
              </a:rPr>
              <a:t>Review of Submittal </a:t>
            </a:r>
          </a:p>
          <a:p>
            <a:r>
              <a:rPr lang="en-US" sz="4000" b="1">
                <a:solidFill>
                  <a:schemeClr val="bg1"/>
                </a:solidFill>
              </a:rPr>
              <a:t>by CUPA</a:t>
            </a:r>
          </a:p>
        </p:txBody>
      </p:sp>
      <p:sp>
        <p:nvSpPr>
          <p:cNvPr id="5" name="Content Placeholder 2">
            <a:extLst>
              <a:ext uri="{FF2B5EF4-FFF2-40B4-BE49-F238E27FC236}">
                <a16:creationId xmlns:a16="http://schemas.microsoft.com/office/drawing/2014/main" id="{557E52E0-28F5-4E32-8C64-6A10D6645613}"/>
              </a:ext>
            </a:extLst>
          </p:cNvPr>
          <p:cNvSpPr txBox="1">
            <a:spLocks/>
          </p:cNvSpPr>
          <p:nvPr/>
        </p:nvSpPr>
        <p:spPr>
          <a:xfrm>
            <a:off x="231710" y="2328987"/>
            <a:ext cx="8531290" cy="439248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a:ln>
                  <a:noFill/>
                </a:ln>
                <a:solidFill>
                  <a:schemeClr val="bg1"/>
                </a:solidFill>
                <a:effectLst/>
                <a:uLnTx/>
                <a:uFillTx/>
                <a:latin typeface="Calibri" panose="020F0502020204030204"/>
                <a:ea typeface="+mn-ea"/>
                <a:cs typeface="+mn-cs"/>
              </a:rPr>
              <a:t>Submittals must be accurate in order to be accepted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a:ln>
                  <a:noFill/>
                </a:ln>
                <a:solidFill>
                  <a:schemeClr val="bg1"/>
                </a:solidFill>
                <a:effectLst/>
                <a:uLnTx/>
                <a:uFillTx/>
                <a:latin typeface="Calibri" panose="020F0502020204030204"/>
                <a:ea typeface="+mn-ea"/>
                <a:cs typeface="+mn-cs"/>
              </a:rPr>
              <a:t>Business responsibility to update information if regulator places submittal in under review or not accepted status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1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a:ln>
                  <a:noFill/>
                </a:ln>
                <a:solidFill>
                  <a:schemeClr val="bg1"/>
                </a:solidFill>
                <a:effectLst/>
                <a:uLnTx/>
                <a:uFillTx/>
                <a:latin typeface="Calibri" panose="020F0502020204030204"/>
                <a:ea typeface="+mn-ea"/>
                <a:cs typeface="+mn-cs"/>
              </a:rPr>
              <a:t>Failure to make updates may result in violation since facility is not in compliance with requirements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1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a:ln>
                  <a:noFill/>
                </a:ln>
                <a:solidFill>
                  <a:schemeClr val="bg1"/>
                </a:solidFill>
                <a:effectLst/>
                <a:uLnTx/>
                <a:uFillTx/>
                <a:latin typeface="Calibri" panose="020F0502020204030204"/>
                <a:ea typeface="+mn-ea"/>
                <a:cs typeface="+mn-cs"/>
              </a:rPr>
              <a:t>If accepted, submittal element appears accurate to regulator at that time and a comment will be sent to the users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1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100">
                <a:solidFill>
                  <a:schemeClr val="bg1"/>
                </a:solidFill>
                <a:latin typeface="Calibri" panose="020F0502020204030204"/>
              </a:rPr>
              <a:t>S</a:t>
            </a:r>
            <a:r>
              <a:rPr kumimoji="0" lang="en-US" sz="3100" b="0" i="0" u="none" strike="noStrike" kern="1200" cap="none" spc="0" normalizeH="0" baseline="0" noProof="0">
                <a:ln>
                  <a:noFill/>
                </a:ln>
                <a:solidFill>
                  <a:schemeClr val="bg1"/>
                </a:solidFill>
                <a:effectLst/>
                <a:uLnTx/>
                <a:uFillTx/>
                <a:latin typeface="Calibri" panose="020F0502020204030204"/>
                <a:ea typeface="+mn-ea"/>
                <a:cs typeface="+mn-cs"/>
              </a:rPr>
              <a:t>ubmittal status may be updated to under review/ not accepted if inspector goes on site and determines submittal is not accurate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FCC6D19-E8EE-4689-878B-2463CCC56A22}"/>
              </a:ext>
            </a:extLst>
          </p:cNvPr>
          <p:cNvSpPr>
            <a:spLocks noGrp="1"/>
          </p:cNvSpPr>
          <p:nvPr>
            <p:ph type="sldNum" sz="quarter" idx="12"/>
          </p:nvPr>
        </p:nvSpPr>
        <p:spPr/>
        <p:txBody>
          <a:bodyPr/>
          <a:lstStyle/>
          <a:p>
            <a:fld id="{EE6BC638-39B7-4287-91A7-2A3DDA573295}" type="slidenum">
              <a:rPr lang="ko-KR" altLang="en-US" dirty="0" smtClean="0"/>
              <a:pPr/>
              <a:t>46</a:t>
            </a:fld>
            <a:endParaRPr lang="ko-KR" altLang="en-US"/>
          </a:p>
        </p:txBody>
      </p:sp>
    </p:spTree>
    <p:extLst>
      <p:ext uri="{BB962C8B-B14F-4D97-AF65-F5344CB8AC3E}">
        <p14:creationId xmlns:p14="http://schemas.microsoft.com/office/powerpoint/2010/main" val="2311760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69FEF6D-0D67-4B39-B9CE-C606C7646013}"/>
              </a:ext>
            </a:extLst>
          </p:cNvPr>
          <p:cNvSpPr txBox="1">
            <a:spLocks/>
          </p:cNvSpPr>
          <p:nvPr/>
        </p:nvSpPr>
        <p:spPr>
          <a:xfrm>
            <a:off x="251520" y="2678010"/>
            <a:ext cx="8775034" cy="3897425"/>
          </a:xfrm>
          <a:prstGeom prst="rect">
            <a:avLst/>
          </a:prstGeom>
        </p:spPr>
        <p:txBody>
          <a:bodyPr>
            <a:normAutofit lnSpcReduction="10000"/>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en-US">
              <a:solidFill>
                <a:schemeClr val="bg1"/>
              </a:solidFill>
            </a:endParaRPr>
          </a:p>
          <a:p>
            <a:r>
              <a:rPr lang="en-US" b="1">
                <a:solidFill>
                  <a:schemeClr val="bg1"/>
                </a:solidFill>
              </a:rPr>
              <a:t>CERS is your permitting information. Ensure it is           accurate</a:t>
            </a:r>
          </a:p>
          <a:p>
            <a:endParaRPr lang="en-US" b="1">
              <a:solidFill>
                <a:schemeClr val="bg1"/>
              </a:solidFill>
            </a:endParaRPr>
          </a:p>
          <a:p>
            <a:r>
              <a:rPr lang="en-US" b="1">
                <a:solidFill>
                  <a:schemeClr val="bg1"/>
                </a:solidFill>
              </a:rPr>
              <a:t>CERS ID and permit # are address and owner specific</a:t>
            </a:r>
          </a:p>
          <a:p>
            <a:endParaRPr lang="en-US" b="1">
              <a:solidFill>
                <a:schemeClr val="bg1"/>
              </a:solidFill>
            </a:endParaRPr>
          </a:p>
          <a:p>
            <a:r>
              <a:rPr lang="en-US" b="1">
                <a:solidFill>
                  <a:schemeClr val="bg1"/>
                </a:solidFill>
              </a:rPr>
              <a:t>Documents should be uploaded in PDF format</a:t>
            </a:r>
          </a:p>
          <a:p>
            <a:endParaRPr lang="en-US" b="1">
              <a:solidFill>
                <a:schemeClr val="bg1"/>
              </a:solidFill>
            </a:endParaRPr>
          </a:p>
          <a:p>
            <a:r>
              <a:rPr lang="en-US" b="1">
                <a:solidFill>
                  <a:schemeClr val="bg1"/>
                </a:solidFill>
              </a:rPr>
              <a:t>Visit our HMD website for helpful resources</a:t>
            </a:r>
          </a:p>
          <a:p>
            <a:pPr marL="0" indent="0">
              <a:buNone/>
            </a:pPr>
            <a:endParaRPr lang="en-US" b="1">
              <a:solidFill>
                <a:schemeClr val="bg1"/>
              </a:solidFill>
            </a:endParaRPr>
          </a:p>
        </p:txBody>
      </p:sp>
      <p:sp>
        <p:nvSpPr>
          <p:cNvPr id="3" name="Title 1">
            <a:extLst>
              <a:ext uri="{FF2B5EF4-FFF2-40B4-BE49-F238E27FC236}">
                <a16:creationId xmlns:a16="http://schemas.microsoft.com/office/drawing/2014/main" id="{B42C5802-A1EB-4D1B-B9EF-B0E7754C2CB0}"/>
              </a:ext>
            </a:extLst>
          </p:cNvPr>
          <p:cNvSpPr txBox="1">
            <a:spLocks/>
          </p:cNvSpPr>
          <p:nvPr/>
        </p:nvSpPr>
        <p:spPr>
          <a:xfrm>
            <a:off x="552149" y="781482"/>
            <a:ext cx="6192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CERS Submittal Tips</a:t>
            </a:r>
          </a:p>
        </p:txBody>
      </p:sp>
      <p:sp>
        <p:nvSpPr>
          <p:cNvPr id="4" name="Slide Number Placeholder 3">
            <a:extLst>
              <a:ext uri="{FF2B5EF4-FFF2-40B4-BE49-F238E27FC236}">
                <a16:creationId xmlns:a16="http://schemas.microsoft.com/office/drawing/2014/main" id="{93D7E9A2-97F7-4634-A9C2-7DB09965FC0A}"/>
              </a:ext>
            </a:extLst>
          </p:cNvPr>
          <p:cNvSpPr>
            <a:spLocks noGrp="1"/>
          </p:cNvSpPr>
          <p:nvPr>
            <p:ph type="sldNum" sz="quarter" idx="12"/>
          </p:nvPr>
        </p:nvSpPr>
        <p:spPr/>
        <p:txBody>
          <a:bodyPr/>
          <a:lstStyle/>
          <a:p>
            <a:fld id="{EE6BC638-39B7-4287-91A7-2A3DDA573295}" type="slidenum">
              <a:rPr lang="ko-KR" altLang="en-US" dirty="0" smtClean="0"/>
              <a:pPr/>
              <a:t>47</a:t>
            </a:fld>
            <a:endParaRPr lang="ko-KR" altLang="en-US"/>
          </a:p>
        </p:txBody>
      </p:sp>
    </p:spTree>
    <p:extLst>
      <p:ext uri="{BB962C8B-B14F-4D97-AF65-F5344CB8AC3E}">
        <p14:creationId xmlns:p14="http://schemas.microsoft.com/office/powerpoint/2010/main" val="3348030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F7E8F2-0B29-4D14-9763-7126CAF59096}"/>
              </a:ext>
            </a:extLst>
          </p:cNvPr>
          <p:cNvSpPr txBox="1">
            <a:spLocks/>
          </p:cNvSpPr>
          <p:nvPr/>
        </p:nvSpPr>
        <p:spPr>
          <a:xfrm>
            <a:off x="323528" y="620688"/>
            <a:ext cx="10515600" cy="1325563"/>
          </a:xfrm>
          <a:prstGeom prst="rect">
            <a:avLst/>
          </a:prstGeom>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en-US" sz="4000" b="1">
                <a:solidFill>
                  <a:schemeClr val="bg1"/>
                </a:solidFill>
              </a:rPr>
              <a:t>CERS Submittal Tips</a:t>
            </a:r>
          </a:p>
        </p:txBody>
      </p:sp>
      <p:sp>
        <p:nvSpPr>
          <p:cNvPr id="5" name="Content Placeholder 2">
            <a:extLst>
              <a:ext uri="{FF2B5EF4-FFF2-40B4-BE49-F238E27FC236}">
                <a16:creationId xmlns:a16="http://schemas.microsoft.com/office/drawing/2014/main" id="{AC44ABB1-7D2C-42D0-98AF-199E2B8AFFD8}"/>
              </a:ext>
            </a:extLst>
          </p:cNvPr>
          <p:cNvSpPr txBox="1">
            <a:spLocks/>
          </p:cNvSpPr>
          <p:nvPr/>
        </p:nvSpPr>
        <p:spPr>
          <a:xfrm>
            <a:off x="191899" y="2418675"/>
            <a:ext cx="7920880" cy="4156760"/>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rPr>
              <a:t>AB 1429 </a:t>
            </a:r>
          </a:p>
          <a:p>
            <a:pPr lvl="1"/>
            <a:r>
              <a:rPr lang="en-US" b="1">
                <a:solidFill>
                  <a:schemeClr val="bg1"/>
                </a:solidFill>
              </a:rPr>
              <a:t>If facility has no changes to information, you can use recertify button in CERS</a:t>
            </a:r>
          </a:p>
          <a:p>
            <a:pPr lvl="1"/>
            <a:r>
              <a:rPr lang="en-US" b="1">
                <a:solidFill>
                  <a:schemeClr val="bg1"/>
                </a:solidFill>
              </a:rPr>
              <a:t>Certify every year</a:t>
            </a:r>
          </a:p>
          <a:p>
            <a:pPr lvl="1"/>
            <a:endParaRPr lang="en-US" b="1">
              <a:solidFill>
                <a:schemeClr val="bg1"/>
              </a:solidFill>
            </a:endParaRPr>
          </a:p>
          <a:p>
            <a:r>
              <a:rPr lang="en-US">
                <a:solidFill>
                  <a:schemeClr val="bg1"/>
                </a:solidFill>
              </a:rPr>
              <a:t>HMBP submittal guidance Documents</a:t>
            </a:r>
          </a:p>
          <a:p>
            <a:pPr lvl="1"/>
            <a:r>
              <a:rPr lang="en-US" b="1">
                <a:solidFill>
                  <a:srgbClr val="00B0F0"/>
                </a:solidFill>
                <a:hlinkClick r:id="rId2">
                  <a:extLst>
                    <a:ext uri="{A12FA001-AC4F-418D-AE19-62706E023703}">
                      <ahyp:hlinkClr xmlns:ahyp="http://schemas.microsoft.com/office/drawing/2018/hyperlinkcolor" val="tx"/>
                    </a:ext>
                  </a:extLst>
                </a:hlinkClick>
              </a:rPr>
              <a:t>https://www.sandiegocounty.gov/content/dam/sdc/deh/hmd/pdf/hmbp/HM-952%20(04-2019).pdf</a:t>
            </a:r>
            <a:endParaRPr lang="en-US" b="1">
              <a:solidFill>
                <a:srgbClr val="00B0F0"/>
              </a:solidFill>
            </a:endParaRPr>
          </a:p>
          <a:p>
            <a:pPr marL="0" indent="0">
              <a:buNone/>
            </a:pPr>
            <a:endParaRPr lang="en-US">
              <a:solidFill>
                <a:schemeClr val="bg1"/>
              </a:solidFill>
            </a:endParaRPr>
          </a:p>
          <a:p>
            <a:r>
              <a:rPr lang="en-US">
                <a:solidFill>
                  <a:schemeClr val="bg1"/>
                </a:solidFill>
              </a:rPr>
              <a:t>CERS Help Desk: 858 505-6990 (Hours: 8am-3pm)</a:t>
            </a:r>
          </a:p>
          <a:p>
            <a:pPr marL="457200" lvl="1" indent="0">
              <a:buNone/>
            </a:pPr>
            <a:endParaRPr lang="en-US"/>
          </a:p>
        </p:txBody>
      </p:sp>
      <p:sp>
        <p:nvSpPr>
          <p:cNvPr id="2" name="Slide Number Placeholder 1">
            <a:extLst>
              <a:ext uri="{FF2B5EF4-FFF2-40B4-BE49-F238E27FC236}">
                <a16:creationId xmlns:a16="http://schemas.microsoft.com/office/drawing/2014/main" id="{C2B579BA-C249-4113-9488-F91217B93757}"/>
              </a:ext>
            </a:extLst>
          </p:cNvPr>
          <p:cNvSpPr>
            <a:spLocks noGrp="1"/>
          </p:cNvSpPr>
          <p:nvPr>
            <p:ph type="sldNum" sz="quarter" idx="12"/>
          </p:nvPr>
        </p:nvSpPr>
        <p:spPr/>
        <p:txBody>
          <a:bodyPr/>
          <a:lstStyle/>
          <a:p>
            <a:fld id="{EE6BC638-39B7-4287-91A7-2A3DDA573295}" type="slidenum">
              <a:rPr lang="ko-KR" altLang="en-US" dirty="0" smtClean="0"/>
              <a:pPr/>
              <a:t>48</a:t>
            </a:fld>
            <a:endParaRPr lang="ko-KR" altLang="en-US"/>
          </a:p>
        </p:txBody>
      </p:sp>
    </p:spTree>
    <p:extLst>
      <p:ext uri="{BB962C8B-B14F-4D97-AF65-F5344CB8AC3E}">
        <p14:creationId xmlns:p14="http://schemas.microsoft.com/office/powerpoint/2010/main" val="2092709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1C89D2-84D2-4EA1-B30D-2EFDB7C2D225}"/>
              </a:ext>
            </a:extLst>
          </p:cNvPr>
          <p:cNvSpPr txBox="1"/>
          <p:nvPr/>
        </p:nvSpPr>
        <p:spPr>
          <a:xfrm>
            <a:off x="182013" y="2774576"/>
            <a:ext cx="8597315" cy="1754326"/>
          </a:xfrm>
          <a:prstGeom prst="rect">
            <a:avLst/>
          </a:prstGeom>
          <a:noFill/>
        </p:spPr>
        <p:txBody>
          <a:bodyPr wrap="square" rtlCol="0">
            <a:spAutoFit/>
          </a:bodyPr>
          <a:lstStyle/>
          <a:p>
            <a:r>
              <a:rPr lang="en-US" sz="5400" b="1">
                <a:ln w="12700">
                  <a:solidFill>
                    <a:srgbClr val="000000"/>
                  </a:solidFill>
                </a:ln>
                <a:solidFill>
                  <a:schemeClr val="bg2"/>
                </a:solidFill>
                <a:latin typeface="+mj-lt"/>
                <a:cs typeface="Quire Sans" panose="020B0502040204020203" pitchFamily="34" charset="0"/>
              </a:rPr>
              <a:t>HMD Compliance</a:t>
            </a:r>
          </a:p>
          <a:p>
            <a:r>
              <a:rPr lang="en-US" sz="5400" b="1">
                <a:ln w="12700">
                  <a:solidFill>
                    <a:srgbClr val="000000"/>
                  </a:solidFill>
                </a:ln>
                <a:solidFill>
                  <a:schemeClr val="bg2"/>
                </a:solidFill>
                <a:latin typeface="+mj-lt"/>
                <a:cs typeface="Quire Sans" panose="020B0502040204020203" pitchFamily="34" charset="0"/>
              </a:rPr>
              <a:t>Inspections – What to Expect</a:t>
            </a:r>
          </a:p>
        </p:txBody>
      </p:sp>
      <p:pic>
        <p:nvPicPr>
          <p:cNvPr id="3" name="Picture 2">
            <a:extLst>
              <a:ext uri="{FF2B5EF4-FFF2-40B4-BE49-F238E27FC236}">
                <a16:creationId xmlns:a16="http://schemas.microsoft.com/office/drawing/2014/main" id="{09309B86-4C17-4CD9-9B37-20831572F6FB}"/>
              </a:ext>
            </a:extLst>
          </p:cNvPr>
          <p:cNvPicPr>
            <a:picLocks noChangeAspect="1"/>
          </p:cNvPicPr>
          <p:nvPr/>
        </p:nvPicPr>
        <p:blipFill>
          <a:blip r:embed="rId2"/>
          <a:stretch>
            <a:fillRect/>
          </a:stretch>
        </p:blipFill>
        <p:spPr>
          <a:xfrm>
            <a:off x="6084168" y="1268760"/>
            <a:ext cx="1824902" cy="1771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F4EA8BA3-2C8B-4596-BF9A-93A76A75331E}"/>
              </a:ext>
            </a:extLst>
          </p:cNvPr>
          <p:cNvPicPr>
            <a:picLocks noChangeAspect="1"/>
          </p:cNvPicPr>
          <p:nvPr/>
        </p:nvPicPr>
        <p:blipFill>
          <a:blip r:embed="rId3">
            <a:lum bright="70000" contrast="-70000"/>
          </a:blip>
          <a:stretch>
            <a:fillRect/>
          </a:stretch>
        </p:blipFill>
        <p:spPr>
          <a:xfrm>
            <a:off x="1331640" y="4681302"/>
            <a:ext cx="1725318" cy="1725318"/>
          </a:xfrm>
          <a:prstGeom prst="rect">
            <a:avLst/>
          </a:prstGeom>
          <a:noFill/>
          <a:ln>
            <a:noFill/>
          </a:ln>
        </p:spPr>
      </p:pic>
      <p:sp>
        <p:nvSpPr>
          <p:cNvPr id="4" name="Slide Number Placeholder 3">
            <a:extLst>
              <a:ext uri="{FF2B5EF4-FFF2-40B4-BE49-F238E27FC236}">
                <a16:creationId xmlns:a16="http://schemas.microsoft.com/office/drawing/2014/main" id="{3646FDC2-CED0-4CB9-B42E-BC7F64BF2A59}"/>
              </a:ext>
            </a:extLst>
          </p:cNvPr>
          <p:cNvSpPr>
            <a:spLocks noGrp="1"/>
          </p:cNvSpPr>
          <p:nvPr>
            <p:ph type="sldNum" sz="quarter" idx="12"/>
          </p:nvPr>
        </p:nvSpPr>
        <p:spPr/>
        <p:txBody>
          <a:bodyPr/>
          <a:lstStyle/>
          <a:p>
            <a:fld id="{EE6BC638-39B7-4287-91A7-2A3DDA573295}" type="slidenum">
              <a:rPr lang="ko-KR" altLang="en-US" dirty="0" smtClean="0"/>
              <a:pPr/>
              <a:t>49</a:t>
            </a:fld>
            <a:endParaRPr lang="ko-KR" altLang="en-US"/>
          </a:p>
        </p:txBody>
      </p:sp>
    </p:spTree>
    <p:extLst>
      <p:ext uri="{BB962C8B-B14F-4D97-AF65-F5344CB8AC3E}">
        <p14:creationId xmlns:p14="http://schemas.microsoft.com/office/powerpoint/2010/main" val="166031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799"/>
            <a:ext cx="9144000" cy="796908"/>
          </a:xfrm>
          <a:ln>
            <a:noFill/>
          </a:ln>
        </p:spPr>
        <p:txBody>
          <a:bodyPr>
            <a:normAutofit/>
          </a:bodyPr>
          <a:lstStyle/>
          <a:p>
            <a:pPr algn="ctr"/>
            <a:r>
              <a:rPr lang="en-US" sz="3700">
                <a:ln>
                  <a:solidFill>
                    <a:schemeClr val="accent4">
                      <a:lumMod val="75000"/>
                    </a:schemeClr>
                  </a:solidFill>
                </a:ln>
              </a:rPr>
              <a:t>Hazardous Materials Division (HMD)</a:t>
            </a:r>
          </a:p>
        </p:txBody>
      </p:sp>
      <p:sp>
        <p:nvSpPr>
          <p:cNvPr id="7" name="Slide Number Placeholder 6"/>
          <p:cNvSpPr>
            <a:spLocks noGrp="1"/>
          </p:cNvSpPr>
          <p:nvPr>
            <p:ph type="sldNum" sz="quarter" idx="12"/>
          </p:nvPr>
        </p:nvSpPr>
        <p:spPr/>
        <p:txBody>
          <a:bodyPr>
            <a:normAutofit/>
          </a:bodyPr>
          <a:lstStyle/>
          <a:p>
            <a:fld id="{2096E6E7-0D1F-4777-9AC6-C07357BF98A8}" type="slidenum">
              <a:rPr lang="en-US" smtClean="0"/>
              <a:pPr/>
              <a:t>5</a:t>
            </a:fld>
            <a:endParaRPr lang="en-US"/>
          </a:p>
        </p:txBody>
      </p:sp>
      <p:pic>
        <p:nvPicPr>
          <p:cNvPr id="9" name="Picture 8" descr="http://rds.yahoo.com/_ylt=A2KJkIU9cXlNrWUACcOjzbkF/SIG=12ttvrvcp/EXP=1299833277/**http%3a/tierrasantafoundation.org/Events/Taste2009/Images/County-of-SD.png"/>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52603" y="726114"/>
            <a:ext cx="878516" cy="876074"/>
          </a:xfrm>
          <a:prstGeom prst="rect">
            <a:avLst/>
          </a:prstGeom>
          <a:noFill/>
          <a:ln w="9525">
            <a:noFill/>
            <a:miter lim="800000"/>
            <a:headEnd/>
            <a:tailEnd/>
          </a:ln>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5655" y="698436"/>
            <a:ext cx="906890" cy="9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stretch>
            <a:fillRect/>
          </a:stretch>
        </p:blipFill>
        <p:spPr>
          <a:xfrm>
            <a:off x="310866" y="1771371"/>
            <a:ext cx="3920068" cy="4804064"/>
          </a:xfrm>
          <a:prstGeom prst="rect">
            <a:avLst/>
          </a:prstGeom>
        </p:spPr>
      </p:pic>
      <p:sp>
        <p:nvSpPr>
          <p:cNvPr id="13" name="TextBox 12">
            <a:extLst>
              <a:ext uri="{FF2B5EF4-FFF2-40B4-BE49-F238E27FC236}">
                <a16:creationId xmlns:a16="http://schemas.microsoft.com/office/drawing/2014/main" id="{C9F1C2F0-472C-4D1C-90FC-ABFAC7600975}"/>
              </a:ext>
            </a:extLst>
          </p:cNvPr>
          <p:cNvSpPr txBox="1"/>
          <p:nvPr/>
        </p:nvSpPr>
        <p:spPr>
          <a:xfrm>
            <a:off x="4664467" y="1771371"/>
            <a:ext cx="4168667" cy="2252924"/>
          </a:xfrm>
          <a:prstGeom prst="rect">
            <a:avLst/>
          </a:prstGeom>
          <a:noFill/>
        </p:spPr>
        <p:txBody>
          <a:bodyPr wrap="square" rtlCol="0">
            <a:noAutofit/>
          </a:bodyPr>
          <a:lstStyle/>
          <a:p>
            <a:pPr>
              <a:spcBef>
                <a:spcPct val="45000"/>
              </a:spcBef>
              <a:defRPr/>
            </a:pPr>
            <a:r>
              <a:rPr lang="en-US" b="1">
                <a:latin typeface="+mj-lt"/>
              </a:rPr>
              <a:t>Also the CUPA (Certified Unified Program       Agency)</a:t>
            </a:r>
          </a:p>
          <a:p>
            <a:pPr>
              <a:spcBef>
                <a:spcPct val="45000"/>
              </a:spcBef>
              <a:defRPr/>
            </a:pPr>
            <a:endParaRPr lang="en-US" sz="1800" b="1">
              <a:latin typeface="+mj-lt"/>
            </a:endParaRPr>
          </a:p>
          <a:p>
            <a:pPr>
              <a:spcBef>
                <a:spcPct val="45000"/>
              </a:spcBef>
              <a:defRPr/>
            </a:pPr>
            <a:r>
              <a:rPr lang="en-US" sz="1800" b="1">
                <a:latin typeface="+mj-lt"/>
              </a:rPr>
              <a:t>Protecting public health and safeguarding  environmental quality</a:t>
            </a:r>
          </a:p>
          <a:p>
            <a:pPr marL="0" indent="0">
              <a:spcBef>
                <a:spcPct val="45000"/>
              </a:spcBef>
              <a:buNone/>
              <a:defRPr/>
            </a:pPr>
            <a:endParaRPr lang="en-US" sz="1800" b="1">
              <a:latin typeface="+mj-lt"/>
            </a:endParaRPr>
          </a:p>
          <a:p>
            <a:pPr>
              <a:spcBef>
                <a:spcPct val="45000"/>
              </a:spcBef>
              <a:defRPr/>
            </a:pPr>
            <a:r>
              <a:rPr lang="en-US" sz="1800" b="1">
                <a:latin typeface="+mj-lt"/>
              </a:rPr>
              <a:t>Educating businesses and the public to        increase awareness</a:t>
            </a:r>
          </a:p>
          <a:p>
            <a:pPr>
              <a:spcBef>
                <a:spcPct val="45000"/>
              </a:spcBef>
              <a:defRPr/>
            </a:pPr>
            <a:endParaRPr lang="en-US" sz="1800" b="1">
              <a:latin typeface="+mj-lt"/>
            </a:endParaRPr>
          </a:p>
          <a:p>
            <a:pPr>
              <a:spcBef>
                <a:spcPct val="45000"/>
              </a:spcBef>
              <a:defRPr/>
            </a:pPr>
            <a:r>
              <a:rPr lang="en-US" sz="1800" b="1">
                <a:latin typeface="+mj-lt"/>
              </a:rPr>
              <a:t>Continuously provide expert and efficient                                       chemical, biological and radiological          emergency response</a:t>
            </a:r>
            <a:endParaRPr lang="en-US" b="1">
              <a:latin typeface="+mj-lt"/>
            </a:endParaRPr>
          </a:p>
          <a:p>
            <a:endParaRPr lang="en-US" kern="0"/>
          </a:p>
        </p:txBody>
      </p:sp>
    </p:spTree>
    <p:extLst>
      <p:ext uri="{BB962C8B-B14F-4D97-AF65-F5344CB8AC3E}">
        <p14:creationId xmlns:p14="http://schemas.microsoft.com/office/powerpoint/2010/main" val="3869896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내용 개체 틀 36"/>
          <p:cNvSpPr>
            <a:spLocks noGrp="1"/>
          </p:cNvSpPr>
          <p:nvPr>
            <p:ph idx="1"/>
          </p:nvPr>
        </p:nvSpPr>
        <p:spPr>
          <a:xfrm>
            <a:off x="389205" y="1268760"/>
            <a:ext cx="8365590" cy="4697376"/>
          </a:xfrm>
        </p:spPr>
        <p:txBody>
          <a:bodyPr>
            <a:normAutofit lnSpcReduction="10000"/>
          </a:bodyPr>
          <a:lstStyle/>
          <a:p>
            <a:r>
              <a:rPr lang="en-US" sz="2800" b="1" i="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Your CUPA </a:t>
            </a:r>
            <a:r>
              <a:rPr lang="en-US" sz="28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Inspector will….</a:t>
            </a:r>
          </a:p>
          <a:p>
            <a:endParaRPr lang="en-US" b="1" i="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US" sz="22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Display their credentials</a:t>
            </a:r>
            <a:br>
              <a:rPr lang="en-US" sz="2200" b="1" i="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2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buFont typeface="Wingdings" panose="05000000000000000000" pitchFamily="2" charset="2"/>
              <a:buChar char="ü"/>
            </a:pPr>
            <a:r>
              <a:rPr lang="en-US" sz="2200" b="1" i="0">
                <a:solidFill>
                  <a:schemeClr val="tx1"/>
                </a:solidFill>
                <a:latin typeface="Calibri" panose="020F0502020204030204" pitchFamily="34" charset="0"/>
                <a:ea typeface="Calibri" panose="020F0502020204030204" pitchFamily="34" charset="0"/>
                <a:cs typeface="Calibri" panose="020F0502020204030204" pitchFamily="34" charset="0"/>
              </a:rPr>
              <a:t>E</a:t>
            </a:r>
            <a:r>
              <a:rPr lang="en-US" sz="22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xplain the purpose of their visit to the facility</a:t>
            </a:r>
          </a:p>
          <a:p>
            <a:pPr marL="0" indent="0"/>
            <a:endParaRPr lang="en-US" sz="2200" b="1" i="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US" sz="22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Explain the type of inspection to be conducted (e.g., initial, routine, complaint investigation)</a:t>
            </a:r>
          </a:p>
          <a:p>
            <a:pPr>
              <a:buFont typeface="Arial" panose="020B0604020202020204" pitchFamily="34" charset="0"/>
              <a:buChar char="•"/>
            </a:pPr>
            <a:endParaRPr lang="en-US" altLang="ko-KR" sz="2200" b="1" i="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ü"/>
            </a:pPr>
            <a:r>
              <a:rPr lang="en-US" altLang="ko-KR" sz="2200" b="1" i="0">
                <a:solidFill>
                  <a:schemeClr val="tx1"/>
                </a:solidFill>
                <a:latin typeface="Calibri" panose="020F0502020204030204" pitchFamily="34" charset="0"/>
                <a:cs typeface="Calibri" panose="020F0502020204030204" pitchFamily="34" charset="0"/>
              </a:rPr>
              <a:t>Explain inspection process (i.e., walkthrough + document review)</a:t>
            </a:r>
          </a:p>
          <a:p>
            <a:pPr>
              <a:buFont typeface="Arial" panose="020B0604020202020204" pitchFamily="34" charset="0"/>
              <a:buChar char="•"/>
            </a:pPr>
            <a:endParaRPr lang="en-US" altLang="ko-KR" sz="2200" b="1" i="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ü"/>
            </a:pPr>
            <a:r>
              <a:rPr lang="en-US" altLang="ko-KR" sz="2200" b="1" i="0">
                <a:solidFill>
                  <a:schemeClr val="tx1"/>
                </a:solidFill>
                <a:latin typeface="Calibri" panose="020F0502020204030204" pitchFamily="34" charset="0"/>
                <a:cs typeface="Calibri" panose="020F0502020204030204" pitchFamily="34" charset="0"/>
              </a:rPr>
              <a:t>Request an escort for the walk-through</a:t>
            </a:r>
            <a:endParaRPr lang="ko-KR" altLang="en-US" sz="2200" b="1" i="0">
              <a:solidFill>
                <a:schemeClr val="tx1"/>
              </a:solidFill>
            </a:endParaRPr>
          </a:p>
        </p:txBody>
      </p:sp>
      <p:sp>
        <p:nvSpPr>
          <p:cNvPr id="5" name="제목 1"/>
          <p:cNvSpPr>
            <a:spLocks noGrp="1"/>
          </p:cNvSpPr>
          <p:nvPr>
            <p:ph type="title"/>
          </p:nvPr>
        </p:nvSpPr>
        <p:spPr>
          <a:xfrm>
            <a:off x="722313" y="116632"/>
            <a:ext cx="7234237" cy="796925"/>
          </a:xfrm>
        </p:spPr>
        <p:txBody>
          <a:bodyPr>
            <a:noAutofit/>
          </a:bodyPr>
          <a:lstStyle/>
          <a:p>
            <a:r>
              <a:rPr lang="en-US" sz="5400" b="1">
                <a:ln>
                  <a:solidFill>
                    <a:srgbClr val="595E50"/>
                  </a:solidFill>
                </a:ln>
                <a:effectLst/>
                <a:latin typeface="Calibri" panose="020F0502020204030204" pitchFamily="34" charset="0"/>
                <a:ea typeface="Calibri" panose="020F0502020204030204" pitchFamily="34" charset="0"/>
                <a:cs typeface="Calibri" panose="020F0502020204030204" pitchFamily="34" charset="0"/>
              </a:rPr>
              <a:t>Introduction</a:t>
            </a:r>
            <a:endParaRPr lang="ko-KR" altLang="en-US" sz="5400">
              <a:ln>
                <a:solidFill>
                  <a:srgbClr val="595E50"/>
                </a:solidFill>
              </a:ln>
            </a:endParaRPr>
          </a:p>
        </p:txBody>
      </p:sp>
      <p:pic>
        <p:nvPicPr>
          <p:cNvPr id="8" name="Graphic 7" descr="Employee badge">
            <a:extLst>
              <a:ext uri="{FF2B5EF4-FFF2-40B4-BE49-F238E27FC236}">
                <a16:creationId xmlns:a16="http://schemas.microsoft.com/office/drawing/2014/main" id="{9A77AD88-9C66-47E0-BFCF-68EDD4269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1920" y="1628800"/>
            <a:ext cx="914400" cy="914400"/>
          </a:xfrm>
          <a:prstGeom prst="rect">
            <a:avLst/>
          </a:prstGeom>
        </p:spPr>
      </p:pic>
      <p:sp>
        <p:nvSpPr>
          <p:cNvPr id="2" name="Slide Number Placeholder 1">
            <a:extLst>
              <a:ext uri="{FF2B5EF4-FFF2-40B4-BE49-F238E27FC236}">
                <a16:creationId xmlns:a16="http://schemas.microsoft.com/office/drawing/2014/main" id="{4513D3E9-49B7-4498-8973-41BE9D9BAA92}"/>
              </a:ext>
            </a:extLst>
          </p:cNvPr>
          <p:cNvSpPr>
            <a:spLocks noGrp="1"/>
          </p:cNvSpPr>
          <p:nvPr>
            <p:ph type="sldNum" sz="quarter" idx="12"/>
          </p:nvPr>
        </p:nvSpPr>
        <p:spPr/>
        <p:txBody>
          <a:bodyPr/>
          <a:lstStyle/>
          <a:p>
            <a:fld id="{EE6BC638-39B7-4287-91A7-2A3DDA573295}" type="slidenum">
              <a:rPr lang="ko-KR" altLang="en-US" dirty="0" smtClean="0"/>
              <a:pPr/>
              <a:t>50</a:t>
            </a:fld>
            <a:endParaRPr lang="ko-KR" altLang="en-US"/>
          </a:p>
        </p:txBody>
      </p:sp>
    </p:spTree>
    <p:extLst>
      <p:ext uri="{BB962C8B-B14F-4D97-AF65-F5344CB8AC3E}">
        <p14:creationId xmlns:p14="http://schemas.microsoft.com/office/powerpoint/2010/main" val="2839202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45C87A6-D40F-4891-8C9C-B55B16D7A672}"/>
              </a:ext>
            </a:extLst>
          </p:cNvPr>
          <p:cNvGraphicFramePr>
            <a:graphicFrameLocks noGrp="1"/>
          </p:cNvGraphicFramePr>
          <p:nvPr>
            <p:ph idx="1"/>
            <p:extLst>
              <p:ext uri="{D42A27DB-BD31-4B8C-83A1-F6EECF244321}">
                <p14:modId xmlns:p14="http://schemas.microsoft.com/office/powerpoint/2010/main" val="3779178999"/>
              </p:ext>
            </p:extLst>
          </p:nvPr>
        </p:nvGraphicFramePr>
        <p:xfrm>
          <a:off x="317197" y="1124744"/>
          <a:ext cx="8509605"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제목 1"/>
          <p:cNvSpPr>
            <a:spLocks noGrp="1"/>
          </p:cNvSpPr>
          <p:nvPr>
            <p:ph type="title"/>
          </p:nvPr>
        </p:nvSpPr>
        <p:spPr>
          <a:xfrm>
            <a:off x="611561" y="116632"/>
            <a:ext cx="7344990" cy="796925"/>
          </a:xfrm>
        </p:spPr>
        <p:txBody>
          <a:bodyPr>
            <a:noAutofit/>
          </a:bodyPr>
          <a:lstStyle/>
          <a:p>
            <a:r>
              <a:rPr lang="en-US" sz="5400" b="1">
                <a:ln>
                  <a:solidFill>
                    <a:srgbClr val="595E50"/>
                  </a:solidFill>
                </a:ln>
                <a:effectLst/>
                <a:latin typeface="Calibri" panose="020F0502020204030204" pitchFamily="34" charset="0"/>
                <a:ea typeface="Calibri" panose="020F0502020204030204" pitchFamily="34" charset="0"/>
                <a:cs typeface="Calibri" panose="020F0502020204030204" pitchFamily="34" charset="0"/>
              </a:rPr>
              <a:t>The Walkthrough</a:t>
            </a:r>
            <a:endParaRPr lang="ko-KR" altLang="en-US" sz="5400">
              <a:ln>
                <a:solidFill>
                  <a:srgbClr val="595E50"/>
                </a:solidFill>
              </a:ln>
            </a:endParaRPr>
          </a:p>
        </p:txBody>
      </p:sp>
      <p:sp>
        <p:nvSpPr>
          <p:cNvPr id="2" name="Slide Number Placeholder 1">
            <a:extLst>
              <a:ext uri="{FF2B5EF4-FFF2-40B4-BE49-F238E27FC236}">
                <a16:creationId xmlns:a16="http://schemas.microsoft.com/office/drawing/2014/main" id="{C669B2AA-54EE-476E-9F92-DD133FE713E5}"/>
              </a:ext>
            </a:extLst>
          </p:cNvPr>
          <p:cNvSpPr>
            <a:spLocks noGrp="1"/>
          </p:cNvSpPr>
          <p:nvPr>
            <p:ph type="sldNum" sz="quarter" idx="12"/>
          </p:nvPr>
        </p:nvSpPr>
        <p:spPr/>
        <p:txBody>
          <a:bodyPr/>
          <a:lstStyle/>
          <a:p>
            <a:fld id="{EE6BC638-39B7-4287-91A7-2A3DDA573295}" type="slidenum">
              <a:rPr lang="ko-KR" altLang="en-US" dirty="0" smtClean="0"/>
              <a:pPr/>
              <a:t>51</a:t>
            </a:fld>
            <a:endParaRPr lang="ko-KR" altLang="en-US"/>
          </a:p>
        </p:txBody>
      </p:sp>
    </p:spTree>
    <p:extLst>
      <p:ext uri="{BB962C8B-B14F-4D97-AF65-F5344CB8AC3E}">
        <p14:creationId xmlns:p14="http://schemas.microsoft.com/office/powerpoint/2010/main" val="2668277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1"/>
          <p:cNvSpPr>
            <a:spLocks noGrp="1"/>
          </p:cNvSpPr>
          <p:nvPr>
            <p:ph type="title"/>
          </p:nvPr>
        </p:nvSpPr>
        <p:spPr>
          <a:xfrm>
            <a:off x="395536" y="118791"/>
            <a:ext cx="8105906" cy="724900"/>
          </a:xfrm>
        </p:spPr>
        <p:txBody>
          <a:bodyPr>
            <a:noAutofit/>
          </a:bodyPr>
          <a:lstStyle/>
          <a:p>
            <a:r>
              <a:rPr lang="en-US" sz="5400" b="1">
                <a:ln>
                  <a:solidFill>
                    <a:srgbClr val="595E50"/>
                  </a:solidFill>
                </a:ln>
                <a:effectLst/>
                <a:latin typeface="Calibri" panose="020F0502020204030204" pitchFamily="34" charset="0"/>
                <a:ea typeface="Calibri" panose="020F0502020204030204" pitchFamily="34" charset="0"/>
                <a:cs typeface="Calibri" panose="020F0502020204030204" pitchFamily="34" charset="0"/>
              </a:rPr>
              <a:t>Document Review</a:t>
            </a:r>
            <a:endParaRPr lang="ko-KR" altLang="en-US" sz="5400">
              <a:ln>
                <a:solidFill>
                  <a:srgbClr val="595E50"/>
                </a:solidFill>
              </a:ln>
            </a:endParaRPr>
          </a:p>
        </p:txBody>
      </p:sp>
      <p:sp>
        <p:nvSpPr>
          <p:cNvPr id="8" name="Content Placeholder 7">
            <a:extLst>
              <a:ext uri="{FF2B5EF4-FFF2-40B4-BE49-F238E27FC236}">
                <a16:creationId xmlns:a16="http://schemas.microsoft.com/office/drawing/2014/main" id="{EF88EB5C-E6C4-4A2C-9CED-F65487AA5540}"/>
              </a:ext>
            </a:extLst>
          </p:cNvPr>
          <p:cNvSpPr>
            <a:spLocks noGrp="1"/>
          </p:cNvSpPr>
          <p:nvPr>
            <p:ph idx="1"/>
          </p:nvPr>
        </p:nvSpPr>
        <p:spPr>
          <a:xfrm>
            <a:off x="323528" y="1028535"/>
            <a:ext cx="8509606" cy="5009610"/>
          </a:xfrm>
        </p:spPr>
        <p:txBody>
          <a:bodyPr/>
          <a:lstStyle/>
          <a:p>
            <a:pPr marL="0" marR="0" lvl="0" indent="0">
              <a:lnSpc>
                <a:spcPct val="200000"/>
              </a:lnSpc>
              <a:spcBef>
                <a:spcPts val="0"/>
              </a:spcBef>
              <a:spcAft>
                <a:spcPts val="0"/>
              </a:spcAft>
            </a:pPr>
            <a:r>
              <a:rPr lang="en-US" sz="2400" b="1" i="0">
                <a:effectLst/>
                <a:latin typeface="Calibri" panose="020F0502020204030204" pitchFamily="34" charset="0"/>
                <a:ea typeface="Calibri" panose="020F0502020204030204" pitchFamily="34" charset="0"/>
                <a:cs typeface="Calibri" panose="020F0502020204030204" pitchFamily="34" charset="0"/>
              </a:rPr>
              <a:t>The following items will be reviewed during the inspection:</a:t>
            </a:r>
          </a:p>
          <a:p>
            <a:pPr marL="342900" marR="0" lvl="0" indent="-342900">
              <a:lnSpc>
                <a:spcPct val="200000"/>
              </a:lnSpc>
              <a:spcBef>
                <a:spcPts val="0"/>
              </a:spcBef>
              <a:spcAft>
                <a:spcPts val="0"/>
              </a:spcAft>
              <a:buFont typeface="Wingdings" panose="05000000000000000000" pitchFamily="2" charset="2"/>
              <a:buChar char="ü"/>
            </a:pPr>
            <a:r>
              <a:rPr lang="en-US" sz="2400" i="0">
                <a:effectLst/>
                <a:latin typeface="Calibri" panose="020F0502020204030204" pitchFamily="34" charset="0"/>
                <a:ea typeface="Calibri" panose="020F0502020204030204" pitchFamily="34" charset="0"/>
                <a:cs typeface="Calibri" panose="020F0502020204030204" pitchFamily="34" charset="0"/>
              </a:rPr>
              <a:t>Unified Program Facility Permit</a:t>
            </a:r>
            <a:endParaRPr lang="en-US" sz="2400" i="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ü"/>
            </a:pPr>
            <a:r>
              <a:rPr lang="en-US" sz="2400" i="0">
                <a:effectLst/>
                <a:latin typeface="Calibri" panose="020F0502020204030204" pitchFamily="34" charset="0"/>
                <a:ea typeface="Calibri" panose="020F0502020204030204" pitchFamily="34" charset="0"/>
                <a:cs typeface="Calibri" panose="020F0502020204030204" pitchFamily="34" charset="0"/>
              </a:rPr>
              <a:t>Hazardous Materials Business Plan</a:t>
            </a:r>
          </a:p>
          <a:p>
            <a:pPr lvl="1" indent="-342900">
              <a:lnSpc>
                <a:spcPct val="150000"/>
              </a:lnSpc>
              <a:spcBef>
                <a:spcPts val="0"/>
              </a:spcBef>
              <a:buFont typeface="Wingdings" panose="05000000000000000000" pitchFamily="2" charset="2"/>
              <a:buChar char="v"/>
            </a:pPr>
            <a:r>
              <a:rPr lang="en-US" sz="2400" i="0">
                <a:effectLst/>
                <a:latin typeface="Calibri" panose="020F0502020204030204" pitchFamily="34" charset="0"/>
                <a:ea typeface="Calibri" panose="020F0502020204030204" pitchFamily="34" charset="0"/>
                <a:cs typeface="Calibri" panose="020F0502020204030204" pitchFamily="34" charset="0"/>
              </a:rPr>
              <a:t>CERS annual certification</a:t>
            </a:r>
            <a:endParaRPr lang="en-US" sz="2400" i="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ü"/>
            </a:pPr>
            <a:r>
              <a:rPr lang="en-US" sz="2400" i="0">
                <a:effectLst/>
                <a:latin typeface="Calibri" panose="020F0502020204030204" pitchFamily="34" charset="0"/>
                <a:ea typeface="Calibri" panose="020F0502020204030204" pitchFamily="34" charset="0"/>
                <a:cs typeface="Calibri" panose="020F0502020204030204" pitchFamily="34" charset="0"/>
              </a:rPr>
              <a:t>Safety Data Sheets</a:t>
            </a:r>
          </a:p>
          <a:p>
            <a:pPr marL="342900" marR="0" lvl="0" indent="-342900">
              <a:lnSpc>
                <a:spcPct val="150000"/>
              </a:lnSpc>
              <a:spcBef>
                <a:spcPts val="0"/>
              </a:spcBef>
              <a:spcAft>
                <a:spcPts val="800"/>
              </a:spcAft>
              <a:buFont typeface="Wingdings" panose="05000000000000000000" pitchFamily="2" charset="2"/>
              <a:buChar char="ü"/>
            </a:pPr>
            <a:r>
              <a:rPr lang="en-US" sz="2400" i="0">
                <a:effectLst/>
                <a:latin typeface="Calibri" panose="020F0502020204030204" pitchFamily="34" charset="0"/>
                <a:ea typeface="Calibri" panose="020F0502020204030204" pitchFamily="34" charset="0"/>
                <a:cs typeface="Calibri" panose="020F0502020204030204" pitchFamily="34" charset="0"/>
              </a:rPr>
              <a:t>Employee training logs</a:t>
            </a:r>
            <a:endParaRPr lang="en-US" sz="2400" i="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pic>
        <p:nvPicPr>
          <p:cNvPr id="11" name="Picture 10">
            <a:extLst>
              <a:ext uri="{FF2B5EF4-FFF2-40B4-BE49-F238E27FC236}">
                <a16:creationId xmlns:a16="http://schemas.microsoft.com/office/drawing/2014/main" id="{0626777A-E1C7-4EC5-96FC-A39C47CBCCF3}"/>
              </a:ext>
            </a:extLst>
          </p:cNvPr>
          <p:cNvPicPr>
            <a:picLocks noChangeAspect="1"/>
          </p:cNvPicPr>
          <p:nvPr/>
        </p:nvPicPr>
        <p:blipFill>
          <a:blip r:embed="rId2"/>
          <a:stretch>
            <a:fillRect/>
          </a:stretch>
        </p:blipFill>
        <p:spPr>
          <a:xfrm>
            <a:off x="404212" y="5085184"/>
            <a:ext cx="4777890" cy="123156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E1C7F6C-4CA3-4D23-970C-7F8F15BC0F0E}"/>
              </a:ext>
            </a:extLst>
          </p:cNvPr>
          <p:cNvPicPr>
            <a:picLocks noChangeAspect="1"/>
          </p:cNvPicPr>
          <p:nvPr/>
        </p:nvPicPr>
        <p:blipFill>
          <a:blip r:embed="rId3"/>
          <a:stretch>
            <a:fillRect/>
          </a:stretch>
        </p:blipFill>
        <p:spPr>
          <a:xfrm>
            <a:off x="5567172" y="3998099"/>
            <a:ext cx="3037276" cy="2568017"/>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FAFFBC00-CE5B-4903-A983-43FCCDC767F8}"/>
              </a:ext>
            </a:extLst>
          </p:cNvPr>
          <p:cNvSpPr txBox="1"/>
          <p:nvPr/>
        </p:nvSpPr>
        <p:spPr>
          <a:xfrm>
            <a:off x="5364088" y="6566116"/>
            <a:ext cx="4572000" cy="215444"/>
          </a:xfrm>
          <a:prstGeom prst="rect">
            <a:avLst/>
          </a:prstGeom>
          <a:noFill/>
        </p:spPr>
        <p:txBody>
          <a:bodyPr wrap="square">
            <a:spAutoFit/>
          </a:bodyPr>
          <a:lstStyle/>
          <a:p>
            <a:r>
              <a:rPr lang="en-US" sz="800"/>
              <a:t>https://www.chem-map.com/chemical_news/understanding-safety-data-sheets/</a:t>
            </a:r>
          </a:p>
        </p:txBody>
      </p:sp>
      <p:pic>
        <p:nvPicPr>
          <p:cNvPr id="15" name="Picture 14">
            <a:extLst>
              <a:ext uri="{FF2B5EF4-FFF2-40B4-BE49-F238E27FC236}">
                <a16:creationId xmlns:a16="http://schemas.microsoft.com/office/drawing/2014/main" id="{D1BC29FD-54F4-49E9-9324-536D8A3E01A3}"/>
              </a:ext>
            </a:extLst>
          </p:cNvPr>
          <p:cNvPicPr>
            <a:picLocks noChangeAspect="1"/>
          </p:cNvPicPr>
          <p:nvPr/>
        </p:nvPicPr>
        <p:blipFill>
          <a:blip r:embed="rId4"/>
          <a:stretch>
            <a:fillRect/>
          </a:stretch>
        </p:blipFill>
        <p:spPr>
          <a:xfrm>
            <a:off x="5292079" y="1844824"/>
            <a:ext cx="3602357" cy="1968432"/>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71635D72-F6BD-4186-82E8-4E10B03C639B}"/>
              </a:ext>
            </a:extLst>
          </p:cNvPr>
          <p:cNvSpPr>
            <a:spLocks noGrp="1"/>
          </p:cNvSpPr>
          <p:nvPr>
            <p:ph type="sldNum" sz="quarter" idx="12"/>
          </p:nvPr>
        </p:nvSpPr>
        <p:spPr/>
        <p:txBody>
          <a:bodyPr/>
          <a:lstStyle/>
          <a:p>
            <a:fld id="{EE6BC638-39B7-4287-91A7-2A3DDA573295}" type="slidenum">
              <a:rPr lang="ko-KR" altLang="en-US" dirty="0" smtClean="0"/>
              <a:pPr/>
              <a:t>52</a:t>
            </a:fld>
            <a:endParaRPr lang="ko-KR" altLang="en-US"/>
          </a:p>
        </p:txBody>
      </p:sp>
    </p:spTree>
    <p:extLst>
      <p:ext uri="{BB962C8B-B14F-4D97-AF65-F5344CB8AC3E}">
        <p14:creationId xmlns:p14="http://schemas.microsoft.com/office/powerpoint/2010/main" val="648061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6BA86A91-452F-47FD-9BC9-0431C811D957}"/>
              </a:ext>
            </a:extLst>
          </p:cNvPr>
          <p:cNvGraphicFramePr>
            <a:graphicFrameLocks noGrp="1"/>
          </p:cNvGraphicFramePr>
          <p:nvPr>
            <p:ph idx="1"/>
            <p:extLst>
              <p:ext uri="{D42A27DB-BD31-4B8C-83A1-F6EECF244321}">
                <p14:modId xmlns:p14="http://schemas.microsoft.com/office/powerpoint/2010/main" val="4106885078"/>
              </p:ext>
            </p:extLst>
          </p:nvPr>
        </p:nvGraphicFramePr>
        <p:xfrm>
          <a:off x="179512" y="2142272"/>
          <a:ext cx="8784976" cy="4841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제목 1"/>
          <p:cNvSpPr>
            <a:spLocks noGrp="1"/>
          </p:cNvSpPr>
          <p:nvPr>
            <p:ph type="title"/>
          </p:nvPr>
        </p:nvSpPr>
        <p:spPr>
          <a:xfrm>
            <a:off x="375031" y="113475"/>
            <a:ext cx="8105906" cy="724900"/>
          </a:xfrm>
        </p:spPr>
        <p:txBody>
          <a:bodyPr>
            <a:noAutofit/>
          </a:bodyPr>
          <a:lstStyle/>
          <a:p>
            <a:r>
              <a:rPr lang="en-US" altLang="ko-KR" sz="6000">
                <a:ln>
                  <a:solidFill>
                    <a:srgbClr val="595E50"/>
                  </a:solidFill>
                </a:ln>
              </a:rPr>
              <a:t>Report Review</a:t>
            </a:r>
            <a:endParaRPr lang="ko-KR" altLang="en-US" sz="6000">
              <a:ln>
                <a:solidFill>
                  <a:srgbClr val="595E50"/>
                </a:solidFill>
              </a:ln>
            </a:endParaRPr>
          </a:p>
        </p:txBody>
      </p:sp>
      <p:pic>
        <p:nvPicPr>
          <p:cNvPr id="4" name="Picture 3">
            <a:extLst>
              <a:ext uri="{FF2B5EF4-FFF2-40B4-BE49-F238E27FC236}">
                <a16:creationId xmlns:a16="http://schemas.microsoft.com/office/drawing/2014/main" id="{D5A7521B-B1FD-42D7-8996-0D3A1DF83A6F}"/>
              </a:ext>
            </a:extLst>
          </p:cNvPr>
          <p:cNvPicPr>
            <a:picLocks noChangeAspect="1"/>
          </p:cNvPicPr>
          <p:nvPr/>
        </p:nvPicPr>
        <p:blipFill>
          <a:blip r:embed="rId7"/>
          <a:stretch>
            <a:fillRect/>
          </a:stretch>
        </p:blipFill>
        <p:spPr>
          <a:xfrm>
            <a:off x="1712911" y="1124744"/>
            <a:ext cx="5430146" cy="87674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5A2392A-37F8-4796-9E58-921E2A6B4CCF}"/>
              </a:ext>
            </a:extLst>
          </p:cNvPr>
          <p:cNvSpPr txBox="1"/>
          <p:nvPr/>
        </p:nvSpPr>
        <p:spPr>
          <a:xfrm>
            <a:off x="-108520" y="2271266"/>
            <a:ext cx="5472608" cy="606961"/>
          </a:xfrm>
          <a:prstGeom prst="rect">
            <a:avLst/>
          </a:prstGeom>
          <a:noFill/>
        </p:spPr>
        <p:txBody>
          <a:bodyPr wrap="square">
            <a:spAutoFit/>
          </a:bodyPr>
          <a:lstStyle/>
          <a:p>
            <a:pPr marL="457200" lvl="1" indent="0">
              <a:lnSpc>
                <a:spcPct val="110000"/>
              </a:lnSpc>
              <a:spcBef>
                <a:spcPts val="0"/>
              </a:spcBef>
            </a:pPr>
            <a:r>
              <a:rPr lang="en-US" sz="3200" b="1" i="1">
                <a:effectLst/>
                <a:latin typeface="Calibri" panose="020F0502020204030204" pitchFamily="34" charset="0"/>
                <a:ea typeface="Calibri" panose="020F0502020204030204" pitchFamily="34" charset="0"/>
                <a:cs typeface="Times New Roman" panose="02020603050405020304" pitchFamily="18" charset="0"/>
              </a:rPr>
              <a:t>Your CUPA </a:t>
            </a:r>
            <a:r>
              <a:rPr lang="en-US" sz="3200" b="1" i="1">
                <a:effectLst/>
                <a:latin typeface="Calibri" panose="020F0502020204030204" pitchFamily="34" charset="0"/>
                <a:ea typeface="Calibri" panose="020F0502020204030204" pitchFamily="34" charset="0"/>
                <a:cs typeface="Calibri" panose="020F0502020204030204" pitchFamily="34" charset="0"/>
              </a:rPr>
              <a:t>Inspector will….</a:t>
            </a:r>
            <a:endParaRPr lang="en-US" sz="3200" i="1">
              <a:effectLst/>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71A5CAB-83E6-4B97-ABF2-C9C5910BAD4A}"/>
              </a:ext>
            </a:extLst>
          </p:cNvPr>
          <p:cNvSpPr>
            <a:spLocks noGrp="1"/>
          </p:cNvSpPr>
          <p:nvPr>
            <p:ph type="sldNum" sz="quarter" idx="12"/>
          </p:nvPr>
        </p:nvSpPr>
        <p:spPr/>
        <p:txBody>
          <a:bodyPr/>
          <a:lstStyle/>
          <a:p>
            <a:fld id="{EE6BC638-39B7-4287-91A7-2A3DDA573295}" type="slidenum">
              <a:rPr lang="ko-KR" altLang="en-US" dirty="0" smtClean="0"/>
              <a:pPr/>
              <a:t>53</a:t>
            </a:fld>
            <a:endParaRPr lang="ko-KR"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a:spLocks noGrp="1"/>
          </p:cNvSpPr>
          <p:nvPr>
            <p:ph type="title"/>
          </p:nvPr>
        </p:nvSpPr>
        <p:spPr>
          <a:xfrm>
            <a:off x="971600" y="116632"/>
            <a:ext cx="7920880" cy="796925"/>
          </a:xfrm>
        </p:spPr>
        <p:txBody>
          <a:bodyPr>
            <a:noAutofit/>
          </a:bodyPr>
          <a:lstStyle/>
          <a:p>
            <a:r>
              <a:rPr lang="en-US" altLang="ko-KR" sz="5400">
                <a:ln>
                  <a:solidFill>
                    <a:srgbClr val="595E50"/>
                  </a:solidFill>
                </a:ln>
              </a:rPr>
              <a:t>Most Common Violations</a:t>
            </a:r>
            <a:endParaRPr lang="ko-KR" altLang="en-US" sz="5400"/>
          </a:p>
        </p:txBody>
      </p:sp>
      <p:sp>
        <p:nvSpPr>
          <p:cNvPr id="2" name="Slide Number Placeholder 1">
            <a:extLst>
              <a:ext uri="{FF2B5EF4-FFF2-40B4-BE49-F238E27FC236}">
                <a16:creationId xmlns:a16="http://schemas.microsoft.com/office/drawing/2014/main" id="{21D23173-DECF-48EC-AB03-8D1E09D45FE9}"/>
              </a:ext>
            </a:extLst>
          </p:cNvPr>
          <p:cNvSpPr>
            <a:spLocks noGrp="1"/>
          </p:cNvSpPr>
          <p:nvPr>
            <p:ph type="sldNum" sz="quarter" idx="12"/>
          </p:nvPr>
        </p:nvSpPr>
        <p:spPr/>
        <p:txBody>
          <a:bodyPr/>
          <a:lstStyle/>
          <a:p>
            <a:fld id="{EE6BC638-39B7-4287-91A7-2A3DDA573295}" type="slidenum">
              <a:rPr lang="ko-KR" altLang="en-US" dirty="0" smtClean="0"/>
              <a:pPr/>
              <a:t>54</a:t>
            </a:fld>
            <a:endParaRPr lang="ko-KR" altLang="en-US"/>
          </a:p>
        </p:txBody>
      </p:sp>
      <p:graphicFrame>
        <p:nvGraphicFramePr>
          <p:cNvPr id="7" name="Diagram 6">
            <a:extLst>
              <a:ext uri="{FF2B5EF4-FFF2-40B4-BE49-F238E27FC236}">
                <a16:creationId xmlns:a16="http://schemas.microsoft.com/office/drawing/2014/main" id="{244092C5-A482-4A68-8824-315A4A2D86D1}"/>
              </a:ext>
            </a:extLst>
          </p:cNvPr>
          <p:cNvGraphicFramePr/>
          <p:nvPr>
            <p:extLst>
              <p:ext uri="{D42A27DB-BD31-4B8C-83A1-F6EECF244321}">
                <p14:modId xmlns:p14="http://schemas.microsoft.com/office/powerpoint/2010/main" val="3789201131"/>
              </p:ext>
            </p:extLst>
          </p:nvPr>
        </p:nvGraphicFramePr>
        <p:xfrm>
          <a:off x="89514" y="1196752"/>
          <a:ext cx="8964972" cy="547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309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595E50">
            <a:alpha val="80000"/>
          </a:srgbClr>
        </a:solidFill>
        <a:effectLst/>
      </p:bgPr>
    </p:bg>
    <p:spTree>
      <p:nvGrpSpPr>
        <p:cNvPr id="1" name=""/>
        <p:cNvGrpSpPr/>
        <p:nvPr/>
      </p:nvGrpSpPr>
      <p:grpSpPr>
        <a:xfrm>
          <a:off x="0" y="0"/>
          <a:ext cx="0" cy="0"/>
          <a:chOff x="0" y="0"/>
          <a:chExt cx="0" cy="0"/>
        </a:xfrm>
      </p:grpSpPr>
      <p:sp>
        <p:nvSpPr>
          <p:cNvPr id="5" name="제목 4"/>
          <p:cNvSpPr>
            <a:spLocks noGrp="1"/>
          </p:cNvSpPr>
          <p:nvPr>
            <p:ph type="ctrTitle"/>
          </p:nvPr>
        </p:nvSpPr>
        <p:spPr>
          <a:xfrm>
            <a:off x="1115614" y="692696"/>
            <a:ext cx="6874753" cy="1944216"/>
          </a:xfrm>
        </p:spPr>
        <p:txBody>
          <a:bodyPr/>
          <a:lstStyle/>
          <a:p>
            <a:r>
              <a:rPr lang="en-US" altLang="ko-KR" sz="7200" b="1"/>
              <a:t>QUESTIONS?</a:t>
            </a:r>
            <a:br>
              <a:rPr lang="en-US" altLang="ko-KR"/>
            </a:br>
            <a:br>
              <a:rPr lang="en-US" altLang="ko-KR" sz="3200"/>
            </a:br>
            <a:r>
              <a:rPr lang="en-US" altLang="ko-KR" sz="3600"/>
              <a:t>HMD Duty Desk</a:t>
            </a:r>
            <a:br>
              <a:rPr lang="en-US" altLang="ko-KR" sz="3600"/>
            </a:br>
            <a:r>
              <a:rPr lang="en-US" altLang="ko-KR" sz="3600"/>
              <a:t>Phone Number: (858) 505-6880</a:t>
            </a:r>
            <a:br>
              <a:rPr lang="en-US" altLang="ko-KR" sz="3600"/>
            </a:br>
            <a:r>
              <a:rPr lang="en-US" altLang="ko-KR" sz="3600"/>
              <a:t>Email: </a:t>
            </a:r>
            <a:r>
              <a:rPr lang="en-US" altLang="ko-KR" sz="3600">
                <a:solidFill>
                  <a:srgbClr val="FFFF00"/>
                </a:solidFill>
                <a:hlinkClick r:id="rId2">
                  <a:extLst>
                    <a:ext uri="{A12FA001-AC4F-418D-AE19-62706E023703}">
                      <ahyp:hlinkClr xmlns:ahyp="http://schemas.microsoft.com/office/drawing/2018/hyperlinkcolor" val="tx"/>
                    </a:ext>
                  </a:extLst>
                </a:hlinkClick>
              </a:rPr>
              <a:t>hmdutyeh@sdcounty.ca.gov</a:t>
            </a:r>
            <a:r>
              <a:rPr lang="en-US" altLang="ko-KR" sz="3600">
                <a:solidFill>
                  <a:srgbClr val="FFFF00"/>
                </a:solidFill>
              </a:rPr>
              <a:t> </a:t>
            </a:r>
            <a:endParaRPr lang="ko-KR" altLang="en-US" sz="3600">
              <a:solidFill>
                <a:srgbClr val="FFFF00"/>
              </a:solidFill>
            </a:endParaRPr>
          </a:p>
        </p:txBody>
      </p:sp>
      <p:sp>
        <p:nvSpPr>
          <p:cNvPr id="2" name="Slide Number Placeholder 1">
            <a:extLst>
              <a:ext uri="{FF2B5EF4-FFF2-40B4-BE49-F238E27FC236}">
                <a16:creationId xmlns:a16="http://schemas.microsoft.com/office/drawing/2014/main" id="{489A3AB9-5B8A-4267-8D27-B559E99FE6EC}"/>
              </a:ext>
            </a:extLst>
          </p:cNvPr>
          <p:cNvSpPr>
            <a:spLocks noGrp="1"/>
          </p:cNvSpPr>
          <p:nvPr>
            <p:ph type="sldNum" sz="quarter" idx="12"/>
          </p:nvPr>
        </p:nvSpPr>
        <p:spPr/>
        <p:txBody>
          <a:bodyPr/>
          <a:lstStyle/>
          <a:p>
            <a:fld id="{EE6BC638-39B7-4287-91A7-2A3DDA573295}" type="slidenum">
              <a:rPr lang="ko-KR" altLang="en-US" dirty="0" smtClean="0"/>
              <a:pPr/>
              <a:t>55</a:t>
            </a:fld>
            <a:endParaRPr lang="ko-KR" altLang="en-US"/>
          </a:p>
        </p:txBody>
      </p:sp>
    </p:spTree>
    <p:extLst>
      <p:ext uri="{BB962C8B-B14F-4D97-AF65-F5344CB8AC3E}">
        <p14:creationId xmlns:p14="http://schemas.microsoft.com/office/powerpoint/2010/main" val="68098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1C89D2-84D2-4EA1-B30D-2EFDB7C2D225}"/>
              </a:ext>
            </a:extLst>
          </p:cNvPr>
          <p:cNvSpPr txBox="1"/>
          <p:nvPr/>
        </p:nvSpPr>
        <p:spPr>
          <a:xfrm>
            <a:off x="-756592" y="3284984"/>
            <a:ext cx="10441160" cy="784702"/>
          </a:xfrm>
          <a:prstGeom prst="rect">
            <a:avLst/>
          </a:prstGeom>
          <a:noFill/>
          <a:ln>
            <a:noFill/>
          </a:ln>
        </p:spPr>
        <p:txBody>
          <a:bodyPr wrap="square" rtlCol="0">
            <a:spAutoFit/>
          </a:bodyPr>
          <a:lstStyle/>
          <a:p>
            <a:pPr marL="0" marR="0" algn="ctr">
              <a:lnSpc>
                <a:spcPct val="107000"/>
              </a:lnSpc>
              <a:spcBef>
                <a:spcPts val="0"/>
              </a:spcBef>
              <a:spcAft>
                <a:spcPts val="800"/>
              </a:spcAft>
            </a:pPr>
            <a:r>
              <a:rPr lang="en-US" sz="4400" b="1">
                <a:ln>
                  <a:solidFill>
                    <a:srgbClr val="595E50"/>
                  </a:solidFill>
                </a:ln>
                <a:solidFill>
                  <a:schemeClr val="bg2"/>
                </a:solidFill>
                <a:latin typeface="+mj-lt"/>
                <a:ea typeface="Calibri" panose="020F0502020204030204" pitchFamily="34" charset="0"/>
                <a:cs typeface="Times New Roman" panose="02020603050405020304" pitchFamily="18" charset="0"/>
              </a:rPr>
              <a:t>What are </a:t>
            </a:r>
            <a:r>
              <a:rPr lang="en-US" sz="4400" b="1">
                <a:ln>
                  <a:solidFill>
                    <a:srgbClr val="595E50"/>
                  </a:solidFill>
                </a:ln>
                <a:solidFill>
                  <a:schemeClr val="bg2"/>
                </a:solidFill>
                <a:effectLst/>
                <a:latin typeface="+mj-lt"/>
                <a:ea typeface="Calibri" panose="020F0502020204030204" pitchFamily="34" charset="0"/>
                <a:cs typeface="Times New Roman" panose="02020603050405020304" pitchFamily="18" charset="0"/>
              </a:rPr>
              <a:t>Hazardous Materials?</a:t>
            </a:r>
            <a:endParaRPr lang="en-US" sz="4400">
              <a:ln>
                <a:solidFill>
                  <a:srgbClr val="595E50"/>
                </a:solidFill>
              </a:ln>
              <a:solidFill>
                <a:schemeClr val="bg2"/>
              </a:solidFill>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0369B944-7955-4CAA-9078-152823977CAD}"/>
              </a:ext>
            </a:extLst>
          </p:cNvPr>
          <p:cNvPicPr>
            <a:picLocks noChangeAspect="1"/>
          </p:cNvPicPr>
          <p:nvPr/>
        </p:nvPicPr>
        <p:blipFill>
          <a:blip r:embed="rId2"/>
          <a:stretch>
            <a:fillRect/>
          </a:stretch>
        </p:blipFill>
        <p:spPr>
          <a:xfrm>
            <a:off x="6084168" y="1268760"/>
            <a:ext cx="1824902" cy="1771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5DF447CA-68C0-4E5F-9C75-922C1F425C6B}"/>
              </a:ext>
            </a:extLst>
          </p:cNvPr>
          <p:cNvPicPr>
            <a:picLocks noChangeAspect="1"/>
          </p:cNvPicPr>
          <p:nvPr/>
        </p:nvPicPr>
        <p:blipFill>
          <a:blip r:embed="rId3"/>
          <a:stretch>
            <a:fillRect/>
          </a:stretch>
        </p:blipFill>
        <p:spPr>
          <a:xfrm>
            <a:off x="2721605" y="4149080"/>
            <a:ext cx="3700790" cy="2452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9F5AA104-CB40-4641-849B-4B2873FFC726}"/>
              </a:ext>
            </a:extLst>
          </p:cNvPr>
          <p:cNvSpPr>
            <a:spLocks noGrp="1"/>
          </p:cNvSpPr>
          <p:nvPr>
            <p:ph type="sldNum" sz="quarter" idx="12"/>
          </p:nvPr>
        </p:nvSpPr>
        <p:spPr/>
        <p:txBody>
          <a:bodyPr/>
          <a:lstStyle/>
          <a:p>
            <a:fld id="{EE6BC638-39B7-4287-91A7-2A3DDA573295}" type="slidenum">
              <a:rPr lang="ko-KR" altLang="en-US" smtClean="0"/>
              <a:pPr/>
              <a:t>6</a:t>
            </a:fld>
            <a:endParaRPr lang="ko-KR" altLang="en-US"/>
          </a:p>
        </p:txBody>
      </p:sp>
    </p:spTree>
    <p:extLst>
      <p:ext uri="{BB962C8B-B14F-4D97-AF65-F5344CB8AC3E}">
        <p14:creationId xmlns:p14="http://schemas.microsoft.com/office/powerpoint/2010/main" val="567058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내용 개체 틀 5"/>
          <p:cNvSpPr>
            <a:spLocks noGrp="1"/>
          </p:cNvSpPr>
          <p:nvPr>
            <p:ph idx="1"/>
          </p:nvPr>
        </p:nvSpPr>
        <p:spPr>
          <a:xfrm>
            <a:off x="35496" y="1268760"/>
            <a:ext cx="8640960" cy="5201432"/>
          </a:xfrm>
        </p:spPr>
        <p:txBody>
          <a:bodyPr>
            <a:normAutofit fontScale="85000" lnSpcReduction="20000"/>
          </a:bodyPr>
          <a:lstStyle/>
          <a:p>
            <a:pPr marL="457200" marR="0" lvl="1" indent="0">
              <a:spcBef>
                <a:spcPts val="0"/>
              </a:spcBef>
              <a:spcAft>
                <a:spcPts val="0"/>
              </a:spcAft>
            </a:pPr>
            <a:r>
              <a:rPr lang="en-US" sz="3300" b="1">
                <a:latin typeface="Calibri" panose="020F0502020204030204" pitchFamily="34" charset="0"/>
                <a:ea typeface="Calibri" panose="020F0502020204030204" pitchFamily="34" charset="0"/>
                <a:cs typeface="Times New Roman" panose="02020603050405020304" pitchFamily="18" charset="0"/>
              </a:rPr>
              <a:t>Per Health &amp; Safety Code </a:t>
            </a:r>
            <a:r>
              <a:rPr lang="en-US" sz="3300" b="1">
                <a:effectLst/>
                <a:latin typeface="Calibri" panose="020F0502020204030204" pitchFamily="34" charset="0"/>
                <a:ea typeface="Calibri" panose="020F0502020204030204" pitchFamily="34" charset="0"/>
                <a:cs typeface="Times New Roman" panose="02020603050405020304" pitchFamily="18" charset="0"/>
              </a:rPr>
              <a:t>§25501(n):</a:t>
            </a:r>
          </a:p>
          <a:p>
            <a:pPr marL="457200" marR="0" lvl="1" indent="0">
              <a:spcBef>
                <a:spcPts val="0"/>
              </a:spcBef>
              <a:spcAft>
                <a:spcPts val="0"/>
              </a:spcAft>
            </a:pP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spcBef>
                <a:spcPts val="0"/>
              </a:spcBef>
              <a:spcAft>
                <a:spcPts val="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(1) </a:t>
            </a:r>
            <a:r>
              <a:rPr lang="en-US" sz="2800">
                <a:effectLst/>
                <a:latin typeface="Calibri" panose="020F0502020204030204" pitchFamily="34" charset="0"/>
                <a:ea typeface="Calibri" panose="020F0502020204030204" pitchFamily="34" charset="0"/>
                <a:cs typeface="Times New Roman" panose="02020603050405020304" pitchFamily="18" charset="0"/>
              </a:rPr>
              <a:t>“Hazardous material” means a material listed in paragraph   (2) that, because of its quantity, concentration, or physical or      chemical characteristics, </a:t>
            </a:r>
            <a:r>
              <a:rPr lang="en-US" sz="2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poses a significant present or potential hazard to human health and safety or to the environment if </a:t>
            </a:r>
            <a:r>
              <a:rPr lang="en-US" sz="2800">
                <a:effectLst/>
                <a:latin typeface="Calibri" panose="020F0502020204030204" pitchFamily="34" charset="0"/>
                <a:ea typeface="Calibri" panose="020F0502020204030204" pitchFamily="34" charset="0"/>
                <a:cs typeface="Times New Roman" panose="02020603050405020304" pitchFamily="18" charset="0"/>
              </a:rPr>
              <a:t>        </a:t>
            </a:r>
            <a:r>
              <a:rPr lang="en-US" sz="2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released into the workplace or the environment</a:t>
            </a:r>
            <a:r>
              <a:rPr lang="en-US" sz="2800">
                <a:effectLst/>
                <a:latin typeface="Calibri" panose="020F0502020204030204" pitchFamily="34" charset="0"/>
                <a:ea typeface="Calibri" panose="020F0502020204030204" pitchFamily="34" charset="0"/>
                <a:cs typeface="Times New Roman" panose="02020603050405020304" pitchFamily="18" charset="0"/>
              </a:rPr>
              <a:t>, or a material     specified in an ordinance adopted pursuant to paragraph (3).</a:t>
            </a:r>
          </a:p>
          <a:p>
            <a:pPr marL="457200" marR="0" lvl="1" indent="0">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spcBef>
                <a:spcPts val="0"/>
              </a:spcBef>
              <a:spcAft>
                <a:spcPts val="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(2) </a:t>
            </a:r>
            <a:r>
              <a:rPr lang="en-US" sz="2800">
                <a:effectLst/>
                <a:latin typeface="Calibri" panose="020F0502020204030204" pitchFamily="34" charset="0"/>
                <a:ea typeface="Calibri" panose="020F0502020204030204" pitchFamily="34" charset="0"/>
                <a:cs typeface="Times New Roman" panose="02020603050405020304" pitchFamily="18" charset="0"/>
              </a:rPr>
              <a:t>Hazardous materials include all of the following:</a:t>
            </a:r>
          </a:p>
          <a:p>
            <a:pPr marL="457200" marR="0" lvl="1" indent="0">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spcBef>
                <a:spcPts val="0"/>
              </a:spcBef>
              <a:spcAft>
                <a:spcPts val="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(A) </a:t>
            </a:r>
            <a:r>
              <a:rPr lang="en-US" sz="2800">
                <a:effectLst/>
                <a:latin typeface="Calibri" panose="020F0502020204030204" pitchFamily="34" charset="0"/>
                <a:ea typeface="Calibri" panose="020F0502020204030204" pitchFamily="34" charset="0"/>
                <a:cs typeface="Times New Roman" panose="02020603050405020304" pitchFamily="18" charset="0"/>
              </a:rPr>
              <a:t>A substance or product for which the </a:t>
            </a:r>
            <a:r>
              <a:rPr lang="en-US" sz="2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manufacturer or</a:t>
            </a:r>
            <a:r>
              <a:rPr lang="en-US" sz="2800">
                <a:effectLst/>
                <a:latin typeface="Calibri" panose="020F0502020204030204" pitchFamily="34" charset="0"/>
                <a:ea typeface="Calibri" panose="020F0502020204030204" pitchFamily="34" charset="0"/>
                <a:cs typeface="Times New Roman" panose="02020603050405020304" pitchFamily="18" charset="0"/>
              </a:rPr>
              <a:t>            </a:t>
            </a:r>
            <a:r>
              <a:rPr lang="en-US" sz="2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producer is required to prepare a material safety data sheet</a:t>
            </a:r>
            <a:r>
              <a:rPr lang="en-US" sz="2800">
                <a:effectLst/>
                <a:latin typeface="Calibri" panose="020F0502020204030204" pitchFamily="34" charset="0"/>
                <a:ea typeface="Calibri" panose="020F0502020204030204" pitchFamily="34" charset="0"/>
                <a:cs typeface="Times New Roman" panose="02020603050405020304" pitchFamily="18" charset="0"/>
              </a:rPr>
              <a:t>          pursuant to the Hazardous Substances Information and Training Act (Chapter 2.5 (commencing with Section 6360) of Part 1 of     Division 5 of the Labor Code) or pursuant to any applicable           federal law or regulation.</a:t>
            </a:r>
          </a:p>
        </p:txBody>
      </p:sp>
      <p:sp>
        <p:nvSpPr>
          <p:cNvPr id="9" name="제목 1"/>
          <p:cNvSpPr>
            <a:spLocks noGrp="1"/>
          </p:cNvSpPr>
          <p:nvPr>
            <p:ph type="title"/>
          </p:nvPr>
        </p:nvSpPr>
        <p:spPr>
          <a:xfrm>
            <a:off x="467544" y="183820"/>
            <a:ext cx="8352928" cy="724900"/>
          </a:xfrm>
          <a:ln>
            <a:noFill/>
          </a:ln>
        </p:spPr>
        <p:txBody>
          <a:bodyPr>
            <a:noAutofit/>
          </a:bodyPr>
          <a:lstStyle/>
          <a:p>
            <a:r>
              <a:rPr lang="en-US" altLang="ko-KR" sz="4800">
                <a:ln>
                  <a:solidFill>
                    <a:srgbClr val="595E50"/>
                  </a:solidFill>
                </a:ln>
              </a:rPr>
              <a:t>Definition: §HSC 25501</a:t>
            </a:r>
            <a:endParaRPr lang="ko-KR" altLang="en-US" sz="4800">
              <a:ln>
                <a:solidFill>
                  <a:srgbClr val="595E50"/>
                </a:solidFill>
              </a:ln>
            </a:endParaRPr>
          </a:p>
        </p:txBody>
      </p:sp>
      <p:pic>
        <p:nvPicPr>
          <p:cNvPr id="4" name="Picture 3">
            <a:extLst>
              <a:ext uri="{FF2B5EF4-FFF2-40B4-BE49-F238E27FC236}">
                <a16:creationId xmlns:a16="http://schemas.microsoft.com/office/drawing/2014/main" id="{AE42B32C-BA4A-4CA5-81B1-274F0C22D49F}"/>
              </a:ext>
            </a:extLst>
          </p:cNvPr>
          <p:cNvPicPr>
            <a:picLocks noChangeAspect="1"/>
          </p:cNvPicPr>
          <p:nvPr/>
        </p:nvPicPr>
        <p:blipFill>
          <a:blip r:embed="rId3"/>
          <a:stretch>
            <a:fillRect/>
          </a:stretch>
        </p:blipFill>
        <p:spPr>
          <a:xfrm>
            <a:off x="2447764" y="116632"/>
            <a:ext cx="4248472" cy="6495046"/>
          </a:xfrm>
          <a:prstGeom prst="rect">
            <a:avLst/>
          </a:prstGeom>
        </p:spPr>
      </p:pic>
      <p:sp>
        <p:nvSpPr>
          <p:cNvPr id="2" name="Slide Number Placeholder 1">
            <a:extLst>
              <a:ext uri="{FF2B5EF4-FFF2-40B4-BE49-F238E27FC236}">
                <a16:creationId xmlns:a16="http://schemas.microsoft.com/office/drawing/2014/main" id="{F6C6A047-0620-45F6-9C99-1B68A16EE204}"/>
              </a:ext>
            </a:extLst>
          </p:cNvPr>
          <p:cNvSpPr>
            <a:spLocks noGrp="1"/>
          </p:cNvSpPr>
          <p:nvPr>
            <p:ph type="sldNum" sz="quarter" idx="12"/>
          </p:nvPr>
        </p:nvSpPr>
        <p:spPr/>
        <p:txBody>
          <a:bodyPr/>
          <a:lstStyle/>
          <a:p>
            <a:fld id="{EE6BC638-39B7-4287-91A7-2A3DDA573295}" type="slidenum">
              <a:rPr lang="ko-KR" altLang="en-US" smtClean="0"/>
              <a:pPr/>
              <a:t>7</a:t>
            </a:fld>
            <a:endParaRPr lang="ko-KR" altLang="en-US"/>
          </a:p>
        </p:txBody>
      </p:sp>
    </p:spTree>
    <p:extLst>
      <p:ext uri="{BB962C8B-B14F-4D97-AF65-F5344CB8AC3E}">
        <p14:creationId xmlns:p14="http://schemas.microsoft.com/office/powerpoint/2010/main" val="31795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7D6566BD-BEEB-4ED0-9E48-26F13C8DBE4C}"/>
              </a:ext>
            </a:extLst>
          </p:cNvPr>
          <p:cNvGraphicFramePr>
            <a:graphicFrameLocks noGrp="1"/>
          </p:cNvGraphicFramePr>
          <p:nvPr>
            <p:ph idx="1"/>
            <p:extLst>
              <p:ext uri="{D42A27DB-BD31-4B8C-83A1-F6EECF244321}">
                <p14:modId xmlns:p14="http://schemas.microsoft.com/office/powerpoint/2010/main" val="1933780039"/>
              </p:ext>
            </p:extLst>
          </p:nvPr>
        </p:nvGraphicFramePr>
        <p:xfrm>
          <a:off x="1556676" y="1052736"/>
          <a:ext cx="6030648" cy="4901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제목 1"/>
          <p:cNvSpPr>
            <a:spLocks noGrp="1"/>
          </p:cNvSpPr>
          <p:nvPr>
            <p:ph type="title"/>
          </p:nvPr>
        </p:nvSpPr>
        <p:spPr>
          <a:xfrm>
            <a:off x="1043608" y="116632"/>
            <a:ext cx="7450261" cy="796925"/>
          </a:xfrm>
        </p:spPr>
        <p:txBody>
          <a:bodyPr>
            <a:noAutofit/>
          </a:bodyPr>
          <a:lstStyle/>
          <a:p>
            <a:r>
              <a:rPr lang="en-US" sz="4400">
                <a:ln>
                  <a:solidFill>
                    <a:srgbClr val="595E50"/>
                  </a:solidFill>
                </a:ln>
                <a:solidFill>
                  <a:schemeClr val="bg2"/>
                </a:solidFill>
              </a:rPr>
              <a:t>Common Hazardous Materials</a:t>
            </a:r>
          </a:p>
        </p:txBody>
      </p:sp>
      <p:sp>
        <p:nvSpPr>
          <p:cNvPr id="2" name="Slide Number Placeholder 1">
            <a:extLst>
              <a:ext uri="{FF2B5EF4-FFF2-40B4-BE49-F238E27FC236}">
                <a16:creationId xmlns:a16="http://schemas.microsoft.com/office/drawing/2014/main" id="{20BD6969-521D-4C45-B147-BFA0B0D70E4E}"/>
              </a:ext>
            </a:extLst>
          </p:cNvPr>
          <p:cNvSpPr>
            <a:spLocks noGrp="1"/>
          </p:cNvSpPr>
          <p:nvPr>
            <p:ph type="sldNum" sz="quarter" idx="12"/>
          </p:nvPr>
        </p:nvSpPr>
        <p:spPr/>
        <p:txBody>
          <a:bodyPr/>
          <a:lstStyle/>
          <a:p>
            <a:fld id="{EE6BC638-39B7-4287-91A7-2A3DDA573295}" type="slidenum">
              <a:rPr lang="ko-KR" altLang="en-US" smtClean="0"/>
              <a:pPr/>
              <a:t>8</a:t>
            </a:fld>
            <a:endParaRPr lang="ko-KR" altLang="en-US"/>
          </a:p>
        </p:txBody>
      </p:sp>
    </p:spTree>
    <p:extLst>
      <p:ext uri="{BB962C8B-B14F-4D97-AF65-F5344CB8AC3E}">
        <p14:creationId xmlns:p14="http://schemas.microsoft.com/office/powerpoint/2010/main" val="404581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3BFF1-7833-40C0-930D-E4E93C6DE07B}"/>
              </a:ext>
            </a:extLst>
          </p:cNvPr>
          <p:cNvSpPr/>
          <p:nvPr/>
        </p:nvSpPr>
        <p:spPr>
          <a:xfrm>
            <a:off x="0" y="0"/>
            <a:ext cx="9144000" cy="1342802"/>
          </a:xfrm>
          <a:prstGeom prst="rect">
            <a:avLst/>
          </a:prstGeom>
          <a:solidFill>
            <a:srgbClr val="0070C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DFA6C-857D-4C3F-BEDB-3F8B2C4709EB}"/>
              </a:ext>
            </a:extLst>
          </p:cNvPr>
          <p:cNvSpPr>
            <a:spLocks noGrp="1"/>
          </p:cNvSpPr>
          <p:nvPr>
            <p:ph type="title"/>
          </p:nvPr>
        </p:nvSpPr>
        <p:spPr>
          <a:xfrm>
            <a:off x="457200" y="836712"/>
            <a:ext cx="8229600" cy="5544616"/>
          </a:xfrm>
        </p:spPr>
        <p:txBody>
          <a:bodyPr>
            <a:normAutofit/>
          </a:bodyPr>
          <a:lstStyle/>
          <a:p>
            <a:pPr marL="914400" marR="0" lvl="1" indent="-457200">
              <a:lnSpc>
                <a:spcPct val="107000"/>
              </a:lnSpc>
              <a:spcBef>
                <a:spcPts val="0"/>
              </a:spcBef>
              <a:spcAft>
                <a:spcPts val="0"/>
              </a:spcAft>
              <a:buFont typeface="Arial" panose="020B0604020202020204" pitchFamily="34" charset="0"/>
              <a:buChar char="•"/>
            </a:pPr>
            <a:br>
              <a:rPr lang="en-US" sz="1800">
                <a:effectLst/>
                <a:latin typeface="Calibri" panose="020F0502020204030204" pitchFamily="34" charset="0"/>
                <a:ea typeface="Calibri" panose="020F0502020204030204" pitchFamily="34" charset="0"/>
                <a:cs typeface="Times New Roman" panose="02020603050405020304" pitchFamily="18" charset="0"/>
              </a:rPr>
            </a:b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US" sz="2200"/>
          </a:p>
        </p:txBody>
      </p:sp>
      <p:sp>
        <p:nvSpPr>
          <p:cNvPr id="9" name="TextBox 8">
            <a:extLst>
              <a:ext uri="{FF2B5EF4-FFF2-40B4-BE49-F238E27FC236}">
                <a16:creationId xmlns:a16="http://schemas.microsoft.com/office/drawing/2014/main" id="{9802733D-636A-4C34-B031-42A60937E444}"/>
              </a:ext>
            </a:extLst>
          </p:cNvPr>
          <p:cNvSpPr txBox="1"/>
          <p:nvPr/>
        </p:nvSpPr>
        <p:spPr>
          <a:xfrm>
            <a:off x="381635" y="1542612"/>
            <a:ext cx="4896544" cy="1569660"/>
          </a:xfrm>
          <a:prstGeom prst="rect">
            <a:avLst/>
          </a:prstGeom>
          <a:noFill/>
        </p:spPr>
        <p:txBody>
          <a:bodyPr wrap="square">
            <a:spAutoFit/>
          </a:bodyPr>
          <a:lstStyle/>
          <a:p>
            <a:pPr marL="285750" indent="-285750">
              <a:buFont typeface="Wingdings" panose="05000000000000000000" pitchFamily="2" charset="2"/>
              <a:buChar char="§"/>
            </a:pPr>
            <a:r>
              <a:rPr lang="en-US" sz="3200">
                <a:solidFill>
                  <a:schemeClr val="bg2"/>
                </a:solidFill>
                <a:effectLst/>
                <a:latin typeface="Calibri" panose="020F0502020204030204" pitchFamily="34" charset="0"/>
                <a:ea typeface="Calibri" panose="020F0502020204030204" pitchFamily="34" charset="0"/>
              </a:rPr>
              <a:t>55 gal</a:t>
            </a:r>
            <a:r>
              <a:rPr lang="en-US" sz="3200">
                <a:solidFill>
                  <a:schemeClr val="bg2"/>
                </a:solidFill>
                <a:latin typeface="Calibri" panose="020F0502020204030204" pitchFamily="34" charset="0"/>
                <a:ea typeface="Calibri" panose="020F0502020204030204" pitchFamily="34" charset="0"/>
              </a:rPr>
              <a:t>lons for liquids</a:t>
            </a:r>
          </a:p>
          <a:p>
            <a:pPr marL="285750" indent="-285750">
              <a:buFont typeface="Wingdings" panose="05000000000000000000" pitchFamily="2" charset="2"/>
              <a:buChar char="§"/>
            </a:pPr>
            <a:r>
              <a:rPr lang="en-US" sz="3200">
                <a:solidFill>
                  <a:schemeClr val="bg2"/>
                </a:solidFill>
                <a:effectLst/>
                <a:latin typeface="Calibri" panose="020F0502020204030204" pitchFamily="34" charset="0"/>
                <a:ea typeface="Calibri" panose="020F0502020204030204" pitchFamily="34" charset="0"/>
              </a:rPr>
              <a:t>500 pounds for solids</a:t>
            </a:r>
          </a:p>
          <a:p>
            <a:pPr marL="285750" indent="-285750">
              <a:buFont typeface="Wingdings" panose="05000000000000000000" pitchFamily="2" charset="2"/>
              <a:buChar char="§"/>
            </a:pPr>
            <a:r>
              <a:rPr lang="en-US" sz="3200">
                <a:solidFill>
                  <a:schemeClr val="bg2"/>
                </a:solidFill>
                <a:effectLst/>
                <a:latin typeface="Calibri" panose="020F0502020204030204" pitchFamily="34" charset="0"/>
                <a:ea typeface="Calibri" panose="020F0502020204030204" pitchFamily="34" charset="0"/>
              </a:rPr>
              <a:t>200 ft³ cubic feet for gases</a:t>
            </a:r>
            <a:endParaRPr lang="en-US" sz="3200">
              <a:solidFill>
                <a:schemeClr val="bg2"/>
              </a:solidFill>
            </a:endParaRPr>
          </a:p>
        </p:txBody>
      </p:sp>
      <p:sp>
        <p:nvSpPr>
          <p:cNvPr id="7" name="TextBox 6">
            <a:extLst>
              <a:ext uri="{FF2B5EF4-FFF2-40B4-BE49-F238E27FC236}">
                <a16:creationId xmlns:a16="http://schemas.microsoft.com/office/drawing/2014/main" id="{4D176EE6-7D68-4DB4-A5A7-C30C2D30B5DA}"/>
              </a:ext>
            </a:extLst>
          </p:cNvPr>
          <p:cNvSpPr txBox="1"/>
          <p:nvPr/>
        </p:nvSpPr>
        <p:spPr>
          <a:xfrm>
            <a:off x="611560" y="-32273"/>
            <a:ext cx="7920880" cy="1384995"/>
          </a:xfrm>
          <a:prstGeom prst="rect">
            <a:avLst/>
          </a:prstGeom>
          <a:noFill/>
          <a:ln>
            <a:noFill/>
          </a:ln>
        </p:spPr>
        <p:txBody>
          <a:bodyPr wrap="square">
            <a:spAutoFit/>
          </a:bodyPr>
          <a:lstStyle/>
          <a:p>
            <a:pPr algn="ctr"/>
            <a:r>
              <a:rPr kumimoji="0" lang="en-US" altLang="en-US" sz="4200" b="1" i="0" strike="noStrike" kern="1200" cap="none" spc="0" normalizeH="0" baseline="0" noProof="0">
                <a:ln>
                  <a:solidFill>
                    <a:schemeClr val="accent1">
                      <a:shade val="50000"/>
                    </a:schemeClr>
                  </a:solidFill>
                </a:ln>
                <a:solidFill>
                  <a:srgbClr val="F8F8F8"/>
                </a:solidFill>
                <a:effectLst>
                  <a:glow rad="63500">
                    <a:schemeClr val="accent3">
                      <a:satMod val="175000"/>
                      <a:alpha val="40000"/>
                    </a:schemeClr>
                  </a:glow>
                </a:effectLst>
                <a:uLnTx/>
                <a:uFillTx/>
                <a:latin typeface="Calibri"/>
                <a:ea typeface="맑은 고딕" pitchFamily="50" charset="-127"/>
                <a:cs typeface="+mj-cs"/>
              </a:rPr>
              <a:t>Hazardous Materials Business Plan     Thresholds</a:t>
            </a:r>
            <a:endParaRPr lang="en-US">
              <a:ln>
                <a:solidFill>
                  <a:schemeClr val="accent1">
                    <a:shade val="50000"/>
                  </a:schemeClr>
                </a:solidFill>
              </a:ln>
              <a:effectLst>
                <a:glow rad="63500">
                  <a:schemeClr val="accent3">
                    <a:satMod val="175000"/>
                    <a:alpha val="40000"/>
                  </a:schemeClr>
                </a:glow>
              </a:effectLst>
            </a:endParaRPr>
          </a:p>
        </p:txBody>
      </p:sp>
      <p:pic>
        <p:nvPicPr>
          <p:cNvPr id="3" name="Picture 2">
            <a:extLst>
              <a:ext uri="{FF2B5EF4-FFF2-40B4-BE49-F238E27FC236}">
                <a16:creationId xmlns:a16="http://schemas.microsoft.com/office/drawing/2014/main" id="{797A6369-4A13-46B7-8FC1-A983670E1311}"/>
              </a:ext>
            </a:extLst>
          </p:cNvPr>
          <p:cNvPicPr>
            <a:picLocks noChangeAspect="1"/>
          </p:cNvPicPr>
          <p:nvPr/>
        </p:nvPicPr>
        <p:blipFill>
          <a:blip r:embed="rId2"/>
          <a:stretch>
            <a:fillRect/>
          </a:stretch>
        </p:blipFill>
        <p:spPr>
          <a:xfrm>
            <a:off x="5796136" y="1496062"/>
            <a:ext cx="2160240" cy="1883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1F75658-8F0E-420B-A31D-E2952E40884D}"/>
              </a:ext>
            </a:extLst>
          </p:cNvPr>
          <p:cNvPicPr>
            <a:picLocks noChangeAspect="1"/>
          </p:cNvPicPr>
          <p:nvPr/>
        </p:nvPicPr>
        <p:blipFill>
          <a:blip r:embed="rId3"/>
          <a:stretch>
            <a:fillRect/>
          </a:stretch>
        </p:blipFill>
        <p:spPr>
          <a:xfrm>
            <a:off x="697867" y="3265533"/>
            <a:ext cx="3576017" cy="34092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F0DF7E3-0872-4D1D-8776-04E9B6D25E2F}"/>
              </a:ext>
            </a:extLst>
          </p:cNvPr>
          <p:cNvPicPr>
            <a:picLocks noChangeAspect="1"/>
          </p:cNvPicPr>
          <p:nvPr/>
        </p:nvPicPr>
        <p:blipFill>
          <a:blip r:embed="rId4"/>
          <a:stretch>
            <a:fillRect/>
          </a:stretch>
        </p:blipFill>
        <p:spPr>
          <a:xfrm>
            <a:off x="4788024" y="3585182"/>
            <a:ext cx="4059958" cy="3026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Slide Number Placeholder 7">
            <a:extLst>
              <a:ext uri="{FF2B5EF4-FFF2-40B4-BE49-F238E27FC236}">
                <a16:creationId xmlns:a16="http://schemas.microsoft.com/office/drawing/2014/main" id="{8760BEAD-BDDA-4F27-9AE5-8AA7B44A500B}"/>
              </a:ext>
            </a:extLst>
          </p:cNvPr>
          <p:cNvSpPr>
            <a:spLocks noGrp="1"/>
          </p:cNvSpPr>
          <p:nvPr>
            <p:ph type="sldNum" sz="quarter" idx="12"/>
          </p:nvPr>
        </p:nvSpPr>
        <p:spPr/>
        <p:txBody>
          <a:bodyPr/>
          <a:lstStyle/>
          <a:p>
            <a:fld id="{EE6BC638-39B7-4287-91A7-2A3DDA573295}" type="slidenum">
              <a:rPr lang="ko-KR" altLang="en-US" smtClean="0"/>
              <a:pPr/>
              <a:t>9</a:t>
            </a:fld>
            <a:endParaRPr lang="ko-KR" altLang="en-US"/>
          </a:p>
        </p:txBody>
      </p:sp>
    </p:spTree>
    <p:extLst>
      <p:ext uri="{BB962C8B-B14F-4D97-AF65-F5344CB8AC3E}">
        <p14:creationId xmlns:p14="http://schemas.microsoft.com/office/powerpoint/2010/main" val="3707544272"/>
      </p:ext>
    </p:extLst>
  </p:cSld>
  <p:clrMapOvr>
    <a:masterClrMapping/>
  </p:clrMapOvr>
</p:sld>
</file>

<file path=ppt/theme/theme1.xml><?xml version="1.0" encoding="utf-8"?>
<a:theme xmlns:a="http://schemas.openxmlformats.org/drawingml/2006/main" name="Office 테마">
  <a:themeElements>
    <a:clrScheme name="회색조">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 xmlns="02aaea58-d187-4025-a85b-ddd3f3c446df" xsi:nil="true"/>
    <SharedWithUsers xmlns="c1dc5ad5-337b-4d66-a194-b33a7344dd5f">
      <UserInfo>
        <DisplayName>Chavarin, Yvonne</DisplayName>
        <AccountId>307</AccountId>
        <AccountType/>
      </UserInfo>
      <UserInfo>
        <DisplayName>Valdez, Kevin</DisplayName>
        <AccountId>336</AccountId>
        <AccountType/>
      </UserInfo>
    </SharedWithUsers>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4CF1FFB584B86459C94DAAFABF1BF0A" ma:contentTypeVersion="12" ma:contentTypeDescription="Create a new document." ma:contentTypeScope="" ma:versionID="ca481d6219ffe86b0b736a18c0ab43a7">
  <xsd:schema xmlns:xsd="http://www.w3.org/2001/XMLSchema" xmlns:xs="http://www.w3.org/2001/XMLSchema" xmlns:p="http://schemas.microsoft.com/office/2006/metadata/properties" xmlns:ns2="02aaea58-d187-4025-a85b-ddd3f3c446df" xmlns:ns3="c1dc5ad5-337b-4d66-a194-b33a7344dd5f" targetNamespace="http://schemas.microsoft.com/office/2006/metadata/properties" ma:root="true" ma:fieldsID="b988bad4592d46545e9290413ead78fb" ns2:_="" ns3:_="">
    <xsd:import namespace="02aaea58-d187-4025-a85b-ddd3f3c446df"/>
    <xsd:import namespace="c1dc5ad5-337b-4d66-a194-b33a7344dd5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Comment"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aaea58-d187-4025-a85b-ddd3f3c446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Comment" ma:index="15" nillable="true" ma:displayName="Comment" ma:format="Dropdown" ma:internalName="Comment">
      <xsd:simpleType>
        <xsd:restriction base="dms:Text">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c5ad5-337b-4d66-a194-b33a7344dd5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11AD1E-734A-4B2A-B472-E24E1D9A9DC6}">
  <ds:schemaRefs>
    <ds:schemaRef ds:uri="02aaea58-d187-4025-a85b-ddd3f3c446df"/>
    <ds:schemaRef ds:uri="c1dc5ad5-337b-4d66-a194-b33a7344dd5f"/>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A197774-6A50-4A58-BFCC-D32F3B4509ED}">
  <ds:schemaRefs>
    <ds:schemaRef ds:uri="http://schemas.microsoft.com/sharepoint/v3/contenttype/forms"/>
  </ds:schemaRefs>
</ds:datastoreItem>
</file>

<file path=customXml/itemProps3.xml><?xml version="1.0" encoding="utf-8"?>
<ds:datastoreItem xmlns:ds="http://schemas.openxmlformats.org/officeDocument/2006/customXml" ds:itemID="{5F6FE596-7B37-4664-99FB-B9990193D6C4}">
  <ds:schemaRefs>
    <ds:schemaRef ds:uri="02aaea58-d187-4025-a85b-ddd3f3c446df"/>
    <ds:schemaRef ds:uri="c1dc5ad5-337b-4d66-a194-b33a7344dd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3180</Words>
  <Application>Microsoft Office PowerPoint</Application>
  <PresentationFormat>On-screen Show (4:3)</PresentationFormat>
  <Paragraphs>454</Paragraphs>
  <Slides>55</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Calibri Light</vt:lpstr>
      <vt:lpstr>Wingdings</vt:lpstr>
      <vt:lpstr>맑은 고딕</vt:lpstr>
      <vt:lpstr>Wingdings,Sans-Serif</vt:lpstr>
      <vt:lpstr>Arial</vt:lpstr>
      <vt:lpstr>Roboto Condensed Light</vt:lpstr>
      <vt:lpstr>Calibri</vt:lpstr>
      <vt:lpstr>Courier New</vt:lpstr>
      <vt:lpstr>굴림체</vt:lpstr>
      <vt:lpstr>Office 테마</vt:lpstr>
      <vt:lpstr>HMD Workshop Hazardous Materials &amp; Hazardous Waste for Breweries, Wineries &amp; Distilleries </vt:lpstr>
      <vt:lpstr>Your Presenters</vt:lpstr>
      <vt:lpstr>Goals of the Workshop</vt:lpstr>
      <vt:lpstr>PowerPoint Presentation</vt:lpstr>
      <vt:lpstr>Hazardous Materials Division (HMD)</vt:lpstr>
      <vt:lpstr>PowerPoint Presentation</vt:lpstr>
      <vt:lpstr>Definition: §HSC 25501</vt:lpstr>
      <vt:lpstr>Common Hazardous Materials</vt:lpstr>
      <vt:lpstr>  </vt:lpstr>
      <vt:lpstr>Exemptions</vt:lpstr>
      <vt:lpstr>HMBP Requirements</vt:lpstr>
      <vt:lpstr>PowerPoint Presentation</vt:lpstr>
      <vt:lpstr>PowerPoint Presentation</vt:lpstr>
      <vt:lpstr>Ignitability</vt:lpstr>
      <vt:lpstr>Corrosivity</vt:lpstr>
      <vt:lpstr>Reactivity</vt:lpstr>
      <vt:lpstr>Toxicity</vt:lpstr>
      <vt:lpstr>Aquatic Toxicity – Fish Bioassay</vt:lpstr>
      <vt:lpstr>Waste Classification – Point of Generation</vt:lpstr>
      <vt:lpstr>Hazardous Waste Classification &amp; POG</vt:lpstr>
      <vt:lpstr>What is a Hazardous Waste Generator? [40 CFR 260.10] </vt:lpstr>
      <vt:lpstr>Hazardous Waste &amp; Waste  Classification Issues</vt:lpstr>
      <vt:lpstr>Accumulation Time Limits – Small  Quantity Generator (SQG) </vt:lpstr>
      <vt:lpstr>Training Requirements – SQG</vt:lpstr>
      <vt:lpstr>Contingency Plan 22 CCR §66265.50 - §66265.56</vt:lpstr>
      <vt:lpstr>HW Container Management  22 CCR Chapter 15, Article 9</vt:lpstr>
      <vt:lpstr>HW Container Management  22 CCR Chapter 15, Article 9</vt:lpstr>
      <vt:lpstr>Hazardous Waste Disposal</vt:lpstr>
      <vt:lpstr>EPA ID Numbers</vt:lpstr>
      <vt:lpstr>Registered Transporters</vt:lpstr>
      <vt:lpstr>PowerPoint Presentation</vt:lpstr>
      <vt:lpstr>Clean-In-Place (CIP) Overview</vt:lpstr>
      <vt:lpstr>Clean-In-Place (CIP) Overview</vt:lpstr>
      <vt:lpstr>How is CIP regulated by the HMD?</vt:lpstr>
      <vt:lpstr>Hazardous Materials involved in CIP</vt:lpstr>
      <vt:lpstr>Hazardous Wastes may be generated from CIP</vt:lpstr>
      <vt:lpstr>CIP - Hazardous Waste Determination</vt:lpstr>
      <vt:lpstr>Neutralization and discharge of CIP Wastewater at SIC Group 20 Facilities</vt:lpstr>
      <vt:lpstr>Conditions of Exemption from a Treatment Permit Health &amp; Safety Code § 25201.13</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The Walkthrough</vt:lpstr>
      <vt:lpstr>Document Review</vt:lpstr>
      <vt:lpstr>Report Review</vt:lpstr>
      <vt:lpstr>Most Common Violations</vt:lpstr>
      <vt:lpstr>QUESTIONS?  HMD Duty Desk Phone Number: (858) 505-6880 Email: hmdutyeh@sdcounty.ca.gov </vt:lpstr>
    </vt:vector>
  </TitlesOfParts>
  <Manager>Slide Members</Manager>
  <Company>YESFORM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dc:creator>
  <cp:keywords>SlideMembers, ppt, PPT Templates, Presentation, Diagram, Chart, Yesform, Google slides, Keynote, Free Slides</cp:keywords>
  <dc:description>The copyright of this document is at Slide Members. Unauthorized copying may result in legal sanctions.</dc:description>
  <cp:lastModifiedBy>Lyles, Breyanna</cp:lastModifiedBy>
  <cp:revision>3</cp:revision>
  <dcterms:created xsi:type="dcterms:W3CDTF">2010-02-01T08:03:16Z</dcterms:created>
  <dcterms:modified xsi:type="dcterms:W3CDTF">2020-12-17T00:29:46Z</dcterms:modified>
  <cp:category>www.slidemembers.com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0x01010084CF1FFB584B86459C94DAAFABF1BF0A</vt:lpwstr>
  </property>
</Properties>
</file>