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57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12855-7957-40CA-BCA3-E61EDCF6553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1D474-FC2E-4DFE-B29B-51D3431CC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1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57FF-9198-49F5-AA7B-B8CF01148A7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6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57FF-9198-49F5-AA7B-B8CF01148A7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2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57FF-9198-49F5-AA7B-B8CF01148A7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35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57FF-9198-49F5-AA7B-B8CF01148A7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32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57FF-9198-49F5-AA7B-B8CF01148A7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3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57FF-9198-49F5-AA7B-B8CF01148A7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7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57FF-9198-49F5-AA7B-B8CF01148A7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3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57FF-9198-49F5-AA7B-B8CF01148A7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20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57FF-9198-49F5-AA7B-B8CF01148A7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59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57FF-9198-49F5-AA7B-B8CF01148A7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43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57FF-9198-49F5-AA7B-B8CF01148A7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65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57FF-9198-49F5-AA7B-B8CF01148A7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4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57FF-9198-49F5-AA7B-B8CF01148A7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7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5AE-E454-49B8-B717-76B90AA6557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9026C00F-28F5-4CC2-A4AE-5BA5B487376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5AE-E454-49B8-B717-76B90AA6557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C00F-28F5-4CC2-A4AE-5BA5B4873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5AE-E454-49B8-B717-76B90AA6557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9026C00F-28F5-4CC2-A4AE-5BA5B48737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0EA8D0D-1533-48DF-956F-BE91A0AA2E14}" type="datetimeFigureOut">
              <a:rPr lang="en-US" smtClean="0">
                <a:solidFill>
                  <a:srgbClr val="465E9C"/>
                </a:solidFill>
              </a:rPr>
              <a:pPr/>
              <a:t>10/7/2014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9905FAD-A4AA-46A4-A8AC-A2949FB79B40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2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D0D-1533-48DF-956F-BE91A0AA2E14}" type="datetimeFigureOut">
              <a:rPr lang="en-US" smtClean="0">
                <a:solidFill>
                  <a:srgbClr val="465E9C"/>
                </a:solidFill>
              </a:rPr>
              <a:pPr/>
              <a:t>10/7/2014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FAD-A4AA-46A4-A8AC-A2949FB79B40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0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D0D-1533-48DF-956F-BE91A0AA2E14}" type="datetimeFigureOut">
              <a:rPr lang="en-US" smtClean="0">
                <a:solidFill>
                  <a:srgbClr val="465E9C"/>
                </a:solidFill>
              </a:rPr>
              <a:pPr/>
              <a:t>10/7/2014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FAD-A4AA-46A4-A8AC-A2949FB79B40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9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D0D-1533-48DF-956F-BE91A0AA2E14}" type="datetimeFigureOut">
              <a:rPr lang="en-US" smtClean="0">
                <a:solidFill>
                  <a:srgbClr val="465E9C"/>
                </a:solidFill>
              </a:rPr>
              <a:pPr/>
              <a:t>10/7/2014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FAD-A4AA-46A4-A8AC-A2949FB79B40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3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D0D-1533-48DF-956F-BE91A0AA2E14}" type="datetimeFigureOut">
              <a:rPr lang="en-US" smtClean="0">
                <a:solidFill>
                  <a:srgbClr val="465E9C"/>
                </a:solidFill>
              </a:rPr>
              <a:pPr/>
              <a:t>10/7/2014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FAD-A4AA-46A4-A8AC-A2949FB79B40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6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D0D-1533-48DF-956F-BE91A0AA2E14}" type="datetimeFigureOut">
              <a:rPr lang="en-US" smtClean="0">
                <a:solidFill>
                  <a:srgbClr val="465E9C"/>
                </a:solidFill>
              </a:rPr>
              <a:pPr/>
              <a:t>10/7/2014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FAD-A4AA-46A4-A8AC-A2949FB79B40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2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D0D-1533-48DF-956F-BE91A0AA2E14}" type="datetimeFigureOut">
              <a:rPr lang="en-US" smtClean="0">
                <a:solidFill>
                  <a:srgbClr val="465E9C"/>
                </a:solidFill>
              </a:rPr>
              <a:pPr/>
              <a:t>10/7/2014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FAD-A4AA-46A4-A8AC-A2949FB79B40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5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0EA8D0D-1533-48DF-956F-BE91A0AA2E14}" type="datetimeFigureOut">
              <a:rPr lang="en-US" smtClean="0">
                <a:solidFill>
                  <a:srgbClr val="465E9C"/>
                </a:solidFill>
              </a:rPr>
              <a:pPr/>
              <a:t>10/7/2014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9905FAD-A4AA-46A4-A8AC-A2949FB79B40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4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5AE-E454-49B8-B717-76B90AA6557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C00F-28F5-4CC2-A4AE-5BA5B4873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0EA8D0D-1533-48DF-956F-BE91A0AA2E14}" type="datetimeFigureOut">
              <a:rPr lang="en-US" smtClean="0">
                <a:solidFill>
                  <a:srgbClr val="465E9C"/>
                </a:solidFill>
              </a:rPr>
              <a:pPr/>
              <a:t>10/7/2014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9905FAD-A4AA-46A4-A8AC-A2949FB79B40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15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D0D-1533-48DF-956F-BE91A0AA2E14}" type="datetimeFigureOut">
              <a:rPr lang="en-US" smtClean="0">
                <a:solidFill>
                  <a:srgbClr val="465E9C"/>
                </a:solidFill>
              </a:rPr>
              <a:pPr/>
              <a:t>10/7/2014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FAD-A4AA-46A4-A8AC-A2949FB79B40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44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D0D-1533-48DF-956F-BE91A0AA2E14}" type="datetimeFigureOut">
              <a:rPr lang="en-US" smtClean="0">
                <a:solidFill>
                  <a:srgbClr val="465E9C"/>
                </a:solidFill>
              </a:rPr>
              <a:pPr/>
              <a:t>10/7/2014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FAD-A4AA-46A4-A8AC-A2949FB79B40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5AE-E454-49B8-B717-76B90AA6557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9026C00F-28F5-4CC2-A4AE-5BA5B48737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5AE-E454-49B8-B717-76B90AA6557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C00F-28F5-4CC2-A4AE-5BA5B4873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5AE-E454-49B8-B717-76B90AA6557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C00F-28F5-4CC2-A4AE-5BA5B4873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5AE-E454-49B8-B717-76B90AA6557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C00F-28F5-4CC2-A4AE-5BA5B4873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5AE-E454-49B8-B717-76B90AA6557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C00F-28F5-4CC2-A4AE-5BA5B4873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5AE-E454-49B8-B717-76B90AA6557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C00F-28F5-4CC2-A4AE-5BA5B48737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5AE-E454-49B8-B717-76B90AA6557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C00F-28F5-4CC2-A4AE-5BA5B48737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A3B5AE-E454-49B8-B717-76B90AA65579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026C00F-28F5-4CC2-A4AE-5BA5B48737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0EA8D0D-1533-48DF-956F-BE91A0AA2E14}" type="datetimeFigureOut">
              <a:rPr lang="en-US" smtClean="0">
                <a:solidFill>
                  <a:srgbClr val="465E9C"/>
                </a:solidFill>
              </a:rPr>
              <a:pPr/>
              <a:t>10/7/2014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9905FAD-A4AA-46A4-A8AC-A2949FB79B40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6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1"/>
            <a:ext cx="8686800" cy="1066800"/>
          </a:xfrm>
        </p:spPr>
        <p:txBody>
          <a:bodyPr/>
          <a:lstStyle/>
          <a:p>
            <a:r>
              <a:rPr lang="en-US" dirty="0" smtClean="0"/>
              <a:t>SAM FALL FORUM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01632"/>
            <a:ext cx="8229600" cy="1447800"/>
          </a:xfrm>
        </p:spPr>
        <p:txBody>
          <a:bodyPr/>
          <a:lstStyle/>
          <a:p>
            <a:pPr algn="r"/>
            <a:r>
              <a:rPr lang="en-US" dirty="0" smtClean="0"/>
              <a:t>Site Assessment and Mitigation Program</a:t>
            </a:r>
          </a:p>
          <a:p>
            <a:pPr algn="r"/>
            <a:r>
              <a:rPr lang="en-US" dirty="0" smtClean="0"/>
              <a:t>Department of Environmental Health – County of San Diego</a:t>
            </a:r>
            <a:endParaRPr lang="en-US" dirty="0"/>
          </a:p>
        </p:txBody>
      </p:sp>
      <p:pic>
        <p:nvPicPr>
          <p:cNvPr id="4" name="Picture 3" descr="New DEH Logo - 2008 (small)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038600"/>
            <a:ext cx="1000761" cy="9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Corrective Action Designation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On February 28, 2014, the Department of Toxic Substances Control (DTSC) delegated authority to DEH</a:t>
            </a:r>
            <a:r>
              <a:rPr lang="en-US" sz="2000" b="1" dirty="0"/>
              <a:t>, as the local Certified Unified Program Agency (CUPA), to </a:t>
            </a:r>
            <a:r>
              <a:rPr lang="en-US" sz="2000" b="1" dirty="0" smtClean="0"/>
              <a:t>oversee Corrective Action at permitted facilities in the County of San Diego.</a:t>
            </a:r>
          </a:p>
          <a:p>
            <a:endParaRPr lang="en-US" sz="2000" b="1" dirty="0"/>
          </a:p>
          <a:p>
            <a:r>
              <a:rPr lang="en-US" sz="2000" b="1" dirty="0" smtClean="0"/>
              <a:t>Application submission and acceptance was a multi-year process.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4714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965245" cy="877067"/>
          </a:xfrm>
        </p:spPr>
        <p:txBody>
          <a:bodyPr>
            <a:normAutofit/>
          </a:bodyPr>
          <a:lstStyle/>
          <a:p>
            <a:r>
              <a:rPr lang="en-US" dirty="0"/>
              <a:t>What is Corrective 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162800" cy="3886200"/>
          </a:xfrm>
        </p:spPr>
        <p:txBody>
          <a:bodyPr>
            <a:noAutofit/>
          </a:bodyPr>
          <a:lstStyle/>
          <a:p>
            <a:pPr lvl="1"/>
            <a:r>
              <a:rPr lang="en-US" sz="2000" b="1" dirty="0"/>
              <a:t>Corrective Action is the term used in </a:t>
            </a:r>
            <a:r>
              <a:rPr lang="en-US" sz="2000" b="1" dirty="0" smtClean="0"/>
              <a:t>federal (RCRA</a:t>
            </a:r>
            <a:r>
              <a:rPr lang="en-US" sz="2000" b="1" dirty="0"/>
              <a:t>) and state (HSC </a:t>
            </a:r>
            <a:r>
              <a:rPr lang="en-US" sz="2000" b="1" dirty="0" smtClean="0"/>
              <a:t>Ch. </a:t>
            </a:r>
            <a:r>
              <a:rPr lang="en-US" sz="2000" b="1" dirty="0"/>
              <a:t>6.5) law for </a:t>
            </a:r>
            <a:r>
              <a:rPr lang="en-US" sz="2000" b="1" dirty="0" smtClean="0"/>
              <a:t>the cleanup </a:t>
            </a:r>
            <a:r>
              <a:rPr lang="en-US" sz="2000" b="1" dirty="0"/>
              <a:t>of hazardous waste or constituents at </a:t>
            </a:r>
            <a:r>
              <a:rPr lang="en-US" sz="2000" b="1" dirty="0" smtClean="0"/>
              <a:t>a facility engaged </a:t>
            </a:r>
            <a:r>
              <a:rPr lang="en-US" sz="2000" b="1" dirty="0"/>
              <a:t>in the management </a:t>
            </a:r>
            <a:r>
              <a:rPr lang="en-US" sz="2000" b="1" dirty="0" smtClean="0"/>
              <a:t>of hazardous waste.</a:t>
            </a:r>
          </a:p>
          <a:p>
            <a:pPr marL="365760" lvl="1" indent="0">
              <a:buNone/>
            </a:pPr>
            <a:endParaRPr lang="en-US" sz="2000" b="1" dirty="0" smtClean="0"/>
          </a:p>
          <a:p>
            <a:pPr lvl="1"/>
            <a:r>
              <a:rPr lang="en-US" sz="2000" b="1" dirty="0" smtClean="0"/>
              <a:t>Corrective </a:t>
            </a:r>
            <a:r>
              <a:rPr lang="en-US" sz="2000" b="1" dirty="0"/>
              <a:t>Action is </a:t>
            </a:r>
            <a:r>
              <a:rPr lang="en-US" sz="2000" b="1" dirty="0" smtClean="0"/>
              <a:t>all the </a:t>
            </a:r>
            <a:r>
              <a:rPr lang="en-US" sz="2000" b="1" dirty="0"/>
              <a:t>activities taken </a:t>
            </a:r>
            <a:r>
              <a:rPr lang="en-US" sz="2000" b="1" dirty="0" smtClean="0"/>
              <a:t>to investigate</a:t>
            </a:r>
            <a:r>
              <a:rPr lang="en-US" sz="2000" b="1" dirty="0"/>
              <a:t>, characterize, evaluate, remove, </a:t>
            </a:r>
            <a:r>
              <a:rPr lang="en-US" sz="2000" b="1" dirty="0" smtClean="0"/>
              <a:t>or remediate </a:t>
            </a:r>
            <a:r>
              <a:rPr lang="en-US" sz="2000" b="1" dirty="0"/>
              <a:t>a release of a hazardous waste </a:t>
            </a:r>
            <a:r>
              <a:rPr lang="en-US" sz="2000" b="1" dirty="0" smtClean="0"/>
              <a:t>or constituents </a:t>
            </a:r>
            <a:r>
              <a:rPr lang="en-US" sz="2000" b="1" dirty="0"/>
              <a:t>to a level of human health </a:t>
            </a:r>
            <a:r>
              <a:rPr lang="en-US" sz="2000" b="1" dirty="0" smtClean="0"/>
              <a:t>and environmental </a:t>
            </a:r>
            <a:r>
              <a:rPr lang="en-US" sz="2000" b="1" dirty="0"/>
              <a:t>protection compatible </a:t>
            </a:r>
            <a:r>
              <a:rPr lang="en-US" sz="2000" b="1" dirty="0" smtClean="0"/>
              <a:t>with the use of </a:t>
            </a:r>
            <a:r>
              <a:rPr lang="en-US" sz="2000" b="1" dirty="0"/>
              <a:t>the </a:t>
            </a:r>
            <a:r>
              <a:rPr lang="en-US" sz="2000" b="1" dirty="0" smtClean="0"/>
              <a:t>property.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591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Corrective Action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287845" cy="374186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b="1" dirty="0"/>
              <a:t>Corrective Action does not apply </a:t>
            </a:r>
            <a:r>
              <a:rPr lang="en-US" sz="2400" b="1" dirty="0" smtClean="0"/>
              <a:t>to:</a:t>
            </a:r>
          </a:p>
          <a:p>
            <a:pPr marL="457200" lvl="1" indent="0">
              <a:buNone/>
            </a:pPr>
            <a:endParaRPr lang="en-US" sz="1000" b="1" dirty="0" smtClean="0"/>
          </a:p>
          <a:p>
            <a:pPr marL="914400" lvl="1" indent="-457200">
              <a:buAutoNum type="arabicPeriod"/>
            </a:pPr>
            <a:r>
              <a:rPr lang="en-US" sz="2000" b="1" dirty="0" smtClean="0"/>
              <a:t>The cleanup of waste residue during closure of a hazardous waste management unit</a:t>
            </a:r>
          </a:p>
          <a:p>
            <a:pPr marL="914400" lvl="1" indent="-457200">
              <a:buFont typeface="Brush Script MT" pitchFamily="66" charset="0"/>
              <a:buAutoNum type="arabicPeriod"/>
            </a:pPr>
            <a:r>
              <a:rPr lang="en-US" sz="2000" b="1" dirty="0"/>
              <a:t>Small spills and releases that are cleaned up as part of routine housekeeping  </a:t>
            </a:r>
          </a:p>
          <a:p>
            <a:pPr marL="914400" lvl="1" indent="-457200">
              <a:buFont typeface="Brush Script MT" pitchFamily="66" charset="0"/>
              <a:buAutoNum type="arabicPeriod"/>
            </a:pPr>
            <a:r>
              <a:rPr lang="en-US" sz="2000" b="1" dirty="0"/>
              <a:t>Emergency response actions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081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315200" cy="1143000"/>
          </a:xfrm>
        </p:spPr>
        <p:txBody>
          <a:bodyPr>
            <a:noAutofit/>
          </a:bodyPr>
          <a:lstStyle/>
          <a:p>
            <a:r>
              <a:rPr lang="en-US" dirty="0"/>
              <a:t>Corrective Action Delegation </a:t>
            </a:r>
            <a:r>
              <a:rPr lang="en-US" dirty="0" smtClean="0"/>
              <a:t>to CUPA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315200" cy="3603812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A two Tier delegation approach was </a:t>
            </a:r>
            <a:r>
              <a:rPr lang="en-US" sz="2000" b="1" dirty="0" smtClean="0"/>
              <a:t>adopted based </a:t>
            </a:r>
            <a:r>
              <a:rPr lang="en-US" sz="2000" b="1" dirty="0"/>
              <a:t>on </a:t>
            </a:r>
            <a:r>
              <a:rPr lang="en-US" sz="2000" b="1" dirty="0" smtClean="0"/>
              <a:t>CUPA </a:t>
            </a:r>
            <a:r>
              <a:rPr lang="en-US" sz="2000" b="1" dirty="0"/>
              <a:t>qualifications and the </a:t>
            </a:r>
            <a:r>
              <a:rPr lang="en-US" sz="2000" b="1" dirty="0" smtClean="0"/>
              <a:t>complexity of </a:t>
            </a:r>
            <a:r>
              <a:rPr lang="en-US" sz="2000" b="1" dirty="0"/>
              <a:t>the site requiring corrective action</a:t>
            </a:r>
            <a:r>
              <a:rPr lang="en-US" sz="2000" b="1" dirty="0" smtClean="0"/>
              <a:t>.</a:t>
            </a:r>
          </a:p>
          <a:p>
            <a:pPr marL="365760" lvl="1" indent="0">
              <a:buNone/>
            </a:pPr>
            <a:endParaRPr lang="en-US" sz="2000" b="1" dirty="0"/>
          </a:p>
          <a:p>
            <a:pPr lvl="1"/>
            <a:r>
              <a:rPr lang="en-US" sz="2000" b="1" dirty="0" smtClean="0"/>
              <a:t>A </a:t>
            </a:r>
            <a:r>
              <a:rPr lang="en-US" sz="2000" b="1" dirty="0"/>
              <a:t>qualified </a:t>
            </a:r>
            <a:r>
              <a:rPr lang="en-US" sz="2000" b="1" dirty="0" smtClean="0"/>
              <a:t>CUPA </a:t>
            </a:r>
            <a:r>
              <a:rPr lang="en-US" sz="2000" b="1" dirty="0"/>
              <a:t>and DTSC are the </a:t>
            </a:r>
            <a:r>
              <a:rPr lang="en-US" sz="2000" b="1" dirty="0" smtClean="0"/>
              <a:t>only agencies </a:t>
            </a:r>
            <a:r>
              <a:rPr lang="en-US" sz="2000" b="1" dirty="0"/>
              <a:t>authorized to implement the </a:t>
            </a:r>
            <a:r>
              <a:rPr lang="en-US" sz="2000" b="1" dirty="0" smtClean="0"/>
              <a:t>corrective action </a:t>
            </a:r>
            <a:r>
              <a:rPr lang="en-US" sz="2000" b="1" dirty="0"/>
              <a:t>requirements of the </a:t>
            </a:r>
            <a:r>
              <a:rPr lang="en-US" sz="2000" b="1" dirty="0" smtClean="0"/>
              <a:t>Unified Program (HSC </a:t>
            </a:r>
            <a:r>
              <a:rPr lang="en-US" sz="2000" b="1" dirty="0"/>
              <a:t>25404.1).</a:t>
            </a:r>
          </a:p>
        </p:txBody>
      </p:sp>
    </p:spTree>
    <p:extLst>
      <p:ext uri="{BB962C8B-B14F-4D97-AF65-F5344CB8AC3E}">
        <p14:creationId xmlns:p14="http://schemas.microsoft.com/office/powerpoint/2010/main" val="35710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Delegation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/>
              <a:t>Tier 1 delegation authority allows a UPA </a:t>
            </a:r>
            <a:r>
              <a:rPr lang="en-US" sz="9600" b="1" dirty="0" smtClean="0"/>
              <a:t>to:</a:t>
            </a:r>
          </a:p>
          <a:p>
            <a:pPr marL="0" indent="0">
              <a:buNone/>
            </a:pPr>
            <a:r>
              <a:rPr lang="en-US" sz="3800" b="1" dirty="0" smtClean="0"/>
              <a:t> </a:t>
            </a:r>
          </a:p>
          <a:p>
            <a:pPr marL="365760" lvl="1" indent="0">
              <a:buNone/>
            </a:pPr>
            <a:endParaRPr lang="en-US" sz="8000" b="1" dirty="0" smtClean="0"/>
          </a:p>
          <a:p>
            <a:pPr lvl="1"/>
            <a:r>
              <a:rPr lang="en-US" sz="8000" b="1" dirty="0" smtClean="0"/>
              <a:t>Oversee </a:t>
            </a:r>
            <a:r>
              <a:rPr lang="en-US" sz="8000" b="1" dirty="0"/>
              <a:t>Preliminary Endangerment </a:t>
            </a:r>
            <a:r>
              <a:rPr lang="en-US" sz="8000" b="1" dirty="0" smtClean="0"/>
              <a:t>Assessments</a:t>
            </a:r>
          </a:p>
          <a:p>
            <a:pPr marL="365760" lvl="1" indent="0">
              <a:buNone/>
            </a:pPr>
            <a:endParaRPr lang="en-US" sz="8000" b="1" dirty="0" smtClean="0"/>
          </a:p>
          <a:p>
            <a:pPr lvl="1"/>
            <a:r>
              <a:rPr lang="en-US" sz="8000" b="1" dirty="0" smtClean="0"/>
              <a:t>Issue </a:t>
            </a:r>
            <a:r>
              <a:rPr lang="en-US" sz="8000" b="1" dirty="0"/>
              <a:t>orders requiring corrective action at </a:t>
            </a:r>
            <a:r>
              <a:rPr lang="en-US" sz="8000" b="1" dirty="0" smtClean="0"/>
              <a:t>less </a:t>
            </a:r>
            <a:r>
              <a:rPr lang="en-US" sz="8000" b="1" dirty="0"/>
              <a:t>complex </a:t>
            </a:r>
            <a:r>
              <a:rPr lang="en-US" sz="8000" b="1" dirty="0" smtClean="0"/>
              <a:t>sites</a:t>
            </a:r>
          </a:p>
          <a:p>
            <a:pPr marL="365760" lvl="1" indent="0">
              <a:buNone/>
            </a:pPr>
            <a:endParaRPr lang="en-US" sz="8000" b="1" dirty="0" smtClean="0"/>
          </a:p>
          <a:p>
            <a:pPr lvl="1"/>
            <a:r>
              <a:rPr lang="en-US" sz="8000" b="1" dirty="0" smtClean="0"/>
              <a:t>Oversee </a:t>
            </a:r>
            <a:r>
              <a:rPr lang="en-US" sz="8000" b="1" dirty="0"/>
              <a:t>corrective action at less complex </a:t>
            </a:r>
            <a:r>
              <a:rPr lang="en-US" sz="8000" b="1" dirty="0" smtClean="0"/>
              <a:t>sites</a:t>
            </a:r>
            <a:endParaRPr lang="en-US" sz="8000" b="1" dirty="0"/>
          </a:p>
          <a:p>
            <a:pPr marL="365760" lvl="1" indent="0">
              <a:buNone/>
            </a:pPr>
            <a:endParaRPr lang="en-US" sz="8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Complex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Contaminants of Concern limited to those </a:t>
            </a:r>
            <a:r>
              <a:rPr lang="en-US" sz="2000" b="1" dirty="0" smtClean="0"/>
              <a:t>for which </a:t>
            </a:r>
            <a:r>
              <a:rPr lang="en-US" sz="2000" b="1" dirty="0"/>
              <a:t>cleanup screening numbers have </a:t>
            </a:r>
            <a:r>
              <a:rPr lang="en-US" sz="2000" b="1" dirty="0" smtClean="0"/>
              <a:t>been developed </a:t>
            </a:r>
            <a:r>
              <a:rPr lang="en-US" sz="2000" b="1" dirty="0"/>
              <a:t>(CHHSLs</a:t>
            </a:r>
            <a:r>
              <a:rPr lang="en-US" sz="2000" b="1" dirty="0" smtClean="0"/>
              <a:t>)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/>
              <a:t>Cleanup will consist of removing less than </a:t>
            </a:r>
            <a:r>
              <a:rPr lang="en-US" sz="2000" b="1" dirty="0" smtClean="0"/>
              <a:t>60 </a:t>
            </a:r>
            <a:r>
              <a:rPr lang="en-US" sz="2000" b="1" dirty="0"/>
              <a:t>cubic yards of contaminated </a:t>
            </a:r>
            <a:r>
              <a:rPr lang="en-US" sz="2000" b="1" dirty="0" smtClean="0"/>
              <a:t>material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/>
              <a:t>Cleanup will achieve 10-6 risk screening levels for all contaminants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Delegation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Tier 2 delegation authority allows a UPA </a:t>
            </a:r>
            <a:r>
              <a:rPr lang="en-US" b="1" dirty="0" smtClean="0"/>
              <a:t>to:</a:t>
            </a:r>
          </a:p>
          <a:p>
            <a:pPr marL="0" indent="0">
              <a:buNone/>
            </a:pPr>
            <a:endParaRPr lang="en-US" sz="1000" b="1" dirty="0"/>
          </a:p>
          <a:p>
            <a:pPr lvl="1"/>
            <a:r>
              <a:rPr lang="en-US" sz="2000" b="1" dirty="0" smtClean="0"/>
              <a:t>Implement </a:t>
            </a:r>
            <a:r>
              <a:rPr lang="en-US" sz="2000" b="1" dirty="0"/>
              <a:t>and enforce all Tier 1 </a:t>
            </a:r>
            <a:r>
              <a:rPr lang="en-US" sz="2000" b="1" dirty="0" smtClean="0"/>
              <a:t>activities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r>
              <a:rPr lang="en-US" sz="2000" b="1" dirty="0" smtClean="0"/>
              <a:t>Enforce </a:t>
            </a:r>
            <a:r>
              <a:rPr lang="en-US" sz="2000" b="1" dirty="0"/>
              <a:t>corrective action at all facilities </a:t>
            </a:r>
            <a:r>
              <a:rPr lang="en-US" sz="2000" b="1" dirty="0" smtClean="0"/>
              <a:t>within the </a:t>
            </a:r>
            <a:r>
              <a:rPr lang="en-US" sz="2000" b="1" dirty="0"/>
              <a:t>jurisdiction of the </a:t>
            </a:r>
            <a:r>
              <a:rPr lang="en-US" sz="2000" b="1" dirty="0" smtClean="0"/>
              <a:t>CUPA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r>
              <a:rPr lang="en-US" sz="2000" b="1" dirty="0" smtClean="0"/>
              <a:t>Oversee </a:t>
            </a:r>
            <a:r>
              <a:rPr lang="en-US" sz="2000" b="1" dirty="0"/>
              <a:t>corrective action at complex sites</a:t>
            </a:r>
          </a:p>
        </p:txBody>
      </p:sp>
    </p:spTree>
    <p:extLst>
      <p:ext uri="{BB962C8B-B14F-4D97-AF65-F5344CB8AC3E}">
        <p14:creationId xmlns:p14="http://schemas.microsoft.com/office/powerpoint/2010/main" val="22568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7934" y="2094186"/>
            <a:ext cx="1994866" cy="660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2769" y="1835209"/>
            <a:ext cx="2007973" cy="675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5430" y="2094186"/>
            <a:ext cx="2002343" cy="6643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0149" y="4305588"/>
            <a:ext cx="2007973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3631" y="3898011"/>
            <a:ext cx="1989169" cy="675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8399" y="2987120"/>
            <a:ext cx="2031474" cy="670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0" y="3891780"/>
            <a:ext cx="2007973" cy="6758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stCxn id="7" idx="2"/>
          </p:cNvCxnSpPr>
          <p:nvPr/>
        </p:nvCxnSpPr>
        <p:spPr>
          <a:xfrm>
            <a:off x="4746756" y="2510755"/>
            <a:ext cx="4417" cy="471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2758520"/>
            <a:ext cx="389969" cy="223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779873" y="2758520"/>
            <a:ext cx="239927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12" idx="0"/>
          </p:cNvCxnSpPr>
          <p:nvPr/>
        </p:nvCxnSpPr>
        <p:spPr>
          <a:xfrm flipH="1">
            <a:off x="7023787" y="2758520"/>
            <a:ext cx="2815" cy="1133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9" idx="0"/>
          </p:cNvCxnSpPr>
          <p:nvPr/>
        </p:nvCxnSpPr>
        <p:spPr>
          <a:xfrm>
            <a:off x="4751173" y="3657600"/>
            <a:ext cx="12963" cy="647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42339" y="499138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78793" y="914400"/>
            <a:ext cx="735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onstantia"/>
              </a:rPr>
              <a:t>When is Corrective Action Required?</a:t>
            </a:r>
            <a:endParaRPr lang="en-US" sz="3200" b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2539" y="5410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Corrective Action Required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34" name="Straight Arrow Connector 33"/>
          <p:cNvCxnSpPr>
            <a:stCxn id="6" idx="2"/>
            <a:endCxn id="10" idx="0"/>
          </p:cNvCxnSpPr>
          <p:nvPr/>
        </p:nvCxnSpPr>
        <p:spPr>
          <a:xfrm>
            <a:off x="2355367" y="2755161"/>
            <a:ext cx="2849" cy="1142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50467" y="213396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Phase II Environmental Assessment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36575" y="1998821"/>
            <a:ext cx="1585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Inspections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17167" y="2257076"/>
            <a:ext cx="161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PBR/CA Closure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57600" y="32004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Suspected Release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0467" y="394317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No Further Investigation Required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71900" y="4334132"/>
            <a:ext cx="200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Further Investigation Required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88402" y="406044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Clean Closure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Title 22 CCR Section 68400.16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629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Requires a corrective action process that fulfills </a:t>
            </a:r>
            <a:r>
              <a:rPr lang="en-US" b="1" dirty="0" smtClean="0"/>
              <a:t>the following:</a:t>
            </a:r>
          </a:p>
          <a:p>
            <a:pPr marL="0" indent="0">
              <a:buNone/>
            </a:pPr>
            <a:endParaRPr lang="en-US" sz="1000" b="1" dirty="0"/>
          </a:p>
          <a:p>
            <a:pPr lvl="1"/>
            <a:r>
              <a:rPr lang="en-US" sz="2000" b="1" dirty="0" smtClean="0"/>
              <a:t>Meaningful </a:t>
            </a:r>
            <a:r>
              <a:rPr lang="en-US" sz="2000" b="1" dirty="0"/>
              <a:t>public involvement</a:t>
            </a:r>
          </a:p>
          <a:p>
            <a:pPr lvl="1"/>
            <a:r>
              <a:rPr lang="en-US" sz="2000" b="1" dirty="0" smtClean="0"/>
              <a:t>Site </a:t>
            </a:r>
            <a:r>
              <a:rPr lang="en-US" sz="2000" b="1" dirty="0"/>
              <a:t>screening using Preliminary </a:t>
            </a:r>
            <a:r>
              <a:rPr lang="en-US" sz="2000" b="1" dirty="0" smtClean="0"/>
              <a:t>Endangerment Assessment </a:t>
            </a:r>
            <a:r>
              <a:rPr lang="en-US" sz="2000" b="1" dirty="0"/>
              <a:t>(PEA) manual</a:t>
            </a:r>
          </a:p>
          <a:p>
            <a:pPr lvl="1"/>
            <a:r>
              <a:rPr lang="en-US" sz="2000" b="1" dirty="0" smtClean="0"/>
              <a:t>Adequate </a:t>
            </a:r>
            <a:r>
              <a:rPr lang="en-US" sz="2000" b="1" dirty="0"/>
              <a:t>site characterization of release </a:t>
            </a:r>
            <a:r>
              <a:rPr lang="en-US" sz="2000" b="1" dirty="0" smtClean="0"/>
              <a:t>and risk </a:t>
            </a:r>
            <a:r>
              <a:rPr lang="en-US" sz="2000" b="1" dirty="0"/>
              <a:t>assessment that evaluates risk</a:t>
            </a:r>
          </a:p>
          <a:p>
            <a:pPr lvl="1"/>
            <a:r>
              <a:rPr lang="en-US" sz="2000" b="1" dirty="0" smtClean="0"/>
              <a:t>Cleanup </a:t>
            </a:r>
            <a:r>
              <a:rPr lang="en-US" sz="2000" b="1" dirty="0"/>
              <a:t>that is protective of human health </a:t>
            </a:r>
            <a:r>
              <a:rPr lang="en-US" sz="2000" b="1" dirty="0" smtClean="0"/>
              <a:t>and environment </a:t>
            </a:r>
            <a:r>
              <a:rPr lang="en-US" sz="2000" b="1" dirty="0"/>
              <a:t>(10-6 risk level)</a:t>
            </a:r>
          </a:p>
        </p:txBody>
      </p:sp>
    </p:spTree>
    <p:extLst>
      <p:ext uri="{BB962C8B-B14F-4D97-AF65-F5344CB8AC3E}">
        <p14:creationId xmlns:p14="http://schemas.microsoft.com/office/powerpoint/2010/main" val="37203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Title 22 CCR Section </a:t>
            </a:r>
            <a:r>
              <a:rPr lang="fr-FR" dirty="0"/>
              <a:t>68400.16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Adequate </a:t>
            </a:r>
            <a:r>
              <a:rPr lang="en-US" sz="2000" b="1" dirty="0"/>
              <a:t>oversight to ensure corrective </a:t>
            </a:r>
            <a:r>
              <a:rPr lang="en-US" sz="2000" b="1" dirty="0" smtClean="0"/>
              <a:t>action is </a:t>
            </a:r>
            <a:r>
              <a:rPr lang="en-US" sz="2000" b="1" dirty="0"/>
              <a:t>completed </a:t>
            </a:r>
            <a:r>
              <a:rPr lang="en-US" sz="2000" b="1" dirty="0" smtClean="0"/>
              <a:t>appropriately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2000" b="1" dirty="0" smtClean="0"/>
              <a:t>Enforcement </a:t>
            </a:r>
            <a:r>
              <a:rPr lang="en-US" sz="2000" b="1" dirty="0"/>
              <a:t>to ensure corrective action </a:t>
            </a:r>
            <a:r>
              <a:rPr lang="en-US" sz="2000" b="1" dirty="0" smtClean="0"/>
              <a:t>is performed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2000" b="1" dirty="0" smtClean="0"/>
              <a:t>Financial </a:t>
            </a:r>
            <a:r>
              <a:rPr lang="en-US" sz="2000" b="1" dirty="0"/>
              <a:t>assurance for </a:t>
            </a:r>
            <a:r>
              <a:rPr lang="en-US" sz="2000" b="1" dirty="0" smtClean="0"/>
              <a:t>long term implementation of corrective action remedies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000" b="1" dirty="0" smtClean="0"/>
              <a:t>Requirement </a:t>
            </a:r>
            <a:r>
              <a:rPr lang="en-US" sz="2000" b="1" dirty="0"/>
              <a:t>for land use covenants for </a:t>
            </a:r>
            <a:r>
              <a:rPr lang="en-US" sz="2000" b="1" dirty="0" smtClean="0"/>
              <a:t>residual contamination left in place that is not suitable for </a:t>
            </a:r>
            <a:r>
              <a:rPr lang="en-US" sz="2000" b="1" dirty="0"/>
              <a:t>unrestricted land use</a:t>
            </a:r>
          </a:p>
        </p:txBody>
      </p:sp>
    </p:spTree>
    <p:extLst>
      <p:ext uri="{BB962C8B-B14F-4D97-AF65-F5344CB8AC3E}">
        <p14:creationId xmlns:p14="http://schemas.microsoft.com/office/powerpoint/2010/main" val="21553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LEGISLATIVE UPDATE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Senate Bill (SB) 445, signed September 8, 2014, extended UST Program authorization for 10 years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The funding basis of 2 cents per gallon was renewed for remediation of UST releases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10-year program for removing remaining single-walled USTs initiated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03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for Corrective Action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6196405" cy="360381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Referrals from Hazardous Materials Division, including routine inspections and PBR/CA closures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000" b="1" dirty="0" smtClean="0"/>
              <a:t>Recalcitrant Voluntary Assistance Program cases that are or were CUPA permitted facilities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000" b="1" dirty="0" smtClean="0"/>
              <a:t>Analytical data submitted in compliance with Monitoring Well Program permits at sites that are were CUPA permitted facilities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24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57400"/>
            <a:ext cx="6965245" cy="1524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Thank You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92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ACTIVE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			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 Source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Cases</a:t>
            </a:r>
          </a:p>
          <a:p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			UST Cleanup Fund	       293		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			Private Party		       175</a:t>
            </a: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			Private Party		           1</a:t>
            </a: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Designation		Private Party		           6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1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fenner\AppData\Local\Microsoft\Windows\Temporary Internet Files\Content.Outlook\RD9VL2YS\2014 - LOP Statitics - Open C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246888"/>
            <a:ext cx="8705088" cy="63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0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fenner\AppData\Local\Microsoft\Windows\Temporary Internet Files\Content.Outlook\RD9VL2YS\2014 - LOP Statitics - Cummul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" y="256032"/>
            <a:ext cx="8709660" cy="63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7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fenner\AppData\Local\Microsoft\Windows\Temporary Internet Files\Content.Outlook\RD9VL2YS\2014 - VAP Statitics - Open C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" y="246888"/>
            <a:ext cx="8714232" cy="63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9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fenner\AppData\Local\Microsoft\Windows\Temporary Internet Files\Content.Outlook\RD9VL2YS\2014 - VAP Statitics - Cummul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" y="265176"/>
            <a:ext cx="8714232" cy="63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4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fenner\AppData\Local\Microsoft\Windows\Temporary Internet Files\Content.Outlook\RD9VL2YS\2014 - Total number of Well Perm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242316"/>
            <a:ext cx="8732520" cy="63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0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66800"/>
            <a:ext cx="7086600" cy="472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Corrective </a:t>
            </a:r>
            <a:r>
              <a:rPr lang="en-US" dirty="0"/>
              <a:t>Action Program: </a:t>
            </a:r>
            <a:r>
              <a:rPr lang="en-US" sz="3600" dirty="0" smtClean="0"/>
              <a:t>Working </a:t>
            </a:r>
            <a:r>
              <a:rPr lang="en-US" sz="3600" dirty="0"/>
              <a:t>with Your Local Agency to Solve Local Problems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b="1" dirty="0" smtClean="0"/>
              <a:t>Neil Searing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/>
              <a:t>County of San </a:t>
            </a:r>
            <a:r>
              <a:rPr lang="en-US" sz="2200" b="1" dirty="0" smtClean="0"/>
              <a:t>Diego</a:t>
            </a:r>
            <a:br>
              <a:rPr lang="en-US" sz="2200" b="1" dirty="0" smtClean="0"/>
            </a:br>
            <a:r>
              <a:rPr lang="en-US" sz="2200" b="1" dirty="0" smtClean="0"/>
              <a:t>Department of Environmental Health </a:t>
            </a:r>
            <a:br>
              <a:rPr lang="en-US" sz="2200" b="1" dirty="0" smtClean="0"/>
            </a:br>
            <a:r>
              <a:rPr lang="en-US" sz="2200" b="1" dirty="0" smtClean="0"/>
              <a:t>Site </a:t>
            </a:r>
            <a:r>
              <a:rPr lang="en-US" sz="2200" b="1" dirty="0"/>
              <a:t>Assessment &amp;</a:t>
            </a:r>
            <a:r>
              <a:rPr lang="en-US" sz="2200" b="1" dirty="0" smtClean="0"/>
              <a:t> </a:t>
            </a:r>
            <a:r>
              <a:rPr lang="en-US" sz="2200" b="1" dirty="0"/>
              <a:t>Mitigation Program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49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45</TotalTime>
  <Words>621</Words>
  <Application>Microsoft Office PowerPoint</Application>
  <PresentationFormat>On-screen Show (4:3)</PresentationFormat>
  <Paragraphs>111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Decatur</vt:lpstr>
      <vt:lpstr>Pushpin</vt:lpstr>
      <vt:lpstr>SAM FALL FORUM 2014</vt:lpstr>
      <vt:lpstr>LEGISLATIVE UPDATE</vt:lpstr>
      <vt:lpstr>CURRENT ACTIVE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Corrective Action Program: Working with Your Local Agency to Solve Local Problems  Neil Searing County of San Diego Department of Environmental Health  Site Assessment &amp; Mitigation Program </vt:lpstr>
      <vt:lpstr>Corrective Action Designation</vt:lpstr>
      <vt:lpstr>What is Corrective Action?</vt:lpstr>
      <vt:lpstr>Corrective Action cont.</vt:lpstr>
      <vt:lpstr>Corrective Action Delegation to CUPA</vt:lpstr>
      <vt:lpstr>CA Delegation cont.</vt:lpstr>
      <vt:lpstr>Less Complex Site</vt:lpstr>
      <vt:lpstr>CA Delegation cont.</vt:lpstr>
      <vt:lpstr>PowerPoint Presentation</vt:lpstr>
      <vt:lpstr>Title 22 CCR Section 68400.16</vt:lpstr>
      <vt:lpstr>Title 22 CCR Section 68400.16 cont.</vt:lpstr>
      <vt:lpstr>Sources for Corrective Action Cases</vt:lpstr>
      <vt:lpstr>Thank You  </vt:lpstr>
    </vt:vector>
  </TitlesOfParts>
  <Company>The County of San Diego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 FALL FORUM 2014</dc:title>
  <dc:creator>Hewlett-Packard</dc:creator>
  <cp:lastModifiedBy>lapecech</cp:lastModifiedBy>
  <cp:revision>14</cp:revision>
  <dcterms:created xsi:type="dcterms:W3CDTF">2014-09-25T21:53:03Z</dcterms:created>
  <dcterms:modified xsi:type="dcterms:W3CDTF">2014-10-07T19:10:21Z</dcterms:modified>
</cp:coreProperties>
</file>