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95" r:id="rId3"/>
    <p:sldId id="321" r:id="rId4"/>
    <p:sldId id="320" r:id="rId5"/>
    <p:sldId id="314" r:id="rId6"/>
    <p:sldId id="315" r:id="rId7"/>
    <p:sldId id="316" r:id="rId8"/>
    <p:sldId id="318" r:id="rId9"/>
    <p:sldId id="319" r:id="rId10"/>
    <p:sldId id="313" r:id="rId11"/>
    <p:sldId id="326" r:id="rId12"/>
    <p:sldId id="298" r:id="rId13"/>
    <p:sldId id="301" r:id="rId14"/>
    <p:sldId id="323" r:id="rId15"/>
    <p:sldId id="306" r:id="rId16"/>
    <p:sldId id="310" r:id="rId17"/>
    <p:sldId id="311" r:id="rId18"/>
    <p:sldId id="308" r:id="rId19"/>
    <p:sldId id="309" r:id="rId20"/>
    <p:sldId id="324" r:id="rId21"/>
    <p:sldId id="325" r:id="rId22"/>
    <p:sldId id="302" r:id="rId23"/>
    <p:sldId id="303" r:id="rId24"/>
    <p:sldId id="322" r:id="rId25"/>
    <p:sldId id="327" r:id="rId26"/>
    <p:sldId id="305" r:id="rId27"/>
    <p:sldId id="328" r:id="rId28"/>
    <p:sldId id="312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8" autoAdjust="0"/>
    <p:restoredTop sz="96594" autoAdjust="0"/>
  </p:normalViewPr>
  <p:slideViewPr>
    <p:cSldViewPr>
      <p:cViewPr>
        <p:scale>
          <a:sx n="83" d="100"/>
          <a:sy n="83" d="100"/>
        </p:scale>
        <p:origin x="-1253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89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29989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 smtClean="0">
                <a:latin typeface="Times"/>
              </a:defRPr>
            </a:lvl1pPr>
          </a:lstStyle>
          <a:p>
            <a:pPr>
              <a:defRPr/>
            </a:pPr>
            <a:fld id="{5F40AB1B-497C-437D-9D41-1B6AEEA04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4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 smtClean="0">
                <a:latin typeface="Times"/>
              </a:defRPr>
            </a:lvl1pPr>
          </a:lstStyle>
          <a:p>
            <a:pPr>
              <a:defRPr/>
            </a:pPr>
            <a:fld id="{29FE0E37-17B0-4607-8A5C-1A562778C79C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5790"/>
            <a:ext cx="5607684" cy="4183380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 smtClean="0">
                <a:latin typeface="Times"/>
              </a:defRPr>
            </a:lvl1pPr>
          </a:lstStyle>
          <a:p>
            <a:pPr>
              <a:defRPr/>
            </a:pPr>
            <a:fld id="{783FB599-7CD8-4F2B-B5D9-135E24F31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6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5862118-F00B-4E48-A1FB-90605DADE7C5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E8CB943-6103-4425-8533-810B8F82B9D8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5D05FA7-21BE-4B2F-8B19-E26A2E92CFD1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E8CB943-6103-4425-8533-810B8F82B9D8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E8CB943-6103-4425-8533-810B8F82B9D8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E8CB943-6103-4425-8533-810B8F82B9D8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E8CB943-6103-4425-8533-810B8F82B9D8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C8D3C4-6418-45FC-BFA6-4A8BAA44BE92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E8CB943-6103-4425-8533-810B8F82B9D8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E8CB943-6103-4425-8533-810B8F82B9D8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4659" indent="-28640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5629" indent="-22912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3880" indent="-22912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2132" indent="-22912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E8CB943-6103-4425-8533-810B8F82B9D8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DRAFT September 2,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16A9-4B2F-4931-B2F9-7B0A8BE37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6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75018-7EA1-4903-AD96-B839BC07E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8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F59F4-A6D8-44FF-BDCC-2975E537A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2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B0DD-6AB6-4248-A8DA-B22A3CE9030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BC6-412A-46D5-86D8-E2CC12A3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6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B0DD-6AB6-4248-A8DA-B22A3CE9030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BC6-412A-46D5-86D8-E2CC12A3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7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B0DD-6AB6-4248-A8DA-B22A3CE9030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BC6-412A-46D5-86D8-E2CC12A3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75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B0DD-6AB6-4248-A8DA-B22A3CE9030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BC6-412A-46D5-86D8-E2CC12A3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B0DD-6AB6-4248-A8DA-B22A3CE9030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BC6-412A-46D5-86D8-E2CC12A3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48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B0DD-6AB6-4248-A8DA-B22A3CE9030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BC6-412A-46D5-86D8-E2CC12A3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6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B0DD-6AB6-4248-A8DA-B22A3CE9030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BC6-412A-46D5-86D8-E2CC12A3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89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B0DD-6AB6-4248-A8DA-B22A3CE9030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BC6-412A-46D5-86D8-E2CC12A3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B1F90-2AFC-4A0E-BEB4-4225F2140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3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B0DD-6AB6-4248-A8DA-B22A3CE9030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BC6-412A-46D5-86D8-E2CC12A3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17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B0DD-6AB6-4248-A8DA-B22A3CE9030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BC6-412A-46D5-86D8-E2CC12A3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7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B0DD-6AB6-4248-A8DA-B22A3CE9030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BC6-412A-46D5-86D8-E2CC12A3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4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A39B4-834A-43B9-B015-9CA3C690C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3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CD59-80F2-4333-AF5A-DCA76D90E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EB734-46D4-4816-BEEB-87782930D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2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59F6-DBD5-46FC-9BA9-17EFB24DC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5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DF8E5-E146-41DF-8DEC-AA3219C54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23403-A9F9-4834-A9F6-E44C62627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2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0F556-A5DD-4AED-B0C9-2405B5E6C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196299C-4992-4E75-B160-1F67D968C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5B0DD-6AB6-4248-A8DA-B22A3CE9030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BBC6-412A-46D5-86D8-E2CC12A3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aterboards.ca.gov/sandiego/about_us/org_charts/orgchart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aterboards.ca.gov/sandiego/water_issues/programs/permits/index.s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aterboards.ca.gov/water_issues/programs/ust/lt_cls_plcy.s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" y="3048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914400"/>
          </a:xfrm>
        </p:spPr>
        <p:txBody>
          <a:bodyPr/>
          <a:lstStyle/>
          <a:p>
            <a:pPr eaLnBrk="1" hangingPunct="1"/>
            <a:r>
              <a:rPr lang="en-US" altLang="en-US" sz="2000" b="1" dirty="0" smtClean="0">
                <a:solidFill>
                  <a:srgbClr val="2564E3"/>
                </a:solidFill>
              </a:rPr>
              <a:t>Craig L. Carlisle</a:t>
            </a:r>
          </a:p>
          <a:p>
            <a:pPr eaLnBrk="1" hangingPunct="1"/>
            <a:r>
              <a:rPr lang="en-US" altLang="en-US" sz="2000" b="1" dirty="0" smtClean="0">
                <a:solidFill>
                  <a:srgbClr val="2564E3"/>
                </a:solidFill>
              </a:rPr>
              <a:t>Senior Engineering Geologist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143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4000" b="1" dirty="0" smtClean="0">
                <a:solidFill>
                  <a:srgbClr val="2564E3"/>
                </a:solidFill>
                <a:latin typeface="+mj-lt"/>
              </a:rPr>
              <a:t>San Diego Water Board Update</a:t>
            </a:r>
            <a:endParaRPr lang="en-US" altLang="en-US" sz="4000" b="1" dirty="0">
              <a:solidFill>
                <a:srgbClr val="2564E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1000"/>
            <a:ext cx="71628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2564E3"/>
                </a:solidFill>
              </a:rPr>
              <a:t>California Drought Emergency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endParaRPr lang="en-US" altLang="en-US" sz="2800" b="1" dirty="0" smtClean="0">
              <a:solidFill>
                <a:srgbClr val="2564E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352" y="1371600"/>
            <a:ext cx="8382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b="1" dirty="0">
                <a:latin typeface="+mn-lt"/>
              </a:rPr>
              <a:t>State Water Board Approves Emergency Regulation to Ensure Agencies and State Residents </a:t>
            </a:r>
            <a:r>
              <a:rPr lang="en-US" sz="2800" b="1" dirty="0" smtClean="0">
                <a:latin typeface="+mn-lt"/>
              </a:rPr>
              <a:t>Increase </a:t>
            </a:r>
            <a:r>
              <a:rPr lang="en-US" sz="2800" b="1" dirty="0">
                <a:latin typeface="+mn-lt"/>
              </a:rPr>
              <a:t>Water Conservation </a:t>
            </a:r>
            <a:endParaRPr lang="en-US" sz="2800" b="1" dirty="0" smtClean="0">
              <a:latin typeface="+mn-lt"/>
            </a:endParaRPr>
          </a:p>
          <a:p>
            <a:pPr algn="ctr"/>
            <a:endParaRPr lang="en-US" b="1" i="1" dirty="0" smtClean="0">
              <a:latin typeface="+mj-lt"/>
            </a:endParaRPr>
          </a:p>
          <a:p>
            <a:pPr algn="ctr"/>
            <a:endParaRPr lang="en-US" b="1" i="1" dirty="0">
              <a:latin typeface="+mj-lt"/>
            </a:endParaRPr>
          </a:p>
          <a:p>
            <a:r>
              <a:rPr lang="en-US" sz="2800" b="1" i="1" dirty="0" smtClean="0">
                <a:latin typeface="+mj-lt"/>
              </a:rPr>
              <a:t>“We are facing the worst drought impact that we or our grandparents have ever seen” </a:t>
            </a:r>
          </a:p>
          <a:p>
            <a:r>
              <a:rPr lang="en-US" dirty="0" smtClean="0">
                <a:latin typeface="+mj-lt"/>
              </a:rPr>
              <a:t>State Water Board Chair Felicia Marcus. </a:t>
            </a:r>
            <a:endParaRPr lang="en-US" altLang="en-US" b="1" dirty="0" smtClean="0">
              <a:solidFill>
                <a:srgbClr val="2564E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37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2564E3"/>
                </a:solidFill>
              </a:rPr>
              <a:t>San Diego Water Board Org Chart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724400"/>
            <a:ext cx="8534400" cy="609600"/>
          </a:xfrm>
        </p:spPr>
        <p:txBody>
          <a:bodyPr/>
          <a:lstStyle/>
          <a:p>
            <a:pPr eaLnBrk="1" hangingPunct="1"/>
            <a:r>
              <a:rPr lang="en-US" altLang="en-US" sz="1800" b="1" dirty="0" smtClean="0">
                <a:solidFill>
                  <a:srgbClr val="2564E3"/>
                </a:solidFill>
                <a:hlinkClick r:id="rId4"/>
              </a:rPr>
              <a:t>http://www.waterboards.ca.gov/sandiego/about_us/org_charts/orgchart.pdf</a:t>
            </a:r>
            <a:r>
              <a:rPr lang="en-US" altLang="en-US" sz="1800" b="1" dirty="0" smtClean="0">
                <a:solidFill>
                  <a:srgbClr val="2564E3"/>
                </a:solidFill>
              </a:rPr>
              <a:t> 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1447800"/>
            <a:ext cx="853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800" b="1" kern="0" dirty="0" smtClean="0">
                <a:solidFill>
                  <a:srgbClr val="2564E3"/>
                </a:solidFill>
              </a:rPr>
              <a:t>Groundwater Protection Branch (Julie Chan)</a:t>
            </a:r>
          </a:p>
          <a:p>
            <a:pPr eaLnBrk="1" hangingPunct="1"/>
            <a:endParaRPr lang="en-US" altLang="en-US" sz="2800" b="1" kern="0" dirty="0">
              <a:solidFill>
                <a:srgbClr val="2564E3"/>
              </a:solidFill>
            </a:endParaRPr>
          </a:p>
          <a:p>
            <a:pPr eaLnBrk="1" hangingPunct="1"/>
            <a:endParaRPr lang="en-US" altLang="en-US" sz="2800" b="1" kern="0" dirty="0" smtClean="0">
              <a:solidFill>
                <a:srgbClr val="2564E3"/>
              </a:solidFill>
            </a:endParaRPr>
          </a:p>
          <a:p>
            <a:pPr eaLnBrk="1" hangingPunct="1"/>
            <a:endParaRPr lang="en-US" altLang="en-US" sz="1800" b="1" kern="0" dirty="0" smtClean="0">
              <a:solidFill>
                <a:srgbClr val="2564E3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684937"/>
              </p:ext>
            </p:extLst>
          </p:nvPr>
        </p:nvGraphicFramePr>
        <p:xfrm>
          <a:off x="838199" y="2286000"/>
          <a:ext cx="762000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85"/>
                <a:gridCol w="1886858"/>
                <a:gridCol w="1867320"/>
                <a:gridCol w="20515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Land Discharge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Southern Cleanup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Central Cleanup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Northern Cleanup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John </a:t>
                      </a:r>
                      <a:r>
                        <a:rPr lang="en-US" sz="2400" dirty="0" err="1" smtClean="0"/>
                        <a:t>Odermatt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John Anderson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Craig</a:t>
                      </a:r>
                      <a:r>
                        <a:rPr lang="en-US" sz="2400" baseline="0" dirty="0" smtClean="0"/>
                        <a:t> Carlisle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Brian Kelly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2564E3"/>
                </a:solidFill>
              </a:rPr>
              <a:t>Potential Staff Openings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8600" y="29718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US" altLang="en-US" sz="2000" b="1" kern="0" dirty="0"/>
              <a:t>http://www.waterboards.ca.gov/sandiego/about_us/employment</a:t>
            </a:r>
            <a:r>
              <a:rPr lang="en-US" altLang="en-US" sz="2000" b="1" kern="0" dirty="0" smtClean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t="14707" r="52564" b="5983"/>
          <a:stretch/>
        </p:blipFill>
        <p:spPr bwMode="auto">
          <a:xfrm>
            <a:off x="734568" y="768096"/>
            <a:ext cx="7696200" cy="5785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685800" y="5108448"/>
            <a:ext cx="1219200" cy="30175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420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2564E3"/>
                </a:solidFill>
              </a:rPr>
              <a:t>Do I Need a Permit?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8600" y="1524000"/>
            <a:ext cx="8763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1" kern="0" dirty="0" smtClean="0">
                <a:latin typeface="+mj-lt"/>
                <a:cs typeface="Times New Roman" panose="02020603050405020304" pitchFamily="18" charset="0"/>
              </a:rPr>
              <a:t>“Permit” =  Waste Discharge Requirements 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b="1" kern="0" dirty="0" smtClean="0">
                <a:latin typeface="+mj-lt"/>
                <a:cs typeface="Times New Roman" panose="02020603050405020304" pitchFamily="18" charset="0"/>
              </a:rPr>
              <a:t>General Order; or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b="1" kern="0" dirty="0" smtClean="0">
                <a:latin typeface="+mj-lt"/>
                <a:cs typeface="Times New Roman" panose="02020603050405020304" pitchFamily="18" charset="0"/>
              </a:rPr>
              <a:t>Site Specific Waste Discharge Requirements (WDRs)</a:t>
            </a:r>
            <a:br>
              <a:rPr lang="en-US" altLang="en-US" sz="2400" b="1" kern="0" dirty="0" smtClean="0">
                <a:latin typeface="+mj-lt"/>
                <a:cs typeface="Times New Roman" panose="02020603050405020304" pitchFamily="18" charset="0"/>
              </a:rPr>
            </a:br>
            <a:r>
              <a:rPr lang="en-US" altLang="en-US" sz="2400" b="1" kern="0" dirty="0" smtClean="0">
                <a:latin typeface="+mj-lt"/>
                <a:cs typeface="Times New Roman" panose="02020603050405020304" pitchFamily="18" charset="0"/>
              </a:rPr>
              <a:t>		</a:t>
            </a:r>
            <a:endParaRPr lang="en-US" altLang="en-US" sz="2800" b="1" kern="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1" kern="0" dirty="0" smtClean="0">
                <a:latin typeface="+mj-lt"/>
                <a:cs typeface="Times New Roman" panose="02020603050405020304" pitchFamily="18" charset="0"/>
              </a:rPr>
              <a:t>Waiver (in lieu of a “Permit”)</a:t>
            </a:r>
            <a:br>
              <a:rPr lang="en-US" altLang="en-US" sz="2800" b="1" kern="0" dirty="0" smtClean="0">
                <a:latin typeface="+mj-lt"/>
                <a:cs typeface="Times New Roman" panose="02020603050405020304" pitchFamily="18" charset="0"/>
              </a:rPr>
            </a:br>
            <a:endParaRPr lang="en-US" sz="2800" b="1" dirty="0" smtClean="0"/>
          </a:p>
          <a:p>
            <a:pPr algn="l" eaLnBrk="1" hangingPunct="1"/>
            <a:r>
              <a:rPr lang="en-US" alt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www.waterboards.ca.gov/sandiego/water_issues/programs/permits/index.shtml</a:t>
            </a:r>
            <a:endParaRPr lang="en-US" altLang="en-US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altLang="en-US" sz="2000" b="1" kern="0" dirty="0" smtClean="0">
              <a:solidFill>
                <a:srgbClr val="2564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8600" y="1295400"/>
            <a:ext cx="8763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altLang="en-US" sz="2000" b="1" kern="0" dirty="0" smtClean="0">
              <a:solidFill>
                <a:srgbClr val="2564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6" r="51119" b="6359"/>
          <a:stretch/>
        </p:blipFill>
        <p:spPr bwMode="auto">
          <a:xfrm>
            <a:off x="228600" y="3810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191000" y="3741737"/>
            <a:ext cx="1524000" cy="2968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412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1" t="13889" r="58404" b="6694"/>
          <a:stretch/>
        </p:blipFill>
        <p:spPr bwMode="auto">
          <a:xfrm>
            <a:off x="728853" y="276732"/>
            <a:ext cx="7686294" cy="617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819400" y="2578608"/>
            <a:ext cx="1752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590800" y="3254375"/>
            <a:ext cx="1752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83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38100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2564E3"/>
                </a:solidFill>
              </a:rPr>
              <a:t>General Orders (WDRs)</a:t>
            </a:r>
            <a:br>
              <a:rPr lang="en-US" altLang="en-US" sz="3600" b="1" dirty="0" smtClean="0">
                <a:solidFill>
                  <a:srgbClr val="2564E3"/>
                </a:solidFill>
              </a:rPr>
            </a:br>
            <a:endParaRPr lang="en-US" altLang="en-US" sz="3600" b="1" dirty="0" smtClean="0">
              <a:solidFill>
                <a:srgbClr val="2564E3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8600" y="1600200"/>
            <a:ext cx="8763000" cy="416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 In-situ </a:t>
            </a:r>
            <a:r>
              <a:rPr lang="en-US" b="1" dirty="0"/>
              <a:t>Groundwater Remediation Projects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dirty="0"/>
              <a:t>Discharges of Treated Groundwater to Land </a:t>
            </a:r>
            <a:r>
              <a:rPr lang="en-US" b="1" dirty="0" smtClean="0"/>
              <a:t>from </a:t>
            </a:r>
            <a:r>
              <a:rPr lang="en-US" b="1" dirty="0"/>
              <a:t>Volatile Organic Compound Cleanup </a:t>
            </a:r>
            <a:r>
              <a:rPr lang="en-US" b="1" dirty="0" smtClean="0"/>
              <a:t>Sites</a:t>
            </a:r>
            <a:endParaRPr lang="en-US" altLang="en-US" sz="2400" b="1" dirty="0" smtClean="0">
              <a:solidFill>
                <a:srgbClr val="2564E3"/>
              </a:solidFill>
            </a:endParaRPr>
          </a:p>
          <a:p>
            <a:pPr algn="l"/>
            <a:r>
              <a:rPr lang="en-US" altLang="en-US" sz="1800" b="1" dirty="0" smtClean="0">
                <a:solidFill>
                  <a:srgbClr val="2564E3"/>
                </a:solidFill>
              </a:rPr>
              <a:t>www.waterboards.ca.gov/sandiego/publications_forms/general_orders.shtml</a:t>
            </a:r>
            <a:endParaRPr lang="en-US" sz="1800" b="1" dirty="0">
              <a:solidFill>
                <a:srgbClr val="256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2564E3"/>
                </a:solidFill>
              </a:rPr>
              <a:t>Waivers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8600" y="990600"/>
            <a:ext cx="8763000" cy="477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algn="l"/>
            <a:r>
              <a:rPr lang="en-US" b="1" dirty="0" smtClean="0">
                <a:solidFill>
                  <a:srgbClr val="2564E3"/>
                </a:solidFill>
              </a:rPr>
              <a:t/>
            </a:r>
            <a:br>
              <a:rPr lang="en-US" b="1" dirty="0" smtClean="0">
                <a:solidFill>
                  <a:srgbClr val="2564E3"/>
                </a:solidFill>
              </a:rPr>
            </a:br>
            <a:r>
              <a:rPr lang="en-US" b="1" dirty="0" smtClean="0">
                <a:solidFill>
                  <a:srgbClr val="2564E3"/>
                </a:solidFill>
              </a:rPr>
              <a:t>C</a:t>
            </a:r>
            <a:r>
              <a:rPr lang="en-US" b="1" i="1" dirty="0" smtClean="0">
                <a:solidFill>
                  <a:srgbClr val="2564E3"/>
                </a:solidFill>
              </a:rPr>
              <a:t>onditional Waivers of Waste Discharge Requirements for Low Threat Discharges in the San Diego Region      </a:t>
            </a:r>
            <a:r>
              <a:rPr lang="en-US" b="1" dirty="0" smtClean="0">
                <a:solidFill>
                  <a:srgbClr val="2564E3"/>
                </a:solidFill>
              </a:rPr>
              <a:t>Order </a:t>
            </a:r>
            <a:r>
              <a:rPr lang="en-US" b="1" dirty="0">
                <a:solidFill>
                  <a:srgbClr val="2564E3"/>
                </a:solidFill>
              </a:rPr>
              <a:t>No. R9-2014-0041</a:t>
            </a:r>
            <a:endParaRPr lang="en-US" b="1" i="1" dirty="0" smtClean="0">
              <a:solidFill>
                <a:srgbClr val="2564E3"/>
              </a:solidFill>
            </a:endParaRPr>
          </a:p>
          <a:p>
            <a:pPr lvl="1" algn="l"/>
            <a:endParaRPr lang="en-US" b="1" dirty="0" smtClean="0">
              <a:solidFill>
                <a:srgbClr val="2564E3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12 Waivers covering 36 Categories of Discharges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Waiver </a:t>
            </a:r>
            <a:r>
              <a:rPr lang="en-US" b="1" dirty="0"/>
              <a:t>No. 10: Discharges/Disposal of Solid Wastes to </a:t>
            </a:r>
            <a:r>
              <a:rPr lang="en-US" b="1" dirty="0" smtClean="0"/>
              <a:t>Land:</a:t>
            </a:r>
            <a:br>
              <a:rPr lang="en-US" b="1" dirty="0" smtClean="0"/>
            </a:br>
            <a:endParaRPr lang="en-US" sz="2400" dirty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23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309277"/>
              </p:ext>
            </p:extLst>
          </p:nvPr>
        </p:nvGraphicFramePr>
        <p:xfrm>
          <a:off x="723900" y="457200"/>
          <a:ext cx="7696200" cy="6240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4100"/>
                <a:gridCol w="1562100"/>
              </a:tblGrid>
              <a:tr h="41705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Enrollees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836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#2 Discharge of Recycled Water to Land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836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#3 Misc. “low threat” discharges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to 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9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#4 Discharges of winery process water to lined ponds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8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#5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Discharges to land at composting facilities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8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#7 Discharges from animal operations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5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" y="3048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giornaledellavela.com/news/wp-content/uploads/2014/05/1733463044_13959894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6" y="838200"/>
            <a:ext cx="7364964" cy="59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524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POP QUIZ</a:t>
            </a:r>
          </a:p>
        </p:txBody>
      </p:sp>
    </p:spTree>
    <p:extLst>
      <p:ext uri="{BB962C8B-B14F-4D97-AF65-F5344CB8AC3E}">
        <p14:creationId xmlns:p14="http://schemas.microsoft.com/office/powerpoint/2010/main" val="16675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30843"/>
              </p:ext>
            </p:extLst>
          </p:nvPr>
        </p:nvGraphicFramePr>
        <p:xfrm>
          <a:off x="723900" y="457200"/>
          <a:ext cx="7696200" cy="609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4100"/>
                <a:gridCol w="1562100"/>
              </a:tblGrid>
              <a:tr h="41705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Enrollees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836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#8 Discharges from aquatic animal facilities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836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#9 Discharges of slurries to land</a:t>
                      </a:r>
                      <a:endParaRPr lang="en-US" sz="2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9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#10 Discharges of solid waste to land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8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#11 Aerial discharges of wastes over land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8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#12 Discharges of emergency/disaster related wastes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8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45720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2564E3"/>
                </a:solidFill>
              </a:rPr>
              <a:t>Low-Threat UST Case Closure Policy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505882"/>
            <a:ext cx="8534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Technical Justification for Soil Screening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Technical Justification for Groundwater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Media-Specific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Technical Justification for Vapor Intrusion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Media-Specific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2564E3"/>
              </a:solidFill>
              <a:hlinkClick r:id="rId4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hlinkClick r:id="rId4"/>
              </a:rPr>
              <a:t>www.waterboards.ca.gov/water_issues/programs/ust/lt_cls_plcy.shtml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256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3076" t="13741" r="53751" b="4234"/>
          <a:stretch/>
        </p:blipFill>
        <p:spPr bwMode="auto">
          <a:xfrm>
            <a:off x="152400" y="228600"/>
            <a:ext cx="8763000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4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375" y="152400"/>
            <a:ext cx="8731250" cy="8382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2564E3"/>
                </a:solidFill>
              </a:rPr>
              <a:t>Future Focus: Chlorinated Solvents and Other VOCs in Water Supply Wells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2" y="1098550"/>
            <a:ext cx="8983398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6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915400" cy="8382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2564E3"/>
                </a:solidFill>
              </a:rPr>
              <a:t>GAMA</a:t>
            </a:r>
            <a:br>
              <a:rPr lang="en-US" altLang="en-US" sz="3200" b="1" dirty="0" smtClean="0">
                <a:solidFill>
                  <a:srgbClr val="2564E3"/>
                </a:solidFill>
              </a:rPr>
            </a:br>
            <a:r>
              <a:rPr lang="en-US" altLang="en-US" sz="2800" b="1" dirty="0" smtClean="0">
                <a:solidFill>
                  <a:srgbClr val="2564E3"/>
                </a:solidFill>
              </a:rPr>
              <a:t>Groundwater Ambient Monitoring and Assessment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5413" t="29914" r="61966" b="13462"/>
          <a:stretch/>
        </p:blipFill>
        <p:spPr bwMode="auto">
          <a:xfrm>
            <a:off x="381000" y="1143000"/>
            <a:ext cx="83820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67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2564E3"/>
                </a:solidFill>
              </a:rPr>
              <a:t>Miscellaneous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200856"/>
            <a:ext cx="8305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2564E3"/>
                </a:solidFill>
                <a:latin typeface="+mn-lt"/>
              </a:rPr>
              <a:t>Increasing Recycled Water Use</a:t>
            </a:r>
            <a:endParaRPr lang="en-US" sz="2800" b="1" dirty="0">
              <a:solidFill>
                <a:srgbClr val="2564E3"/>
              </a:solidFill>
              <a:latin typeface="+mn-lt"/>
            </a:endParaRP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Proposed Changing Nitrate Objective for Groundwater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2564E3"/>
                </a:solidFill>
                <a:latin typeface="+mn-lt"/>
              </a:rPr>
              <a:t>Storm Water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Implementing 2013 Regional MS4 Permit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Enrolling Orange County in the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2564E3"/>
                </a:solidFill>
                <a:latin typeface="+mn-lt"/>
              </a:rPr>
              <a:t>San Diego Bay Sediment Investigations and Cleanup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Implementing Bays and Estuaries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2564E3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2564E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68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2564E3"/>
                </a:solidFill>
              </a:rPr>
              <a:t>Senate Bill 445 Adopted 9-25-2014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95400"/>
            <a:ext cx="8839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Extends Cleanup Fund by 10 years to Jan.1 2026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 smtClean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Increases fee from $0.014 to $0.02  per gallon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 smtClean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Dedicates 3 mils to small businesses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 smtClean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Increases State Water Board authority to address fraud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www.waterboards.ca.gov/water_issues/programs/ustcf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2564E3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2564E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3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2564E3"/>
                </a:solidFill>
              </a:rPr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20085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2564E3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2564E3"/>
              </a:solidFill>
              <a:latin typeface="+mn-lt"/>
            </a:endParaRPr>
          </a:p>
        </p:txBody>
      </p:sp>
      <p:pic>
        <p:nvPicPr>
          <p:cNvPr id="43010" name="Picture 2" descr="http://www.brainstuck.com/wp-content/uploads/2009/02/ask-the-right-ques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836920" cy="57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-3175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1000"/>
            <a:ext cx="71628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2564E3"/>
                </a:solidFill>
              </a:rPr>
              <a:t>POP QUIZ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endParaRPr lang="en-US" altLang="en-US" sz="2800" b="1" dirty="0" smtClean="0">
              <a:solidFill>
                <a:srgbClr val="2564E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352" y="1371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b="1" dirty="0" smtClean="0">
                <a:latin typeface="+mn-lt"/>
              </a:rPr>
              <a:t>1. Name the only Federal Superfund Site in San Diego County</a:t>
            </a:r>
            <a:endParaRPr lang="en-US" altLang="en-US" sz="3200" b="1" dirty="0" smtClean="0">
              <a:solidFill>
                <a:srgbClr val="2564E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1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1000"/>
            <a:ext cx="71628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2564E3"/>
                </a:solidFill>
              </a:rPr>
              <a:t>POP QUIZ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endParaRPr lang="en-US" altLang="en-US" sz="2800" b="1" dirty="0" smtClean="0">
              <a:solidFill>
                <a:srgbClr val="2564E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352" y="1371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en-US" altLang="en-US" b="1" dirty="0" smtClean="0">
              <a:solidFill>
                <a:srgbClr val="2564E3"/>
              </a:solidFill>
              <a:latin typeface="+mj-lt"/>
            </a:endParaRPr>
          </a:p>
        </p:txBody>
      </p:sp>
      <p:pic>
        <p:nvPicPr>
          <p:cNvPr id="1028" name="Picture 4" descr="http://insideevs.com/wp-content/uploads/2013/10/17276991_B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1000"/>
            <a:ext cx="71628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2564E3"/>
                </a:solidFill>
              </a:rPr>
              <a:t>POP QUIZ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endParaRPr lang="en-US" altLang="en-US" sz="2800" b="1" dirty="0" smtClean="0">
              <a:solidFill>
                <a:srgbClr val="2564E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607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 </a:t>
            </a:r>
            <a:r>
              <a:rPr lang="en-US" sz="3200" b="1" dirty="0">
                <a:latin typeface="+mn-lt"/>
              </a:rPr>
              <a:t>2</a:t>
            </a:r>
            <a:r>
              <a:rPr lang="en-US" sz="3200" b="1" dirty="0" smtClean="0">
                <a:latin typeface="+mj-lt"/>
              </a:rPr>
              <a:t>. </a:t>
            </a:r>
            <a:r>
              <a:rPr lang="en-US" sz="3200" b="1" dirty="0">
                <a:latin typeface="+mj-lt"/>
              </a:rPr>
              <a:t>Name </a:t>
            </a:r>
            <a:r>
              <a:rPr lang="en-US" sz="3200" b="1" dirty="0" smtClean="0">
                <a:latin typeface="+mj-lt"/>
              </a:rPr>
              <a:t>the </a:t>
            </a:r>
            <a:r>
              <a:rPr lang="en-US" sz="3200" b="1" dirty="0">
                <a:latin typeface="+mj-lt"/>
              </a:rPr>
              <a:t>two </a:t>
            </a:r>
            <a:r>
              <a:rPr lang="en-US" sz="3200" b="1" dirty="0" smtClean="0">
                <a:latin typeface="+mj-lt"/>
              </a:rPr>
              <a:t>contaminants found </a:t>
            </a:r>
            <a:r>
              <a:rPr lang="en-US" sz="3200" b="1" dirty="0">
                <a:latin typeface="+mj-lt"/>
              </a:rPr>
              <a:t>over the MCL in the greatest number of water supply </a:t>
            </a:r>
            <a:r>
              <a:rPr lang="en-US" sz="3200" b="1" dirty="0" smtClean="0">
                <a:latin typeface="+mj-lt"/>
              </a:rPr>
              <a:t>wells in California.</a:t>
            </a:r>
            <a:endParaRPr lang="en-US" sz="3200" b="1" dirty="0">
              <a:latin typeface="+mj-lt"/>
            </a:endParaRPr>
          </a:p>
          <a:p>
            <a:endParaRPr lang="en-US" altLang="en-US" sz="3200" b="1" dirty="0" smtClean="0">
              <a:solidFill>
                <a:srgbClr val="2564E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66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375" y="152400"/>
            <a:ext cx="8731250" cy="8382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2564E3"/>
                </a:solidFill>
              </a:rPr>
              <a:t>Arsenic and Nitrate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098550"/>
            <a:ext cx="873125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1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1000"/>
            <a:ext cx="71628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2564E3"/>
                </a:solidFill>
              </a:rPr>
              <a:t>POP QUIZ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endParaRPr lang="en-US" altLang="en-US" sz="2800" b="1" dirty="0" smtClean="0">
              <a:solidFill>
                <a:srgbClr val="2564E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352" y="13716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 </a:t>
            </a:r>
            <a:r>
              <a:rPr lang="en-US" sz="3600" b="1" dirty="0" smtClean="0">
                <a:latin typeface="+mn-lt"/>
              </a:rPr>
              <a:t>3</a:t>
            </a:r>
            <a:r>
              <a:rPr lang="en-US" sz="3600" b="1" dirty="0" smtClean="0">
                <a:latin typeface="+mj-lt"/>
              </a:rPr>
              <a:t>. </a:t>
            </a:r>
            <a:r>
              <a:rPr lang="en-US" sz="3600" b="1" dirty="0" err="1" smtClean="0">
                <a:latin typeface="+mj-lt"/>
              </a:rPr>
              <a:t>CalEPA</a:t>
            </a:r>
            <a:r>
              <a:rPr lang="en-US" sz="3600" b="1" dirty="0" smtClean="0">
                <a:latin typeface="+mj-lt"/>
              </a:rPr>
              <a:t> consists of 2 Boards, </a:t>
            </a:r>
            <a:br>
              <a:rPr lang="en-US" sz="3600" b="1" dirty="0" smtClean="0">
                <a:latin typeface="+mj-lt"/>
              </a:rPr>
            </a:br>
            <a:r>
              <a:rPr lang="en-US" sz="3600" b="1" dirty="0" smtClean="0">
                <a:latin typeface="+mj-lt"/>
              </a:rPr>
              <a:t>     3 Departments and 1 Office.  </a:t>
            </a:r>
          </a:p>
          <a:p>
            <a:pPr lvl="0"/>
            <a:r>
              <a:rPr lang="en-US" sz="3600" b="1" dirty="0" smtClean="0">
                <a:latin typeface="+mj-lt"/>
              </a:rPr>
              <a:t/>
            </a:r>
            <a:br>
              <a:rPr lang="en-US" sz="3600" b="1" dirty="0" smtClean="0">
                <a:latin typeface="+mj-lt"/>
              </a:rPr>
            </a:br>
            <a:r>
              <a:rPr lang="en-US" sz="3600" b="1" dirty="0" smtClean="0">
                <a:latin typeface="+mj-lt"/>
              </a:rPr>
              <a:t>Name the Office.</a:t>
            </a:r>
          </a:p>
          <a:p>
            <a:pPr lvl="0" algn="ctr"/>
            <a:endParaRPr lang="en-US" sz="3600" b="1" dirty="0">
              <a:latin typeface="+mj-lt"/>
            </a:endParaRPr>
          </a:p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Hint: Starts with an “O” </a:t>
            </a:r>
          </a:p>
        </p:txBody>
      </p:sp>
    </p:spTree>
    <p:extLst>
      <p:ext uri="{BB962C8B-B14F-4D97-AF65-F5344CB8AC3E}">
        <p14:creationId xmlns:p14="http://schemas.microsoft.com/office/powerpoint/2010/main" val="9969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28600"/>
            <a:ext cx="7162800" cy="6096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2564E3"/>
                </a:solidFill>
              </a:rPr>
              <a:t>POP QUIZ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endParaRPr lang="en-US" altLang="en-US" sz="2800" b="1" dirty="0" smtClean="0">
              <a:solidFill>
                <a:srgbClr val="2564E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991955"/>
            <a:ext cx="8915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Office of Environmental Health Hazard Assessment (OEHHA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 smtClean="0"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Air Resources Board (ARB)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latin typeface="+mj-lt"/>
              </a:rPr>
              <a:t>Department of Pesticide </a:t>
            </a:r>
            <a:r>
              <a:rPr lang="en-US" b="1" dirty="0" smtClean="0">
                <a:latin typeface="+mj-lt"/>
              </a:rPr>
              <a:t>Regulation (DPR)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latin typeface="+mj-lt"/>
              </a:rPr>
              <a:t>Department of Resources Recycling and Recovery (</a:t>
            </a:r>
            <a:r>
              <a:rPr lang="en-US" b="1" dirty="0" err="1">
                <a:latin typeface="+mj-lt"/>
              </a:rPr>
              <a:t>CalRecycle</a:t>
            </a:r>
            <a:r>
              <a:rPr lang="en-US" b="1" dirty="0" smtClean="0">
                <a:latin typeface="+mj-lt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latin typeface="+mj-lt"/>
              </a:rPr>
              <a:t>Department of Toxic Substances Control (DTSC</a:t>
            </a:r>
            <a:r>
              <a:rPr lang="en-US" b="1" dirty="0" smtClean="0">
                <a:latin typeface="+mj-lt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State </a:t>
            </a:r>
            <a:r>
              <a:rPr lang="en-US" b="1" dirty="0">
                <a:latin typeface="+mj-lt"/>
              </a:rPr>
              <a:t>Water Resources Control Board </a:t>
            </a:r>
          </a:p>
        </p:txBody>
      </p:sp>
    </p:spTree>
    <p:extLst>
      <p:ext uri="{BB962C8B-B14F-4D97-AF65-F5344CB8AC3E}">
        <p14:creationId xmlns:p14="http://schemas.microsoft.com/office/powerpoint/2010/main" val="36912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" y="-3175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1000"/>
            <a:ext cx="71628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2564E3"/>
                </a:solidFill>
              </a:rPr>
              <a:t>San Diego Water Board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endParaRPr lang="en-US" altLang="en-US" sz="2800" b="1" dirty="0" smtClean="0">
              <a:solidFill>
                <a:srgbClr val="2564E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352" y="13716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latin typeface="+mn-lt"/>
              </a:rPr>
              <a:t>Public Meetings the second Wednesday of the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rgbClr val="2564E3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+mn-lt"/>
              </a:rPr>
              <a:t>Agendas and detailed information available online under “Board Info”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+mn-lt"/>
              </a:rPr>
              <a:t>“Public Form”  opportunity to raise any water quality 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+mn-lt"/>
              </a:rPr>
              <a:t>“Executive Officer’s Reports” each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b="1" dirty="0" smtClean="0">
              <a:solidFill>
                <a:srgbClr val="2564E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1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506</Words>
  <Application>Microsoft Office PowerPoint</Application>
  <PresentationFormat>On-screen Show (4:3)</PresentationFormat>
  <Paragraphs>168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Blank Presentation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Arsenic and Nitrate</vt:lpstr>
      <vt:lpstr>PowerPoint Presentation</vt:lpstr>
      <vt:lpstr>PowerPoint Presentation</vt:lpstr>
      <vt:lpstr>PowerPoint Presentation</vt:lpstr>
      <vt:lpstr>PowerPoint Presentation</vt:lpstr>
      <vt:lpstr>San Diego Water Board Org Chart</vt:lpstr>
      <vt:lpstr>Potential Staff Openings</vt:lpstr>
      <vt:lpstr>PowerPoint Presentation</vt:lpstr>
      <vt:lpstr>Do I Need a Permit?</vt:lpstr>
      <vt:lpstr>PowerPoint Presentation</vt:lpstr>
      <vt:lpstr>PowerPoint Presentation</vt:lpstr>
      <vt:lpstr>General Orders (WDRs) </vt:lpstr>
      <vt:lpstr>Waivers</vt:lpstr>
      <vt:lpstr>PowerPoint Presentation</vt:lpstr>
      <vt:lpstr>PowerPoint Presentation</vt:lpstr>
      <vt:lpstr>Low-Threat UST Case Closure Policy</vt:lpstr>
      <vt:lpstr>PowerPoint Presentation</vt:lpstr>
      <vt:lpstr>Future Focus: Chlorinated Solvents and Other VOCs in Water Supply Wells</vt:lpstr>
      <vt:lpstr>GAMA Groundwater Ambient Monitoring and Assessment</vt:lpstr>
      <vt:lpstr>Miscellaneous</vt:lpstr>
      <vt:lpstr>Senate Bill 445 Adopted 9-25-2014</vt:lpstr>
      <vt:lpstr>Questions?</vt:lpstr>
    </vt:vector>
  </TitlesOfParts>
  <Company>water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norton</dc:creator>
  <cp:lastModifiedBy>lapecech</cp:lastModifiedBy>
  <cp:revision>62</cp:revision>
  <cp:lastPrinted>2014-09-30T17:55:35Z</cp:lastPrinted>
  <dcterms:created xsi:type="dcterms:W3CDTF">2007-05-31T14:52:34Z</dcterms:created>
  <dcterms:modified xsi:type="dcterms:W3CDTF">2014-10-09T18:45:59Z</dcterms:modified>
</cp:coreProperties>
</file>