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22"/>
  </p:notesMasterIdLst>
  <p:sldIdLst>
    <p:sldId id="256" r:id="rId2"/>
    <p:sldId id="257" r:id="rId3"/>
    <p:sldId id="269" r:id="rId4"/>
    <p:sldId id="270" r:id="rId5"/>
    <p:sldId id="258" r:id="rId6"/>
    <p:sldId id="259" r:id="rId7"/>
    <p:sldId id="278" r:id="rId8"/>
    <p:sldId id="280" r:id="rId9"/>
    <p:sldId id="271" r:id="rId10"/>
    <p:sldId id="272" r:id="rId11"/>
    <p:sldId id="273" r:id="rId12"/>
    <p:sldId id="274" r:id="rId13"/>
    <p:sldId id="275" r:id="rId14"/>
    <p:sldId id="276" r:id="rId15"/>
    <p:sldId id="277" r:id="rId16"/>
    <p:sldId id="261" r:id="rId17"/>
    <p:sldId id="262" r:id="rId18"/>
    <p:sldId id="265" r:id="rId19"/>
    <p:sldId id="263" r:id="rId20"/>
    <p:sldId id="264" r:id="rId21"/>
  </p:sldIdLst>
  <p:sldSz cx="9144000" cy="6858000" type="screen4x3"/>
  <p:notesSz cx="6918325" cy="92233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950D"/>
    <a:srgbClr val="E9B805"/>
    <a:srgbClr val="FAC81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1" autoAdjust="0"/>
    <p:restoredTop sz="94676" autoAdjust="0"/>
  </p:normalViewPr>
  <p:slideViewPr>
    <p:cSldViewPr>
      <p:cViewPr>
        <p:scale>
          <a:sx n="100" d="100"/>
          <a:sy n="100" d="100"/>
        </p:scale>
        <p:origin x="-955" y="139"/>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70" d="100"/>
          <a:sy n="70" d="100"/>
        </p:scale>
        <p:origin x="-3294" y="-90"/>
      </p:cViewPr>
      <p:guideLst>
        <p:guide orient="horz" pos="2905"/>
        <p:guide pos="217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97941" cy="461169"/>
          </a:xfrm>
          <a:prstGeom prst="rect">
            <a:avLst/>
          </a:prstGeom>
        </p:spPr>
        <p:txBody>
          <a:bodyPr vert="horz" lIns="92236" tIns="46118" rIns="92236" bIns="46118" rtlCol="0"/>
          <a:lstStyle>
            <a:lvl1pPr algn="l">
              <a:defRPr sz="1200"/>
            </a:lvl1pPr>
          </a:lstStyle>
          <a:p>
            <a:endParaRPr lang="en-US" dirty="0"/>
          </a:p>
        </p:txBody>
      </p:sp>
      <p:sp>
        <p:nvSpPr>
          <p:cNvPr id="3" name="Date Placeholder 2"/>
          <p:cNvSpPr>
            <a:spLocks noGrp="1"/>
          </p:cNvSpPr>
          <p:nvPr>
            <p:ph type="dt" idx="1"/>
          </p:nvPr>
        </p:nvSpPr>
        <p:spPr>
          <a:xfrm>
            <a:off x="3918783" y="0"/>
            <a:ext cx="2997941" cy="461169"/>
          </a:xfrm>
          <a:prstGeom prst="rect">
            <a:avLst/>
          </a:prstGeom>
        </p:spPr>
        <p:txBody>
          <a:bodyPr vert="horz" lIns="92236" tIns="46118" rIns="92236" bIns="46118" rtlCol="0"/>
          <a:lstStyle>
            <a:lvl1pPr algn="r">
              <a:defRPr sz="1200"/>
            </a:lvl1pPr>
          </a:lstStyle>
          <a:p>
            <a:fld id="{1EFFF4FE-6627-45F0-AB5E-8391028E23C6}" type="datetimeFigureOut">
              <a:rPr lang="en-US" smtClean="0"/>
              <a:t>10/7/2014</a:t>
            </a:fld>
            <a:endParaRPr lang="en-US" dirty="0"/>
          </a:p>
        </p:txBody>
      </p:sp>
      <p:sp>
        <p:nvSpPr>
          <p:cNvPr id="4" name="Slide Image Placeholder 3"/>
          <p:cNvSpPr>
            <a:spLocks noGrp="1" noRot="1" noChangeAspect="1"/>
          </p:cNvSpPr>
          <p:nvPr>
            <p:ph type="sldImg" idx="2"/>
          </p:nvPr>
        </p:nvSpPr>
        <p:spPr>
          <a:xfrm>
            <a:off x="1152525" y="692150"/>
            <a:ext cx="4613275" cy="3459163"/>
          </a:xfrm>
          <a:prstGeom prst="rect">
            <a:avLst/>
          </a:prstGeom>
          <a:noFill/>
          <a:ln w="12700">
            <a:solidFill>
              <a:prstClr val="black"/>
            </a:solidFill>
          </a:ln>
        </p:spPr>
        <p:txBody>
          <a:bodyPr vert="horz" lIns="92236" tIns="46118" rIns="92236" bIns="46118" rtlCol="0" anchor="ctr"/>
          <a:lstStyle/>
          <a:p>
            <a:endParaRPr lang="en-US" dirty="0"/>
          </a:p>
        </p:txBody>
      </p:sp>
      <p:sp>
        <p:nvSpPr>
          <p:cNvPr id="5" name="Notes Placeholder 4"/>
          <p:cNvSpPr>
            <a:spLocks noGrp="1"/>
          </p:cNvSpPr>
          <p:nvPr>
            <p:ph type="body" sz="quarter" idx="3"/>
          </p:nvPr>
        </p:nvSpPr>
        <p:spPr>
          <a:xfrm>
            <a:off x="691833" y="4381103"/>
            <a:ext cx="5534660" cy="4150519"/>
          </a:xfrm>
          <a:prstGeom prst="rect">
            <a:avLst/>
          </a:prstGeom>
        </p:spPr>
        <p:txBody>
          <a:bodyPr vert="horz" lIns="92236" tIns="46118" rIns="92236" bIns="4611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60605"/>
            <a:ext cx="2997941" cy="461169"/>
          </a:xfrm>
          <a:prstGeom prst="rect">
            <a:avLst/>
          </a:prstGeom>
        </p:spPr>
        <p:txBody>
          <a:bodyPr vert="horz" lIns="92236" tIns="46118" rIns="92236" bIns="4611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18783" y="8760605"/>
            <a:ext cx="2997941" cy="461169"/>
          </a:xfrm>
          <a:prstGeom prst="rect">
            <a:avLst/>
          </a:prstGeom>
        </p:spPr>
        <p:txBody>
          <a:bodyPr vert="horz" lIns="92236" tIns="46118" rIns="92236" bIns="46118" rtlCol="0" anchor="b"/>
          <a:lstStyle>
            <a:lvl1pPr algn="r">
              <a:defRPr sz="1200"/>
            </a:lvl1pPr>
          </a:lstStyle>
          <a:p>
            <a:fld id="{DEEEE4FD-8B7E-4DA6-9EBA-DFE9EE111E87}" type="slidenum">
              <a:rPr lang="en-US" smtClean="0"/>
              <a:t>‹#›</a:t>
            </a:fld>
            <a:endParaRPr lang="en-US" dirty="0"/>
          </a:p>
        </p:txBody>
      </p:sp>
    </p:spTree>
    <p:extLst>
      <p:ext uri="{BB962C8B-B14F-4D97-AF65-F5344CB8AC3E}">
        <p14:creationId xmlns:p14="http://schemas.microsoft.com/office/powerpoint/2010/main" val="2465260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2ED46526-B52A-4D27-9383-7A1F4D2D7864}" type="datetimeFigureOut">
              <a:rPr lang="en-US" smtClean="0"/>
              <a:t>10/7/2014</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48CCC42E-91E9-41FC-9C05-5467DFB95EE9}" type="slidenum">
              <a:rPr lang="en-US" smtClean="0"/>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D46526-B52A-4D27-9383-7A1F4D2D7864}" type="datetimeFigureOut">
              <a:rPr lang="en-US" smtClean="0"/>
              <a:t>10/7/2014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CCC42E-91E9-41FC-9C05-5467DFB95EE9}"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D46526-B52A-4D27-9383-7A1F4D2D7864}" type="datetimeFigureOut">
              <a:rPr lang="en-US" smtClean="0"/>
              <a:t>10/7/2014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CCC42E-91E9-41FC-9C05-5467DFB95EE9}"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D46526-B52A-4D27-9383-7A1F4D2D7864}" type="datetimeFigureOut">
              <a:rPr lang="en-US" smtClean="0"/>
              <a:t>10/7/2014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CCC42E-91E9-41FC-9C05-5467DFB95EE9}"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ED46526-B52A-4D27-9383-7A1F4D2D7864}" type="datetimeFigureOut">
              <a:rPr lang="en-US" smtClean="0"/>
              <a:t>10/7/2014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48CCC42E-91E9-41FC-9C05-5467DFB95EE9}"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ED46526-B52A-4D27-9383-7A1F4D2D7864}" type="datetimeFigureOut">
              <a:rPr lang="en-US" smtClean="0"/>
              <a:t>10/7/2014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CCC42E-91E9-41FC-9C05-5467DFB95EE9}"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ED46526-B52A-4D27-9383-7A1F4D2D7864}" type="datetimeFigureOut">
              <a:rPr lang="en-US" smtClean="0"/>
              <a:t>10/7/2014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CCC42E-91E9-41FC-9C05-5467DFB95EE9}"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ED46526-B52A-4D27-9383-7A1F4D2D7864}" type="datetimeFigureOut">
              <a:rPr lang="en-US" smtClean="0"/>
              <a:t>10/7/2014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CCC42E-91E9-41FC-9C05-5467DFB95EE9}"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D46526-B52A-4D27-9383-7A1F4D2D7864}" type="datetimeFigureOut">
              <a:rPr lang="en-US" smtClean="0"/>
              <a:t>10/7/2014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CCC42E-91E9-41FC-9C05-5467DFB95EE9}"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ED46526-B52A-4D27-9383-7A1F4D2D7864}" type="datetimeFigureOut">
              <a:rPr lang="en-US" smtClean="0"/>
              <a:t>10/7/2014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CCC42E-91E9-41FC-9C05-5467DFB95EE9}"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ED46526-B52A-4D27-9383-7A1F4D2D7864}" type="datetimeFigureOut">
              <a:rPr lang="en-US" smtClean="0"/>
              <a:t>10/7/2014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CCC42E-91E9-41FC-9C05-5467DFB95EE9}"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70000">
              <a:srgbClr val="9D9D9D">
                <a:alpha val="0"/>
                <a:lumMod val="40000"/>
                <a:lumOff val="60000"/>
              </a:srgbClr>
            </a:gs>
            <a:gs pos="48000">
              <a:schemeClr val="bg2">
                <a:tint val="78000"/>
                <a:lumMod val="0"/>
                <a:lumOff val="100000"/>
                <a:alpha val="0"/>
              </a:schemeClr>
            </a:gs>
            <a:gs pos="100000">
              <a:schemeClr val="bg2">
                <a:tint val="95000"/>
                <a:shade val="98000"/>
                <a:lumMod val="80000"/>
              </a:schemeClr>
            </a:gs>
          </a:gsLst>
          <a:lin ang="6600000" scaled="0"/>
          <a:tileRect/>
        </a:gra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ED46526-B52A-4D27-9383-7A1F4D2D7864}" type="datetimeFigureOut">
              <a:rPr lang="en-US" smtClean="0"/>
              <a:t>10/7/2014</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48CCC42E-91E9-41FC-9C05-5467DFB95EE9}" type="slidenum">
              <a:rPr lang="en-US" smtClean="0"/>
              <a:t>‹#›</a:t>
            </a:fld>
            <a:endParaRPr lang="en-US" dirty="0"/>
          </a:p>
        </p:txBody>
      </p:sp>
    </p:spTree>
  </p:cSld>
  <p:clrMap bg1="dk1" tx1="lt1" bg2="dk2"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6.gif"/><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6.gif"/><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6.gif"/><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6.gif"/><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6.gif"/><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6.gif"/><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4.gif"/><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emf"/></Relationships>
</file>

<file path=ppt/slides/_rels/slide1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6.gif"/><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image" Target="../media/image6.gif"/></Relationships>
</file>

<file path=ppt/slides/_rels/slide1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6.gif"/><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image" Target="../media/image6.gif"/></Relationships>
</file>

<file path=ppt/slides/_rels/slide2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6.gif"/><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6.gif"/><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image" Target="../media/image5.gif"/><Relationship Id="rId7" Type="http://schemas.openxmlformats.org/officeDocument/2006/relationships/image" Target="../media/image2.emf"/><Relationship Id="rId2" Type="http://schemas.openxmlformats.org/officeDocument/2006/relationships/image" Target="../media/image4.gif"/><Relationship Id="rId1" Type="http://schemas.openxmlformats.org/officeDocument/2006/relationships/slideLayout" Target="../slideLayouts/slideLayout1.xml"/><Relationship Id="rId6" Type="http://schemas.openxmlformats.org/officeDocument/2006/relationships/image" Target="../media/image6.gif"/><Relationship Id="rId5" Type="http://schemas.openxmlformats.org/officeDocument/2006/relationships/image" Target="../media/image8.gif"/><Relationship Id="rId4" Type="http://schemas.openxmlformats.org/officeDocument/2006/relationships/image" Target="../media/image7.gif"/></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6.gif"/><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6.gif"/><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6.gif"/><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6.gif"/><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501378"/>
            <a:ext cx="6936242" cy="1524000"/>
          </a:xfrm>
        </p:spPr>
        <p:txBody>
          <a:bodyPr>
            <a:normAutofit/>
          </a:bodyPr>
          <a:lstStyle/>
          <a:p>
            <a:pPr algn="ctr">
              <a:lnSpc>
                <a:spcPct val="150000"/>
              </a:lnSpc>
            </a:pPr>
            <a:r>
              <a:rPr lang="en-US" sz="3200" b="1" dirty="0" smtClean="0">
                <a:solidFill>
                  <a:srgbClr val="E1950D"/>
                </a:solidFill>
                <a:latin typeface="+mn-lt"/>
              </a:rPr>
              <a:t>California department of</a:t>
            </a:r>
            <a:r>
              <a:rPr lang="en-US" sz="3200" b="1" dirty="0" smtClean="0">
                <a:solidFill>
                  <a:srgbClr val="FAC812"/>
                </a:solidFill>
                <a:latin typeface="+mn-lt"/>
              </a:rPr>
              <a:t/>
            </a:r>
            <a:br>
              <a:rPr lang="en-US" sz="3200" b="1" dirty="0" smtClean="0">
                <a:solidFill>
                  <a:srgbClr val="FAC812"/>
                </a:solidFill>
                <a:latin typeface="+mn-lt"/>
              </a:rPr>
            </a:br>
            <a:r>
              <a:rPr lang="en-US" sz="3200" b="1" dirty="0" smtClean="0">
                <a:solidFill>
                  <a:schemeClr val="tx2">
                    <a:lumMod val="25000"/>
                  </a:schemeClr>
                </a:solidFill>
                <a:latin typeface="+mn-lt"/>
              </a:rPr>
              <a:t>toxic substances control</a:t>
            </a:r>
            <a:endParaRPr lang="en-US" sz="3200" b="1" dirty="0">
              <a:solidFill>
                <a:schemeClr val="tx2">
                  <a:lumMod val="25000"/>
                </a:schemeClr>
              </a:solidFill>
              <a:latin typeface="+mn-lt"/>
            </a:endParaRPr>
          </a:p>
        </p:txBody>
      </p:sp>
      <p:sp>
        <p:nvSpPr>
          <p:cNvPr id="3" name="Subtitle 2"/>
          <p:cNvSpPr>
            <a:spLocks noGrp="1"/>
          </p:cNvSpPr>
          <p:nvPr>
            <p:ph type="subTitle" idx="1"/>
          </p:nvPr>
        </p:nvSpPr>
        <p:spPr>
          <a:xfrm>
            <a:off x="2781300" y="2590800"/>
            <a:ext cx="3886200" cy="1825625"/>
          </a:xfrm>
        </p:spPr>
        <p:txBody>
          <a:bodyPr/>
          <a:lstStyle/>
          <a:p>
            <a:pPr algn="ctr">
              <a:spcBef>
                <a:spcPts val="500"/>
              </a:spcBef>
            </a:pPr>
            <a:r>
              <a:rPr lang="en-US" b="1" dirty="0" smtClean="0">
                <a:solidFill>
                  <a:schemeClr val="tx2">
                    <a:lumMod val="25000"/>
                  </a:schemeClr>
                </a:solidFill>
              </a:rPr>
              <a:t>SAM Fall Forum </a:t>
            </a:r>
          </a:p>
          <a:p>
            <a:pPr algn="ctr">
              <a:spcBef>
                <a:spcPts val="500"/>
              </a:spcBef>
            </a:pPr>
            <a:r>
              <a:rPr lang="en-US" b="1" dirty="0" smtClean="0">
                <a:solidFill>
                  <a:schemeClr val="tx2">
                    <a:lumMod val="25000"/>
                  </a:schemeClr>
                </a:solidFill>
              </a:rPr>
              <a:t>San Diego, California</a:t>
            </a:r>
          </a:p>
          <a:p>
            <a:pPr algn="ctr">
              <a:spcBef>
                <a:spcPts val="500"/>
              </a:spcBef>
            </a:pPr>
            <a:r>
              <a:rPr lang="en-US" b="1" dirty="0" smtClean="0">
                <a:solidFill>
                  <a:schemeClr val="tx2">
                    <a:lumMod val="25000"/>
                  </a:schemeClr>
                </a:solidFill>
              </a:rPr>
              <a:t>October 2 , 2014</a:t>
            </a:r>
            <a:endParaRPr lang="en-US" b="1" dirty="0">
              <a:solidFill>
                <a:schemeClr val="tx2">
                  <a:lumMod val="25000"/>
                </a:schemeClr>
              </a:solidFill>
            </a:endParaRP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590" y="146008"/>
            <a:ext cx="1275410" cy="1117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CalEP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07842" y="6019800"/>
            <a:ext cx="56197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ubtitle 2"/>
          <p:cNvSpPr txBox="1">
            <a:spLocks/>
          </p:cNvSpPr>
          <p:nvPr/>
        </p:nvSpPr>
        <p:spPr>
          <a:xfrm>
            <a:off x="4038600" y="4318454"/>
            <a:ext cx="4876801" cy="1825625"/>
          </a:xfrm>
          <a:prstGeom prst="rect">
            <a:avLst/>
          </a:prstGeom>
        </p:spPr>
        <p:txBody>
          <a:bodyPr vert="horz" lIns="0" tIns="45720" rIns="0" bIns="45720" rtlCol="0">
            <a:normAutofit fontScale="92500" lnSpcReduction="10000"/>
          </a:bodyPr>
          <a:lstStyle>
            <a:lvl1pPr marL="0" indent="0" algn="l" defTabSz="914400" rtl="0" eaLnBrk="1" latinLnBrk="0" hangingPunct="1">
              <a:lnSpc>
                <a:spcPct val="100000"/>
              </a:lnSpc>
              <a:spcBef>
                <a:spcPts val="700"/>
              </a:spcBef>
              <a:buClr>
                <a:schemeClr val="accent1"/>
              </a:buClr>
              <a:buSzPct val="85000"/>
              <a:buFont typeface="Wingdings 3" pitchFamily="18" charset="2"/>
              <a:buNone/>
              <a:defRPr sz="2000" kern="1200" baseline="0">
                <a:solidFill>
                  <a:schemeClr val="tx2"/>
                </a:solidFill>
                <a:latin typeface="+mj-lt"/>
                <a:ea typeface="+mn-ea"/>
                <a:cs typeface="+mn-cs"/>
              </a:defRPr>
            </a:lvl1pPr>
            <a:lvl2pPr marL="457200" indent="0" algn="ctr" defTabSz="914400" rtl="0" eaLnBrk="1" latinLnBrk="0" hangingPunct="1">
              <a:lnSpc>
                <a:spcPct val="100000"/>
              </a:lnSpc>
              <a:spcBef>
                <a:spcPts val="700"/>
              </a:spcBef>
              <a:buClr>
                <a:schemeClr val="accent1"/>
              </a:buClr>
              <a:buSzPct val="85000"/>
              <a:buFont typeface="Wingdings 3" pitchFamily="18" charset="2"/>
              <a:buNone/>
              <a:defRPr sz="1600" kern="1200" baseline="0">
                <a:solidFill>
                  <a:schemeClr val="tx1">
                    <a:tint val="75000"/>
                  </a:schemeClr>
                </a:solidFill>
                <a:latin typeface="+mn-lt"/>
                <a:ea typeface="+mn-ea"/>
                <a:cs typeface="+mn-cs"/>
              </a:defRPr>
            </a:lvl2pPr>
            <a:lvl3pPr marL="914400" indent="0" algn="ctr" defTabSz="914400" rtl="0" eaLnBrk="1" latinLnBrk="0" hangingPunct="1">
              <a:lnSpc>
                <a:spcPct val="100000"/>
              </a:lnSpc>
              <a:spcBef>
                <a:spcPts val="700"/>
              </a:spcBef>
              <a:buClr>
                <a:schemeClr val="accent1"/>
              </a:buClr>
              <a:buSzPct val="85000"/>
              <a:buFont typeface="Wingdings 3" pitchFamily="18" charset="2"/>
              <a:buNone/>
              <a:defRPr sz="1400" kern="1200" baseline="0">
                <a:solidFill>
                  <a:schemeClr val="tx1">
                    <a:tint val="75000"/>
                  </a:schemeClr>
                </a:solidFill>
                <a:latin typeface="+mn-lt"/>
                <a:ea typeface="+mn-ea"/>
                <a:cs typeface="+mn-cs"/>
              </a:defRPr>
            </a:lvl3pPr>
            <a:lvl4pPr marL="1371600" indent="0" algn="ctr" defTabSz="914400" rtl="0" eaLnBrk="1" latinLnBrk="0" hangingPunct="1">
              <a:lnSpc>
                <a:spcPct val="100000"/>
              </a:lnSpc>
              <a:spcBef>
                <a:spcPts val="700"/>
              </a:spcBef>
              <a:buClr>
                <a:schemeClr val="accent1"/>
              </a:buClr>
              <a:buSzPct val="85000"/>
              <a:buFont typeface="Wingdings 3" pitchFamily="18" charset="2"/>
              <a:buNone/>
              <a:defRPr sz="1400" kern="1200" baseline="0">
                <a:solidFill>
                  <a:schemeClr val="tx1">
                    <a:tint val="75000"/>
                  </a:schemeClr>
                </a:solidFill>
                <a:latin typeface="+mn-lt"/>
                <a:ea typeface="+mn-ea"/>
                <a:cs typeface="+mn-cs"/>
              </a:defRPr>
            </a:lvl4pPr>
            <a:lvl5pPr marL="1828800" indent="0" algn="ctr" defTabSz="914400" rtl="0" eaLnBrk="1" latinLnBrk="0" hangingPunct="1">
              <a:lnSpc>
                <a:spcPct val="100000"/>
              </a:lnSpc>
              <a:spcBef>
                <a:spcPts val="700"/>
              </a:spcBef>
              <a:buClr>
                <a:schemeClr val="accent1"/>
              </a:buClr>
              <a:buSzPct val="85000"/>
              <a:buFont typeface="Wingdings 3" pitchFamily="18" charset="2"/>
              <a:buNone/>
              <a:defRPr sz="1400" kern="1200" baseline="0">
                <a:solidFill>
                  <a:schemeClr val="tx1">
                    <a:tint val="75000"/>
                  </a:schemeClr>
                </a:solidFill>
                <a:latin typeface="+mn-lt"/>
                <a:ea typeface="+mn-ea"/>
                <a:cs typeface="+mn-cs"/>
              </a:defRPr>
            </a:lvl5pPr>
            <a:lvl6pPr marL="2286000" indent="0" algn="ctr" defTabSz="914400" rtl="0" eaLnBrk="1" latinLnBrk="0" hangingPunct="1">
              <a:lnSpc>
                <a:spcPct val="100000"/>
              </a:lnSpc>
              <a:spcBef>
                <a:spcPts val="700"/>
              </a:spcBef>
              <a:buClr>
                <a:schemeClr val="accent1"/>
              </a:buClr>
              <a:buSzPct val="85000"/>
              <a:buFont typeface="Wingdings 3" pitchFamily="18" charset="2"/>
              <a:buNone/>
              <a:defRPr sz="1400" kern="1200">
                <a:solidFill>
                  <a:schemeClr val="tx1">
                    <a:tint val="75000"/>
                  </a:schemeClr>
                </a:solidFill>
                <a:latin typeface="+mn-lt"/>
                <a:ea typeface="+mn-ea"/>
                <a:cs typeface="+mn-cs"/>
              </a:defRPr>
            </a:lvl6pPr>
            <a:lvl7pPr marL="2743200" indent="0" algn="ctr" defTabSz="914400" rtl="0" eaLnBrk="1" latinLnBrk="0" hangingPunct="1">
              <a:lnSpc>
                <a:spcPct val="100000"/>
              </a:lnSpc>
              <a:spcBef>
                <a:spcPts val="700"/>
              </a:spcBef>
              <a:buClr>
                <a:schemeClr val="accent1"/>
              </a:buClr>
              <a:buSzPct val="85000"/>
              <a:buFont typeface="Wingdings 3" pitchFamily="18" charset="2"/>
              <a:buNone/>
              <a:defRPr sz="1400" kern="1200">
                <a:solidFill>
                  <a:schemeClr val="tx1">
                    <a:tint val="75000"/>
                  </a:schemeClr>
                </a:solidFill>
                <a:latin typeface="+mn-lt"/>
                <a:ea typeface="+mn-ea"/>
                <a:cs typeface="+mn-cs"/>
              </a:defRPr>
            </a:lvl7pPr>
            <a:lvl8pPr marL="3200400" indent="0" algn="ctr" defTabSz="914400" rtl="0" eaLnBrk="1" latinLnBrk="0" hangingPunct="1">
              <a:lnSpc>
                <a:spcPct val="100000"/>
              </a:lnSpc>
              <a:spcBef>
                <a:spcPts val="700"/>
              </a:spcBef>
              <a:buClr>
                <a:schemeClr val="accent1"/>
              </a:buClr>
              <a:buSzPct val="85000"/>
              <a:buFont typeface="Wingdings 3" pitchFamily="18" charset="2"/>
              <a:buNone/>
              <a:defRPr sz="1400" kern="1200">
                <a:solidFill>
                  <a:schemeClr val="tx1">
                    <a:tint val="75000"/>
                  </a:schemeClr>
                </a:solidFill>
                <a:latin typeface="+mn-lt"/>
                <a:ea typeface="+mn-ea"/>
                <a:cs typeface="+mn-cs"/>
              </a:defRPr>
            </a:lvl8pPr>
            <a:lvl9pPr marL="3657600" indent="0" algn="ctr" defTabSz="914400" rtl="0" eaLnBrk="1" latinLnBrk="0" hangingPunct="1">
              <a:lnSpc>
                <a:spcPct val="100000"/>
              </a:lnSpc>
              <a:spcBef>
                <a:spcPts val="700"/>
              </a:spcBef>
              <a:buClr>
                <a:schemeClr val="accent1"/>
              </a:buClr>
              <a:buSzPct val="85000"/>
              <a:buFont typeface="Wingdings 3" pitchFamily="18" charset="2"/>
              <a:buNone/>
              <a:defRPr sz="1400" kern="1200">
                <a:solidFill>
                  <a:schemeClr val="tx1">
                    <a:tint val="75000"/>
                  </a:schemeClr>
                </a:solidFill>
                <a:latin typeface="+mn-lt"/>
                <a:ea typeface="+mn-ea"/>
                <a:cs typeface="+mn-cs"/>
              </a:defRPr>
            </a:lvl9pPr>
          </a:lstStyle>
          <a:p>
            <a:pPr algn="r">
              <a:spcBef>
                <a:spcPts val="0"/>
              </a:spcBef>
            </a:pPr>
            <a:endParaRPr lang="en-US" sz="1800" dirty="0" smtClean="0">
              <a:solidFill>
                <a:schemeClr val="bg1"/>
              </a:solidFill>
            </a:endParaRPr>
          </a:p>
          <a:p>
            <a:pPr algn="r">
              <a:spcBef>
                <a:spcPts val="0"/>
              </a:spcBef>
            </a:pPr>
            <a:r>
              <a:rPr lang="en-US" sz="1800" dirty="0" smtClean="0">
                <a:solidFill>
                  <a:schemeClr val="bg1"/>
                </a:solidFill>
                <a:latin typeface="+mn-lt"/>
              </a:rPr>
              <a:t>Roger Vintze, Branch Chief</a:t>
            </a:r>
          </a:p>
          <a:p>
            <a:pPr algn="r">
              <a:spcBef>
                <a:spcPts val="0"/>
              </a:spcBef>
            </a:pPr>
            <a:r>
              <a:rPr lang="en-US" sz="1800" dirty="0" smtClean="0">
                <a:solidFill>
                  <a:schemeClr val="bg1"/>
                </a:solidFill>
                <a:latin typeface="+mn-lt"/>
              </a:rPr>
              <a:t>Enforcement and Emergency Response Division</a:t>
            </a:r>
          </a:p>
          <a:p>
            <a:pPr algn="r">
              <a:spcBef>
                <a:spcPts val="0"/>
              </a:spcBef>
            </a:pPr>
            <a:r>
              <a:rPr lang="en-US" sz="1800" dirty="0" smtClean="0">
                <a:solidFill>
                  <a:schemeClr val="bg1"/>
                </a:solidFill>
                <a:latin typeface="+mn-lt"/>
              </a:rPr>
              <a:t>Imperial and Trinity CUPA</a:t>
            </a:r>
          </a:p>
          <a:p>
            <a:pPr algn="r">
              <a:spcBef>
                <a:spcPts val="0"/>
              </a:spcBef>
            </a:pPr>
            <a:r>
              <a:rPr lang="en-US" sz="1800" dirty="0" smtClean="0">
                <a:solidFill>
                  <a:schemeClr val="bg1"/>
                </a:solidFill>
                <a:latin typeface="+mn-lt"/>
              </a:rPr>
              <a:t>Department of Toxic Substances Control </a:t>
            </a:r>
          </a:p>
          <a:p>
            <a:pPr algn="r">
              <a:spcBef>
                <a:spcPts val="0"/>
              </a:spcBef>
            </a:pPr>
            <a:r>
              <a:rPr lang="en-US" sz="1800" dirty="0" smtClean="0">
                <a:solidFill>
                  <a:schemeClr val="bg1"/>
                </a:solidFill>
                <a:latin typeface="+mn-lt"/>
              </a:rPr>
              <a:t>627 Wake Avenue</a:t>
            </a:r>
          </a:p>
          <a:p>
            <a:pPr algn="r">
              <a:spcBef>
                <a:spcPts val="0"/>
              </a:spcBef>
            </a:pPr>
            <a:r>
              <a:rPr lang="en-US" sz="1800" dirty="0" smtClean="0">
                <a:solidFill>
                  <a:schemeClr val="bg1"/>
                </a:solidFill>
                <a:latin typeface="+mn-lt"/>
              </a:rPr>
              <a:t>El Centro, California 92243</a:t>
            </a:r>
            <a:endParaRPr lang="en-US" sz="1800" dirty="0">
              <a:solidFill>
                <a:schemeClr val="bg1"/>
              </a:solidFill>
              <a:latin typeface="+mn-lt"/>
            </a:endParaRPr>
          </a:p>
        </p:txBody>
      </p:sp>
      <p:sp>
        <p:nvSpPr>
          <p:cNvPr id="6" name="Minus 5"/>
          <p:cNvSpPr/>
          <p:nvPr/>
        </p:nvSpPr>
        <p:spPr>
          <a:xfrm>
            <a:off x="1447800" y="2240280"/>
            <a:ext cx="6860042" cy="45719"/>
          </a:xfrm>
          <a:prstGeom prst="mathMin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solidFill>
                <a:srgbClr val="0070C0"/>
              </a:solidFill>
            </a:endParaRPr>
          </a:p>
        </p:txBody>
      </p:sp>
    </p:spTree>
    <p:extLst>
      <p:ext uri="{BB962C8B-B14F-4D97-AF65-F5344CB8AC3E}">
        <p14:creationId xmlns:p14="http://schemas.microsoft.com/office/powerpoint/2010/main" val="34646343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9700" y="501378"/>
            <a:ext cx="6936242" cy="1524000"/>
          </a:xfrm>
        </p:spPr>
        <p:txBody>
          <a:bodyPr>
            <a:normAutofit/>
          </a:bodyPr>
          <a:lstStyle/>
          <a:p>
            <a:pPr>
              <a:lnSpc>
                <a:spcPct val="150000"/>
              </a:lnSpc>
            </a:pPr>
            <a:r>
              <a:rPr lang="en-US" sz="3100" b="1" dirty="0" smtClean="0">
                <a:solidFill>
                  <a:schemeClr val="tx2">
                    <a:lumMod val="25000"/>
                  </a:schemeClr>
                </a:solidFill>
                <a:latin typeface="+mn-lt"/>
              </a:rPr>
              <a:t>SAFER CONSUMER PRODUCTS REGULATIONS (CONTINUED)</a:t>
            </a:r>
            <a:endParaRPr lang="en-US" sz="3100" b="1" dirty="0">
              <a:solidFill>
                <a:schemeClr val="tx2">
                  <a:lumMod val="25000"/>
                </a:schemeClr>
              </a:solidFill>
              <a:latin typeface="+mn-lt"/>
            </a:endParaRPr>
          </a:p>
        </p:txBody>
      </p:sp>
      <p:sp>
        <p:nvSpPr>
          <p:cNvPr id="3" name="Subtitle 2"/>
          <p:cNvSpPr>
            <a:spLocks noGrp="1"/>
          </p:cNvSpPr>
          <p:nvPr>
            <p:ph type="subTitle" idx="1"/>
          </p:nvPr>
        </p:nvSpPr>
        <p:spPr>
          <a:xfrm>
            <a:off x="886295" y="2590800"/>
            <a:ext cx="7315200" cy="3981450"/>
          </a:xfrm>
        </p:spPr>
        <p:txBody>
          <a:bodyPr>
            <a:normAutofit fontScale="55000" lnSpcReduction="20000"/>
          </a:bodyPr>
          <a:lstStyle/>
          <a:p>
            <a:pPr algn="l"/>
            <a:r>
              <a:rPr lang="en-US" u="sng" dirty="0">
                <a:solidFill>
                  <a:schemeClr val="bg1"/>
                </a:solidFill>
              </a:rPr>
              <a:t>Thus far in 2014,</a:t>
            </a:r>
            <a:r>
              <a:rPr lang="en-US" dirty="0">
                <a:solidFill>
                  <a:schemeClr val="bg1"/>
                </a:solidFill>
              </a:rPr>
              <a:t> 30 states have considered chemical safety legislation due to increasing concerns about the safety of chemicals in consumer products and the absence of TSCA </a:t>
            </a:r>
            <a:r>
              <a:rPr lang="en-US" dirty="0" smtClean="0">
                <a:solidFill>
                  <a:schemeClr val="bg1"/>
                </a:solidFill>
              </a:rPr>
              <a:t>reform. </a:t>
            </a:r>
          </a:p>
          <a:p>
            <a:pPr algn="l"/>
            <a:endParaRPr lang="en-US" dirty="0">
              <a:solidFill>
                <a:schemeClr val="bg1"/>
              </a:solidFill>
            </a:endParaRPr>
          </a:p>
          <a:p>
            <a:pPr algn="l"/>
            <a:r>
              <a:rPr lang="en-US" dirty="0" smtClean="0">
                <a:solidFill>
                  <a:schemeClr val="bg1"/>
                </a:solidFill>
              </a:rPr>
              <a:t>California</a:t>
            </a:r>
            <a:r>
              <a:rPr lang="en-US" dirty="0">
                <a:solidFill>
                  <a:schemeClr val="bg1"/>
                </a:solidFill>
              </a:rPr>
              <a:t>, Maine, Minnesota, Oregon, Vermont and Washington were among the states that passed chemical safety legislation in 2013 but no state has been as proactive as California, whose Safer Consumer Products Regulations went into effect on October 1, 2013. </a:t>
            </a:r>
            <a:endParaRPr lang="en-US" dirty="0" smtClean="0">
              <a:solidFill>
                <a:schemeClr val="bg1"/>
              </a:solidFill>
            </a:endParaRPr>
          </a:p>
          <a:p>
            <a:pPr algn="l"/>
            <a:endParaRPr lang="en-US" dirty="0">
              <a:solidFill>
                <a:schemeClr val="bg1"/>
              </a:solidFill>
            </a:endParaRPr>
          </a:p>
          <a:p>
            <a:pPr algn="l"/>
            <a:r>
              <a:rPr lang="en-US" dirty="0" smtClean="0">
                <a:solidFill>
                  <a:schemeClr val="bg1"/>
                </a:solidFill>
              </a:rPr>
              <a:t>DTSC </a:t>
            </a:r>
            <a:r>
              <a:rPr lang="en-US" dirty="0">
                <a:solidFill>
                  <a:schemeClr val="bg1"/>
                </a:solidFill>
              </a:rPr>
              <a:t>announced </a:t>
            </a:r>
            <a:r>
              <a:rPr lang="en-US" dirty="0" smtClean="0">
                <a:solidFill>
                  <a:schemeClr val="bg1"/>
                </a:solidFill>
              </a:rPr>
              <a:t>the three </a:t>
            </a:r>
            <a:r>
              <a:rPr lang="en-US" dirty="0">
                <a:solidFill>
                  <a:schemeClr val="bg1"/>
                </a:solidFill>
              </a:rPr>
              <a:t>proposed initial priority </a:t>
            </a:r>
            <a:r>
              <a:rPr lang="en-US" dirty="0" smtClean="0">
                <a:solidFill>
                  <a:schemeClr val="bg1"/>
                </a:solidFill>
              </a:rPr>
              <a:t>products:</a:t>
            </a:r>
          </a:p>
          <a:p>
            <a:pPr algn="l"/>
            <a:r>
              <a:rPr lang="en-US" dirty="0">
                <a:solidFill>
                  <a:schemeClr val="bg1"/>
                </a:solidFill>
              </a:rPr>
              <a:t>1. Spray Polyurethane Foam (SPF) Systems containing unreacted diisocyanates</a:t>
            </a:r>
          </a:p>
          <a:p>
            <a:pPr algn="l"/>
            <a:endParaRPr lang="en-US" dirty="0">
              <a:solidFill>
                <a:schemeClr val="bg1"/>
              </a:solidFill>
            </a:endParaRPr>
          </a:p>
          <a:p>
            <a:pPr algn="l"/>
            <a:r>
              <a:rPr lang="en-US" dirty="0">
                <a:solidFill>
                  <a:schemeClr val="bg1"/>
                </a:solidFill>
              </a:rPr>
              <a:t>2. Children’s Foam Padded Sleeping Products containing Tris(1,3-dichloro-2-propyl) phosphate or TDCPP</a:t>
            </a:r>
          </a:p>
          <a:p>
            <a:pPr algn="l"/>
            <a:endParaRPr lang="en-US" dirty="0">
              <a:solidFill>
                <a:schemeClr val="bg1"/>
              </a:solidFill>
            </a:endParaRPr>
          </a:p>
          <a:p>
            <a:pPr algn="l"/>
            <a:r>
              <a:rPr lang="en-US" dirty="0">
                <a:solidFill>
                  <a:schemeClr val="bg1"/>
                </a:solidFill>
              </a:rPr>
              <a:t>3. Paint and Varnish Strippers, and Surface Cleaners with methylene chloride</a:t>
            </a:r>
          </a:p>
          <a:p>
            <a:pPr algn="l"/>
            <a:endParaRPr lang="en-US" dirty="0">
              <a:solidFill>
                <a:schemeClr val="bg1"/>
              </a:solidFill>
            </a:endParaRPr>
          </a:p>
          <a:p>
            <a:pPr algn="l"/>
            <a:r>
              <a:rPr lang="en-US" dirty="0" smtClean="0">
                <a:solidFill>
                  <a:schemeClr val="bg1"/>
                </a:solidFill>
              </a:rPr>
              <a:t> On October  , 2014 the DTSC issued a </a:t>
            </a:r>
            <a:r>
              <a:rPr lang="en-US" dirty="0">
                <a:solidFill>
                  <a:schemeClr val="bg1"/>
                </a:solidFill>
              </a:rPr>
              <a:t>three-year </a:t>
            </a:r>
            <a:r>
              <a:rPr lang="en-US" dirty="0" smtClean="0">
                <a:solidFill>
                  <a:schemeClr val="bg1"/>
                </a:solidFill>
              </a:rPr>
              <a:t>Work Plan as required.</a:t>
            </a:r>
            <a:endParaRPr lang="en-US" dirty="0">
              <a:solidFill>
                <a:schemeClr val="bg1"/>
              </a:solidFill>
            </a:endParaRPr>
          </a:p>
          <a:p>
            <a:pPr algn="l"/>
            <a:endParaRPr lang="en-US" sz="2400" dirty="0">
              <a:solidFill>
                <a:schemeClr val="bg1"/>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Font typeface="Wingdings" pitchFamily="2" charset="2"/>
              <a:buChar char="q"/>
            </a:pPr>
            <a:endParaRPr lang="en-US" sz="2400" b="1" dirty="0">
              <a:solidFill>
                <a:schemeClr val="tx2">
                  <a:lumMod val="25000"/>
                </a:schemeClr>
              </a:solidFill>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590" y="146008"/>
            <a:ext cx="1275410" cy="1117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CalEP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07842" y="6019800"/>
            <a:ext cx="56197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Minus 5"/>
          <p:cNvSpPr/>
          <p:nvPr/>
        </p:nvSpPr>
        <p:spPr>
          <a:xfrm>
            <a:off x="1447800" y="2240280"/>
            <a:ext cx="6860042" cy="45719"/>
          </a:xfrm>
          <a:prstGeom prst="mathMin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solidFill>
                <a:srgbClr val="0070C0"/>
              </a:solidFill>
            </a:endParaRPr>
          </a:p>
        </p:txBody>
      </p:sp>
    </p:spTree>
    <p:extLst>
      <p:ext uri="{BB962C8B-B14F-4D97-AF65-F5344CB8AC3E}">
        <p14:creationId xmlns:p14="http://schemas.microsoft.com/office/powerpoint/2010/main" val="25535660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9700" y="501378"/>
            <a:ext cx="6936242" cy="1524000"/>
          </a:xfrm>
        </p:spPr>
        <p:txBody>
          <a:bodyPr>
            <a:normAutofit/>
          </a:bodyPr>
          <a:lstStyle/>
          <a:p>
            <a:pPr>
              <a:lnSpc>
                <a:spcPct val="150000"/>
              </a:lnSpc>
            </a:pPr>
            <a:r>
              <a:rPr lang="en-US" sz="3100" b="1" dirty="0" smtClean="0">
                <a:solidFill>
                  <a:schemeClr val="tx2">
                    <a:lumMod val="25000"/>
                  </a:schemeClr>
                </a:solidFill>
                <a:latin typeface="+mn-lt"/>
              </a:rPr>
              <a:t>SAFER CONSUMER PRODUCTS REGULATIONS (CONTINUED)</a:t>
            </a:r>
            <a:endParaRPr lang="en-US" sz="3100" b="1" dirty="0">
              <a:solidFill>
                <a:schemeClr val="tx2">
                  <a:lumMod val="25000"/>
                </a:schemeClr>
              </a:solidFill>
              <a:latin typeface="+mn-lt"/>
            </a:endParaRPr>
          </a:p>
        </p:txBody>
      </p:sp>
      <p:sp>
        <p:nvSpPr>
          <p:cNvPr id="3" name="Subtitle 2"/>
          <p:cNvSpPr>
            <a:spLocks noGrp="1"/>
          </p:cNvSpPr>
          <p:nvPr>
            <p:ph type="subTitle" idx="1"/>
          </p:nvPr>
        </p:nvSpPr>
        <p:spPr>
          <a:xfrm>
            <a:off x="886295" y="2590800"/>
            <a:ext cx="7315200" cy="3981450"/>
          </a:xfrm>
        </p:spPr>
        <p:txBody>
          <a:bodyPr>
            <a:normAutofit/>
          </a:bodyPr>
          <a:lstStyle/>
          <a:p>
            <a:r>
              <a:rPr lang="en-US" sz="2400" dirty="0" smtClean="0">
                <a:solidFill>
                  <a:schemeClr val="bg1"/>
                </a:solidFill>
              </a:rPr>
              <a:t>DTSC considers </a:t>
            </a:r>
            <a:r>
              <a:rPr lang="en-US" sz="2400" dirty="0">
                <a:solidFill>
                  <a:schemeClr val="bg1"/>
                </a:solidFill>
              </a:rPr>
              <a:t>a range of factors in identifying product-chemical </a:t>
            </a:r>
            <a:r>
              <a:rPr lang="en-US" sz="2400" dirty="0" smtClean="0">
                <a:solidFill>
                  <a:schemeClr val="bg1"/>
                </a:solidFill>
              </a:rPr>
              <a:t>combinations:</a:t>
            </a:r>
            <a:endParaRPr lang="en-US" sz="2400" dirty="0">
              <a:solidFill>
                <a:schemeClr val="bg1"/>
              </a:solidFill>
            </a:endParaRPr>
          </a:p>
          <a:p>
            <a:pPr algn="l"/>
            <a:r>
              <a:rPr lang="en-US" sz="2400" dirty="0" smtClean="0">
                <a:solidFill>
                  <a:schemeClr val="bg1"/>
                </a:solidFill>
              </a:rPr>
              <a:t>		•Potential </a:t>
            </a:r>
            <a:r>
              <a:rPr lang="en-US" sz="2400" dirty="0">
                <a:solidFill>
                  <a:schemeClr val="bg1"/>
                </a:solidFill>
              </a:rPr>
              <a:t>adverse </a:t>
            </a:r>
            <a:r>
              <a:rPr lang="en-US" sz="2400" dirty="0" smtClean="0">
                <a:solidFill>
                  <a:schemeClr val="bg1"/>
                </a:solidFill>
              </a:rPr>
              <a:t>impacts</a:t>
            </a:r>
          </a:p>
          <a:p>
            <a:pPr algn="l"/>
            <a:r>
              <a:rPr lang="en-US" sz="2400" dirty="0" smtClean="0">
                <a:solidFill>
                  <a:schemeClr val="bg1"/>
                </a:solidFill>
              </a:rPr>
              <a:t>		•Exposures</a:t>
            </a:r>
            <a:endParaRPr lang="en-US" sz="2400" dirty="0">
              <a:solidFill>
                <a:schemeClr val="bg1"/>
              </a:solidFill>
            </a:endParaRPr>
          </a:p>
          <a:p>
            <a:pPr algn="l"/>
            <a:r>
              <a:rPr lang="en-US" sz="2400" dirty="0" smtClean="0">
                <a:solidFill>
                  <a:schemeClr val="bg1"/>
                </a:solidFill>
              </a:rPr>
              <a:t>		•</a:t>
            </a:r>
            <a:r>
              <a:rPr lang="en-US" sz="2400" dirty="0">
                <a:solidFill>
                  <a:schemeClr val="bg1"/>
                </a:solidFill>
              </a:rPr>
              <a:t>Sensitive populations</a:t>
            </a:r>
          </a:p>
          <a:p>
            <a:pPr algn="l"/>
            <a:r>
              <a:rPr lang="en-US" sz="2400" dirty="0" smtClean="0">
                <a:solidFill>
                  <a:schemeClr val="bg1"/>
                </a:solidFill>
              </a:rPr>
              <a:t>		•</a:t>
            </a:r>
            <a:r>
              <a:rPr lang="en-US" sz="2400" dirty="0">
                <a:solidFill>
                  <a:schemeClr val="bg1"/>
                </a:solidFill>
              </a:rPr>
              <a:t>Reliable information</a:t>
            </a:r>
          </a:p>
          <a:p>
            <a:pPr algn="l"/>
            <a:r>
              <a:rPr lang="en-US" sz="2400" dirty="0" smtClean="0">
                <a:solidFill>
                  <a:schemeClr val="bg1"/>
                </a:solidFill>
              </a:rPr>
              <a:t>		•</a:t>
            </a:r>
            <a:r>
              <a:rPr lang="en-US" sz="2400" dirty="0">
                <a:solidFill>
                  <a:schemeClr val="bg1"/>
                </a:solidFill>
              </a:rPr>
              <a:t>Adverse waste and end-of-life </a:t>
            </a:r>
            <a:r>
              <a:rPr lang="en-US" sz="2400" dirty="0" smtClean="0">
                <a:solidFill>
                  <a:schemeClr val="bg1"/>
                </a:solidFill>
              </a:rPr>
              <a:t>				impacts</a:t>
            </a:r>
            <a:endParaRPr lang="en-US" sz="2400" dirty="0">
              <a:solidFill>
                <a:schemeClr val="bg1"/>
              </a:solidFill>
            </a:endParaRPr>
          </a:p>
          <a:p>
            <a:pPr algn="l"/>
            <a:r>
              <a:rPr lang="en-US" sz="2400" dirty="0" smtClean="0">
                <a:solidFill>
                  <a:schemeClr val="bg1"/>
                </a:solidFill>
              </a:rPr>
              <a:t>		•</a:t>
            </a:r>
            <a:r>
              <a:rPr lang="en-US" sz="2400" dirty="0">
                <a:solidFill>
                  <a:schemeClr val="bg1"/>
                </a:solidFill>
              </a:rPr>
              <a:t>Availability of safer alternatives</a:t>
            </a:r>
          </a:p>
          <a:p>
            <a:pPr algn="l"/>
            <a:endParaRPr lang="en-US" sz="2400" dirty="0">
              <a:solidFill>
                <a:schemeClr val="bg1"/>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Font typeface="Wingdings" pitchFamily="2" charset="2"/>
              <a:buChar char="q"/>
            </a:pPr>
            <a:endParaRPr lang="en-US" sz="2400" b="1" dirty="0">
              <a:solidFill>
                <a:schemeClr val="tx2">
                  <a:lumMod val="25000"/>
                </a:schemeClr>
              </a:solidFill>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590" y="146008"/>
            <a:ext cx="1275410" cy="1117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CalEP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07842" y="6019800"/>
            <a:ext cx="56197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Minus 5"/>
          <p:cNvSpPr/>
          <p:nvPr/>
        </p:nvSpPr>
        <p:spPr>
          <a:xfrm>
            <a:off x="1447800" y="2240280"/>
            <a:ext cx="6860042" cy="45719"/>
          </a:xfrm>
          <a:prstGeom prst="mathMin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solidFill>
                <a:srgbClr val="0070C0"/>
              </a:solidFill>
            </a:endParaRPr>
          </a:p>
        </p:txBody>
      </p:sp>
    </p:spTree>
    <p:extLst>
      <p:ext uri="{BB962C8B-B14F-4D97-AF65-F5344CB8AC3E}">
        <p14:creationId xmlns:p14="http://schemas.microsoft.com/office/powerpoint/2010/main" val="12774937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9700" y="501378"/>
            <a:ext cx="6936242" cy="1524000"/>
          </a:xfrm>
        </p:spPr>
        <p:txBody>
          <a:bodyPr>
            <a:normAutofit/>
          </a:bodyPr>
          <a:lstStyle/>
          <a:p>
            <a:pPr>
              <a:lnSpc>
                <a:spcPct val="150000"/>
              </a:lnSpc>
            </a:pPr>
            <a:r>
              <a:rPr lang="en-US" sz="3100" b="1" dirty="0" smtClean="0">
                <a:solidFill>
                  <a:schemeClr val="tx2">
                    <a:lumMod val="25000"/>
                  </a:schemeClr>
                </a:solidFill>
                <a:latin typeface="+mn-lt"/>
              </a:rPr>
              <a:t>SAFER CONSUMER PRODUCTS REGULATIONS (CONTINUED)</a:t>
            </a:r>
            <a:endParaRPr lang="en-US" sz="3100" b="1" dirty="0">
              <a:solidFill>
                <a:schemeClr val="tx2">
                  <a:lumMod val="25000"/>
                </a:schemeClr>
              </a:solidFill>
              <a:latin typeface="+mn-lt"/>
            </a:endParaRPr>
          </a:p>
        </p:txBody>
      </p:sp>
      <p:sp>
        <p:nvSpPr>
          <p:cNvPr id="3" name="Subtitle 2"/>
          <p:cNvSpPr>
            <a:spLocks noGrp="1"/>
          </p:cNvSpPr>
          <p:nvPr>
            <p:ph type="subTitle" idx="1"/>
          </p:nvPr>
        </p:nvSpPr>
        <p:spPr>
          <a:xfrm>
            <a:off x="1011692" y="2590800"/>
            <a:ext cx="7315200" cy="3981450"/>
          </a:xfrm>
        </p:spPr>
        <p:txBody>
          <a:bodyPr>
            <a:normAutofit fontScale="92500" lnSpcReduction="10000"/>
          </a:bodyPr>
          <a:lstStyle/>
          <a:p>
            <a:pPr algn="l"/>
            <a:r>
              <a:rPr lang="en-US" sz="2400" dirty="0">
                <a:solidFill>
                  <a:schemeClr val="bg1"/>
                </a:solidFill>
              </a:rPr>
              <a:t>The draft initial Priority Products list identifies three products</a:t>
            </a:r>
            <a:r>
              <a:rPr lang="en-US" sz="2400" dirty="0" smtClean="0">
                <a:solidFill>
                  <a:schemeClr val="bg1"/>
                </a:solidFill>
              </a:rPr>
              <a:t>:</a:t>
            </a:r>
          </a:p>
          <a:p>
            <a:pPr algn="l"/>
            <a:endParaRPr lang="en-US" sz="1300" dirty="0">
              <a:solidFill>
                <a:schemeClr val="bg1"/>
              </a:solidFill>
            </a:endParaRPr>
          </a:p>
          <a:p>
            <a:pPr algn="l"/>
            <a:r>
              <a:rPr lang="en-US" sz="2400" dirty="0" smtClean="0">
                <a:solidFill>
                  <a:schemeClr val="bg1"/>
                </a:solidFill>
              </a:rPr>
              <a:t>1. Spray </a:t>
            </a:r>
            <a:r>
              <a:rPr lang="en-US" sz="2400" dirty="0">
                <a:solidFill>
                  <a:schemeClr val="bg1"/>
                </a:solidFill>
              </a:rPr>
              <a:t>Polyurethane Foam (SPF) Systems containing unreacted </a:t>
            </a:r>
            <a:r>
              <a:rPr lang="en-US" sz="2400" dirty="0" smtClean="0">
                <a:solidFill>
                  <a:schemeClr val="bg1"/>
                </a:solidFill>
              </a:rPr>
              <a:t>diisocyanates</a:t>
            </a:r>
          </a:p>
          <a:p>
            <a:pPr algn="l"/>
            <a:endParaRPr lang="en-US" sz="2400" dirty="0">
              <a:solidFill>
                <a:schemeClr val="bg1"/>
              </a:solidFill>
            </a:endParaRPr>
          </a:p>
          <a:p>
            <a:pPr algn="l"/>
            <a:r>
              <a:rPr lang="en-US" sz="2400" dirty="0">
                <a:solidFill>
                  <a:schemeClr val="bg1"/>
                </a:solidFill>
              </a:rPr>
              <a:t>2. Children’s Foam Padded Sleeping Products containing Tris(1,3-dichloro-2-propyl) phosphate or </a:t>
            </a:r>
            <a:r>
              <a:rPr lang="en-US" sz="2400" dirty="0" smtClean="0">
                <a:solidFill>
                  <a:schemeClr val="bg1"/>
                </a:solidFill>
              </a:rPr>
              <a:t>TDCPP</a:t>
            </a:r>
          </a:p>
          <a:p>
            <a:pPr algn="l"/>
            <a:endParaRPr lang="en-US" sz="2400" dirty="0">
              <a:solidFill>
                <a:schemeClr val="bg1"/>
              </a:solidFill>
            </a:endParaRPr>
          </a:p>
          <a:p>
            <a:pPr algn="l"/>
            <a:r>
              <a:rPr lang="en-US" sz="2400" dirty="0">
                <a:solidFill>
                  <a:schemeClr val="bg1"/>
                </a:solidFill>
              </a:rPr>
              <a:t>3. Paint and Varnish Strippers, and Surface Cleaners with methylene </a:t>
            </a:r>
            <a:r>
              <a:rPr lang="en-US" sz="2400" dirty="0" smtClean="0">
                <a:solidFill>
                  <a:schemeClr val="bg1"/>
                </a:solidFill>
              </a:rPr>
              <a:t>chloride</a:t>
            </a:r>
          </a:p>
          <a:p>
            <a:pPr algn="l"/>
            <a:endParaRPr lang="en-US" sz="2400" dirty="0">
              <a:solidFill>
                <a:schemeClr val="bg1"/>
              </a:solidFill>
            </a:endParaRPr>
          </a:p>
          <a:p>
            <a:pPr algn="l"/>
            <a:endParaRPr lang="en-US" sz="2400" dirty="0">
              <a:solidFill>
                <a:schemeClr val="bg1"/>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Font typeface="Wingdings" pitchFamily="2" charset="2"/>
              <a:buChar char="q"/>
            </a:pPr>
            <a:endParaRPr lang="en-US" sz="2400" b="1" dirty="0">
              <a:solidFill>
                <a:schemeClr val="tx2">
                  <a:lumMod val="25000"/>
                </a:schemeClr>
              </a:solidFill>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590" y="146008"/>
            <a:ext cx="1275410" cy="1117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CalEP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07842" y="6019800"/>
            <a:ext cx="56197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Minus 5"/>
          <p:cNvSpPr/>
          <p:nvPr/>
        </p:nvSpPr>
        <p:spPr>
          <a:xfrm>
            <a:off x="1447800" y="2240280"/>
            <a:ext cx="6860042" cy="45719"/>
          </a:xfrm>
          <a:prstGeom prst="mathMin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solidFill>
                <a:srgbClr val="0070C0"/>
              </a:solidFill>
            </a:endParaRPr>
          </a:p>
        </p:txBody>
      </p:sp>
    </p:spTree>
    <p:extLst>
      <p:ext uri="{BB962C8B-B14F-4D97-AF65-F5344CB8AC3E}">
        <p14:creationId xmlns:p14="http://schemas.microsoft.com/office/powerpoint/2010/main" val="1142774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9700" y="501378"/>
            <a:ext cx="6936242" cy="1524000"/>
          </a:xfrm>
        </p:spPr>
        <p:txBody>
          <a:bodyPr>
            <a:normAutofit/>
          </a:bodyPr>
          <a:lstStyle/>
          <a:p>
            <a:pPr>
              <a:lnSpc>
                <a:spcPct val="150000"/>
              </a:lnSpc>
            </a:pPr>
            <a:r>
              <a:rPr lang="en-US" sz="3100" b="1" dirty="0" smtClean="0">
                <a:solidFill>
                  <a:schemeClr val="tx2">
                    <a:lumMod val="25000"/>
                  </a:schemeClr>
                </a:solidFill>
                <a:latin typeface="+mn-lt"/>
              </a:rPr>
              <a:t>SAFER CONSUMER PRODUCTS REGULATIONS (CONTINUED)</a:t>
            </a:r>
            <a:endParaRPr lang="en-US" sz="3100" b="1" dirty="0">
              <a:solidFill>
                <a:schemeClr val="tx2">
                  <a:lumMod val="25000"/>
                </a:schemeClr>
              </a:solidFill>
              <a:latin typeface="+mn-lt"/>
            </a:endParaRPr>
          </a:p>
        </p:txBody>
      </p:sp>
      <p:sp>
        <p:nvSpPr>
          <p:cNvPr id="3" name="Subtitle 2"/>
          <p:cNvSpPr>
            <a:spLocks noGrp="1"/>
          </p:cNvSpPr>
          <p:nvPr>
            <p:ph type="subTitle" idx="1"/>
          </p:nvPr>
        </p:nvSpPr>
        <p:spPr>
          <a:xfrm>
            <a:off x="886295" y="2590800"/>
            <a:ext cx="7315200" cy="3981450"/>
          </a:xfrm>
        </p:spPr>
        <p:txBody>
          <a:bodyPr>
            <a:normAutofit fontScale="85000" lnSpcReduction="20000"/>
          </a:bodyPr>
          <a:lstStyle/>
          <a:p>
            <a:r>
              <a:rPr lang="en-US" sz="2400" b="1" dirty="0">
                <a:solidFill>
                  <a:schemeClr val="bg1"/>
                </a:solidFill>
              </a:rPr>
              <a:t>THIS IS NOT A BAN</a:t>
            </a:r>
            <a:endParaRPr lang="en-US" sz="2400" dirty="0">
              <a:solidFill>
                <a:schemeClr val="bg1"/>
              </a:solidFill>
            </a:endParaRPr>
          </a:p>
          <a:p>
            <a:pPr algn="l"/>
            <a:r>
              <a:rPr lang="en-US" sz="2400" dirty="0">
                <a:solidFill>
                  <a:schemeClr val="bg1"/>
                </a:solidFill>
              </a:rPr>
              <a:t>Listing a product on the initial Priority Products list is only the second step of a four-step process that could eventually lead to DTSC implementing a regulatory response. </a:t>
            </a:r>
            <a:endParaRPr lang="en-US" sz="2400" dirty="0" smtClean="0">
              <a:solidFill>
                <a:schemeClr val="bg1"/>
              </a:solidFill>
            </a:endParaRPr>
          </a:p>
          <a:p>
            <a:pPr algn="l"/>
            <a:endParaRPr lang="en-US" sz="2400" dirty="0">
              <a:solidFill>
                <a:schemeClr val="bg1"/>
              </a:solidFill>
            </a:endParaRPr>
          </a:p>
          <a:p>
            <a:pPr algn="l"/>
            <a:r>
              <a:rPr lang="en-US" sz="2400" dirty="0" smtClean="0">
                <a:solidFill>
                  <a:schemeClr val="bg1"/>
                </a:solidFill>
              </a:rPr>
              <a:t>Once </a:t>
            </a:r>
            <a:r>
              <a:rPr lang="en-US" sz="2400" dirty="0">
                <a:solidFill>
                  <a:schemeClr val="bg1"/>
                </a:solidFill>
              </a:rPr>
              <a:t>the initial Priority Products list is adopted in regulations, manufacturers of Priority Products will be required to notify DTSC and begin the Alternatives Analysis (AA) process. The findings of each manufacturer’s AA report will ultimately determine what regulatory response, if any, DTSC may impose. </a:t>
            </a:r>
            <a:endParaRPr lang="en-US" sz="2400" dirty="0" smtClean="0">
              <a:solidFill>
                <a:schemeClr val="bg1"/>
              </a:solidFill>
            </a:endParaRPr>
          </a:p>
          <a:p>
            <a:pPr algn="l"/>
            <a:endParaRPr lang="en-US" sz="2400" dirty="0">
              <a:solidFill>
                <a:schemeClr val="bg1"/>
              </a:solidFill>
            </a:endParaRPr>
          </a:p>
          <a:p>
            <a:pPr algn="l"/>
            <a:r>
              <a:rPr lang="en-US" sz="2400" dirty="0" smtClean="0">
                <a:solidFill>
                  <a:schemeClr val="bg1"/>
                </a:solidFill>
              </a:rPr>
              <a:t>The </a:t>
            </a:r>
            <a:r>
              <a:rPr lang="en-US" sz="2400" dirty="0">
                <a:solidFill>
                  <a:schemeClr val="bg1"/>
                </a:solidFill>
              </a:rPr>
              <a:t>SCP regulations provide a range of regulatory responses, ranging from product labeling to a sales prohibition</a:t>
            </a:r>
            <a:r>
              <a:rPr lang="en-US" sz="2400" dirty="0"/>
              <a:t>.</a:t>
            </a:r>
          </a:p>
          <a:p>
            <a:pPr algn="l"/>
            <a:endParaRPr lang="en-US" sz="2400" dirty="0">
              <a:solidFill>
                <a:schemeClr val="bg1"/>
              </a:solidFill>
            </a:endParaRPr>
          </a:p>
          <a:p>
            <a:pPr algn="l"/>
            <a:endParaRPr lang="en-US" sz="2400" dirty="0">
              <a:solidFill>
                <a:schemeClr val="bg1"/>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Font typeface="Wingdings" pitchFamily="2" charset="2"/>
              <a:buChar char="q"/>
            </a:pPr>
            <a:endParaRPr lang="en-US" sz="2400" b="1" dirty="0">
              <a:solidFill>
                <a:schemeClr val="tx2">
                  <a:lumMod val="25000"/>
                </a:schemeClr>
              </a:solidFill>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590" y="146008"/>
            <a:ext cx="1275410" cy="1117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CalEP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07842" y="6019800"/>
            <a:ext cx="56197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Minus 5"/>
          <p:cNvSpPr/>
          <p:nvPr/>
        </p:nvSpPr>
        <p:spPr>
          <a:xfrm>
            <a:off x="1447800" y="2240280"/>
            <a:ext cx="6860042" cy="45719"/>
          </a:xfrm>
          <a:prstGeom prst="mathMin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solidFill>
                <a:srgbClr val="0070C0"/>
              </a:solidFill>
            </a:endParaRPr>
          </a:p>
        </p:txBody>
      </p:sp>
    </p:spTree>
    <p:extLst>
      <p:ext uri="{BB962C8B-B14F-4D97-AF65-F5344CB8AC3E}">
        <p14:creationId xmlns:p14="http://schemas.microsoft.com/office/powerpoint/2010/main" val="41173000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9700" y="501378"/>
            <a:ext cx="6936242" cy="1524000"/>
          </a:xfrm>
        </p:spPr>
        <p:txBody>
          <a:bodyPr>
            <a:normAutofit/>
          </a:bodyPr>
          <a:lstStyle/>
          <a:p>
            <a:pPr>
              <a:lnSpc>
                <a:spcPct val="150000"/>
              </a:lnSpc>
            </a:pPr>
            <a:r>
              <a:rPr lang="en-US" sz="3100" b="1" dirty="0" smtClean="0">
                <a:solidFill>
                  <a:schemeClr val="tx2">
                    <a:lumMod val="25000"/>
                  </a:schemeClr>
                </a:solidFill>
                <a:latin typeface="+mn-lt"/>
              </a:rPr>
              <a:t>SAFER CONSUMER PRODUCTS REGULATIONS (CONTINUED)</a:t>
            </a:r>
            <a:endParaRPr lang="en-US" sz="3100" b="1" dirty="0">
              <a:solidFill>
                <a:schemeClr val="tx2">
                  <a:lumMod val="25000"/>
                </a:schemeClr>
              </a:solidFill>
              <a:latin typeface="+mn-lt"/>
            </a:endParaRPr>
          </a:p>
        </p:txBody>
      </p:sp>
      <p:sp>
        <p:nvSpPr>
          <p:cNvPr id="3" name="Subtitle 2"/>
          <p:cNvSpPr>
            <a:spLocks noGrp="1"/>
          </p:cNvSpPr>
          <p:nvPr>
            <p:ph type="subTitle" idx="1"/>
          </p:nvPr>
        </p:nvSpPr>
        <p:spPr>
          <a:xfrm>
            <a:off x="886295" y="2438400"/>
            <a:ext cx="7315200" cy="4133850"/>
          </a:xfrm>
        </p:spPr>
        <p:txBody>
          <a:bodyPr>
            <a:normAutofit fontScale="70000" lnSpcReduction="20000"/>
          </a:bodyPr>
          <a:lstStyle/>
          <a:p>
            <a:r>
              <a:rPr lang="en-US" sz="2600" b="1" u="sng" dirty="0">
                <a:solidFill>
                  <a:schemeClr val="bg1"/>
                </a:solidFill>
              </a:rPr>
              <a:t>What is upcoming?</a:t>
            </a:r>
            <a:endParaRPr lang="en-US" sz="2600" dirty="0">
              <a:solidFill>
                <a:schemeClr val="bg1"/>
              </a:solidFill>
            </a:endParaRPr>
          </a:p>
          <a:p>
            <a:pPr marL="342900" indent="-342900" algn="l">
              <a:buClrTx/>
              <a:buFont typeface="Wingdings" panose="05000000000000000000" pitchFamily="2" charset="2"/>
              <a:buChar char="v"/>
            </a:pPr>
            <a:r>
              <a:rPr lang="en-US" sz="2000" dirty="0">
                <a:solidFill>
                  <a:schemeClr val="bg1"/>
                </a:solidFill>
              </a:rPr>
              <a:t>October 1, 2013, regulations take effect; </a:t>
            </a:r>
          </a:p>
          <a:p>
            <a:pPr algn="l"/>
            <a:r>
              <a:rPr lang="en-US" sz="2000" dirty="0">
                <a:solidFill>
                  <a:schemeClr val="bg1"/>
                </a:solidFill>
              </a:rPr>
              <a:t> </a:t>
            </a:r>
          </a:p>
          <a:p>
            <a:pPr marL="342900" indent="-342900" algn="l">
              <a:buClrTx/>
              <a:buFont typeface="Wingdings" panose="05000000000000000000" pitchFamily="2" charset="2"/>
              <a:buChar char="v"/>
            </a:pPr>
            <a:r>
              <a:rPr lang="en-US" sz="2000" dirty="0">
                <a:solidFill>
                  <a:schemeClr val="bg1"/>
                </a:solidFill>
              </a:rPr>
              <a:t>April 1, 2014, deadline for proposing Priority Products list that will be subject to the regulations. </a:t>
            </a:r>
          </a:p>
          <a:p>
            <a:pPr algn="l"/>
            <a:r>
              <a:rPr lang="en-US" sz="2000" dirty="0">
                <a:solidFill>
                  <a:schemeClr val="bg1"/>
                </a:solidFill>
              </a:rPr>
              <a:t> </a:t>
            </a:r>
          </a:p>
          <a:p>
            <a:pPr marL="342900" indent="-342900" algn="l">
              <a:buClrTx/>
              <a:buFont typeface="Wingdings" panose="05000000000000000000" pitchFamily="2" charset="2"/>
              <a:buChar char="v"/>
            </a:pPr>
            <a:r>
              <a:rPr lang="en-US" sz="2000" dirty="0">
                <a:solidFill>
                  <a:schemeClr val="bg1"/>
                </a:solidFill>
              </a:rPr>
              <a:t>Oct. 1, 2014, deadline for DTSC to issue Priority Products work plan which identifies product categories that DTSC will evaluate to identify product-chemical combinations over next three years.</a:t>
            </a:r>
          </a:p>
          <a:p>
            <a:pPr algn="l"/>
            <a:r>
              <a:rPr lang="en-US" sz="2000" dirty="0">
                <a:solidFill>
                  <a:schemeClr val="bg1"/>
                </a:solidFill>
              </a:rPr>
              <a:t> </a:t>
            </a:r>
          </a:p>
          <a:p>
            <a:pPr marL="342900" indent="-342900" algn="l">
              <a:buClrTx/>
              <a:buFont typeface="Wingdings" panose="05000000000000000000" pitchFamily="2" charset="2"/>
              <a:buChar char="v"/>
            </a:pPr>
            <a:r>
              <a:rPr lang="en-US" sz="2000" dirty="0">
                <a:solidFill>
                  <a:schemeClr val="bg1"/>
                </a:solidFill>
              </a:rPr>
              <a:t>2015, before the Priority Product list gets finalized, it will undergo rulemaking process which may take up to one year. The date for having a final Priority Products list is therefore not fixed. There are several activities that are based on the date of having a final Priority Products list. </a:t>
            </a:r>
          </a:p>
          <a:p>
            <a:pPr algn="l"/>
            <a:r>
              <a:rPr lang="en-US" sz="2000" dirty="0">
                <a:solidFill>
                  <a:schemeClr val="bg1"/>
                </a:solidFill>
              </a:rPr>
              <a:t> </a:t>
            </a:r>
          </a:p>
          <a:p>
            <a:pPr marL="342900" indent="-342900" algn="l">
              <a:buClrTx/>
              <a:buFont typeface="Wingdings" panose="05000000000000000000" pitchFamily="2" charset="2"/>
              <a:buChar char="v"/>
            </a:pPr>
            <a:r>
              <a:rPr lang="en-US" sz="2000" dirty="0">
                <a:solidFill>
                  <a:schemeClr val="bg1"/>
                </a:solidFill>
              </a:rPr>
              <a:t>2015, 60 days after posting Final Priority Products list, responsible entities submit Priority Product Notification;</a:t>
            </a:r>
          </a:p>
          <a:p>
            <a:pPr algn="l"/>
            <a:r>
              <a:rPr lang="en-US" sz="2000" dirty="0">
                <a:solidFill>
                  <a:schemeClr val="bg1"/>
                </a:solidFill>
              </a:rPr>
              <a:t> </a:t>
            </a:r>
          </a:p>
          <a:p>
            <a:pPr marL="342900" indent="-342900" algn="l">
              <a:buClrTx/>
              <a:buFont typeface="Wingdings" panose="05000000000000000000" pitchFamily="2" charset="2"/>
              <a:buChar char="v"/>
            </a:pPr>
            <a:r>
              <a:rPr lang="en-US" sz="2000" dirty="0">
                <a:solidFill>
                  <a:schemeClr val="bg1"/>
                </a:solidFill>
              </a:rPr>
              <a:t>2015, 180 days after posting Final Priority Products list, responsible entities submit Preliminary Alternatives Analysis Report;</a:t>
            </a:r>
          </a:p>
          <a:p>
            <a:pPr algn="l"/>
            <a:endParaRPr lang="en-US" sz="2400" dirty="0">
              <a:solidFill>
                <a:schemeClr val="bg1"/>
              </a:solidFill>
            </a:endParaRPr>
          </a:p>
          <a:p>
            <a:pPr algn="l"/>
            <a:endParaRPr lang="en-US" sz="2400" dirty="0">
              <a:solidFill>
                <a:schemeClr val="bg1"/>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Font typeface="Wingdings" pitchFamily="2" charset="2"/>
              <a:buChar char="q"/>
            </a:pPr>
            <a:endParaRPr lang="en-US" sz="2400" b="1" dirty="0">
              <a:solidFill>
                <a:schemeClr val="tx2">
                  <a:lumMod val="25000"/>
                </a:schemeClr>
              </a:solidFill>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590" y="146008"/>
            <a:ext cx="1275410" cy="1117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CalEP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07842" y="6019800"/>
            <a:ext cx="56197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Minus 5"/>
          <p:cNvSpPr/>
          <p:nvPr/>
        </p:nvSpPr>
        <p:spPr>
          <a:xfrm>
            <a:off x="1447800" y="2240280"/>
            <a:ext cx="6860042" cy="45719"/>
          </a:xfrm>
          <a:prstGeom prst="mathMin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solidFill>
                <a:srgbClr val="0070C0"/>
              </a:solidFill>
            </a:endParaRPr>
          </a:p>
        </p:txBody>
      </p:sp>
    </p:spTree>
    <p:extLst>
      <p:ext uri="{BB962C8B-B14F-4D97-AF65-F5344CB8AC3E}">
        <p14:creationId xmlns:p14="http://schemas.microsoft.com/office/powerpoint/2010/main" val="11396276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9700" y="501378"/>
            <a:ext cx="6936242" cy="1524000"/>
          </a:xfrm>
        </p:spPr>
        <p:txBody>
          <a:bodyPr>
            <a:normAutofit/>
          </a:bodyPr>
          <a:lstStyle/>
          <a:p>
            <a:pPr>
              <a:lnSpc>
                <a:spcPct val="150000"/>
              </a:lnSpc>
            </a:pPr>
            <a:r>
              <a:rPr lang="en-US" sz="3100" b="1" dirty="0" smtClean="0">
                <a:solidFill>
                  <a:schemeClr val="tx2">
                    <a:lumMod val="25000"/>
                  </a:schemeClr>
                </a:solidFill>
                <a:latin typeface="+mn-lt"/>
              </a:rPr>
              <a:t>SAFER CONSUMER PRODUCTS REGULATIONS (CONTINUED)</a:t>
            </a:r>
            <a:endParaRPr lang="en-US" sz="3100" b="1" dirty="0">
              <a:solidFill>
                <a:schemeClr val="tx2">
                  <a:lumMod val="25000"/>
                </a:schemeClr>
              </a:solidFill>
              <a:latin typeface="+mn-lt"/>
            </a:endParaRPr>
          </a:p>
        </p:txBody>
      </p:sp>
      <p:sp>
        <p:nvSpPr>
          <p:cNvPr id="3" name="Subtitle 2"/>
          <p:cNvSpPr>
            <a:spLocks noGrp="1"/>
          </p:cNvSpPr>
          <p:nvPr>
            <p:ph type="subTitle" idx="1"/>
          </p:nvPr>
        </p:nvSpPr>
        <p:spPr>
          <a:xfrm>
            <a:off x="886295" y="2438400"/>
            <a:ext cx="7315200" cy="3352800"/>
          </a:xfrm>
        </p:spPr>
        <p:txBody>
          <a:bodyPr>
            <a:normAutofit/>
          </a:bodyPr>
          <a:lstStyle/>
          <a:p>
            <a:r>
              <a:rPr lang="en-US" sz="1600" b="1" dirty="0">
                <a:solidFill>
                  <a:schemeClr val="bg1"/>
                </a:solidFill>
              </a:rPr>
              <a:t>WHERE TO COMMENT</a:t>
            </a:r>
            <a:r>
              <a:rPr lang="en-US" sz="1600" b="1" dirty="0" smtClean="0">
                <a:solidFill>
                  <a:schemeClr val="bg1"/>
                </a:solidFill>
              </a:rPr>
              <a:t>:</a:t>
            </a:r>
          </a:p>
          <a:p>
            <a:endParaRPr lang="en-US" sz="1600" b="1" dirty="0">
              <a:solidFill>
                <a:schemeClr val="bg1"/>
              </a:solidFill>
            </a:endParaRPr>
          </a:p>
          <a:p>
            <a:endParaRPr lang="en-US" sz="1600" dirty="0">
              <a:solidFill>
                <a:schemeClr val="bg1"/>
              </a:solidFill>
            </a:endParaRPr>
          </a:p>
          <a:p>
            <a:pPr algn="l"/>
            <a:r>
              <a:rPr lang="en-US" sz="1600" dirty="0">
                <a:solidFill>
                  <a:schemeClr val="bg1"/>
                </a:solidFill>
              </a:rPr>
              <a:t>Comments on the draft Work Plan may be submitted using our California Safer Products Information Management System (CalSAFER) during the comment period from September 12, 2014 until 5 p.m. (PDT) on October 13, 2014.</a:t>
            </a:r>
          </a:p>
          <a:p>
            <a:pPr algn="l"/>
            <a:endParaRPr lang="en-US" sz="2400" dirty="0">
              <a:solidFill>
                <a:schemeClr val="bg1"/>
              </a:solidFill>
            </a:endParaRPr>
          </a:p>
          <a:p>
            <a:pPr algn="l"/>
            <a:endParaRPr lang="en-US" sz="2400" dirty="0">
              <a:solidFill>
                <a:schemeClr val="bg1"/>
              </a:solidFill>
            </a:endParaRPr>
          </a:p>
          <a:p>
            <a:pPr marL="342900" indent="-342900">
              <a:spcBef>
                <a:spcPts val="500"/>
              </a:spcBef>
              <a:buClr>
                <a:schemeClr val="bg1"/>
              </a:buClr>
              <a:buSzPct val="80000"/>
              <a:buBlip>
                <a:blip r:embed="rId2"/>
              </a:buBlip>
            </a:pPr>
            <a:endParaRPr lang="en-US" sz="2400" b="1" dirty="0" smtClean="0">
              <a:solidFill>
                <a:schemeClr val="bg1"/>
              </a:solidFill>
            </a:endParaRPr>
          </a:p>
          <a:p>
            <a:pPr marL="342900" indent="-342900">
              <a:spcBef>
                <a:spcPts val="500"/>
              </a:spcBef>
              <a:buClr>
                <a:schemeClr val="bg1"/>
              </a:buClr>
              <a:buSzPct val="80000"/>
              <a:buBlip>
                <a:blip r:embed="rId2"/>
              </a:buBlip>
            </a:pPr>
            <a:endParaRPr lang="en-US" sz="2400" b="1" dirty="0" smtClean="0">
              <a:solidFill>
                <a:schemeClr val="bg1"/>
              </a:solidFill>
            </a:endParaRPr>
          </a:p>
          <a:p>
            <a:pPr marL="342900" indent="-342900">
              <a:spcBef>
                <a:spcPts val="500"/>
              </a:spcBef>
              <a:buClr>
                <a:schemeClr val="bg1"/>
              </a:buClr>
              <a:buSzPct val="80000"/>
              <a:buFont typeface="Wingdings" pitchFamily="2" charset="2"/>
              <a:buChar char="q"/>
            </a:pPr>
            <a:endParaRPr lang="en-US" sz="2400" b="1" dirty="0">
              <a:solidFill>
                <a:schemeClr val="bg1"/>
              </a:solidFill>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590" y="146008"/>
            <a:ext cx="1275410" cy="1117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CalEP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07842" y="6019800"/>
            <a:ext cx="56197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Minus 5"/>
          <p:cNvSpPr/>
          <p:nvPr/>
        </p:nvSpPr>
        <p:spPr>
          <a:xfrm>
            <a:off x="1447800" y="2240280"/>
            <a:ext cx="6860042" cy="45719"/>
          </a:xfrm>
          <a:prstGeom prst="mathMin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solidFill>
                <a:srgbClr val="0070C0"/>
              </a:solidFill>
            </a:endParaRPr>
          </a:p>
        </p:txBody>
      </p:sp>
    </p:spTree>
    <p:extLst>
      <p:ext uri="{BB962C8B-B14F-4D97-AF65-F5344CB8AC3E}">
        <p14:creationId xmlns:p14="http://schemas.microsoft.com/office/powerpoint/2010/main" val="35706521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501378"/>
            <a:ext cx="6936242" cy="1524000"/>
          </a:xfrm>
        </p:spPr>
        <p:txBody>
          <a:bodyPr>
            <a:normAutofit/>
          </a:bodyPr>
          <a:lstStyle/>
          <a:p>
            <a:pPr>
              <a:lnSpc>
                <a:spcPct val="150000"/>
              </a:lnSpc>
            </a:pPr>
            <a:r>
              <a:rPr lang="en-US" sz="3200" b="1" dirty="0" smtClean="0">
                <a:solidFill>
                  <a:schemeClr val="tx2">
                    <a:lumMod val="25000"/>
                  </a:schemeClr>
                </a:solidFill>
                <a:latin typeface="+mn-lt"/>
              </a:rPr>
              <a:t>Hazardous waste management program</a:t>
            </a:r>
            <a:endParaRPr lang="en-US" sz="3200" b="1" dirty="0">
              <a:solidFill>
                <a:schemeClr val="tx2">
                  <a:lumMod val="25000"/>
                </a:schemeClr>
              </a:solidFill>
              <a:latin typeface="+mn-lt"/>
            </a:endParaRPr>
          </a:p>
        </p:txBody>
      </p:sp>
      <p:sp>
        <p:nvSpPr>
          <p:cNvPr id="3" name="Subtitle 2"/>
          <p:cNvSpPr>
            <a:spLocks noGrp="1"/>
          </p:cNvSpPr>
          <p:nvPr>
            <p:ph type="subTitle" idx="1"/>
          </p:nvPr>
        </p:nvSpPr>
        <p:spPr>
          <a:xfrm>
            <a:off x="609600" y="2590800"/>
            <a:ext cx="7698242" cy="3810000"/>
          </a:xfrm>
        </p:spPr>
        <p:txBody>
          <a:bodyPr>
            <a:normAutofit fontScale="85000" lnSpcReduction="10000"/>
          </a:bodyPr>
          <a:lstStyle/>
          <a:p>
            <a:pPr marL="457200" indent="-457200">
              <a:spcBef>
                <a:spcPts val="500"/>
              </a:spcBef>
              <a:buClr>
                <a:schemeClr val="bg1"/>
              </a:buClr>
              <a:buSzPct val="65000"/>
              <a:buBlip>
                <a:blip r:embed="rId2"/>
              </a:buBlip>
            </a:pPr>
            <a:r>
              <a:rPr lang="en-US" sz="2800" b="1" dirty="0" smtClean="0">
                <a:solidFill>
                  <a:schemeClr val="tx2">
                    <a:lumMod val="25000"/>
                  </a:schemeClr>
                </a:solidFill>
              </a:rPr>
              <a:t>Enforcement and Emergency Response Division </a:t>
            </a:r>
          </a:p>
          <a:p>
            <a:pPr marL="466725" lvl="0">
              <a:spcBef>
                <a:spcPts val="500"/>
              </a:spcBef>
              <a:buClr>
                <a:srgbClr val="000000"/>
              </a:buClr>
              <a:buSzPct val="65000"/>
            </a:pPr>
            <a:r>
              <a:rPr lang="en-US" sz="2300" b="1" dirty="0" smtClean="0">
                <a:solidFill>
                  <a:srgbClr val="D4D4D4">
                    <a:lumMod val="25000"/>
                  </a:srgbClr>
                </a:solidFill>
              </a:rPr>
              <a:t>Environmental Justice (EJ) </a:t>
            </a:r>
          </a:p>
          <a:p>
            <a:pPr marL="466725" lvl="0">
              <a:spcBef>
                <a:spcPts val="500"/>
              </a:spcBef>
              <a:buClr>
                <a:srgbClr val="000000"/>
              </a:buClr>
              <a:buSzPct val="65000"/>
            </a:pPr>
            <a:endParaRPr lang="en-US" sz="2300" b="1" dirty="0">
              <a:solidFill>
                <a:srgbClr val="D4D4D4">
                  <a:lumMod val="25000"/>
                </a:srgbClr>
              </a:solidFill>
            </a:endParaRPr>
          </a:p>
          <a:p>
            <a:pPr marL="466725" lvl="0" algn="l">
              <a:spcBef>
                <a:spcPts val="500"/>
              </a:spcBef>
              <a:buClr>
                <a:srgbClr val="000000"/>
              </a:buClr>
              <a:buSzPct val="65000"/>
            </a:pPr>
            <a:r>
              <a:rPr lang="en-US" sz="2400" dirty="0" smtClean="0">
                <a:solidFill>
                  <a:schemeClr val="bg1"/>
                </a:solidFill>
              </a:rPr>
              <a:t>Environmental </a:t>
            </a:r>
            <a:r>
              <a:rPr lang="en-US" sz="2400" dirty="0">
                <a:solidFill>
                  <a:schemeClr val="bg1"/>
                </a:solidFill>
              </a:rPr>
              <a:t>justice is defined in California law as “the fair treatment of people of all races, cultures, and incomes with respect to the development, adoption, implementation, and enforcement of environmental laws, regulations, and policies</a:t>
            </a:r>
            <a:r>
              <a:rPr lang="en-US" sz="2400" dirty="0" smtClean="0">
                <a:solidFill>
                  <a:schemeClr val="bg1"/>
                </a:solidFill>
              </a:rPr>
              <a:t>.”</a:t>
            </a:r>
          </a:p>
          <a:p>
            <a:pPr marL="466725" lvl="0" algn="l">
              <a:spcBef>
                <a:spcPts val="500"/>
              </a:spcBef>
              <a:buClr>
                <a:srgbClr val="000000"/>
              </a:buClr>
              <a:buSzPct val="65000"/>
            </a:pPr>
            <a:endParaRPr lang="en-US" sz="2400" dirty="0" smtClean="0">
              <a:solidFill>
                <a:schemeClr val="bg1"/>
              </a:solidFill>
            </a:endParaRPr>
          </a:p>
          <a:p>
            <a:pPr marL="466725" lvl="0" algn="l">
              <a:spcBef>
                <a:spcPts val="500"/>
              </a:spcBef>
              <a:buClr>
                <a:srgbClr val="000000"/>
              </a:buClr>
              <a:buSzPct val="65000"/>
            </a:pPr>
            <a:r>
              <a:rPr lang="en-US" sz="2400" dirty="0" smtClean="0">
                <a:solidFill>
                  <a:schemeClr val="bg1"/>
                </a:solidFill>
              </a:rPr>
              <a:t>DTSC </a:t>
            </a:r>
            <a:r>
              <a:rPr lang="en-US" sz="2400" dirty="0">
                <a:solidFill>
                  <a:schemeClr val="bg1"/>
                </a:solidFill>
              </a:rPr>
              <a:t>defines environmental justice as “equal application of environmental protection for all communities and citizens </a:t>
            </a:r>
            <a:r>
              <a:rPr lang="en-US" sz="2400" b="1" u="sng" dirty="0">
                <a:solidFill>
                  <a:schemeClr val="bg1"/>
                </a:solidFill>
              </a:rPr>
              <a:t>without regard</a:t>
            </a:r>
            <a:r>
              <a:rPr lang="en-US" sz="2400" dirty="0">
                <a:solidFill>
                  <a:schemeClr val="bg1"/>
                </a:solidFill>
              </a:rPr>
              <a:t> to race, national origin or income</a:t>
            </a:r>
            <a:r>
              <a:rPr lang="en-US" sz="2400" dirty="0" smtClean="0">
                <a:solidFill>
                  <a:schemeClr val="bg1"/>
                </a:solidFill>
              </a:rPr>
              <a:t>.”</a:t>
            </a:r>
          </a:p>
          <a:p>
            <a:pPr marL="466725" lvl="0" algn="l">
              <a:spcBef>
                <a:spcPts val="500"/>
              </a:spcBef>
              <a:buClr>
                <a:srgbClr val="000000"/>
              </a:buClr>
              <a:buSzPct val="65000"/>
            </a:pPr>
            <a:endParaRPr lang="en-US" sz="2400" dirty="0">
              <a:solidFill>
                <a:schemeClr val="bg1"/>
              </a:solidFill>
            </a:endParaRPr>
          </a:p>
          <a:p>
            <a:pPr marL="914400"/>
            <a:endParaRPr lang="en-US" sz="2400" dirty="0" smtClean="0">
              <a:solidFill>
                <a:schemeClr val="bg2">
                  <a:lumMod val="90000"/>
                  <a:lumOff val="10000"/>
                </a:schemeClr>
              </a:solidFill>
            </a:endParaRPr>
          </a:p>
          <a:p>
            <a:pPr marL="914400"/>
            <a:endParaRPr lang="en-US" sz="2400" dirty="0" smtClean="0">
              <a:solidFill>
                <a:schemeClr val="bg2">
                  <a:lumMod val="90000"/>
                  <a:lumOff val="10000"/>
                </a:schemeClr>
              </a:solidFill>
            </a:endParaRPr>
          </a:p>
          <a:p>
            <a:pPr marL="914400"/>
            <a:endParaRPr lang="en-US" sz="2400" dirty="0" smtClean="0">
              <a:solidFill>
                <a:schemeClr val="bg2">
                  <a:lumMod val="90000"/>
                  <a:lumOff val="10000"/>
                </a:schemeClr>
              </a:solidFill>
            </a:endParaRPr>
          </a:p>
          <a:p>
            <a:pPr marL="914400"/>
            <a:endParaRPr lang="en-US" sz="2400" dirty="0" smtClean="0">
              <a:solidFill>
                <a:schemeClr val="bg2">
                  <a:lumMod val="90000"/>
                  <a:lumOff val="10000"/>
                </a:schemeClr>
              </a:solidFill>
            </a:endParaRPr>
          </a:p>
          <a:p>
            <a:pPr marL="914400"/>
            <a:endParaRPr lang="en-US" sz="2400" dirty="0" smtClean="0">
              <a:solidFill>
                <a:schemeClr val="bg2">
                  <a:lumMod val="90000"/>
                  <a:lumOff val="10000"/>
                </a:schemeClr>
              </a:solidFill>
            </a:endParaRPr>
          </a:p>
          <a:p>
            <a:pPr marL="914400"/>
            <a:endParaRPr lang="en-US" sz="2400" dirty="0">
              <a:solidFill>
                <a:schemeClr val="bg2">
                  <a:lumMod val="90000"/>
                  <a:lumOff val="10000"/>
                </a:schemeClr>
              </a:solidFill>
            </a:endParaRPr>
          </a:p>
          <a:p>
            <a:pPr marL="466725" lvl="0">
              <a:spcBef>
                <a:spcPts val="500"/>
              </a:spcBef>
              <a:buClr>
                <a:srgbClr val="000000"/>
              </a:buClr>
              <a:buSzPct val="65000"/>
            </a:pPr>
            <a:endParaRPr lang="en-US" sz="2300" b="1" dirty="0" smtClean="0">
              <a:solidFill>
                <a:srgbClr val="D4D4D4">
                  <a:lumMod val="25000"/>
                </a:srgbClr>
              </a:solidFill>
            </a:endParaRPr>
          </a:p>
          <a:p>
            <a:pPr marL="466725" lvl="0">
              <a:spcBef>
                <a:spcPts val="500"/>
              </a:spcBef>
              <a:buClr>
                <a:srgbClr val="000000"/>
              </a:buClr>
              <a:buSzPct val="65000"/>
            </a:pPr>
            <a:endParaRPr lang="en-US" sz="2300" b="1" dirty="0">
              <a:solidFill>
                <a:srgbClr val="D4D4D4">
                  <a:lumMod val="25000"/>
                </a:srgbClr>
              </a:solidFill>
            </a:endParaRPr>
          </a:p>
          <a:p>
            <a:pPr marL="914400">
              <a:spcBef>
                <a:spcPts val="500"/>
              </a:spcBef>
              <a:buClr>
                <a:schemeClr val="bg1"/>
              </a:buClr>
              <a:buSzPct val="65000"/>
            </a:pPr>
            <a:endParaRPr lang="en-US" sz="2800" b="1" dirty="0" smtClean="0">
              <a:solidFill>
                <a:schemeClr val="tx2">
                  <a:lumMod val="25000"/>
                </a:schemeClr>
              </a:solidFill>
            </a:endParaRPr>
          </a:p>
          <a:p>
            <a:pPr marL="342900" indent="-342900">
              <a:spcBef>
                <a:spcPts val="500"/>
              </a:spcBef>
              <a:buClr>
                <a:schemeClr val="bg1"/>
              </a:buClr>
              <a:buSzPct val="80000"/>
              <a:buBlip>
                <a:blip r:embed="rId3"/>
              </a:buBlip>
            </a:pPr>
            <a:endParaRPr lang="en-US" sz="2400" b="1" dirty="0" smtClean="0">
              <a:solidFill>
                <a:schemeClr val="tx2">
                  <a:lumMod val="25000"/>
                </a:schemeClr>
              </a:solidFill>
            </a:endParaRPr>
          </a:p>
          <a:p>
            <a:pPr>
              <a:spcBef>
                <a:spcPts val="500"/>
              </a:spcBef>
              <a:buClr>
                <a:schemeClr val="bg1"/>
              </a:buClr>
              <a:buSzPct val="80000"/>
            </a:pPr>
            <a:endParaRPr lang="en-US" sz="2400" b="1" dirty="0" smtClean="0">
              <a:solidFill>
                <a:schemeClr val="tx2">
                  <a:lumMod val="25000"/>
                </a:schemeClr>
              </a:solidFill>
            </a:endParaRPr>
          </a:p>
          <a:p>
            <a:pPr marL="342900" indent="-342900">
              <a:spcBef>
                <a:spcPts val="500"/>
              </a:spcBef>
              <a:buClr>
                <a:schemeClr val="bg1"/>
              </a:buClr>
              <a:buSzPct val="80000"/>
              <a:buFont typeface="Wingdings" pitchFamily="2" charset="2"/>
              <a:buChar char="q"/>
            </a:pPr>
            <a:endParaRPr lang="en-US" sz="2400" b="1" dirty="0">
              <a:solidFill>
                <a:schemeClr val="tx2">
                  <a:lumMod val="25000"/>
                </a:schemeClr>
              </a:solidFill>
            </a:endParaRPr>
          </a:p>
        </p:txBody>
      </p:sp>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590" y="146008"/>
            <a:ext cx="1275410" cy="1117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CalEPA"/>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307842" y="6019800"/>
            <a:ext cx="56197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Minus 5"/>
          <p:cNvSpPr/>
          <p:nvPr/>
        </p:nvSpPr>
        <p:spPr>
          <a:xfrm>
            <a:off x="1447800" y="2240280"/>
            <a:ext cx="6860042" cy="45719"/>
          </a:xfrm>
          <a:prstGeom prst="mathMin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solidFill>
                <a:srgbClr val="0070C0"/>
              </a:solidFill>
            </a:endParaRPr>
          </a:p>
        </p:txBody>
      </p:sp>
    </p:spTree>
    <p:extLst>
      <p:ext uri="{BB962C8B-B14F-4D97-AF65-F5344CB8AC3E}">
        <p14:creationId xmlns:p14="http://schemas.microsoft.com/office/powerpoint/2010/main" val="3532085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501378"/>
            <a:ext cx="6936242" cy="1524000"/>
          </a:xfrm>
        </p:spPr>
        <p:txBody>
          <a:bodyPr>
            <a:noAutofit/>
          </a:bodyPr>
          <a:lstStyle/>
          <a:p>
            <a:pPr>
              <a:lnSpc>
                <a:spcPct val="150000"/>
              </a:lnSpc>
            </a:pPr>
            <a:r>
              <a:rPr lang="en-US" sz="3200" b="1" dirty="0" smtClean="0">
                <a:solidFill>
                  <a:schemeClr val="tx2">
                    <a:lumMod val="25000"/>
                  </a:schemeClr>
                </a:solidFill>
                <a:latin typeface="+mn-lt"/>
              </a:rPr>
              <a:t>Hazardous Waste management program (Continued)</a:t>
            </a:r>
            <a:endParaRPr lang="en-US" sz="3200" b="1" dirty="0">
              <a:solidFill>
                <a:schemeClr val="tx2">
                  <a:lumMod val="25000"/>
                </a:schemeClr>
              </a:solidFill>
              <a:latin typeface="+mn-lt"/>
            </a:endParaRPr>
          </a:p>
        </p:txBody>
      </p:sp>
      <p:sp>
        <p:nvSpPr>
          <p:cNvPr id="3" name="Subtitle 2"/>
          <p:cNvSpPr>
            <a:spLocks noGrp="1"/>
          </p:cNvSpPr>
          <p:nvPr>
            <p:ph type="subTitle" idx="1"/>
          </p:nvPr>
        </p:nvSpPr>
        <p:spPr>
          <a:xfrm>
            <a:off x="1371600" y="2590799"/>
            <a:ext cx="6629400" cy="3705225"/>
          </a:xfrm>
        </p:spPr>
        <p:txBody>
          <a:bodyPr>
            <a:normAutofit fontScale="55000" lnSpcReduction="20000"/>
          </a:bodyPr>
          <a:lstStyle/>
          <a:p>
            <a:pPr marL="914400" indent="-635000">
              <a:spcBef>
                <a:spcPts val="500"/>
              </a:spcBef>
              <a:buClr>
                <a:schemeClr val="bg1"/>
              </a:buClr>
              <a:buSzPct val="65000"/>
            </a:pPr>
            <a:r>
              <a:rPr lang="en-US" sz="2500" b="1" dirty="0" smtClean="0">
                <a:solidFill>
                  <a:schemeClr val="tx2">
                    <a:lumMod val="25000"/>
                  </a:schemeClr>
                </a:solidFill>
              </a:rPr>
              <a:t>DTSC EJ Initiative goals are:</a:t>
            </a:r>
          </a:p>
          <a:p>
            <a:pPr marL="577850" lvl="0" indent="-298450" algn="l" fontAlgn="base"/>
            <a:r>
              <a:rPr lang="en-US" sz="2500" dirty="0" smtClean="0">
                <a:solidFill>
                  <a:schemeClr val="bg1"/>
                </a:solidFill>
              </a:rPr>
              <a:t>1.  Develop early consultation mechanisms with affected communities to identify environmental problems.</a:t>
            </a:r>
          </a:p>
          <a:p>
            <a:pPr marL="577850" lvl="0" indent="-298450" algn="l" fontAlgn="base"/>
            <a:endParaRPr lang="en-US" sz="2500" dirty="0" smtClean="0">
              <a:solidFill>
                <a:schemeClr val="bg1"/>
              </a:solidFill>
            </a:endParaRPr>
          </a:p>
          <a:p>
            <a:pPr marL="577850" indent="-298450" algn="l"/>
            <a:r>
              <a:rPr lang="en-US" sz="2500" dirty="0" smtClean="0">
                <a:solidFill>
                  <a:schemeClr val="bg1"/>
                </a:solidFill>
              </a:rPr>
              <a:t>2.  Prioritize sites based upon use of screening tools, such as CalEnviroScreen, the degree of cumulative impacts within an affected community.  DTSC’s response may involve inspections, criminal investigations, emergency response, and site cleanup or enforcement action.</a:t>
            </a:r>
          </a:p>
          <a:p>
            <a:pPr marL="577850" indent="-298450" algn="l"/>
            <a:endParaRPr lang="en-US" sz="2500" dirty="0" smtClean="0">
              <a:solidFill>
                <a:schemeClr val="bg1"/>
              </a:solidFill>
            </a:endParaRPr>
          </a:p>
          <a:p>
            <a:pPr marL="577850" indent="-298450" algn="l"/>
            <a:r>
              <a:rPr lang="en-US" sz="2500" dirty="0" smtClean="0">
                <a:solidFill>
                  <a:schemeClr val="bg1"/>
                </a:solidFill>
              </a:rPr>
              <a:t>3.  Coordinate with other state and local environmental organizations to solve environmental problems. </a:t>
            </a:r>
          </a:p>
          <a:p>
            <a:pPr marL="577850" indent="-298450" algn="l"/>
            <a:endParaRPr lang="en-US" sz="2500" dirty="0" smtClean="0">
              <a:solidFill>
                <a:schemeClr val="bg1"/>
              </a:solidFill>
            </a:endParaRPr>
          </a:p>
          <a:p>
            <a:pPr marL="577850" indent="-298450" algn="l"/>
            <a:r>
              <a:rPr lang="en-US" sz="2500" dirty="0" smtClean="0">
                <a:solidFill>
                  <a:schemeClr val="bg1"/>
                </a:solidFill>
              </a:rPr>
              <a:t>4.  Provide continual communication channels with community leaders.</a:t>
            </a:r>
          </a:p>
          <a:p>
            <a:pPr marL="577850" indent="-298450" algn="l"/>
            <a:endParaRPr lang="en-US" sz="2500" dirty="0" smtClean="0">
              <a:solidFill>
                <a:schemeClr val="bg1"/>
              </a:solidFill>
            </a:endParaRPr>
          </a:p>
          <a:p>
            <a:pPr marL="577850" indent="-298450" algn="l"/>
            <a:r>
              <a:rPr lang="en-US" sz="2500" dirty="0" smtClean="0">
                <a:solidFill>
                  <a:schemeClr val="bg1"/>
                </a:solidFill>
              </a:rPr>
              <a:t>5.  Provide affected communities with access to Departmental decision-making and policy development.</a:t>
            </a:r>
          </a:p>
          <a:p>
            <a:pPr marL="577850" indent="-298450"/>
            <a:endParaRPr lang="en-US" sz="2400" dirty="0" smtClean="0">
              <a:solidFill>
                <a:schemeClr val="bg2">
                  <a:lumMod val="90000"/>
                  <a:lumOff val="10000"/>
                </a:schemeClr>
              </a:solidFill>
            </a:endParaRPr>
          </a:p>
          <a:p>
            <a:pPr marL="577850" indent="-298450"/>
            <a:endParaRPr lang="en-US" sz="2400" dirty="0" smtClean="0">
              <a:solidFill>
                <a:schemeClr val="bg2">
                  <a:lumMod val="90000"/>
                  <a:lumOff val="10000"/>
                </a:schemeClr>
              </a:solidFill>
            </a:endParaRPr>
          </a:p>
          <a:p>
            <a:pPr marL="466725">
              <a:spcBef>
                <a:spcPts val="500"/>
              </a:spcBef>
              <a:buClr>
                <a:schemeClr val="bg1"/>
              </a:buClr>
              <a:buSzPct val="65000"/>
            </a:pPr>
            <a:endParaRPr lang="en-US" sz="2400" b="1" dirty="0" smtClean="0">
              <a:solidFill>
                <a:schemeClr val="tx2">
                  <a:lumMod val="25000"/>
                </a:schemeClr>
              </a:solidFill>
            </a:endParaRPr>
          </a:p>
          <a:p>
            <a:pPr marL="466725">
              <a:spcBef>
                <a:spcPts val="500"/>
              </a:spcBef>
              <a:buClr>
                <a:schemeClr val="bg1"/>
              </a:buClr>
              <a:buSzPct val="65000"/>
            </a:pPr>
            <a:endParaRPr lang="en-US" sz="2400" b="1" dirty="0" smtClean="0">
              <a:solidFill>
                <a:schemeClr val="tx2">
                  <a:lumMod val="25000"/>
                </a:schemeClr>
              </a:solidFill>
            </a:endParaRPr>
          </a:p>
          <a:p>
            <a:pPr marL="914400">
              <a:spcBef>
                <a:spcPts val="500"/>
              </a:spcBef>
              <a:buClr>
                <a:schemeClr val="bg1"/>
              </a:buClr>
              <a:buSzPct val="65000"/>
            </a:pPr>
            <a:endParaRPr lang="en-US" sz="2800" b="1" dirty="0" smtClean="0">
              <a:solidFill>
                <a:schemeClr val="tx2">
                  <a:lumMod val="25000"/>
                </a:schemeClr>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Font typeface="Wingdings" pitchFamily="2" charset="2"/>
              <a:buChar char="q"/>
            </a:pPr>
            <a:endParaRPr lang="en-US" sz="2400" b="1" dirty="0">
              <a:solidFill>
                <a:schemeClr val="tx2">
                  <a:lumMod val="25000"/>
                </a:schemeClr>
              </a:solidFill>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590" y="146008"/>
            <a:ext cx="1275410" cy="1117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CalEP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07842" y="6019800"/>
            <a:ext cx="56197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Minus 5"/>
          <p:cNvSpPr/>
          <p:nvPr/>
        </p:nvSpPr>
        <p:spPr>
          <a:xfrm>
            <a:off x="1447800" y="2240280"/>
            <a:ext cx="6860042" cy="45719"/>
          </a:xfrm>
          <a:prstGeom prst="mathMin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solidFill>
                <a:srgbClr val="0070C0"/>
              </a:solidFill>
            </a:endParaRPr>
          </a:p>
        </p:txBody>
      </p:sp>
    </p:spTree>
    <p:extLst>
      <p:ext uri="{BB962C8B-B14F-4D97-AF65-F5344CB8AC3E}">
        <p14:creationId xmlns:p14="http://schemas.microsoft.com/office/powerpoint/2010/main" val="12321778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501378"/>
            <a:ext cx="6936242" cy="1524000"/>
          </a:xfrm>
        </p:spPr>
        <p:txBody>
          <a:bodyPr>
            <a:normAutofit fontScale="90000"/>
          </a:bodyPr>
          <a:lstStyle/>
          <a:p>
            <a:pPr>
              <a:lnSpc>
                <a:spcPct val="150000"/>
              </a:lnSpc>
            </a:pPr>
            <a:r>
              <a:rPr lang="en-US" sz="3000" b="1" dirty="0" smtClean="0">
                <a:solidFill>
                  <a:schemeClr val="tx2">
                    <a:lumMod val="25000"/>
                  </a:schemeClr>
                </a:solidFill>
              </a:rPr>
              <a:t>Hazardous Waste management program (Continued)</a:t>
            </a:r>
            <a:endParaRPr lang="en-US" sz="3000" b="1" dirty="0">
              <a:solidFill>
                <a:schemeClr val="tx2">
                  <a:lumMod val="25000"/>
                </a:schemeClr>
              </a:solidFill>
            </a:endParaRPr>
          </a:p>
        </p:txBody>
      </p:sp>
      <p:sp>
        <p:nvSpPr>
          <p:cNvPr id="3" name="Subtitle 2"/>
          <p:cNvSpPr>
            <a:spLocks noGrp="1"/>
          </p:cNvSpPr>
          <p:nvPr>
            <p:ph type="subTitle" idx="1"/>
          </p:nvPr>
        </p:nvSpPr>
        <p:spPr>
          <a:xfrm>
            <a:off x="1371600" y="2590799"/>
            <a:ext cx="6629400" cy="3705225"/>
          </a:xfrm>
        </p:spPr>
        <p:txBody>
          <a:bodyPr>
            <a:normAutofit/>
          </a:bodyPr>
          <a:lstStyle/>
          <a:p>
            <a:pPr marL="457200" indent="-457200">
              <a:spcBef>
                <a:spcPts val="500"/>
              </a:spcBef>
              <a:buClr>
                <a:schemeClr val="bg1"/>
              </a:buClr>
              <a:buSzPct val="65000"/>
              <a:buBlip>
                <a:blip r:embed="rId2"/>
              </a:buBlip>
            </a:pPr>
            <a:r>
              <a:rPr lang="en-US" sz="2800" dirty="0" smtClean="0">
                <a:solidFill>
                  <a:schemeClr val="tx2">
                    <a:lumMod val="25000"/>
                  </a:schemeClr>
                </a:solidFill>
              </a:rPr>
              <a:t>Enforcement and Emergency Response Division</a:t>
            </a:r>
          </a:p>
          <a:p>
            <a:pPr marL="1371600" lvl="2" indent="-457200" algn="l">
              <a:spcBef>
                <a:spcPts val="500"/>
              </a:spcBef>
              <a:buClr>
                <a:schemeClr val="bg1"/>
              </a:buClr>
              <a:buSzPct val="65000"/>
              <a:buBlip>
                <a:blip r:embed="rId2"/>
              </a:buBlip>
            </a:pPr>
            <a:r>
              <a:rPr lang="en-US" dirty="0" smtClean="0">
                <a:solidFill>
                  <a:schemeClr val="tx2">
                    <a:lumMod val="25000"/>
                  </a:schemeClr>
                </a:solidFill>
              </a:rPr>
              <a:t>Pilot program on Consent Orders</a:t>
            </a:r>
          </a:p>
          <a:p>
            <a:pPr lvl="2" algn="l">
              <a:spcBef>
                <a:spcPts val="500"/>
              </a:spcBef>
              <a:buClr>
                <a:schemeClr val="bg1"/>
              </a:buClr>
              <a:buSzPct val="65000"/>
            </a:pPr>
            <a:endParaRPr lang="en-US" sz="2200" dirty="0" smtClean="0">
              <a:solidFill>
                <a:schemeClr val="tx2">
                  <a:lumMod val="25000"/>
                </a:schemeClr>
              </a:solidFill>
            </a:endParaRPr>
          </a:p>
          <a:p>
            <a:pPr marL="923925" indent="-457200" algn="l">
              <a:spcBef>
                <a:spcPts val="500"/>
              </a:spcBef>
              <a:buClr>
                <a:schemeClr val="bg1"/>
              </a:buClr>
              <a:buSzPct val="65000"/>
              <a:buBlip>
                <a:blip r:embed="rId3"/>
              </a:buBlip>
            </a:pPr>
            <a:r>
              <a:rPr lang="en-US" sz="2400" dirty="0" smtClean="0">
                <a:solidFill>
                  <a:schemeClr val="tx2">
                    <a:lumMod val="25000"/>
                  </a:schemeClr>
                </a:solidFill>
              </a:rPr>
              <a:t>Imperial and Trinity CUPA</a:t>
            </a:r>
          </a:p>
          <a:p>
            <a:pPr marL="466725">
              <a:spcBef>
                <a:spcPts val="500"/>
              </a:spcBef>
              <a:buClr>
                <a:schemeClr val="bg1"/>
              </a:buClr>
              <a:buSzPct val="65000"/>
            </a:pPr>
            <a:endParaRPr lang="en-US" sz="2400" b="1" dirty="0">
              <a:solidFill>
                <a:schemeClr val="tx2">
                  <a:lumMod val="25000"/>
                </a:schemeClr>
              </a:solidFill>
            </a:endParaRPr>
          </a:p>
          <a:p>
            <a:pPr marL="466725">
              <a:spcBef>
                <a:spcPts val="500"/>
              </a:spcBef>
              <a:buClr>
                <a:schemeClr val="bg1"/>
              </a:buClr>
              <a:buSzPct val="65000"/>
            </a:pPr>
            <a:endParaRPr lang="en-US" sz="2400" b="1" dirty="0" smtClean="0">
              <a:solidFill>
                <a:schemeClr val="tx2">
                  <a:lumMod val="25000"/>
                </a:schemeClr>
              </a:solidFill>
            </a:endParaRPr>
          </a:p>
          <a:p>
            <a:pPr marL="914400">
              <a:spcBef>
                <a:spcPts val="500"/>
              </a:spcBef>
              <a:buClr>
                <a:schemeClr val="bg1"/>
              </a:buClr>
              <a:buSzPct val="65000"/>
            </a:pPr>
            <a:endParaRPr lang="en-US" sz="2800" b="1" dirty="0" smtClean="0">
              <a:solidFill>
                <a:schemeClr val="tx2">
                  <a:lumMod val="25000"/>
                </a:schemeClr>
              </a:solidFill>
            </a:endParaRPr>
          </a:p>
          <a:p>
            <a:pPr marL="342900" indent="-342900">
              <a:spcBef>
                <a:spcPts val="500"/>
              </a:spcBef>
              <a:buClr>
                <a:schemeClr val="bg1"/>
              </a:buClr>
              <a:buSzPct val="80000"/>
              <a:buBlip>
                <a:blip r:embed="rId4"/>
              </a:buBlip>
            </a:pPr>
            <a:endParaRPr lang="en-US" sz="2400" b="1" dirty="0" smtClean="0">
              <a:solidFill>
                <a:schemeClr val="tx2">
                  <a:lumMod val="25000"/>
                </a:schemeClr>
              </a:solidFill>
            </a:endParaRPr>
          </a:p>
          <a:p>
            <a:pPr marL="342900" indent="-342900">
              <a:spcBef>
                <a:spcPts val="500"/>
              </a:spcBef>
              <a:buClr>
                <a:schemeClr val="bg1"/>
              </a:buClr>
              <a:buSzPct val="80000"/>
              <a:buBlip>
                <a:blip r:embed="rId4"/>
              </a:buBlip>
            </a:pPr>
            <a:endParaRPr lang="en-US" sz="2400" b="1" dirty="0" smtClean="0">
              <a:solidFill>
                <a:schemeClr val="tx2">
                  <a:lumMod val="25000"/>
                </a:schemeClr>
              </a:solidFill>
            </a:endParaRPr>
          </a:p>
          <a:p>
            <a:pPr marL="342900" indent="-342900">
              <a:spcBef>
                <a:spcPts val="500"/>
              </a:spcBef>
              <a:buClr>
                <a:schemeClr val="bg1"/>
              </a:buClr>
              <a:buSzPct val="80000"/>
              <a:buFont typeface="Wingdings" pitchFamily="2" charset="2"/>
              <a:buChar char="q"/>
            </a:pPr>
            <a:endParaRPr lang="en-US" sz="2400" b="1" dirty="0">
              <a:solidFill>
                <a:schemeClr val="tx2">
                  <a:lumMod val="25000"/>
                </a:schemeClr>
              </a:solidFill>
            </a:endParaRPr>
          </a:p>
        </p:txBody>
      </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8590" y="146008"/>
            <a:ext cx="1275410" cy="1117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CalEPA"/>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307842" y="6019800"/>
            <a:ext cx="56197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Minus 5"/>
          <p:cNvSpPr/>
          <p:nvPr/>
        </p:nvSpPr>
        <p:spPr>
          <a:xfrm>
            <a:off x="1447800" y="2240280"/>
            <a:ext cx="6860042" cy="45719"/>
          </a:xfrm>
          <a:prstGeom prst="mathMin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solidFill>
                <a:srgbClr val="0070C0"/>
              </a:solidFill>
            </a:endParaRPr>
          </a:p>
        </p:txBody>
      </p:sp>
    </p:spTree>
    <p:extLst>
      <p:ext uri="{BB962C8B-B14F-4D97-AF65-F5344CB8AC3E}">
        <p14:creationId xmlns:p14="http://schemas.microsoft.com/office/powerpoint/2010/main" val="182460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501378"/>
            <a:ext cx="6936242" cy="1524000"/>
          </a:xfrm>
        </p:spPr>
        <p:txBody>
          <a:bodyPr>
            <a:normAutofit/>
          </a:bodyPr>
          <a:lstStyle/>
          <a:p>
            <a:pPr algn="ctr">
              <a:lnSpc>
                <a:spcPct val="150000"/>
              </a:lnSpc>
            </a:pPr>
            <a:r>
              <a:rPr lang="en-US" sz="3200" b="1" dirty="0" smtClean="0">
                <a:solidFill>
                  <a:schemeClr val="tx2">
                    <a:lumMod val="25000"/>
                  </a:schemeClr>
                </a:solidFill>
                <a:latin typeface="+mn-lt"/>
              </a:rPr>
              <a:t>questions</a:t>
            </a:r>
            <a:endParaRPr lang="en-US" sz="3200" b="1" dirty="0">
              <a:solidFill>
                <a:schemeClr val="tx2">
                  <a:lumMod val="25000"/>
                </a:schemeClr>
              </a:solidFill>
              <a:latin typeface="+mn-lt"/>
            </a:endParaRPr>
          </a:p>
        </p:txBody>
      </p:sp>
      <p:sp>
        <p:nvSpPr>
          <p:cNvPr id="3" name="Subtitle 2"/>
          <p:cNvSpPr>
            <a:spLocks noGrp="1"/>
          </p:cNvSpPr>
          <p:nvPr>
            <p:ph type="subTitle" idx="1"/>
          </p:nvPr>
        </p:nvSpPr>
        <p:spPr>
          <a:xfrm>
            <a:off x="1371600" y="2590800"/>
            <a:ext cx="6629400" cy="2438400"/>
          </a:xfrm>
        </p:spPr>
        <p:txBody>
          <a:bodyPr>
            <a:normAutofit/>
          </a:bodyPr>
          <a:lstStyle/>
          <a:p>
            <a:pPr marL="914400" algn="ctr">
              <a:spcBef>
                <a:spcPts val="500"/>
              </a:spcBef>
              <a:buClr>
                <a:schemeClr val="bg1"/>
              </a:buClr>
              <a:buSzPct val="65000"/>
            </a:pPr>
            <a:endParaRPr lang="en-US" sz="2800" b="1" dirty="0" smtClean="0">
              <a:solidFill>
                <a:schemeClr val="tx2">
                  <a:lumMod val="25000"/>
                </a:schemeClr>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Font typeface="Wingdings" pitchFamily="2" charset="2"/>
              <a:buChar char="q"/>
            </a:pPr>
            <a:endParaRPr lang="en-US" sz="2400" b="1" dirty="0">
              <a:solidFill>
                <a:schemeClr val="tx2">
                  <a:lumMod val="25000"/>
                </a:schemeClr>
              </a:solidFill>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590" y="146008"/>
            <a:ext cx="1275410" cy="1117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CalEP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07842" y="6019800"/>
            <a:ext cx="56197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Minus 5"/>
          <p:cNvSpPr/>
          <p:nvPr/>
        </p:nvSpPr>
        <p:spPr>
          <a:xfrm>
            <a:off x="1447800" y="2240280"/>
            <a:ext cx="6860042" cy="45719"/>
          </a:xfrm>
          <a:prstGeom prst="mathMin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solidFill>
                <a:srgbClr val="0070C0"/>
              </a:solidFill>
            </a:endParaRPr>
          </a:p>
        </p:txBody>
      </p:sp>
      <p:sp>
        <p:nvSpPr>
          <p:cNvPr id="4" name="Rectangle 3"/>
          <p:cNvSpPr/>
          <p:nvPr/>
        </p:nvSpPr>
        <p:spPr>
          <a:xfrm>
            <a:off x="4245628" y="2967335"/>
            <a:ext cx="652743" cy="156966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96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a:t>
            </a: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5397479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501378"/>
            <a:ext cx="6936242" cy="1524000"/>
          </a:xfrm>
        </p:spPr>
        <p:txBody>
          <a:bodyPr>
            <a:normAutofit/>
          </a:bodyPr>
          <a:lstStyle/>
          <a:p>
            <a:pPr>
              <a:lnSpc>
                <a:spcPct val="150000"/>
              </a:lnSpc>
            </a:pPr>
            <a:r>
              <a:rPr lang="en-US" sz="3200" b="1" dirty="0" smtClean="0">
                <a:solidFill>
                  <a:schemeClr val="tx2">
                    <a:lumMod val="25000"/>
                  </a:schemeClr>
                </a:solidFill>
                <a:latin typeface="+mn-lt"/>
              </a:rPr>
              <a:t>Topics</a:t>
            </a:r>
            <a:endParaRPr lang="en-US" sz="3200" b="1" dirty="0">
              <a:solidFill>
                <a:schemeClr val="tx2">
                  <a:lumMod val="25000"/>
                </a:schemeClr>
              </a:solidFill>
              <a:latin typeface="+mn-lt"/>
            </a:endParaRPr>
          </a:p>
        </p:txBody>
      </p:sp>
      <p:sp>
        <p:nvSpPr>
          <p:cNvPr id="3" name="Subtitle 2"/>
          <p:cNvSpPr>
            <a:spLocks noGrp="1"/>
          </p:cNvSpPr>
          <p:nvPr>
            <p:ph type="subTitle" idx="1"/>
          </p:nvPr>
        </p:nvSpPr>
        <p:spPr>
          <a:xfrm>
            <a:off x="1371600" y="2590800"/>
            <a:ext cx="6629400" cy="3429000"/>
          </a:xfrm>
        </p:spPr>
        <p:txBody>
          <a:bodyPr>
            <a:normAutofit fontScale="85000" lnSpcReduction="20000"/>
          </a:bodyPr>
          <a:lstStyle/>
          <a:p>
            <a:pPr marL="457200" indent="-457200">
              <a:spcBef>
                <a:spcPts val="500"/>
              </a:spcBef>
              <a:buClr>
                <a:schemeClr val="bg1"/>
              </a:buClr>
              <a:buSzPct val="65000"/>
              <a:buBlip>
                <a:blip r:embed="rId2"/>
              </a:buBlip>
            </a:pPr>
            <a:r>
              <a:rPr lang="en-US" b="1" dirty="0" smtClean="0">
                <a:solidFill>
                  <a:schemeClr val="tx2">
                    <a:lumMod val="25000"/>
                  </a:schemeClr>
                </a:solidFill>
              </a:rPr>
              <a:t>Mission </a:t>
            </a:r>
          </a:p>
          <a:p>
            <a:pPr marL="457200" indent="-457200">
              <a:spcBef>
                <a:spcPts val="500"/>
              </a:spcBef>
              <a:buClr>
                <a:schemeClr val="bg1"/>
              </a:buClr>
              <a:buSzPct val="65000"/>
              <a:buBlip>
                <a:blip r:embed="rId2"/>
              </a:buBlip>
            </a:pPr>
            <a:r>
              <a:rPr lang="en-US" sz="2800" b="1" dirty="0" smtClean="0">
                <a:solidFill>
                  <a:schemeClr val="tx2">
                    <a:lumMod val="25000"/>
                  </a:schemeClr>
                </a:solidFill>
              </a:rPr>
              <a:t>Administration </a:t>
            </a:r>
          </a:p>
          <a:p>
            <a:pPr marL="923925" indent="-457200">
              <a:spcBef>
                <a:spcPts val="500"/>
              </a:spcBef>
              <a:buClr>
                <a:schemeClr val="bg1"/>
              </a:buClr>
              <a:buSzPct val="65000"/>
              <a:buBlip>
                <a:blip r:embed="rId3"/>
              </a:buBlip>
            </a:pPr>
            <a:r>
              <a:rPr lang="en-US" sz="2800" b="1" dirty="0" smtClean="0">
                <a:solidFill>
                  <a:schemeClr val="tx2">
                    <a:lumMod val="25000"/>
                  </a:schemeClr>
                </a:solidFill>
              </a:rPr>
              <a:t>Brownfields and Environmental Restoration (Cleanups) </a:t>
            </a:r>
          </a:p>
          <a:p>
            <a:pPr marL="923925" indent="-457200">
              <a:spcBef>
                <a:spcPts val="500"/>
              </a:spcBef>
              <a:buClr>
                <a:schemeClr val="bg1"/>
              </a:buClr>
              <a:buSzPct val="65000"/>
              <a:buBlip>
                <a:blip r:embed="rId3"/>
              </a:buBlip>
            </a:pPr>
            <a:r>
              <a:rPr lang="en-US" b="1" dirty="0" smtClean="0">
                <a:solidFill>
                  <a:schemeClr val="tx2">
                    <a:lumMod val="25000"/>
                  </a:schemeClr>
                </a:solidFill>
              </a:rPr>
              <a:t>Office of Permitting</a:t>
            </a:r>
            <a:endParaRPr lang="en-US" sz="2800" b="1" dirty="0" smtClean="0">
              <a:solidFill>
                <a:schemeClr val="tx2">
                  <a:lumMod val="25000"/>
                </a:schemeClr>
              </a:solidFill>
            </a:endParaRPr>
          </a:p>
          <a:p>
            <a:pPr marL="923925" indent="-457200">
              <a:spcBef>
                <a:spcPts val="500"/>
              </a:spcBef>
              <a:buClr>
                <a:schemeClr val="bg1"/>
              </a:buClr>
              <a:buSzPct val="65000"/>
              <a:buBlip>
                <a:blip r:embed="rId3"/>
              </a:buBlip>
            </a:pPr>
            <a:r>
              <a:rPr lang="en-US" sz="2800" b="1" dirty="0" smtClean="0">
                <a:solidFill>
                  <a:schemeClr val="tx2">
                    <a:lumMod val="25000"/>
                  </a:schemeClr>
                </a:solidFill>
              </a:rPr>
              <a:t>Safer Products and Workplaces</a:t>
            </a:r>
          </a:p>
          <a:p>
            <a:pPr marL="1381125" lvl="1" indent="-457200">
              <a:spcBef>
                <a:spcPts val="500"/>
              </a:spcBef>
              <a:buClr>
                <a:schemeClr val="bg1"/>
              </a:buClr>
              <a:buSzPct val="65000"/>
              <a:buBlip>
                <a:blip r:embed="rId3"/>
              </a:buBlip>
            </a:pPr>
            <a:r>
              <a:rPr lang="en-US" sz="2400" b="1" dirty="0" smtClean="0">
                <a:solidFill>
                  <a:schemeClr val="tx2">
                    <a:lumMod val="25000"/>
                  </a:schemeClr>
                </a:solidFill>
              </a:rPr>
              <a:t>Safer Consumer Products</a:t>
            </a:r>
            <a:r>
              <a:rPr lang="en-US" sz="2000" b="1" dirty="0">
                <a:solidFill>
                  <a:schemeClr val="tx2">
                    <a:lumMod val="25000"/>
                  </a:schemeClr>
                </a:solidFill>
              </a:rPr>
              <a:t>	</a:t>
            </a:r>
          </a:p>
          <a:p>
            <a:pPr marL="1381125" lvl="1" indent="-457200">
              <a:spcBef>
                <a:spcPts val="500"/>
              </a:spcBef>
              <a:buClr>
                <a:schemeClr val="bg1"/>
              </a:buClr>
              <a:buSzPct val="65000"/>
              <a:buBlip>
                <a:blip r:embed="rId3"/>
              </a:buBlip>
            </a:pPr>
            <a:r>
              <a:rPr lang="en-US" sz="2800" b="1" dirty="0" smtClean="0">
                <a:solidFill>
                  <a:schemeClr val="tx2">
                    <a:lumMod val="25000"/>
                  </a:schemeClr>
                </a:solidFill>
              </a:rPr>
              <a:t>Hazardous Waste Management</a:t>
            </a:r>
          </a:p>
          <a:p>
            <a:pPr marL="2295525" lvl="3" indent="-457200">
              <a:spcBef>
                <a:spcPts val="500"/>
              </a:spcBef>
              <a:buClr>
                <a:schemeClr val="bg1"/>
              </a:buClr>
              <a:buSzPct val="65000"/>
              <a:buBlip>
                <a:blip r:embed="rId3"/>
              </a:buBlip>
            </a:pPr>
            <a:r>
              <a:rPr lang="en-US" sz="2000" b="1" dirty="0" smtClean="0">
                <a:solidFill>
                  <a:schemeClr val="tx2">
                    <a:lumMod val="25000"/>
                  </a:schemeClr>
                </a:solidFill>
              </a:rPr>
              <a:t>Enforcement and Emergency Response Division</a:t>
            </a:r>
            <a:endParaRPr lang="en-US" b="1" dirty="0" smtClean="0">
              <a:solidFill>
                <a:schemeClr val="tx2">
                  <a:lumMod val="25000"/>
                </a:schemeClr>
              </a:solidFill>
            </a:endParaRPr>
          </a:p>
          <a:p>
            <a:pPr marL="342900" indent="-342900">
              <a:spcBef>
                <a:spcPts val="500"/>
              </a:spcBef>
              <a:buClr>
                <a:schemeClr val="bg1"/>
              </a:buClr>
              <a:buSzPct val="80000"/>
              <a:buBlip>
                <a:blip r:embed="rId4"/>
              </a:buBlip>
            </a:pPr>
            <a:endParaRPr lang="en-US" sz="2400" b="1" dirty="0" smtClean="0">
              <a:solidFill>
                <a:schemeClr val="tx2">
                  <a:lumMod val="25000"/>
                </a:schemeClr>
              </a:solidFill>
            </a:endParaRPr>
          </a:p>
          <a:p>
            <a:pPr marL="342900" indent="-342900">
              <a:spcBef>
                <a:spcPts val="500"/>
              </a:spcBef>
              <a:buClr>
                <a:schemeClr val="bg1"/>
              </a:buClr>
              <a:buSzPct val="80000"/>
              <a:buBlip>
                <a:blip r:embed="rId4"/>
              </a:buBlip>
            </a:pPr>
            <a:endParaRPr lang="en-US" sz="2400" b="1" dirty="0" smtClean="0">
              <a:solidFill>
                <a:schemeClr val="tx2">
                  <a:lumMod val="25000"/>
                </a:schemeClr>
              </a:solidFill>
            </a:endParaRPr>
          </a:p>
          <a:p>
            <a:pPr marL="342900" indent="-342900">
              <a:spcBef>
                <a:spcPts val="500"/>
              </a:spcBef>
              <a:buClr>
                <a:schemeClr val="bg1"/>
              </a:buClr>
              <a:buSzPct val="80000"/>
              <a:buFont typeface="Wingdings" pitchFamily="2" charset="2"/>
              <a:buChar char="q"/>
            </a:pPr>
            <a:endParaRPr lang="en-US" sz="2400" b="1" dirty="0">
              <a:solidFill>
                <a:schemeClr val="tx2">
                  <a:lumMod val="25000"/>
                </a:schemeClr>
              </a:solidFill>
            </a:endParaRPr>
          </a:p>
        </p:txBody>
      </p:sp>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8590" y="146008"/>
            <a:ext cx="1275410" cy="1117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CalEPA"/>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307842" y="6019800"/>
            <a:ext cx="56197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Minus 5"/>
          <p:cNvSpPr/>
          <p:nvPr/>
        </p:nvSpPr>
        <p:spPr>
          <a:xfrm>
            <a:off x="1447800" y="2240280"/>
            <a:ext cx="6860042" cy="45719"/>
          </a:xfrm>
          <a:prstGeom prst="mathMin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solidFill>
                <a:srgbClr val="0070C0"/>
              </a:solidFill>
            </a:endParaRPr>
          </a:p>
        </p:txBody>
      </p:sp>
    </p:spTree>
    <p:extLst>
      <p:ext uri="{BB962C8B-B14F-4D97-AF65-F5344CB8AC3E}">
        <p14:creationId xmlns:p14="http://schemas.microsoft.com/office/powerpoint/2010/main" val="28188249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2996882"/>
            <a:ext cx="6936242" cy="893783"/>
          </a:xfrm>
        </p:spPr>
        <p:txBody>
          <a:bodyPr>
            <a:normAutofit fontScale="90000"/>
          </a:bodyPr>
          <a:lstStyle/>
          <a:p>
            <a:pPr algn="ctr">
              <a:lnSpc>
                <a:spcPct val="150000"/>
              </a:lnSpc>
            </a:pPr>
            <a:r>
              <a:rPr lang="en-US" sz="4000" b="1" dirty="0" smtClean="0">
                <a:solidFill>
                  <a:schemeClr val="tx2">
                    <a:lumMod val="25000"/>
                  </a:schemeClr>
                </a:solidFill>
              </a:rPr>
              <a:t>Thank you</a:t>
            </a:r>
            <a:endParaRPr lang="en-US" sz="4000" b="1" dirty="0">
              <a:solidFill>
                <a:schemeClr val="tx2">
                  <a:lumMod val="25000"/>
                </a:schemeClr>
              </a:solidFill>
            </a:endParaRPr>
          </a:p>
        </p:txBody>
      </p:sp>
      <p:sp>
        <p:nvSpPr>
          <p:cNvPr id="3" name="Subtitle 2"/>
          <p:cNvSpPr>
            <a:spLocks noGrp="1"/>
          </p:cNvSpPr>
          <p:nvPr>
            <p:ph type="subTitle" idx="1"/>
          </p:nvPr>
        </p:nvSpPr>
        <p:spPr>
          <a:xfrm>
            <a:off x="1371600" y="2590800"/>
            <a:ext cx="6629400" cy="2438400"/>
          </a:xfrm>
        </p:spPr>
        <p:txBody>
          <a:bodyPr>
            <a:normAutofit/>
          </a:bodyPr>
          <a:lstStyle/>
          <a:p>
            <a:pPr marL="914400" algn="ctr">
              <a:spcBef>
                <a:spcPts val="500"/>
              </a:spcBef>
              <a:buClr>
                <a:schemeClr val="bg1"/>
              </a:buClr>
              <a:buSzPct val="65000"/>
            </a:pPr>
            <a:endParaRPr lang="en-US" sz="2800" b="1" dirty="0" smtClean="0">
              <a:solidFill>
                <a:schemeClr val="tx2">
                  <a:lumMod val="25000"/>
                </a:schemeClr>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a:spcBef>
                <a:spcPts val="500"/>
              </a:spcBef>
              <a:buClr>
                <a:schemeClr val="bg1"/>
              </a:buClr>
              <a:buSzPct val="80000"/>
            </a:pPr>
            <a:endParaRPr lang="en-US" sz="2400" b="1" dirty="0" smtClean="0">
              <a:solidFill>
                <a:schemeClr val="tx2">
                  <a:lumMod val="25000"/>
                </a:schemeClr>
              </a:solidFill>
            </a:endParaRPr>
          </a:p>
          <a:p>
            <a:pPr marL="342900" indent="-342900">
              <a:spcBef>
                <a:spcPts val="500"/>
              </a:spcBef>
              <a:buClr>
                <a:schemeClr val="bg1"/>
              </a:buClr>
              <a:buSzPct val="80000"/>
              <a:buFont typeface="Wingdings" pitchFamily="2" charset="2"/>
              <a:buChar char="q"/>
            </a:pPr>
            <a:endParaRPr lang="en-US" sz="2400" b="1" dirty="0">
              <a:solidFill>
                <a:schemeClr val="tx2">
                  <a:lumMod val="25000"/>
                </a:schemeClr>
              </a:solidFill>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590" y="146008"/>
            <a:ext cx="1275410" cy="1117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CalEP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07842" y="6019800"/>
            <a:ext cx="56197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Minus 5"/>
          <p:cNvSpPr/>
          <p:nvPr/>
        </p:nvSpPr>
        <p:spPr>
          <a:xfrm>
            <a:off x="1447800" y="2240280"/>
            <a:ext cx="6860042" cy="45719"/>
          </a:xfrm>
          <a:prstGeom prst="mathMin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solidFill>
                <a:srgbClr val="0070C0"/>
              </a:solidFill>
            </a:endParaRPr>
          </a:p>
        </p:txBody>
      </p:sp>
      <p:sp>
        <p:nvSpPr>
          <p:cNvPr id="4" name="Rectangle 3"/>
          <p:cNvSpPr/>
          <p:nvPr/>
        </p:nvSpPr>
        <p:spPr>
          <a:xfrm>
            <a:off x="4479634" y="2967335"/>
            <a:ext cx="184731" cy="923330"/>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endParaRPr lang="en-US"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Tree>
    <p:extLst>
      <p:ext uri="{BB962C8B-B14F-4D97-AF65-F5344CB8AC3E}">
        <p14:creationId xmlns:p14="http://schemas.microsoft.com/office/powerpoint/2010/main" val="25156371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74638"/>
            <a:ext cx="7010400" cy="1143000"/>
          </a:xfrm>
        </p:spPr>
        <p:txBody>
          <a:bodyPr>
            <a:normAutofit/>
          </a:bodyPr>
          <a:lstStyle/>
          <a:p>
            <a:r>
              <a:rPr lang="en-US" sz="3200" dirty="0" smtClean="0">
                <a:solidFill>
                  <a:schemeClr val="bg1"/>
                </a:solidFill>
                <a:latin typeface="+mn-lt"/>
              </a:rPr>
              <a:t>MISSION</a:t>
            </a:r>
            <a:endParaRPr lang="en-US" sz="3200" dirty="0">
              <a:solidFill>
                <a:schemeClr val="bg1"/>
              </a:solidFill>
              <a:latin typeface="+mn-lt"/>
            </a:endParaRPr>
          </a:p>
        </p:txBody>
      </p:sp>
      <p:sp>
        <p:nvSpPr>
          <p:cNvPr id="3" name="Content Placeholder 2"/>
          <p:cNvSpPr>
            <a:spLocks noGrp="1"/>
          </p:cNvSpPr>
          <p:nvPr>
            <p:ph idx="1"/>
          </p:nvPr>
        </p:nvSpPr>
        <p:spPr/>
        <p:txBody>
          <a:bodyPr>
            <a:normAutofit/>
          </a:bodyPr>
          <a:lstStyle/>
          <a:p>
            <a:r>
              <a:rPr lang="en-US" b="1" u="sng" dirty="0">
                <a:solidFill>
                  <a:schemeClr val="bg1"/>
                </a:solidFill>
              </a:rPr>
              <a:t>DTSC's Mission Statement </a:t>
            </a:r>
            <a:endParaRPr lang="en-US" dirty="0">
              <a:solidFill>
                <a:schemeClr val="bg1"/>
              </a:solidFill>
            </a:endParaRPr>
          </a:p>
          <a:p>
            <a:r>
              <a:rPr lang="en-US" dirty="0">
                <a:solidFill>
                  <a:schemeClr val="bg1"/>
                </a:solidFill>
              </a:rPr>
              <a:t>The mission of DTSC is to protect California’s people and environment from harmful effects of toxic substances by restoring contaminated resources, enforcing hazardous waste laws, reducing hazardous waste generation, and encouraging the manufacture of chemically safer products</a:t>
            </a:r>
            <a:r>
              <a:rPr lang="en-US" dirty="0" smtClean="0">
                <a:solidFill>
                  <a:schemeClr val="bg1"/>
                </a:solidFill>
              </a:rPr>
              <a:t>.</a:t>
            </a:r>
          </a:p>
          <a:p>
            <a:endParaRPr lang="en-US" dirty="0">
              <a:solidFill>
                <a:schemeClr val="bg1"/>
              </a:solidFill>
            </a:endParaRPr>
          </a:p>
          <a:p>
            <a:pPr marL="137160" indent="0">
              <a:buNone/>
            </a:pPr>
            <a:endParaRPr lang="en-US"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8590" y="146008"/>
            <a:ext cx="1275410" cy="1117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0649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501378"/>
            <a:ext cx="6936242" cy="1524000"/>
          </a:xfrm>
        </p:spPr>
        <p:txBody>
          <a:bodyPr>
            <a:normAutofit/>
          </a:bodyPr>
          <a:lstStyle/>
          <a:p>
            <a:pPr>
              <a:lnSpc>
                <a:spcPct val="150000"/>
              </a:lnSpc>
            </a:pPr>
            <a:r>
              <a:rPr lang="en-US" sz="3200" b="0" dirty="0" smtClean="0">
                <a:solidFill>
                  <a:schemeClr val="tx2">
                    <a:lumMod val="25000"/>
                  </a:schemeClr>
                </a:solidFill>
                <a:latin typeface="+mn-lt"/>
              </a:rPr>
              <a:t>Administration</a:t>
            </a:r>
            <a:endParaRPr lang="en-US" sz="3200" b="0" dirty="0">
              <a:solidFill>
                <a:schemeClr val="tx2">
                  <a:lumMod val="25000"/>
                </a:schemeClr>
              </a:solidFill>
              <a:latin typeface="+mn-lt"/>
            </a:endParaRPr>
          </a:p>
        </p:txBody>
      </p:sp>
      <p:sp>
        <p:nvSpPr>
          <p:cNvPr id="3" name="Subtitle 2"/>
          <p:cNvSpPr>
            <a:spLocks noGrp="1"/>
          </p:cNvSpPr>
          <p:nvPr>
            <p:ph type="subTitle" idx="1"/>
          </p:nvPr>
        </p:nvSpPr>
        <p:spPr>
          <a:xfrm>
            <a:off x="1371600" y="2590800"/>
            <a:ext cx="7315200" cy="3981450"/>
          </a:xfrm>
        </p:spPr>
        <p:txBody>
          <a:bodyPr>
            <a:normAutofit/>
          </a:bodyPr>
          <a:lstStyle/>
          <a:p>
            <a:pPr algn="l"/>
            <a:r>
              <a:rPr lang="en-US" sz="2000" b="1" dirty="0" smtClean="0">
                <a:solidFill>
                  <a:schemeClr val="bg1"/>
                </a:solidFill>
              </a:rPr>
              <a:t>Vacancies:</a:t>
            </a:r>
          </a:p>
          <a:p>
            <a:pPr algn="l"/>
            <a:r>
              <a:rPr lang="en-US" sz="2000" dirty="0" smtClean="0">
                <a:solidFill>
                  <a:schemeClr val="bg1"/>
                </a:solidFill>
              </a:rPr>
              <a:t>Director of DTSC</a:t>
            </a:r>
          </a:p>
          <a:p>
            <a:pPr algn="l"/>
            <a:endParaRPr lang="en-US" sz="2000" dirty="0" smtClean="0">
              <a:solidFill>
                <a:schemeClr val="bg1"/>
              </a:solidFill>
            </a:endParaRPr>
          </a:p>
          <a:p>
            <a:pPr algn="l"/>
            <a:r>
              <a:rPr lang="en-US" sz="2000" dirty="0" smtClean="0">
                <a:solidFill>
                  <a:schemeClr val="bg1"/>
                </a:solidFill>
              </a:rPr>
              <a:t>Deputy Director, Enforcement and Emergency Response Division</a:t>
            </a:r>
          </a:p>
          <a:p>
            <a:pPr algn="l"/>
            <a:endParaRPr lang="en-US" sz="2000" dirty="0" smtClean="0">
              <a:solidFill>
                <a:schemeClr val="bg1"/>
              </a:solidFill>
            </a:endParaRPr>
          </a:p>
          <a:p>
            <a:pPr algn="l"/>
            <a:r>
              <a:rPr lang="en-US" sz="2000" dirty="0" smtClean="0">
                <a:solidFill>
                  <a:schemeClr val="bg1"/>
                </a:solidFill>
              </a:rPr>
              <a:t>Branch Chief, Schools Evaluation and Brownfields Outreach-Cypress</a:t>
            </a:r>
          </a:p>
          <a:p>
            <a:pPr algn="l"/>
            <a:endParaRPr lang="en-US" sz="2000" dirty="0" smtClean="0">
              <a:solidFill>
                <a:schemeClr val="bg1"/>
              </a:solidFill>
            </a:endParaRPr>
          </a:p>
          <a:p>
            <a:pPr algn="l"/>
            <a:r>
              <a:rPr lang="en-US" sz="2000" dirty="0" smtClean="0">
                <a:solidFill>
                  <a:schemeClr val="bg1"/>
                </a:solidFill>
              </a:rPr>
              <a:t>Division Chief, Enforcement and Emergency Response Division</a:t>
            </a:r>
            <a:endParaRPr lang="en-US" sz="2000" dirty="0">
              <a:solidFill>
                <a:schemeClr val="bg1"/>
              </a:solidFill>
            </a:endParaRPr>
          </a:p>
          <a:p>
            <a:pPr algn="l"/>
            <a:endParaRPr lang="en-US" sz="2400" dirty="0">
              <a:solidFill>
                <a:schemeClr val="bg1"/>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Font typeface="Wingdings" pitchFamily="2" charset="2"/>
              <a:buChar char="q"/>
            </a:pPr>
            <a:endParaRPr lang="en-US" sz="2400" b="1" dirty="0">
              <a:solidFill>
                <a:schemeClr val="tx2">
                  <a:lumMod val="25000"/>
                </a:schemeClr>
              </a:solidFill>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590" y="146008"/>
            <a:ext cx="1275410" cy="1117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CalEP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07842" y="6019800"/>
            <a:ext cx="56197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Minus 5"/>
          <p:cNvSpPr/>
          <p:nvPr/>
        </p:nvSpPr>
        <p:spPr>
          <a:xfrm>
            <a:off x="1447800" y="2240280"/>
            <a:ext cx="6860042" cy="45719"/>
          </a:xfrm>
          <a:prstGeom prst="mathMin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solidFill>
                <a:srgbClr val="0070C0"/>
              </a:solidFill>
            </a:endParaRPr>
          </a:p>
        </p:txBody>
      </p:sp>
    </p:spTree>
    <p:extLst>
      <p:ext uri="{BB962C8B-B14F-4D97-AF65-F5344CB8AC3E}">
        <p14:creationId xmlns:p14="http://schemas.microsoft.com/office/powerpoint/2010/main" val="15838454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501378"/>
            <a:ext cx="6936242" cy="1524000"/>
          </a:xfrm>
        </p:spPr>
        <p:txBody>
          <a:bodyPr>
            <a:noAutofit/>
          </a:bodyPr>
          <a:lstStyle/>
          <a:p>
            <a:pPr>
              <a:lnSpc>
                <a:spcPct val="150000"/>
              </a:lnSpc>
            </a:pPr>
            <a:r>
              <a:rPr lang="en-US" sz="3200" b="0" dirty="0" smtClean="0">
                <a:solidFill>
                  <a:schemeClr val="tx2">
                    <a:lumMod val="25000"/>
                  </a:schemeClr>
                </a:solidFill>
                <a:latin typeface="+mn-lt"/>
              </a:rPr>
              <a:t>Administration</a:t>
            </a:r>
            <a:endParaRPr lang="en-US" sz="3200" b="0" dirty="0">
              <a:solidFill>
                <a:schemeClr val="tx2">
                  <a:lumMod val="25000"/>
                </a:schemeClr>
              </a:solidFill>
              <a:latin typeface="+mn-lt"/>
            </a:endParaRPr>
          </a:p>
        </p:txBody>
      </p:sp>
      <p:sp>
        <p:nvSpPr>
          <p:cNvPr id="3" name="Subtitle 2"/>
          <p:cNvSpPr>
            <a:spLocks noGrp="1"/>
          </p:cNvSpPr>
          <p:nvPr>
            <p:ph type="subTitle" idx="1"/>
          </p:nvPr>
        </p:nvSpPr>
        <p:spPr>
          <a:xfrm>
            <a:off x="1371600" y="2590800"/>
            <a:ext cx="6629400" cy="3981450"/>
          </a:xfrm>
        </p:spPr>
        <p:txBody>
          <a:bodyPr>
            <a:normAutofit fontScale="77500" lnSpcReduction="20000"/>
          </a:bodyPr>
          <a:lstStyle/>
          <a:p>
            <a:pPr marL="457200" indent="-457200" algn="l">
              <a:spcBef>
                <a:spcPts val="500"/>
              </a:spcBef>
              <a:buClr>
                <a:schemeClr val="bg1"/>
              </a:buClr>
              <a:buBlip>
                <a:blip r:embed="rId2"/>
              </a:buBlip>
            </a:pPr>
            <a:r>
              <a:rPr lang="en-US" b="1" dirty="0" smtClean="0">
                <a:solidFill>
                  <a:schemeClr val="tx2">
                    <a:lumMod val="25000"/>
                  </a:schemeClr>
                </a:solidFill>
              </a:rPr>
              <a:t>Miriam Ingenito, </a:t>
            </a:r>
            <a:r>
              <a:rPr lang="en-US" dirty="0" smtClean="0">
                <a:solidFill>
                  <a:schemeClr val="tx2">
                    <a:lumMod val="25000"/>
                  </a:schemeClr>
                </a:solidFill>
              </a:rPr>
              <a:t>Acting </a:t>
            </a:r>
            <a:r>
              <a:rPr lang="en-US" sz="2800" dirty="0" smtClean="0">
                <a:solidFill>
                  <a:schemeClr val="tx2">
                    <a:lumMod val="25000"/>
                  </a:schemeClr>
                </a:solidFill>
              </a:rPr>
              <a:t>Director and Chief of Staff</a:t>
            </a:r>
          </a:p>
          <a:p>
            <a:pPr marL="923925" indent="-457200" algn="l">
              <a:spcBef>
                <a:spcPts val="500"/>
              </a:spcBef>
              <a:buClr>
                <a:schemeClr val="bg1"/>
              </a:buClr>
              <a:buSzPct val="65000"/>
              <a:buBlip>
                <a:blip r:embed="rId3"/>
              </a:buBlip>
            </a:pPr>
            <a:r>
              <a:rPr lang="en-US" sz="2800" b="1" dirty="0" smtClean="0">
                <a:solidFill>
                  <a:schemeClr val="tx2">
                    <a:lumMod val="25000"/>
                  </a:schemeClr>
                </a:solidFill>
              </a:rPr>
              <a:t>S. Black</a:t>
            </a:r>
            <a:r>
              <a:rPr lang="en-US" sz="2800" dirty="0" smtClean="0">
                <a:solidFill>
                  <a:schemeClr val="tx2">
                    <a:lumMod val="25000"/>
                  </a:schemeClr>
                </a:solidFill>
              </a:rPr>
              <a:t>,  Deputy Director, Brownfields and Environmental Restoration (Cleanups)</a:t>
            </a:r>
          </a:p>
          <a:p>
            <a:pPr marL="923925" indent="-457200" algn="l">
              <a:spcBef>
                <a:spcPts val="500"/>
              </a:spcBef>
              <a:buClr>
                <a:schemeClr val="bg1"/>
              </a:buClr>
              <a:buSzPct val="65000"/>
              <a:buBlip>
                <a:blip r:embed="rId3"/>
              </a:buBlip>
            </a:pPr>
            <a:r>
              <a:rPr lang="en-US" b="1" dirty="0" smtClean="0">
                <a:solidFill>
                  <a:schemeClr val="tx2">
                    <a:lumMod val="25000"/>
                  </a:schemeClr>
                </a:solidFill>
                <a:latin typeface="Arial" panose="020B0604020202020204" pitchFamily="34" charset="0"/>
                <a:cs typeface="Arial" panose="020B0604020202020204" pitchFamily="34" charset="0"/>
              </a:rPr>
              <a:t>R. Ghazi</a:t>
            </a:r>
            <a:r>
              <a:rPr lang="en-US" dirty="0" smtClean="0">
                <a:solidFill>
                  <a:schemeClr val="tx2">
                    <a:lumMod val="25000"/>
                  </a:schemeClr>
                </a:solidFill>
              </a:rPr>
              <a:t>, P.E., Sup HSE II</a:t>
            </a:r>
          </a:p>
          <a:p>
            <a:pPr marL="466725" algn="l">
              <a:spcBef>
                <a:spcPts val="500"/>
              </a:spcBef>
              <a:buClr>
                <a:schemeClr val="bg1"/>
              </a:buClr>
              <a:buSzPct val="65000"/>
            </a:pPr>
            <a:r>
              <a:rPr lang="en-US" sz="2800" dirty="0">
                <a:solidFill>
                  <a:schemeClr val="tx2">
                    <a:lumMod val="25000"/>
                  </a:schemeClr>
                </a:solidFill>
              </a:rPr>
              <a:t>	</a:t>
            </a:r>
            <a:r>
              <a:rPr lang="en-US" sz="2800" dirty="0" smtClean="0">
                <a:solidFill>
                  <a:schemeClr val="tx2">
                    <a:lumMod val="25000"/>
                  </a:schemeClr>
                </a:solidFill>
              </a:rPr>
              <a:t>Office of Permitting</a:t>
            </a:r>
          </a:p>
          <a:p>
            <a:pPr marL="923925" indent="-457200" algn="l">
              <a:spcBef>
                <a:spcPts val="500"/>
              </a:spcBef>
              <a:buClr>
                <a:schemeClr val="bg1"/>
              </a:buClr>
              <a:buSzPct val="65000"/>
              <a:buBlip>
                <a:blip r:embed="rId3"/>
              </a:buBlip>
            </a:pPr>
            <a:r>
              <a:rPr lang="en-US" b="1" dirty="0" smtClean="0">
                <a:solidFill>
                  <a:schemeClr val="tx2">
                    <a:lumMod val="25000"/>
                  </a:schemeClr>
                </a:solidFill>
              </a:rPr>
              <a:t>P. Kewin</a:t>
            </a:r>
            <a:r>
              <a:rPr lang="en-US" sz="2800" b="1" dirty="0" smtClean="0">
                <a:solidFill>
                  <a:schemeClr val="tx2">
                    <a:lumMod val="25000"/>
                  </a:schemeClr>
                </a:solidFill>
              </a:rPr>
              <a:t>, </a:t>
            </a:r>
            <a:r>
              <a:rPr lang="en-US" dirty="0" smtClean="0">
                <a:solidFill>
                  <a:schemeClr val="tx2">
                    <a:lumMod val="25000"/>
                  </a:schemeClr>
                </a:solidFill>
              </a:rPr>
              <a:t>Division Chief</a:t>
            </a:r>
            <a:r>
              <a:rPr lang="en-US" sz="2800" dirty="0" smtClean="0">
                <a:solidFill>
                  <a:schemeClr val="tx2">
                    <a:lumMod val="25000"/>
                  </a:schemeClr>
                </a:solidFill>
              </a:rPr>
              <a:t>, </a:t>
            </a:r>
          </a:p>
          <a:p>
            <a:pPr marL="1381125" indent="-466725" algn="l">
              <a:spcBef>
                <a:spcPts val="500"/>
              </a:spcBef>
              <a:buClr>
                <a:schemeClr val="bg1"/>
              </a:buClr>
              <a:buSzPct val="65000"/>
              <a:buBlip>
                <a:blip r:embed="rId4"/>
              </a:buBlip>
            </a:pPr>
            <a:r>
              <a:rPr lang="en-US" sz="2800" b="1" dirty="0" smtClean="0">
                <a:solidFill>
                  <a:schemeClr val="tx2">
                    <a:lumMod val="25000"/>
                  </a:schemeClr>
                </a:solidFill>
              </a:rPr>
              <a:t>Enforcement and Emergency Response Division</a:t>
            </a:r>
          </a:p>
          <a:p>
            <a:pPr marL="1838325" indent="-457200" algn="l">
              <a:spcBef>
                <a:spcPts val="500"/>
              </a:spcBef>
              <a:buClr>
                <a:schemeClr val="bg1"/>
              </a:buClr>
              <a:buSzPct val="65000"/>
              <a:buBlip>
                <a:blip r:embed="rId5"/>
              </a:buBlip>
            </a:pPr>
            <a:r>
              <a:rPr lang="en-US" sz="2800" b="1" dirty="0" smtClean="0">
                <a:solidFill>
                  <a:schemeClr val="tx2">
                    <a:lumMod val="25000"/>
                  </a:schemeClr>
                </a:solidFill>
              </a:rPr>
              <a:t>Environmental Justice</a:t>
            </a:r>
          </a:p>
          <a:p>
            <a:pPr marL="1838325" indent="-457200" algn="l">
              <a:spcBef>
                <a:spcPts val="500"/>
              </a:spcBef>
              <a:buClr>
                <a:schemeClr val="bg1"/>
              </a:buClr>
              <a:buSzPct val="65000"/>
              <a:buBlip>
                <a:blip r:embed="rId5"/>
              </a:buBlip>
            </a:pPr>
            <a:r>
              <a:rPr lang="en-US" sz="2800" b="1" dirty="0" smtClean="0">
                <a:solidFill>
                  <a:schemeClr val="tx2">
                    <a:lumMod val="25000"/>
                  </a:schemeClr>
                </a:solidFill>
              </a:rPr>
              <a:t>Imperial and Trinity CUPAs</a:t>
            </a:r>
          </a:p>
          <a:p>
            <a:pPr marL="342900" indent="-342900">
              <a:spcBef>
                <a:spcPts val="500"/>
              </a:spcBef>
              <a:buClr>
                <a:schemeClr val="bg1"/>
              </a:buClr>
              <a:buSzPct val="80000"/>
              <a:buBlip>
                <a:blip r:embed="rId6"/>
              </a:buBlip>
            </a:pPr>
            <a:endParaRPr lang="en-US" sz="2400" b="1" dirty="0" smtClean="0">
              <a:solidFill>
                <a:schemeClr val="tx2">
                  <a:lumMod val="25000"/>
                </a:schemeClr>
              </a:solidFill>
            </a:endParaRPr>
          </a:p>
          <a:p>
            <a:pPr marL="342900" indent="-342900">
              <a:spcBef>
                <a:spcPts val="500"/>
              </a:spcBef>
              <a:buClr>
                <a:schemeClr val="bg1"/>
              </a:buClr>
              <a:buSzPct val="80000"/>
              <a:buBlip>
                <a:blip r:embed="rId6"/>
              </a:buBlip>
            </a:pPr>
            <a:endParaRPr lang="en-US" sz="2400" b="1" dirty="0" smtClean="0">
              <a:solidFill>
                <a:schemeClr val="tx2">
                  <a:lumMod val="25000"/>
                </a:schemeClr>
              </a:solidFill>
            </a:endParaRPr>
          </a:p>
          <a:p>
            <a:pPr marL="342900" indent="-342900">
              <a:spcBef>
                <a:spcPts val="500"/>
              </a:spcBef>
              <a:buClr>
                <a:schemeClr val="bg1"/>
              </a:buClr>
              <a:buSzPct val="80000"/>
              <a:buFont typeface="Wingdings" pitchFamily="2" charset="2"/>
              <a:buChar char="q"/>
            </a:pPr>
            <a:endParaRPr lang="en-US" sz="2400" b="1" dirty="0">
              <a:solidFill>
                <a:schemeClr val="tx2">
                  <a:lumMod val="25000"/>
                </a:schemeClr>
              </a:solidFill>
            </a:endParaRPr>
          </a:p>
        </p:txBody>
      </p:sp>
      <p:pic>
        <p:nvPicPr>
          <p:cNvPr id="1027"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8590" y="146008"/>
            <a:ext cx="1275410" cy="1117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CalEPA"/>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8307842" y="6019800"/>
            <a:ext cx="56197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Minus 5"/>
          <p:cNvSpPr/>
          <p:nvPr/>
        </p:nvSpPr>
        <p:spPr>
          <a:xfrm>
            <a:off x="1447800" y="2240280"/>
            <a:ext cx="6860042" cy="45719"/>
          </a:xfrm>
          <a:prstGeom prst="mathMin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solidFill>
                <a:srgbClr val="0070C0"/>
              </a:solidFill>
            </a:endParaRPr>
          </a:p>
        </p:txBody>
      </p:sp>
    </p:spTree>
    <p:extLst>
      <p:ext uri="{BB962C8B-B14F-4D97-AF65-F5344CB8AC3E}">
        <p14:creationId xmlns:p14="http://schemas.microsoft.com/office/powerpoint/2010/main" val="10737064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501378"/>
            <a:ext cx="6936242" cy="1524000"/>
          </a:xfrm>
        </p:spPr>
        <p:txBody>
          <a:bodyPr>
            <a:normAutofit/>
          </a:bodyPr>
          <a:lstStyle/>
          <a:p>
            <a:pPr>
              <a:lnSpc>
                <a:spcPct val="150000"/>
              </a:lnSpc>
            </a:pPr>
            <a:r>
              <a:rPr lang="en-US" sz="3000" b="1" dirty="0" smtClean="0">
                <a:solidFill>
                  <a:schemeClr val="tx2">
                    <a:lumMod val="25000"/>
                  </a:schemeClr>
                </a:solidFill>
                <a:latin typeface="+mn-lt"/>
              </a:rPr>
              <a:t>Brownfields and environmental restoration</a:t>
            </a:r>
            <a:endParaRPr lang="en-US" sz="3000" b="1" dirty="0">
              <a:solidFill>
                <a:schemeClr val="tx2">
                  <a:lumMod val="25000"/>
                </a:schemeClr>
              </a:solidFill>
              <a:latin typeface="+mn-lt"/>
            </a:endParaRPr>
          </a:p>
        </p:txBody>
      </p:sp>
      <p:sp>
        <p:nvSpPr>
          <p:cNvPr id="3" name="Subtitle 2"/>
          <p:cNvSpPr>
            <a:spLocks noGrp="1"/>
          </p:cNvSpPr>
          <p:nvPr>
            <p:ph type="subTitle" idx="1"/>
          </p:nvPr>
        </p:nvSpPr>
        <p:spPr>
          <a:xfrm>
            <a:off x="609600" y="2590800"/>
            <a:ext cx="8077200" cy="3981450"/>
          </a:xfrm>
          <a:noFill/>
        </p:spPr>
        <p:txBody>
          <a:bodyPr>
            <a:normAutofit/>
          </a:bodyPr>
          <a:lstStyle/>
          <a:p>
            <a:pPr marL="571500" indent="-342900" algn="l">
              <a:spcBef>
                <a:spcPts val="500"/>
              </a:spcBef>
              <a:buClr>
                <a:schemeClr val="bg1"/>
              </a:buClr>
              <a:buSzPct val="65000"/>
              <a:buFont typeface="Arial" panose="020B0604020202020204" pitchFamily="34" charset="0"/>
              <a:buChar char="•"/>
            </a:pPr>
            <a:r>
              <a:rPr lang="en-US" sz="2200" dirty="0" smtClean="0">
                <a:solidFill>
                  <a:schemeClr val="bg1"/>
                </a:solidFill>
              </a:rPr>
              <a:t>Eileen Manamian, Supervisor, Brownfields and Environmental Restoration-Cleanup Program will provide update on this Program.</a:t>
            </a:r>
          </a:p>
          <a:p>
            <a:pPr marL="228600" algn="l">
              <a:spcBef>
                <a:spcPts val="500"/>
              </a:spcBef>
              <a:buClr>
                <a:schemeClr val="bg1"/>
              </a:buClr>
              <a:buSzPct val="65000"/>
            </a:pPr>
            <a:endParaRPr lang="en-US" sz="2200" dirty="0" smtClean="0">
              <a:solidFill>
                <a:schemeClr val="bg1"/>
              </a:solidFill>
            </a:endParaRPr>
          </a:p>
          <a:p>
            <a:pPr marL="571500" indent="-342900" algn="l">
              <a:spcBef>
                <a:spcPts val="500"/>
              </a:spcBef>
              <a:buClr>
                <a:schemeClr val="bg1"/>
              </a:buClr>
              <a:buSzPct val="65000"/>
              <a:buFont typeface="Arial" panose="020B0604020202020204" pitchFamily="34" charset="0"/>
              <a:buChar char="•"/>
            </a:pPr>
            <a:r>
              <a:rPr lang="en-US" sz="2200" dirty="0" smtClean="0">
                <a:solidFill>
                  <a:schemeClr val="bg1"/>
                </a:solidFill>
              </a:rPr>
              <a:t>Actively Pursuing backfilling the Branch Chief, Brownfields and Environmental Restoration-Cleanup Program-Cypress.</a:t>
            </a:r>
            <a:endParaRPr lang="en-US" sz="2200" dirty="0">
              <a:solidFill>
                <a:schemeClr val="tx2">
                  <a:lumMod val="10000"/>
                </a:schemeClr>
              </a:solidFill>
            </a:endParaRPr>
          </a:p>
          <a:p>
            <a:pPr marL="228600">
              <a:spcBef>
                <a:spcPts val="500"/>
              </a:spcBef>
              <a:buClr>
                <a:schemeClr val="bg1"/>
              </a:buClr>
              <a:buSzPct val="65000"/>
            </a:pPr>
            <a:endParaRPr lang="en-US" sz="2800" dirty="0" smtClean="0">
              <a:solidFill>
                <a:schemeClr val="tx2">
                  <a:lumMod val="25000"/>
                </a:schemeClr>
              </a:solidFill>
            </a:endParaRPr>
          </a:p>
          <a:p>
            <a:pPr marL="228600">
              <a:spcBef>
                <a:spcPts val="500"/>
              </a:spcBef>
              <a:buClr>
                <a:schemeClr val="bg1"/>
              </a:buClr>
              <a:buSzPct val="65000"/>
            </a:pPr>
            <a:endParaRPr lang="en-US" sz="2800" b="1" dirty="0" smtClean="0">
              <a:solidFill>
                <a:schemeClr val="tx2">
                  <a:lumMod val="25000"/>
                </a:schemeClr>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Font typeface="Wingdings" pitchFamily="2" charset="2"/>
              <a:buChar char="q"/>
            </a:pPr>
            <a:endParaRPr lang="en-US" sz="2400" b="1" dirty="0">
              <a:solidFill>
                <a:schemeClr val="tx2">
                  <a:lumMod val="25000"/>
                </a:schemeClr>
              </a:solidFill>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590" y="146008"/>
            <a:ext cx="1275410" cy="1117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CalEP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07842" y="6019800"/>
            <a:ext cx="56197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Minus 5"/>
          <p:cNvSpPr/>
          <p:nvPr/>
        </p:nvSpPr>
        <p:spPr>
          <a:xfrm>
            <a:off x="1447800" y="2240280"/>
            <a:ext cx="6860042" cy="45719"/>
          </a:xfrm>
          <a:prstGeom prst="mathMin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solidFill>
                <a:srgbClr val="0070C0"/>
              </a:solidFill>
            </a:endParaRPr>
          </a:p>
        </p:txBody>
      </p:sp>
    </p:spTree>
    <p:extLst>
      <p:ext uri="{BB962C8B-B14F-4D97-AF65-F5344CB8AC3E}">
        <p14:creationId xmlns:p14="http://schemas.microsoft.com/office/powerpoint/2010/main" val="34038261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501378"/>
            <a:ext cx="6936242" cy="870222"/>
          </a:xfrm>
        </p:spPr>
        <p:txBody>
          <a:bodyPr>
            <a:normAutofit/>
          </a:bodyPr>
          <a:lstStyle/>
          <a:p>
            <a:pPr>
              <a:lnSpc>
                <a:spcPct val="150000"/>
              </a:lnSpc>
            </a:pPr>
            <a:r>
              <a:rPr lang="en-US" sz="3000" b="1" dirty="0" smtClean="0">
                <a:solidFill>
                  <a:schemeClr val="tx2">
                    <a:lumMod val="25000"/>
                  </a:schemeClr>
                </a:solidFill>
                <a:latin typeface="+mn-lt"/>
              </a:rPr>
              <a:t>Office of PERMITTING</a:t>
            </a:r>
            <a:endParaRPr lang="en-US" sz="3000" b="1" dirty="0">
              <a:solidFill>
                <a:schemeClr val="tx2">
                  <a:lumMod val="25000"/>
                </a:schemeClr>
              </a:solidFill>
              <a:latin typeface="+mn-lt"/>
            </a:endParaRPr>
          </a:p>
        </p:txBody>
      </p:sp>
      <p:sp>
        <p:nvSpPr>
          <p:cNvPr id="3" name="Subtitle 2"/>
          <p:cNvSpPr>
            <a:spLocks noGrp="1"/>
          </p:cNvSpPr>
          <p:nvPr>
            <p:ph type="subTitle" idx="1"/>
          </p:nvPr>
        </p:nvSpPr>
        <p:spPr>
          <a:xfrm>
            <a:off x="248590" y="1371601"/>
            <a:ext cx="8514410" cy="5200650"/>
          </a:xfrm>
          <a:noFill/>
        </p:spPr>
        <p:txBody>
          <a:bodyPr>
            <a:normAutofit fontScale="85000" lnSpcReduction="20000"/>
          </a:bodyPr>
          <a:lstStyle/>
          <a:p>
            <a:pPr lvl="0" algn="l"/>
            <a:r>
              <a:rPr lang="en-US" sz="2400" dirty="0">
                <a:solidFill>
                  <a:schemeClr val="bg1"/>
                </a:solidFill>
              </a:rPr>
              <a:t>As a result of internal and external concerns on lags in permits being issued, DTSC embarked on inside and outside evaluations (Fixing the Foundation) that made recommendations that resulted in the current process reviews and implementation of 2-Year Permitting Enhancement Work Plan</a:t>
            </a:r>
            <a:r>
              <a:rPr lang="en-US" sz="2400" dirty="0" smtClean="0">
                <a:solidFill>
                  <a:schemeClr val="bg1"/>
                </a:solidFill>
              </a:rPr>
              <a:t>.</a:t>
            </a:r>
          </a:p>
          <a:p>
            <a:pPr lvl="0" algn="l"/>
            <a:endParaRPr lang="en-US" sz="2400" dirty="0">
              <a:solidFill>
                <a:schemeClr val="bg1"/>
              </a:solidFill>
            </a:endParaRPr>
          </a:p>
          <a:p>
            <a:pPr marL="342900" lvl="0" indent="-342900" algn="l">
              <a:buClrTx/>
              <a:buFont typeface="Arial" panose="020B0604020202020204" pitchFamily="34" charset="0"/>
              <a:buChar char="•"/>
            </a:pPr>
            <a:r>
              <a:rPr lang="en-US" sz="2400" dirty="0">
                <a:solidFill>
                  <a:schemeClr val="bg1"/>
                </a:solidFill>
              </a:rPr>
              <a:t>Permitting successfully completed Lean 6-Sigma training on process improvements that changed internal processes and are now looking to Phase 2 which when accomplished will have permits completed within a two-year cycle</a:t>
            </a:r>
            <a:r>
              <a:rPr lang="en-US" sz="2400" dirty="0" smtClean="0">
                <a:solidFill>
                  <a:schemeClr val="bg1"/>
                </a:solidFill>
              </a:rPr>
              <a:t>.</a:t>
            </a:r>
          </a:p>
          <a:p>
            <a:pPr lvl="0" algn="l"/>
            <a:endParaRPr lang="en-US" sz="2400" dirty="0">
              <a:solidFill>
                <a:schemeClr val="bg1"/>
              </a:solidFill>
            </a:endParaRPr>
          </a:p>
          <a:p>
            <a:pPr marL="342900" lvl="0" indent="-342900" algn="l">
              <a:buClrTx/>
              <a:buFont typeface="Arial" panose="020B0604020202020204" pitchFamily="34" charset="0"/>
              <a:buChar char="•"/>
            </a:pPr>
            <a:r>
              <a:rPr lang="en-US" sz="2400" dirty="0">
                <a:solidFill>
                  <a:schemeClr val="bg1"/>
                </a:solidFill>
              </a:rPr>
              <a:t>Significant policy and procedures were finalized and have been implemented to gain efficiencies and skill sets for the permit writers.  </a:t>
            </a:r>
            <a:endParaRPr lang="en-US" sz="2400" dirty="0" smtClean="0">
              <a:solidFill>
                <a:schemeClr val="bg1"/>
              </a:solidFill>
            </a:endParaRPr>
          </a:p>
          <a:p>
            <a:pPr lvl="0" algn="l"/>
            <a:endParaRPr lang="en-US" sz="2400" dirty="0">
              <a:solidFill>
                <a:schemeClr val="bg1"/>
              </a:solidFill>
            </a:endParaRPr>
          </a:p>
          <a:p>
            <a:pPr marL="342900" lvl="0" indent="-342900" algn="l">
              <a:buClrTx/>
              <a:buFont typeface="Arial" panose="020B0604020202020204" pitchFamily="34" charset="0"/>
              <a:buChar char="•"/>
            </a:pPr>
            <a:r>
              <a:rPr lang="en-US" sz="2400" dirty="0">
                <a:solidFill>
                  <a:schemeClr val="bg1"/>
                </a:solidFill>
              </a:rPr>
              <a:t>The Permitting Enhancement Work Plan has an emphasis on accessibility to the public and stakeholders to ensure their involvement earlier in the process of issuing or denying a permit.  This establishes transparencies to the community, stakeholders, and environmental justice community</a:t>
            </a:r>
            <a:r>
              <a:rPr lang="en-US" sz="2400" dirty="0" smtClean="0">
                <a:solidFill>
                  <a:schemeClr val="bg1"/>
                </a:solidFill>
              </a:rPr>
              <a:t>.</a:t>
            </a:r>
          </a:p>
          <a:p>
            <a:pPr lvl="0" algn="l"/>
            <a:endParaRPr lang="en-US" sz="2400" dirty="0">
              <a:solidFill>
                <a:schemeClr val="bg1"/>
              </a:solidFill>
            </a:endParaRPr>
          </a:p>
          <a:p>
            <a:pPr marL="228600">
              <a:spcBef>
                <a:spcPts val="500"/>
              </a:spcBef>
              <a:buClr>
                <a:schemeClr val="bg1"/>
              </a:buClr>
              <a:buSzPct val="65000"/>
            </a:pPr>
            <a:endParaRPr lang="en-US" sz="2800" dirty="0" smtClean="0">
              <a:solidFill>
                <a:schemeClr val="bg1"/>
              </a:solidFill>
            </a:endParaRPr>
          </a:p>
          <a:p>
            <a:pPr marL="228600">
              <a:spcBef>
                <a:spcPts val="500"/>
              </a:spcBef>
              <a:buClr>
                <a:schemeClr val="bg1"/>
              </a:buClr>
              <a:buSzPct val="65000"/>
            </a:pPr>
            <a:endParaRPr lang="en-US" sz="2800" b="1" dirty="0" smtClean="0">
              <a:solidFill>
                <a:schemeClr val="tx2">
                  <a:lumMod val="25000"/>
                </a:schemeClr>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Font typeface="Wingdings" pitchFamily="2" charset="2"/>
              <a:buChar char="q"/>
            </a:pPr>
            <a:endParaRPr lang="en-US" sz="2400" b="1" dirty="0">
              <a:solidFill>
                <a:schemeClr val="tx2">
                  <a:lumMod val="25000"/>
                </a:schemeClr>
              </a:solidFill>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590" y="146008"/>
            <a:ext cx="1275410" cy="1117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CalEP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07842" y="6019800"/>
            <a:ext cx="56197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413790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501378"/>
            <a:ext cx="6936242" cy="946422"/>
          </a:xfrm>
        </p:spPr>
        <p:txBody>
          <a:bodyPr>
            <a:normAutofit fontScale="90000"/>
          </a:bodyPr>
          <a:lstStyle/>
          <a:p>
            <a:pPr>
              <a:lnSpc>
                <a:spcPct val="150000"/>
              </a:lnSpc>
            </a:pPr>
            <a:r>
              <a:rPr lang="en-US" sz="3000" b="1" dirty="0" smtClean="0">
                <a:solidFill>
                  <a:schemeClr val="tx2">
                    <a:lumMod val="25000"/>
                  </a:schemeClr>
                </a:solidFill>
                <a:latin typeface="+mn-lt"/>
              </a:rPr>
              <a:t>OFFICE OF PERMITTING </a:t>
            </a:r>
            <a:br>
              <a:rPr lang="en-US" sz="3000" b="1" dirty="0" smtClean="0">
                <a:solidFill>
                  <a:schemeClr val="tx2">
                    <a:lumMod val="25000"/>
                  </a:schemeClr>
                </a:solidFill>
                <a:latin typeface="+mn-lt"/>
              </a:rPr>
            </a:br>
            <a:r>
              <a:rPr lang="en-US" sz="3000" b="1" dirty="0" smtClean="0">
                <a:solidFill>
                  <a:schemeClr val="tx2">
                    <a:lumMod val="25000"/>
                  </a:schemeClr>
                </a:solidFill>
                <a:latin typeface="+mn-lt"/>
              </a:rPr>
              <a:t>(Continued)</a:t>
            </a:r>
            <a:endParaRPr lang="en-US" sz="3000" b="1" dirty="0">
              <a:solidFill>
                <a:schemeClr val="tx2">
                  <a:lumMod val="25000"/>
                </a:schemeClr>
              </a:solidFill>
              <a:latin typeface="+mn-lt"/>
            </a:endParaRPr>
          </a:p>
        </p:txBody>
      </p:sp>
      <p:sp>
        <p:nvSpPr>
          <p:cNvPr id="3" name="Subtitle 2"/>
          <p:cNvSpPr>
            <a:spLocks noGrp="1"/>
          </p:cNvSpPr>
          <p:nvPr>
            <p:ph type="subTitle" idx="1"/>
          </p:nvPr>
        </p:nvSpPr>
        <p:spPr>
          <a:xfrm>
            <a:off x="248590" y="1371601"/>
            <a:ext cx="8514410" cy="5200650"/>
          </a:xfrm>
          <a:noFill/>
        </p:spPr>
        <p:txBody>
          <a:bodyPr>
            <a:normAutofit fontScale="85000" lnSpcReduction="20000"/>
          </a:bodyPr>
          <a:lstStyle/>
          <a:p>
            <a:pPr lvl="0" algn="l"/>
            <a:endParaRPr lang="en-US" sz="2400" dirty="0">
              <a:solidFill>
                <a:schemeClr val="bg1"/>
              </a:solidFill>
            </a:endParaRPr>
          </a:p>
          <a:p>
            <a:pPr lvl="0" algn="l"/>
            <a:r>
              <a:rPr lang="en-US" sz="2400" dirty="0">
                <a:solidFill>
                  <a:schemeClr val="bg1"/>
                </a:solidFill>
              </a:rPr>
              <a:t>Experts in legal, enforcement, and permitting have been preparing guidance documents to guide permit writers to assist in consistent decision-making.  Permit writers guidance manuals will be a resulting document for future permit writers</a:t>
            </a:r>
            <a:r>
              <a:rPr lang="en-US" sz="2400" dirty="0" smtClean="0">
                <a:solidFill>
                  <a:schemeClr val="bg1"/>
                </a:solidFill>
              </a:rPr>
              <a:t>.</a:t>
            </a:r>
          </a:p>
          <a:p>
            <a:pPr lvl="0" algn="l"/>
            <a:endParaRPr lang="en-US" sz="2400" dirty="0">
              <a:solidFill>
                <a:schemeClr val="bg1"/>
              </a:solidFill>
            </a:endParaRPr>
          </a:p>
          <a:p>
            <a:pPr marL="342900" lvl="0" indent="-342900" algn="l">
              <a:buClrTx/>
              <a:buFont typeface="Arial" panose="020B0604020202020204" pitchFamily="34" charset="0"/>
              <a:buChar char="•"/>
            </a:pPr>
            <a:r>
              <a:rPr lang="en-US" sz="2400" dirty="0">
                <a:solidFill>
                  <a:schemeClr val="bg1"/>
                </a:solidFill>
              </a:rPr>
              <a:t>Moving from teams back to hierarchical process flow</a:t>
            </a:r>
            <a:r>
              <a:rPr lang="en-US" sz="2400" dirty="0" smtClean="0">
                <a:solidFill>
                  <a:schemeClr val="bg1"/>
                </a:solidFill>
              </a:rPr>
              <a:t>.</a:t>
            </a:r>
          </a:p>
          <a:p>
            <a:pPr lvl="0" algn="l"/>
            <a:endParaRPr lang="en-US" sz="2400" dirty="0">
              <a:solidFill>
                <a:schemeClr val="bg1"/>
              </a:solidFill>
            </a:endParaRPr>
          </a:p>
          <a:p>
            <a:pPr marL="342900" lvl="0" indent="-342900" algn="l">
              <a:buClrTx/>
              <a:buFont typeface="Arial" panose="020B0604020202020204" pitchFamily="34" charset="0"/>
              <a:buChar char="•"/>
            </a:pPr>
            <a:r>
              <a:rPr lang="en-US" sz="2400" dirty="0">
                <a:solidFill>
                  <a:schemeClr val="bg1"/>
                </a:solidFill>
              </a:rPr>
              <a:t>There are 50 permits being renewed and 20 that are being modified</a:t>
            </a:r>
            <a:r>
              <a:rPr lang="en-US" sz="2400" dirty="0" smtClean="0">
                <a:solidFill>
                  <a:schemeClr val="bg1"/>
                </a:solidFill>
              </a:rPr>
              <a:t>.</a:t>
            </a:r>
          </a:p>
          <a:p>
            <a:pPr lvl="0" algn="l"/>
            <a:endParaRPr lang="en-US" sz="2400" dirty="0">
              <a:solidFill>
                <a:schemeClr val="bg1"/>
              </a:solidFill>
            </a:endParaRPr>
          </a:p>
          <a:p>
            <a:pPr marL="342900" lvl="0" indent="-342900" algn="l">
              <a:buClrTx/>
              <a:buFont typeface="Arial" panose="020B0604020202020204" pitchFamily="34" charset="0"/>
              <a:buChar char="•"/>
            </a:pPr>
            <a:r>
              <a:rPr lang="en-US" sz="2400" dirty="0">
                <a:solidFill>
                  <a:schemeClr val="bg1"/>
                </a:solidFill>
              </a:rPr>
              <a:t>The BCP allowed Permitting to hire 8 permit writers for 2 yr. limited term</a:t>
            </a:r>
            <a:r>
              <a:rPr lang="en-US" sz="2400" dirty="0" smtClean="0">
                <a:solidFill>
                  <a:schemeClr val="bg1"/>
                </a:solidFill>
              </a:rPr>
              <a:t>.</a:t>
            </a:r>
          </a:p>
          <a:p>
            <a:pPr lvl="0" algn="l"/>
            <a:endParaRPr lang="en-US" sz="2400" dirty="0">
              <a:solidFill>
                <a:schemeClr val="bg1"/>
              </a:solidFill>
            </a:endParaRPr>
          </a:p>
          <a:p>
            <a:pPr marL="342900" lvl="0" indent="-342900" algn="l">
              <a:buClrTx/>
              <a:buFont typeface="Arial" panose="020B0604020202020204" pitchFamily="34" charset="0"/>
              <a:buChar char="•"/>
            </a:pPr>
            <a:r>
              <a:rPr lang="en-US" sz="2400" dirty="0">
                <a:solidFill>
                  <a:schemeClr val="bg1"/>
                </a:solidFill>
              </a:rPr>
              <a:t>Permitting is evolving Envirostor so public review can note future anticipated activities</a:t>
            </a:r>
            <a:r>
              <a:rPr lang="en-US" sz="2400" dirty="0" smtClean="0">
                <a:solidFill>
                  <a:schemeClr val="bg1"/>
                </a:solidFill>
              </a:rPr>
              <a:t>.</a:t>
            </a:r>
          </a:p>
          <a:p>
            <a:pPr lvl="0" algn="l">
              <a:buClrTx/>
            </a:pPr>
            <a:endParaRPr lang="en-US" sz="2400" dirty="0">
              <a:solidFill>
                <a:schemeClr val="bg1"/>
              </a:solidFill>
            </a:endParaRPr>
          </a:p>
          <a:p>
            <a:pPr marL="342900" lvl="0" indent="-342900" algn="l">
              <a:buClrTx/>
              <a:buFont typeface="Arial" panose="020B0604020202020204" pitchFamily="34" charset="0"/>
              <a:buChar char="•"/>
            </a:pPr>
            <a:r>
              <a:rPr lang="en-US" sz="2400" dirty="0">
                <a:solidFill>
                  <a:schemeClr val="bg1"/>
                </a:solidFill>
              </a:rPr>
              <a:t>DTSC is attempting to secure approvals from CalHR for creating a Permitting Division Chief position.</a:t>
            </a:r>
          </a:p>
          <a:p>
            <a:pPr marL="228600">
              <a:spcBef>
                <a:spcPts val="500"/>
              </a:spcBef>
              <a:buClr>
                <a:schemeClr val="bg1"/>
              </a:buClr>
              <a:buSzPct val="65000"/>
            </a:pPr>
            <a:endParaRPr lang="en-US" sz="2800" dirty="0" smtClean="0">
              <a:solidFill>
                <a:schemeClr val="bg1"/>
              </a:solidFill>
            </a:endParaRPr>
          </a:p>
          <a:p>
            <a:pPr marL="228600">
              <a:spcBef>
                <a:spcPts val="500"/>
              </a:spcBef>
              <a:buClr>
                <a:schemeClr val="bg1"/>
              </a:buClr>
              <a:buSzPct val="65000"/>
            </a:pPr>
            <a:endParaRPr lang="en-US" sz="2800" b="1" dirty="0" smtClean="0">
              <a:solidFill>
                <a:schemeClr val="tx2">
                  <a:lumMod val="25000"/>
                </a:schemeClr>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Font typeface="Wingdings" pitchFamily="2" charset="2"/>
              <a:buChar char="q"/>
            </a:pPr>
            <a:endParaRPr lang="en-US" sz="2400" b="1" dirty="0">
              <a:solidFill>
                <a:schemeClr val="tx2">
                  <a:lumMod val="25000"/>
                </a:schemeClr>
              </a:solidFill>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590" y="146008"/>
            <a:ext cx="1275410" cy="1117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CalEP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07842" y="6019800"/>
            <a:ext cx="56197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805757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9700" y="501378"/>
            <a:ext cx="6936242" cy="1524000"/>
          </a:xfrm>
        </p:spPr>
        <p:txBody>
          <a:bodyPr>
            <a:normAutofit/>
          </a:bodyPr>
          <a:lstStyle/>
          <a:p>
            <a:pPr>
              <a:lnSpc>
                <a:spcPct val="150000"/>
              </a:lnSpc>
            </a:pPr>
            <a:r>
              <a:rPr lang="en-US" sz="3100" b="1" dirty="0" smtClean="0">
                <a:solidFill>
                  <a:schemeClr val="tx2">
                    <a:lumMod val="25000"/>
                  </a:schemeClr>
                </a:solidFill>
                <a:latin typeface="+mn-lt"/>
              </a:rPr>
              <a:t>SAFER CONSUMER PRODUCTS REGULATIONS</a:t>
            </a:r>
            <a:endParaRPr lang="en-US" sz="3100" b="1" dirty="0">
              <a:solidFill>
                <a:schemeClr val="tx2">
                  <a:lumMod val="25000"/>
                </a:schemeClr>
              </a:solidFill>
              <a:latin typeface="+mn-lt"/>
            </a:endParaRPr>
          </a:p>
        </p:txBody>
      </p:sp>
      <p:sp>
        <p:nvSpPr>
          <p:cNvPr id="3" name="Subtitle 2"/>
          <p:cNvSpPr>
            <a:spLocks noGrp="1"/>
          </p:cNvSpPr>
          <p:nvPr>
            <p:ph type="subTitle" idx="1"/>
          </p:nvPr>
        </p:nvSpPr>
        <p:spPr>
          <a:xfrm>
            <a:off x="1371600" y="2590800"/>
            <a:ext cx="7315200" cy="3981450"/>
          </a:xfrm>
        </p:spPr>
        <p:txBody>
          <a:bodyPr>
            <a:normAutofit fontScale="70000" lnSpcReduction="20000"/>
          </a:bodyPr>
          <a:lstStyle/>
          <a:p>
            <a:pPr algn="l"/>
            <a:r>
              <a:rPr lang="en-US" dirty="0">
                <a:solidFill>
                  <a:schemeClr val="bg1"/>
                </a:solidFill>
              </a:rPr>
              <a:t>The Safer Consumer Products (SCP) regulations seek to reduce toxic chemicals in consumer products, create new business opportunities in the emerging safer consumer products economy, and make it easier for consumers and businesses to identify what chemicals are present in the products they buy. </a:t>
            </a:r>
          </a:p>
          <a:p>
            <a:pPr algn="l"/>
            <a:endParaRPr lang="en-US" dirty="0">
              <a:solidFill>
                <a:schemeClr val="bg1"/>
              </a:solidFill>
            </a:endParaRPr>
          </a:p>
          <a:p>
            <a:pPr algn="l"/>
            <a:r>
              <a:rPr lang="en-US" dirty="0">
                <a:solidFill>
                  <a:schemeClr val="bg1"/>
                </a:solidFill>
              </a:rPr>
              <a:t>Instead of banning the use of a chemical without knowing the availability or safety of alternatives, the regulations provide a process for manufacturers to answer two questions: </a:t>
            </a:r>
            <a:endParaRPr lang="en-US" dirty="0" smtClean="0">
              <a:solidFill>
                <a:schemeClr val="bg1"/>
              </a:solidFill>
            </a:endParaRPr>
          </a:p>
          <a:p>
            <a:pPr algn="l"/>
            <a:r>
              <a:rPr lang="en-US" dirty="0" smtClean="0">
                <a:solidFill>
                  <a:schemeClr val="bg1"/>
                </a:solidFill>
              </a:rPr>
              <a:t>1</a:t>
            </a:r>
            <a:r>
              <a:rPr lang="en-US" dirty="0">
                <a:solidFill>
                  <a:schemeClr val="bg1"/>
                </a:solidFill>
              </a:rPr>
              <a:t>) </a:t>
            </a:r>
            <a:r>
              <a:rPr lang="en-US" dirty="0" smtClean="0">
                <a:solidFill>
                  <a:schemeClr val="bg1"/>
                </a:solidFill>
              </a:rPr>
              <a:t>is </a:t>
            </a:r>
            <a:r>
              <a:rPr lang="en-US" dirty="0">
                <a:solidFill>
                  <a:schemeClr val="bg1"/>
                </a:solidFill>
              </a:rPr>
              <a:t>this chemical necessary? </a:t>
            </a:r>
            <a:endParaRPr lang="en-US" dirty="0" smtClean="0">
              <a:solidFill>
                <a:schemeClr val="bg1"/>
              </a:solidFill>
            </a:endParaRPr>
          </a:p>
          <a:p>
            <a:pPr algn="l"/>
            <a:r>
              <a:rPr lang="en-US" dirty="0" smtClean="0">
                <a:solidFill>
                  <a:schemeClr val="bg1"/>
                </a:solidFill>
              </a:rPr>
              <a:t>2</a:t>
            </a:r>
            <a:r>
              <a:rPr lang="en-US" dirty="0">
                <a:solidFill>
                  <a:schemeClr val="bg1"/>
                </a:solidFill>
              </a:rPr>
              <a:t>) Is there a safer alternative?</a:t>
            </a:r>
          </a:p>
          <a:p>
            <a:pPr algn="l"/>
            <a:endParaRPr lang="en-US" dirty="0">
              <a:solidFill>
                <a:schemeClr val="bg1"/>
              </a:solidFill>
            </a:endParaRPr>
          </a:p>
          <a:p>
            <a:pPr algn="l"/>
            <a:r>
              <a:rPr lang="en-US" dirty="0">
                <a:solidFill>
                  <a:schemeClr val="bg1"/>
                </a:solidFill>
              </a:rPr>
              <a:t>Saferconsumerproducts@dtsc.ca.gov</a:t>
            </a:r>
          </a:p>
          <a:p>
            <a:pPr algn="l"/>
            <a:endParaRPr lang="en-US" sz="2400" dirty="0">
              <a:solidFill>
                <a:schemeClr val="bg1"/>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Blip>
                <a:blip r:embed="rId2"/>
              </a:buBlip>
            </a:pPr>
            <a:endParaRPr lang="en-US" sz="2400" b="1" dirty="0" smtClean="0">
              <a:solidFill>
                <a:schemeClr val="tx2">
                  <a:lumMod val="25000"/>
                </a:schemeClr>
              </a:solidFill>
            </a:endParaRPr>
          </a:p>
          <a:p>
            <a:pPr marL="342900" indent="-342900">
              <a:spcBef>
                <a:spcPts val="500"/>
              </a:spcBef>
              <a:buClr>
                <a:schemeClr val="bg1"/>
              </a:buClr>
              <a:buSzPct val="80000"/>
              <a:buFont typeface="Wingdings" pitchFamily="2" charset="2"/>
              <a:buChar char="q"/>
            </a:pPr>
            <a:endParaRPr lang="en-US" sz="2400" b="1" dirty="0">
              <a:solidFill>
                <a:schemeClr val="tx2">
                  <a:lumMod val="25000"/>
                </a:schemeClr>
              </a:solidFill>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590" y="146008"/>
            <a:ext cx="1275410" cy="11173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4" descr="CalEPA"/>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07842" y="6019800"/>
            <a:ext cx="561975" cy="55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Minus 5"/>
          <p:cNvSpPr/>
          <p:nvPr/>
        </p:nvSpPr>
        <p:spPr>
          <a:xfrm>
            <a:off x="1447800" y="2240280"/>
            <a:ext cx="6860042" cy="45719"/>
          </a:xfrm>
          <a:prstGeom prst="mathMinus">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dirty="0">
              <a:solidFill>
                <a:srgbClr val="0070C0"/>
              </a:solidFill>
            </a:endParaRPr>
          </a:p>
        </p:txBody>
      </p:sp>
    </p:spTree>
    <p:extLst>
      <p:ext uri="{BB962C8B-B14F-4D97-AF65-F5344CB8AC3E}">
        <p14:creationId xmlns:p14="http://schemas.microsoft.com/office/powerpoint/2010/main" val="27700938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1452</TotalTime>
  <Words>1176</Words>
  <Application>Microsoft Office PowerPoint</Application>
  <PresentationFormat>On-screen Show (4:3)</PresentationFormat>
  <Paragraphs>211</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Apex</vt:lpstr>
      <vt:lpstr>California department of toxic substances control</vt:lpstr>
      <vt:lpstr>Topics</vt:lpstr>
      <vt:lpstr>MISSION</vt:lpstr>
      <vt:lpstr>Administration</vt:lpstr>
      <vt:lpstr>Administration</vt:lpstr>
      <vt:lpstr>Brownfields and environmental restoration</vt:lpstr>
      <vt:lpstr>Office of PERMITTING</vt:lpstr>
      <vt:lpstr>OFFICE OF PERMITTING  (Continued)</vt:lpstr>
      <vt:lpstr>SAFER CONSUMER PRODUCTS REGULATIONS</vt:lpstr>
      <vt:lpstr>SAFER CONSUMER PRODUCTS REGULATIONS (CONTINUED)</vt:lpstr>
      <vt:lpstr>SAFER CONSUMER PRODUCTS REGULATIONS (CONTINUED)</vt:lpstr>
      <vt:lpstr>SAFER CONSUMER PRODUCTS REGULATIONS (CONTINUED)</vt:lpstr>
      <vt:lpstr>SAFER CONSUMER PRODUCTS REGULATIONS (CONTINUED)</vt:lpstr>
      <vt:lpstr>SAFER CONSUMER PRODUCTS REGULATIONS (CONTINUED)</vt:lpstr>
      <vt:lpstr>SAFER CONSUMER PRODUCTS REGULATIONS (CONTINUED)</vt:lpstr>
      <vt:lpstr>Hazardous waste management program</vt:lpstr>
      <vt:lpstr>Hazardous Waste management program (Continued)</vt:lpstr>
      <vt:lpstr>Hazardous Waste management program (Continued)</vt:lpstr>
      <vt:lpstr>questions</vt:lpstr>
      <vt:lpstr>Thank you</vt:lpstr>
    </vt:vector>
  </TitlesOfParts>
  <Company>DTSC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Lopez, Veronica@DTSC</dc:creator>
  <cp:lastModifiedBy>lapecech</cp:lastModifiedBy>
  <cp:revision>79</cp:revision>
  <cp:lastPrinted>2014-10-01T20:34:39Z</cp:lastPrinted>
  <dcterms:created xsi:type="dcterms:W3CDTF">2013-08-15T15:35:59Z</dcterms:created>
  <dcterms:modified xsi:type="dcterms:W3CDTF">2014-10-07T19:09:24Z</dcterms:modified>
</cp:coreProperties>
</file>