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5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4236" r:id="rId2"/>
    <p:sldMasterId id="2147484242" r:id="rId3"/>
    <p:sldMasterId id="2147484275" r:id="rId4"/>
    <p:sldMasterId id="2147484295" r:id="rId5"/>
    <p:sldMasterId id="2147484307" r:id="rId6"/>
  </p:sldMasterIdLst>
  <p:notesMasterIdLst>
    <p:notesMasterId r:id="rId17"/>
  </p:notesMasterIdLst>
  <p:handoutMasterIdLst>
    <p:handoutMasterId r:id="rId18"/>
  </p:handoutMasterIdLst>
  <p:sldIdLst>
    <p:sldId id="863" r:id="rId7"/>
    <p:sldId id="881" r:id="rId8"/>
    <p:sldId id="884" r:id="rId9"/>
    <p:sldId id="871" r:id="rId10"/>
    <p:sldId id="887" r:id="rId11"/>
    <p:sldId id="882" r:id="rId12"/>
    <p:sldId id="886" r:id="rId13"/>
    <p:sldId id="885" r:id="rId14"/>
    <p:sldId id="888" r:id="rId15"/>
    <p:sldId id="883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 baseline="-250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zabeth.barr" initials="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A3"/>
    <a:srgbClr val="66FF99"/>
    <a:srgbClr val="660066"/>
    <a:srgbClr val="333399"/>
    <a:srgbClr val="CC3300"/>
    <a:srgbClr val="009E78"/>
    <a:srgbClr val="EC9452"/>
    <a:srgbClr val="FF0000"/>
    <a:srgbClr val="BCE292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843" autoAdjust="0"/>
    <p:restoredTop sz="70999" autoAdjust="0"/>
  </p:normalViewPr>
  <p:slideViewPr>
    <p:cSldViewPr snapToGrid="0">
      <p:cViewPr>
        <p:scale>
          <a:sx n="75" d="100"/>
          <a:sy n="75" d="100"/>
        </p:scale>
        <p:origin x="-946" y="125"/>
      </p:cViewPr>
      <p:guideLst>
        <p:guide orient="horz" pos="351"/>
        <p:guide pos="28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89" d="100"/>
          <a:sy n="89" d="100"/>
        </p:scale>
        <p:origin x="-1776" y="16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5"/>
          <c:order val="0"/>
          <c:tx>
            <c:strRef>
              <c:f>' Comparison'!$A$25</c:f>
              <c:strCache>
                <c:ptCount val="1"/>
                <c:pt idx="0">
                  <c:v>09 July 14, EPA Region 9 Accelerated Response Threshold -Residential (ug/m3)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 Comparison'!$B$25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strRef>
              <c:f>' Comparison'!$A$24</c:f>
              <c:strCache>
                <c:ptCount val="1"/>
                <c:pt idx="0">
                  <c:v>09 July  14, EPA Region 9 Urgent Response Threshold - Residential (ug/m3)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 Comparison'!$B$24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0"/>
          <c:order val="2"/>
          <c:tx>
            <c:strRef>
              <c:f>' Comparison'!$A$23</c:f>
              <c:strCache>
                <c:ptCount val="1"/>
                <c:pt idx="0">
                  <c:v>09 July 14, EPA Region 9 Accelerated Response Threshold - Industrial(ug/m3)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 Comparison'!$B$23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4"/>
          <c:order val="3"/>
          <c:tx>
            <c:strRef>
              <c:f>' Comparison'!$A$22</c:f>
              <c:strCache>
                <c:ptCount val="1"/>
                <c:pt idx="0">
                  <c:v>09 July  14, EPA Region 9 Urgent Response Threshold - Industrial (ug/m3)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1718077319542979E-3"/>
                  <c:y val="-3.3585222502098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 Comparison'!$B$15</c:f>
              <c:strCache>
                <c:ptCount val="1"/>
                <c:pt idx="0">
                  <c:v>Measured Data/Threshold</c:v>
                </c:pt>
              </c:strCache>
            </c:strRef>
          </c:cat>
          <c:val>
            <c:numRef>
              <c:f>' Comparison'!$B$22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ser>
          <c:idx val="3"/>
          <c:order val="4"/>
          <c:tx>
            <c:strRef>
              <c:f>' Comparison'!$A$20</c:f>
              <c:strCache>
                <c:ptCount val="1"/>
                <c:pt idx="0">
                  <c:v>NIOSH Relative Exposure Limit (ug/m3) - 10 Hour TWA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855322540128028"/>
                  <c:y val="1.0075566750629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 Comparison'!$B$15</c:f>
              <c:strCache>
                <c:ptCount val="1"/>
                <c:pt idx="0">
                  <c:v>Measured Data/Threshold</c:v>
                </c:pt>
              </c:strCache>
            </c:strRef>
          </c:cat>
          <c:val>
            <c:numRef>
              <c:f>' Comparison'!$B$20</c:f>
              <c:numCache>
                <c:formatCode>General</c:formatCode>
                <c:ptCount val="1"/>
                <c:pt idx="0">
                  <c:v>134250</c:v>
                </c:pt>
              </c:numCache>
            </c:numRef>
          </c:val>
        </c:ser>
        <c:ser>
          <c:idx val="2"/>
          <c:order val="5"/>
          <c:tx>
            <c:strRef>
              <c:f>' Comparison'!$A$19</c:f>
              <c:strCache>
                <c:ptCount val="1"/>
                <c:pt idx="0">
                  <c:v>OSHA Permissible Exposure Limit (ug/m3) - 8 Hour TWA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2640264026402642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 Comparison'!$B$15</c:f>
              <c:strCache>
                <c:ptCount val="1"/>
                <c:pt idx="0">
                  <c:v>Measured Data/Threshold</c:v>
                </c:pt>
              </c:strCache>
            </c:strRef>
          </c:cat>
          <c:val>
            <c:numRef>
              <c:f>' Comparison'!$B$19</c:f>
              <c:numCache>
                <c:formatCode>General</c:formatCode>
                <c:ptCount val="1"/>
                <c:pt idx="0">
                  <c:v>537000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457152"/>
        <c:axId val="129475328"/>
      </c:barChart>
      <c:catAx>
        <c:axId val="12945715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29475328"/>
        <c:crosses val="autoZero"/>
        <c:auto val="1"/>
        <c:lblAlgn val="ctr"/>
        <c:lblOffset val="100"/>
        <c:noMultiLvlLbl val="0"/>
      </c:catAx>
      <c:valAx>
        <c:axId val="129475328"/>
        <c:scaling>
          <c:logBase val="10"/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Concentration (</a:t>
                </a:r>
                <a:r>
                  <a:rPr lang="en-US" dirty="0" err="1"/>
                  <a:t>ug</a:t>
                </a:r>
                <a:r>
                  <a:rPr lang="en-US" dirty="0"/>
                  <a:t>/m</a:t>
                </a:r>
                <a:r>
                  <a:rPr lang="en-US" baseline="30000" dirty="0"/>
                  <a:t>3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129457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535911602209949"/>
          <c:y val="0.17934240038177046"/>
          <c:w val="0.33885819521178639"/>
          <c:h val="0.6145271295633499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413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t" anchorCtr="0" compatLnSpc="1">
            <a:prstTxWarp prst="textNoShape">
              <a:avLst/>
            </a:prstTxWarp>
          </a:bodyPr>
          <a:lstStyle>
            <a:lvl1pPr algn="l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987" y="1"/>
            <a:ext cx="3037413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t" anchorCtr="0" compatLnSpc="1">
            <a:prstTxWarp prst="textNoShape">
              <a:avLst/>
            </a:prstTxWarp>
          </a:bodyPr>
          <a:lstStyle>
            <a:lvl1pPr algn="r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620"/>
            <a:ext cx="3037413" cy="46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b" anchorCtr="0" compatLnSpc="1">
            <a:prstTxWarp prst="textNoShape">
              <a:avLst/>
            </a:prstTxWarp>
          </a:bodyPr>
          <a:lstStyle>
            <a:lvl1pPr algn="l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987" y="8830620"/>
            <a:ext cx="3037413" cy="46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b" anchorCtr="0" compatLnSpc="1">
            <a:prstTxWarp prst="textNoShape">
              <a:avLst/>
            </a:prstTxWarp>
          </a:bodyPr>
          <a:lstStyle>
            <a:lvl1pPr algn="r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D55243C-475B-415B-95B5-05AC184062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29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413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t" anchorCtr="0" compatLnSpc="1">
            <a:prstTxWarp prst="textNoShape">
              <a:avLst/>
            </a:prstTxWarp>
          </a:bodyPr>
          <a:lstStyle>
            <a:lvl1pPr algn="l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987" y="1"/>
            <a:ext cx="3037413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t" anchorCtr="0" compatLnSpc="1">
            <a:prstTxWarp prst="textNoShape">
              <a:avLst/>
            </a:prstTxWarp>
          </a:bodyPr>
          <a:lstStyle>
            <a:lvl1pPr algn="r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5325"/>
            <a:ext cx="4652962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7179" y="4414511"/>
            <a:ext cx="5136047" cy="4187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0620"/>
            <a:ext cx="3037413" cy="46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b" anchorCtr="0" compatLnSpc="1">
            <a:prstTxWarp prst="textNoShape">
              <a:avLst/>
            </a:prstTxWarp>
          </a:bodyPr>
          <a:lstStyle>
            <a:lvl1pPr algn="l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987" y="8830620"/>
            <a:ext cx="3037413" cy="46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54" tIns="47175" rIns="94354" bIns="47175" numCol="1" anchor="b" anchorCtr="0" compatLnSpc="1">
            <a:prstTxWarp prst="textNoShape">
              <a:avLst/>
            </a:prstTxWarp>
          </a:bodyPr>
          <a:lstStyle>
            <a:lvl1pPr algn="r" defTabSz="943010">
              <a:defRPr sz="1200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F6420F0-427B-4E6E-B14F-603CCB5F66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66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763BEA-D0F6-43B6-B5BC-7D811D478F07}" type="slidenum">
              <a:rPr lang="en-US" smtClean="0">
                <a:cs typeface="Arial" charset="0"/>
              </a:rPr>
              <a:pPr/>
              <a:t>1</a:t>
            </a:fld>
            <a:endParaRPr lang="en-US" dirty="0" smtClean="0"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6612" cy="3484562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975" y="4414511"/>
            <a:ext cx="5142455" cy="4185621"/>
          </a:xfrm>
          <a:noFill/>
          <a:ln/>
        </p:spPr>
        <p:txBody>
          <a:bodyPr lIns="93916" tIns="46957" rIns="93916" bIns="46957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6420F0-427B-4E6E-B14F-603CCB5F665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58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IRIS</a:t>
            </a:r>
          </a:p>
          <a:p>
            <a:pPr lvl="0"/>
            <a:r>
              <a:rPr lang="en-US" dirty="0" smtClean="0"/>
              <a:t>Conclusion that EPA exposure poses non-cancer toxicity to developing fetus including fetal cardiac malformations</a:t>
            </a:r>
          </a:p>
          <a:p>
            <a:pPr lvl="0"/>
            <a:r>
              <a:rPr lang="en-US" dirty="0" smtClean="0"/>
              <a:t>Women in first trimester are one of most sensitive populations to TCE inhalation exposure</a:t>
            </a:r>
          </a:p>
          <a:p>
            <a:pPr lvl="0"/>
            <a:r>
              <a:rPr lang="en-US" dirty="0" smtClean="0"/>
              <a:t>Specifically 3 weeks in first trimester where heart is</a:t>
            </a:r>
            <a:r>
              <a:rPr lang="en-US" baseline="0" dirty="0" smtClean="0"/>
              <a:t> developing</a:t>
            </a:r>
            <a:endParaRPr lang="en-US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December 2013 – Prompt Response</a:t>
            </a:r>
            <a:r>
              <a:rPr lang="en-US" baseline="0" dirty="0" smtClean="0"/>
              <a:t> Action Level - &gt; to Accelerated Response Action level</a:t>
            </a:r>
            <a:endParaRPr lang="en-US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Based</a:t>
            </a:r>
            <a:r>
              <a:rPr lang="en-US" baseline="0" dirty="0" smtClean="0"/>
              <a:t> on short term exposure </a:t>
            </a:r>
            <a:r>
              <a:rPr lang="en-US" dirty="0" smtClean="0"/>
              <a:t>not the typical long term chronic effects for evaluating risk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NCP/Superfund give EPA authority to implement these actions on NPL investigations provide for early or interim actions where warranted by hazards posed by site-related contamination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State Department of Toxic Substances</a:t>
            </a:r>
            <a:r>
              <a:rPr lang="en-US" baseline="0" dirty="0" smtClean="0"/>
              <a:t> Control (DTSC) Human and ecological risk office (HERO) published a Human Health Risk Assessment Note (No. 5) on August 21, 2014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6420F0-427B-4E6E-B14F-603CCB5F665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977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b="0" baseline="0" dirty="0" smtClean="0"/>
              <a:t>Reference Concentration (</a:t>
            </a:r>
            <a:r>
              <a:rPr lang="en-US" sz="1000" b="0" baseline="0" dirty="0" err="1" smtClean="0"/>
              <a:t>RfC</a:t>
            </a:r>
            <a:r>
              <a:rPr lang="en-US" sz="1000" b="0" baseline="0" dirty="0" smtClean="0"/>
              <a:t>) is same as accelerated response action level for residential exposure because exposure is considered continuous (24 hour); includes a “margin of safety”</a:t>
            </a:r>
          </a:p>
          <a:p>
            <a:endParaRPr lang="en-US" sz="1000" b="0" baseline="0" dirty="0" smtClean="0"/>
          </a:p>
          <a:p>
            <a:r>
              <a:rPr lang="en-US" sz="1000" b="0" baseline="0" dirty="0" smtClean="0"/>
              <a:t>HQ = 3 is “generally Region 9 practice to immediately initiate response action to address exposures at or above an HQ=3”</a:t>
            </a:r>
          </a:p>
          <a:p>
            <a:endParaRPr lang="en-US" sz="1000" b="0" baseline="0" dirty="0" smtClean="0"/>
          </a:p>
          <a:p>
            <a:endParaRPr lang="en-US" sz="1000" b="0" baseline="0" dirty="0" smtClean="0"/>
          </a:p>
          <a:p>
            <a:endParaRPr lang="en-US" sz="10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6420F0-427B-4E6E-B14F-603CCB5F665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58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C1AAEA-2583-4232-A5AA-189A6BA5542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b="0" baseline="0" dirty="0" smtClean="0"/>
              <a:t>Accelerated – within a few weeks</a:t>
            </a:r>
          </a:p>
          <a:p>
            <a:r>
              <a:rPr lang="en-US" sz="1000" b="0" baseline="0" dirty="0" smtClean="0"/>
              <a:t>Urgent – HQ = 3</a:t>
            </a:r>
          </a:p>
          <a:p>
            <a:endParaRPr lang="en-US" sz="10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6420F0-427B-4E6E-B14F-603CCB5F665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58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b="0" baseline="0" dirty="0" smtClean="0"/>
              <a:t>Accelerated – within a few weeks</a:t>
            </a:r>
          </a:p>
          <a:p>
            <a:r>
              <a:rPr lang="en-US" sz="1000" b="0" baseline="0" dirty="0" smtClean="0"/>
              <a:t>Urgent – HQ = 3</a:t>
            </a:r>
          </a:p>
          <a:p>
            <a:endParaRPr lang="en-US" sz="10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6420F0-427B-4E6E-B14F-603CCB5F665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58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6420F0-427B-4E6E-B14F-603CCB5F665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58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design2c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6"/>
          <p:cNvSpPr>
            <a:spLocks noChangeShapeType="1"/>
          </p:cNvSpPr>
          <p:nvPr/>
        </p:nvSpPr>
        <p:spPr bwMode="auto">
          <a:xfrm flipH="1">
            <a:off x="5110163" y="1998663"/>
            <a:ext cx="3813175" cy="0"/>
          </a:xfrm>
          <a:prstGeom prst="line">
            <a:avLst/>
          </a:prstGeom>
          <a:noFill/>
          <a:ln w="12700">
            <a:solidFill>
              <a:srgbClr val="0C2577"/>
            </a:solidFill>
            <a:round/>
            <a:headEnd/>
            <a:tailEnd/>
          </a:ln>
          <a:effectLst/>
        </p:spPr>
        <p:txBody>
          <a:bodyPr lIns="99276" tIns="49638" rIns="99276" bIns="49638">
            <a:spAutoFit/>
          </a:bodyPr>
          <a:lstStyle/>
          <a:p>
            <a:pPr algn="ctr">
              <a:defRPr/>
            </a:pPr>
            <a:endParaRPr lang="en-US" dirty="0">
              <a:cs typeface="+mn-cs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877175" y="1971675"/>
            <a:ext cx="1147763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9276" tIns="49638" rIns="99276" bIns="49638">
            <a:spAutoFit/>
          </a:bodyPr>
          <a:lstStyle/>
          <a:p>
            <a:pPr algn="r">
              <a:defRPr/>
            </a:pPr>
            <a:r>
              <a:rPr lang="en-US" sz="700" baseline="0" dirty="0">
                <a:solidFill>
                  <a:srgbClr val="537DB9"/>
                </a:solidFill>
                <a:cs typeface="+mn-cs"/>
              </a:rPr>
              <a:t>NAVFAC SOUTHWEST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857500" y="2386013"/>
            <a:ext cx="4546600" cy="1000125"/>
          </a:xfrm>
        </p:spPr>
        <p:txBody>
          <a:bodyPr anchor="t"/>
          <a:lstStyle>
            <a:lvl1pPr>
              <a:defRPr>
                <a:latin typeface="Arial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83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57500" y="4249738"/>
            <a:ext cx="4535488" cy="611187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009ED5"/>
                </a:solidFill>
                <a:latin typeface="Arial Narrow" pitchFamily="34" charset="0"/>
              </a:defRPr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857500" y="6253163"/>
            <a:ext cx="1905000" cy="457200"/>
          </a:xfrm>
        </p:spPr>
        <p:txBody>
          <a:bodyPr/>
          <a:lstStyle>
            <a:lvl1pPr algn="l">
              <a:defRPr sz="1400" b="1">
                <a:solidFill>
                  <a:srgbClr val="273D84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177800"/>
            <a:ext cx="2022475" cy="5984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113" y="177800"/>
            <a:ext cx="5916612" cy="5984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46113" y="1350963"/>
            <a:ext cx="8091487" cy="4811712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6113" y="1350963"/>
            <a:ext cx="3968750" cy="2328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7263" y="1350963"/>
            <a:ext cx="3970337" cy="2328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46113" y="3832225"/>
            <a:ext cx="396875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7263" y="3832225"/>
            <a:ext cx="3970337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13" y="1350963"/>
            <a:ext cx="3968750" cy="4811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7263" y="1350963"/>
            <a:ext cx="3970337" cy="2328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7263" y="3832225"/>
            <a:ext cx="3970337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46113" y="1350963"/>
            <a:ext cx="3968750" cy="4811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350963"/>
            <a:ext cx="3970337" cy="4811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46113" y="1350963"/>
            <a:ext cx="8091487" cy="4811712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098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USF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9"/>
          <p:cNvSpPr txBox="1">
            <a:spLocks noChangeArrowheads="1"/>
          </p:cNvSpPr>
          <p:nvPr userDrawn="1"/>
        </p:nvSpPr>
        <p:spPr bwMode="blackWhite">
          <a:xfrm>
            <a:off x="8774113" y="6619875"/>
            <a:ext cx="3698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defRPr/>
            </a:pPr>
            <a:fld id="{826E6026-8388-4754-9E94-4BDD2EA7C930}" type="slidenum">
              <a:rPr lang="en-US" sz="1200" b="1" baseline="0">
                <a:solidFill>
                  <a:srgbClr val="110189"/>
                </a:solidFill>
                <a:latin typeface="Arial"/>
              </a:rPr>
              <a:pPr algn="ctr">
                <a:lnSpc>
                  <a:spcPct val="80000"/>
                </a:lnSpc>
                <a:spcBef>
                  <a:spcPct val="50000"/>
                </a:spcBef>
                <a:defRPr/>
              </a:pPr>
              <a:t>‹#›</a:t>
            </a:fld>
            <a:endParaRPr lang="en-US" sz="1200" b="1" baseline="0" dirty="0">
              <a:solidFill>
                <a:srgbClr val="110189"/>
              </a:solidFill>
              <a:latin typeface="Arial"/>
            </a:endParaRPr>
          </a:p>
        </p:txBody>
      </p:sp>
      <p:pic>
        <p:nvPicPr>
          <p:cNvPr id="5" name="Picture 22" descr="cusffc-2x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3" y="100013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Rectangle 62"/>
          <p:cNvSpPr>
            <a:spLocks noChangeArrowheads="1"/>
          </p:cNvSpPr>
          <p:nvPr userDrawn="1"/>
        </p:nvSpPr>
        <p:spPr bwMode="auto">
          <a:xfrm>
            <a:off x="0" y="6629400"/>
            <a:ext cx="88392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7" name="Text Box 51"/>
          <p:cNvSpPr txBox="1">
            <a:spLocks noChangeArrowheads="1"/>
          </p:cNvSpPr>
          <p:nvPr userDrawn="1"/>
        </p:nvSpPr>
        <p:spPr bwMode="auto">
          <a:xfrm>
            <a:off x="381000" y="6569075"/>
            <a:ext cx="25336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United States Fleet Forces</a:t>
            </a:r>
          </a:p>
        </p:txBody>
      </p:sp>
      <p:sp>
        <p:nvSpPr>
          <p:cNvPr id="8" name="Text Box 55"/>
          <p:cNvSpPr txBox="1">
            <a:spLocks noChangeArrowheads="1"/>
          </p:cNvSpPr>
          <p:nvPr userDrawn="1"/>
        </p:nvSpPr>
        <p:spPr bwMode="auto">
          <a:xfrm>
            <a:off x="5791200" y="6569075"/>
            <a:ext cx="26098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Ready Fleet … Global Reach</a:t>
            </a:r>
          </a:p>
        </p:txBody>
      </p:sp>
      <p:sp>
        <p:nvSpPr>
          <p:cNvPr id="9" name="Rectangle 61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0" name="Rectangle 63"/>
          <p:cNvSpPr>
            <a:spLocks noChangeArrowheads="1"/>
          </p:cNvSpPr>
          <p:nvPr userDrawn="1"/>
        </p:nvSpPr>
        <p:spPr bwMode="auto">
          <a:xfrm>
            <a:off x="0" y="1027113"/>
            <a:ext cx="91440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1" name="Rectangle 64"/>
          <p:cNvSpPr>
            <a:spLocks noChangeArrowheads="1"/>
          </p:cNvSpPr>
          <p:nvPr userDrawn="1"/>
        </p:nvSpPr>
        <p:spPr bwMode="auto">
          <a:xfrm>
            <a:off x="0" y="1179513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 i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i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77865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295400"/>
            <a:ext cx="8683625" cy="51943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024563" cy="838200"/>
          </a:xfrm>
        </p:spPr>
        <p:txBody>
          <a:bodyPr/>
          <a:lstStyle>
            <a:lvl1pPr>
              <a:defRPr sz="2800" i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78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625" y="1133475"/>
            <a:ext cx="4265613" cy="5356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638" y="1133475"/>
            <a:ext cx="4265612" cy="5356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024563" cy="838200"/>
          </a:xfrm>
        </p:spPr>
        <p:txBody>
          <a:bodyPr/>
          <a:lstStyle>
            <a:lvl1pPr>
              <a:defRPr sz="2800" i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874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024563" cy="838200"/>
          </a:xfrm>
        </p:spPr>
        <p:txBody>
          <a:bodyPr/>
          <a:lstStyle>
            <a:lvl1pPr>
              <a:defRPr sz="2800" i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9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8420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USF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9"/>
          <p:cNvSpPr txBox="1">
            <a:spLocks noChangeArrowheads="1"/>
          </p:cNvSpPr>
          <p:nvPr userDrawn="1"/>
        </p:nvSpPr>
        <p:spPr bwMode="blackWhite">
          <a:xfrm>
            <a:off x="8774113" y="6619875"/>
            <a:ext cx="3698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defRPr/>
            </a:pPr>
            <a:fld id="{7A82B672-1197-437C-BE9D-91E538754C61}" type="slidenum">
              <a:rPr lang="en-US" sz="1200" b="1" baseline="0">
                <a:solidFill>
                  <a:srgbClr val="110189"/>
                </a:solidFill>
                <a:latin typeface="Arial"/>
              </a:rPr>
              <a:pPr algn="ctr">
                <a:lnSpc>
                  <a:spcPct val="80000"/>
                </a:lnSpc>
                <a:spcBef>
                  <a:spcPct val="50000"/>
                </a:spcBef>
                <a:defRPr/>
              </a:pPr>
              <a:t>‹#›</a:t>
            </a:fld>
            <a:endParaRPr lang="en-US" sz="1200" b="1" baseline="0" dirty="0">
              <a:solidFill>
                <a:srgbClr val="110189"/>
              </a:solidFill>
              <a:latin typeface="Arial"/>
            </a:endParaRPr>
          </a:p>
        </p:txBody>
      </p:sp>
      <p:pic>
        <p:nvPicPr>
          <p:cNvPr id="5" name="Picture 22" descr="cusffc-2x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3" y="100013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Rectangle 62"/>
          <p:cNvSpPr>
            <a:spLocks noChangeArrowheads="1"/>
          </p:cNvSpPr>
          <p:nvPr userDrawn="1"/>
        </p:nvSpPr>
        <p:spPr bwMode="auto">
          <a:xfrm>
            <a:off x="0" y="6629400"/>
            <a:ext cx="88392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7" name="Text Box 51"/>
          <p:cNvSpPr txBox="1">
            <a:spLocks noChangeArrowheads="1"/>
          </p:cNvSpPr>
          <p:nvPr userDrawn="1"/>
        </p:nvSpPr>
        <p:spPr bwMode="auto">
          <a:xfrm>
            <a:off x="381000" y="6569075"/>
            <a:ext cx="25336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United States Fleet Forces</a:t>
            </a:r>
          </a:p>
        </p:txBody>
      </p:sp>
      <p:sp>
        <p:nvSpPr>
          <p:cNvPr id="8" name="Text Box 55"/>
          <p:cNvSpPr txBox="1">
            <a:spLocks noChangeArrowheads="1"/>
          </p:cNvSpPr>
          <p:nvPr userDrawn="1"/>
        </p:nvSpPr>
        <p:spPr bwMode="auto">
          <a:xfrm>
            <a:off x="5791200" y="6569075"/>
            <a:ext cx="26098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Ready Fleet … Global Reach</a:t>
            </a:r>
          </a:p>
        </p:txBody>
      </p:sp>
      <p:sp>
        <p:nvSpPr>
          <p:cNvPr id="9" name="Rectangle 61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0" name="Rectangle 63"/>
          <p:cNvSpPr>
            <a:spLocks noChangeArrowheads="1"/>
          </p:cNvSpPr>
          <p:nvPr userDrawn="1"/>
        </p:nvSpPr>
        <p:spPr bwMode="auto">
          <a:xfrm>
            <a:off x="0" y="1027113"/>
            <a:ext cx="91440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1" name="Rectangle 64"/>
          <p:cNvSpPr>
            <a:spLocks noChangeArrowheads="1"/>
          </p:cNvSpPr>
          <p:nvPr userDrawn="1"/>
        </p:nvSpPr>
        <p:spPr bwMode="auto">
          <a:xfrm>
            <a:off x="0" y="1179513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 i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i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00172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295400"/>
            <a:ext cx="8683625" cy="51943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024563" cy="838200"/>
          </a:xfrm>
        </p:spPr>
        <p:txBody>
          <a:bodyPr/>
          <a:lstStyle>
            <a:lvl1pPr>
              <a:defRPr sz="2800" i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6068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625" y="1133475"/>
            <a:ext cx="4265613" cy="5356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638" y="1133475"/>
            <a:ext cx="4265612" cy="5356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024563" cy="838200"/>
          </a:xfrm>
        </p:spPr>
        <p:txBody>
          <a:bodyPr/>
          <a:lstStyle>
            <a:lvl1pPr>
              <a:defRPr sz="2800" i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327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024563" cy="838200"/>
          </a:xfrm>
        </p:spPr>
        <p:txBody>
          <a:bodyPr/>
          <a:lstStyle>
            <a:lvl1pPr>
              <a:defRPr sz="2800" i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862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design2c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6"/>
          <p:cNvSpPr>
            <a:spLocks noChangeShapeType="1"/>
          </p:cNvSpPr>
          <p:nvPr/>
        </p:nvSpPr>
        <p:spPr bwMode="auto">
          <a:xfrm flipH="1">
            <a:off x="5110163" y="1998663"/>
            <a:ext cx="3813175" cy="0"/>
          </a:xfrm>
          <a:prstGeom prst="line">
            <a:avLst/>
          </a:prstGeom>
          <a:noFill/>
          <a:ln w="12700">
            <a:solidFill>
              <a:srgbClr val="0C2577"/>
            </a:solidFill>
            <a:round/>
            <a:headEnd/>
            <a:tailEnd/>
          </a:ln>
          <a:effectLst/>
        </p:spPr>
        <p:txBody>
          <a:bodyPr lIns="99276" tIns="49638" rIns="99276" bIns="49638">
            <a:spAutoFit/>
          </a:bodyPr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877175" y="1971675"/>
            <a:ext cx="1147763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9276" tIns="49638" rIns="99276" bIns="49638">
            <a:spAutoFit/>
          </a:bodyPr>
          <a:lstStyle/>
          <a:p>
            <a:pPr algn="r">
              <a:defRPr/>
            </a:pPr>
            <a:r>
              <a:rPr lang="en-US" sz="700" baseline="0" dirty="0">
                <a:solidFill>
                  <a:srgbClr val="537DB9"/>
                </a:solidFill>
                <a:cs typeface="Arial"/>
              </a:rPr>
              <a:t>NAVFAC SOUTHWEST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857500" y="2386013"/>
            <a:ext cx="4546600" cy="1000125"/>
          </a:xfrm>
        </p:spPr>
        <p:txBody>
          <a:bodyPr anchor="t"/>
          <a:lstStyle>
            <a:lvl1pPr>
              <a:defRPr>
                <a:latin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83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57500" y="4249738"/>
            <a:ext cx="4535488" cy="611187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009ED5"/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857500" y="6253163"/>
            <a:ext cx="1905000" cy="457200"/>
          </a:xfrm>
        </p:spPr>
        <p:txBody>
          <a:bodyPr/>
          <a:lstStyle>
            <a:lvl1pPr algn="l">
              <a:defRPr sz="1400" b="1">
                <a:solidFill>
                  <a:srgbClr val="273D84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754343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351303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052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13" y="1350963"/>
            <a:ext cx="3968750" cy="4811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350963"/>
            <a:ext cx="3970337" cy="4811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39982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986996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7288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59644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84518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4399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157983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177800"/>
            <a:ext cx="2022475" cy="5984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113" y="177800"/>
            <a:ext cx="5916612" cy="5984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9250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46113" y="1350963"/>
            <a:ext cx="8091487" cy="4811712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944029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6113" y="1350963"/>
            <a:ext cx="3968750" cy="2328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7263" y="1350963"/>
            <a:ext cx="3970337" cy="2328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46113" y="3832225"/>
            <a:ext cx="396875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7263" y="3832225"/>
            <a:ext cx="3970337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27406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13" y="1350963"/>
            <a:ext cx="3968750" cy="4811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350963"/>
            <a:ext cx="3970337" cy="4811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13" y="1350963"/>
            <a:ext cx="3968750" cy="4811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7263" y="1350963"/>
            <a:ext cx="3970337" cy="2328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7263" y="3832225"/>
            <a:ext cx="3970337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150552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46113" y="1350963"/>
            <a:ext cx="3968750" cy="4811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350963"/>
            <a:ext cx="3970337" cy="4811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79544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025" y="177800"/>
            <a:ext cx="7000875" cy="835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46113" y="1350963"/>
            <a:ext cx="8091487" cy="4811712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18184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Tuesday, October 07,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PTdesign2a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16025" y="177800"/>
            <a:ext cx="700087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6113" y="1350963"/>
            <a:ext cx="8091487" cy="481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82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43750" y="6572250"/>
            <a:ext cx="19050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>
              <a:defRPr sz="1200" i="1" baseline="0">
                <a:solidFill>
                  <a:srgbClr val="009ED5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61913" y="6584950"/>
            <a:ext cx="981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>
              <a:defRPr/>
            </a:pPr>
            <a:fld id="{13E92A33-2850-41BA-B556-7730DAD2944E}" type="slidenum">
              <a:rPr lang="en-US" sz="1200" i="1" baseline="0">
                <a:solidFill>
                  <a:srgbClr val="009ED5"/>
                </a:solidFill>
                <a:cs typeface="+mn-cs"/>
              </a:rPr>
              <a:pPr>
                <a:defRPr/>
              </a:pPr>
              <a:t>‹#›</a:t>
            </a:fld>
            <a:endParaRPr lang="en-US" sz="1200" i="1" baseline="0" dirty="0">
              <a:solidFill>
                <a:srgbClr val="009ED5"/>
              </a:solidFill>
              <a:cs typeface="+mn-cs"/>
            </a:endParaRPr>
          </a:p>
        </p:txBody>
      </p:sp>
      <p:sp>
        <p:nvSpPr>
          <p:cNvPr id="782343" name="Text Box 7"/>
          <p:cNvSpPr txBox="1">
            <a:spLocks noChangeArrowheads="1"/>
          </p:cNvSpPr>
          <p:nvPr/>
        </p:nvSpPr>
        <p:spPr bwMode="auto">
          <a:xfrm>
            <a:off x="2112963" y="6586538"/>
            <a:ext cx="49180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>
              <a:defRPr/>
            </a:pPr>
            <a:r>
              <a:rPr lang="en-US" sz="1200" i="1" baseline="0" dirty="0">
                <a:solidFill>
                  <a:srgbClr val="009ED5"/>
                </a:solidFill>
                <a:cs typeface="+mn-cs"/>
              </a:rPr>
              <a:t>NAVFAC Southwest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  <p:sldLayoutId id="2147484001" r:id="rId12"/>
    <p:sldLayoutId id="2147484002" r:id="rId13"/>
    <p:sldLayoutId id="2147484003" r:id="rId14"/>
    <p:sldLayoutId id="2147484004" r:id="rId15"/>
    <p:sldLayoutId id="2147484005" r:id="rId16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9pPr>
    </p:titleStyle>
    <p:bodyStyle>
      <a:lvl1pPr marL="114300" indent="-1143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rgbClr val="003367"/>
          </a:solidFill>
          <a:latin typeface="+mn-lt"/>
          <a:ea typeface="+mn-ea"/>
          <a:cs typeface="+mn-cs"/>
        </a:defRPr>
      </a:lvl1pPr>
      <a:lvl2pPr marL="571500" indent="-1143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rgbClr val="003367"/>
          </a:solidFill>
          <a:latin typeface="+mn-lt"/>
          <a:cs typeface="+mn-cs"/>
        </a:defRPr>
      </a:lvl2pPr>
      <a:lvl3pPr marL="1028700" indent="-1143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3367"/>
          </a:solidFill>
          <a:latin typeface="+mn-lt"/>
          <a:cs typeface="+mn-cs"/>
        </a:defRPr>
      </a:lvl3pPr>
      <a:lvl4pPr marL="1485900" indent="-1143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3367"/>
          </a:solidFill>
          <a:latin typeface="+mn-lt"/>
          <a:cs typeface="+mn-cs"/>
        </a:defRPr>
      </a:lvl4pPr>
      <a:lvl5pPr marL="1943100" indent="-1143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5pPr>
      <a:lvl6pPr marL="2400300" indent="-1143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6pPr>
      <a:lvl7pPr marL="2857500" indent="-1143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7pPr>
      <a:lvl8pPr marL="3314700" indent="-1143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8pPr>
      <a:lvl9pPr marL="3771900" indent="-1143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2100" y="0"/>
            <a:ext cx="60245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133475"/>
            <a:ext cx="8683625" cy="535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9220" name="Text Box 29"/>
          <p:cNvSpPr txBox="1">
            <a:spLocks noChangeArrowheads="1"/>
          </p:cNvSpPr>
          <p:nvPr userDrawn="1"/>
        </p:nvSpPr>
        <p:spPr bwMode="blackWhite">
          <a:xfrm>
            <a:off x="8774113" y="6619875"/>
            <a:ext cx="3698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defRPr/>
            </a:pPr>
            <a:fld id="{DB48C6CB-780B-4B84-B484-7A97336B7584}" type="slidenum">
              <a:rPr lang="en-US" sz="1200" b="1" baseline="0">
                <a:solidFill>
                  <a:srgbClr val="110189"/>
                </a:solidFill>
                <a:latin typeface="Arial"/>
              </a:rPr>
              <a:pPr algn="ctr">
                <a:lnSpc>
                  <a:spcPct val="80000"/>
                </a:lnSpc>
                <a:spcBef>
                  <a:spcPct val="50000"/>
                </a:spcBef>
                <a:defRPr/>
              </a:pPr>
              <a:t>‹#›</a:t>
            </a:fld>
            <a:endParaRPr lang="en-US" sz="1200" b="1" baseline="0" dirty="0">
              <a:solidFill>
                <a:srgbClr val="110189"/>
              </a:solidFill>
              <a:latin typeface="Arial"/>
            </a:endParaRPr>
          </a:p>
        </p:txBody>
      </p:sp>
      <p:pic>
        <p:nvPicPr>
          <p:cNvPr id="9221" name="Picture 22" descr="cusffc-2x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3" y="100013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9222" name="TextBox 27"/>
          <p:cNvSpPr txBox="1">
            <a:spLocks noChangeArrowheads="1"/>
          </p:cNvSpPr>
          <p:nvPr/>
        </p:nvSpPr>
        <p:spPr bwMode="auto">
          <a:xfrm>
            <a:off x="7239000" y="46038"/>
            <a:ext cx="1844675" cy="93821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Joint / Fleet Ops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Warfighting &amp; Readiness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GFM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Sailors/Civ/Fam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Safety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7283450" y="106363"/>
            <a:ext cx="152400" cy="15240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283450" y="273050"/>
            <a:ext cx="152400" cy="152400"/>
          </a:xfrm>
          <a:prstGeom prst="ellipse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283450" y="439738"/>
            <a:ext cx="152400" cy="1524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7283450" y="774700"/>
            <a:ext cx="152400" cy="152400"/>
          </a:xfrm>
          <a:prstGeom prst="ellipse">
            <a:avLst/>
          </a:prstGeom>
          <a:solidFill>
            <a:srgbClr val="BC8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7283450" y="609600"/>
            <a:ext cx="152400" cy="15240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9228" name="Rectangle 62"/>
          <p:cNvSpPr>
            <a:spLocks noChangeArrowheads="1"/>
          </p:cNvSpPr>
          <p:nvPr userDrawn="1"/>
        </p:nvSpPr>
        <p:spPr bwMode="auto">
          <a:xfrm>
            <a:off x="0" y="6629400"/>
            <a:ext cx="88392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35" name="Text Box 51"/>
          <p:cNvSpPr txBox="1">
            <a:spLocks noChangeArrowheads="1"/>
          </p:cNvSpPr>
          <p:nvPr userDrawn="1"/>
        </p:nvSpPr>
        <p:spPr bwMode="auto">
          <a:xfrm>
            <a:off x="381000" y="6569075"/>
            <a:ext cx="25336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United States Fleet Forces</a:t>
            </a:r>
          </a:p>
        </p:txBody>
      </p:sp>
      <p:sp>
        <p:nvSpPr>
          <p:cNvPr id="36" name="Text Box 55"/>
          <p:cNvSpPr txBox="1">
            <a:spLocks noChangeArrowheads="1"/>
          </p:cNvSpPr>
          <p:nvPr userDrawn="1"/>
        </p:nvSpPr>
        <p:spPr bwMode="auto">
          <a:xfrm>
            <a:off x="5791200" y="6569075"/>
            <a:ext cx="26098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Ready Fleet … Global Reach</a:t>
            </a:r>
          </a:p>
        </p:txBody>
      </p:sp>
      <p:sp>
        <p:nvSpPr>
          <p:cNvPr id="9231" name="Rectangle 61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9232" name="Rectangle 63"/>
          <p:cNvSpPr>
            <a:spLocks noChangeArrowheads="1"/>
          </p:cNvSpPr>
          <p:nvPr userDrawn="1"/>
        </p:nvSpPr>
        <p:spPr bwMode="auto">
          <a:xfrm>
            <a:off x="0" y="1027113"/>
            <a:ext cx="91440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9233" name="Rectangle 64"/>
          <p:cNvSpPr>
            <a:spLocks noChangeArrowheads="1"/>
          </p:cNvSpPr>
          <p:nvPr userDrawn="1"/>
        </p:nvSpPr>
        <p:spPr bwMode="auto">
          <a:xfrm>
            <a:off x="0" y="1179513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1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31775" indent="-231775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6826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 b="1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2100" y="0"/>
            <a:ext cx="60245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133475"/>
            <a:ext cx="8683625" cy="535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124" name="Text Box 29"/>
          <p:cNvSpPr txBox="1">
            <a:spLocks noChangeArrowheads="1"/>
          </p:cNvSpPr>
          <p:nvPr userDrawn="1"/>
        </p:nvSpPr>
        <p:spPr bwMode="blackWhite">
          <a:xfrm>
            <a:off x="8774113" y="6619875"/>
            <a:ext cx="3698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defRPr/>
            </a:pPr>
            <a:fld id="{0AF8956B-CAEF-4A2B-896F-360B9D122E6D}" type="slidenum">
              <a:rPr lang="en-US" sz="1200" b="1" baseline="0">
                <a:solidFill>
                  <a:srgbClr val="110189"/>
                </a:solidFill>
                <a:latin typeface="Arial"/>
              </a:rPr>
              <a:pPr algn="ctr">
                <a:lnSpc>
                  <a:spcPct val="80000"/>
                </a:lnSpc>
                <a:spcBef>
                  <a:spcPct val="50000"/>
                </a:spcBef>
                <a:defRPr/>
              </a:pPr>
              <a:t>‹#›</a:t>
            </a:fld>
            <a:endParaRPr lang="en-US" sz="1200" b="1" baseline="0" dirty="0">
              <a:solidFill>
                <a:srgbClr val="110189"/>
              </a:solidFill>
              <a:latin typeface="Arial"/>
            </a:endParaRPr>
          </a:p>
        </p:txBody>
      </p:sp>
      <p:pic>
        <p:nvPicPr>
          <p:cNvPr id="5125" name="Picture 22" descr="cusffc-2x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3" y="100013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126" name="TextBox 27"/>
          <p:cNvSpPr txBox="1">
            <a:spLocks noChangeArrowheads="1"/>
          </p:cNvSpPr>
          <p:nvPr/>
        </p:nvSpPr>
        <p:spPr bwMode="auto">
          <a:xfrm>
            <a:off x="7239000" y="46038"/>
            <a:ext cx="1844675" cy="93821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Joint / Fleet Ops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Warfighting &amp; Readiness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GFM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Sailors/Civ/Fam</a:t>
            </a:r>
          </a:p>
          <a:p>
            <a:pPr marL="228600">
              <a:defRPr/>
            </a:pPr>
            <a:r>
              <a:rPr lang="en-US" sz="1100" baseline="0" dirty="0">
                <a:solidFill>
                  <a:srgbClr val="000082"/>
                </a:solidFill>
                <a:latin typeface="Arial"/>
              </a:rPr>
              <a:t>Safety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7283450" y="106363"/>
            <a:ext cx="152400" cy="15240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283450" y="273050"/>
            <a:ext cx="152400" cy="152400"/>
          </a:xfrm>
          <a:prstGeom prst="ellipse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283450" y="439738"/>
            <a:ext cx="152400" cy="1524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7283450" y="774700"/>
            <a:ext cx="152400" cy="152400"/>
          </a:xfrm>
          <a:prstGeom prst="ellipse">
            <a:avLst/>
          </a:prstGeom>
          <a:solidFill>
            <a:srgbClr val="BC8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7283450" y="609600"/>
            <a:ext cx="152400" cy="152400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aseline="0" dirty="0">
              <a:solidFill>
                <a:srgbClr val="FFFFFF"/>
              </a:solidFill>
            </a:endParaRPr>
          </a:p>
        </p:txBody>
      </p:sp>
      <p:sp>
        <p:nvSpPr>
          <p:cNvPr id="5132" name="Rectangle 62"/>
          <p:cNvSpPr>
            <a:spLocks noChangeArrowheads="1"/>
          </p:cNvSpPr>
          <p:nvPr userDrawn="1"/>
        </p:nvSpPr>
        <p:spPr bwMode="auto">
          <a:xfrm>
            <a:off x="0" y="6629400"/>
            <a:ext cx="88392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35" name="Text Box 51"/>
          <p:cNvSpPr txBox="1">
            <a:spLocks noChangeArrowheads="1"/>
          </p:cNvSpPr>
          <p:nvPr userDrawn="1"/>
        </p:nvSpPr>
        <p:spPr bwMode="auto">
          <a:xfrm>
            <a:off x="381000" y="6569075"/>
            <a:ext cx="25336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United States Fleet Forces</a:t>
            </a:r>
          </a:p>
        </p:txBody>
      </p:sp>
      <p:sp>
        <p:nvSpPr>
          <p:cNvPr id="36" name="Text Box 55"/>
          <p:cNvSpPr txBox="1">
            <a:spLocks noChangeArrowheads="1"/>
          </p:cNvSpPr>
          <p:nvPr userDrawn="1"/>
        </p:nvSpPr>
        <p:spPr bwMode="auto">
          <a:xfrm>
            <a:off x="5791200" y="6569075"/>
            <a:ext cx="2609850" cy="212725"/>
          </a:xfrm>
          <a:prstGeom prst="rect">
            <a:avLst/>
          </a:prstGeom>
          <a:solidFill>
            <a:schemeClr val="bg1"/>
          </a:solidFill>
          <a:ln w="57150">
            <a:noFill/>
            <a:miter lim="800000"/>
            <a:headEnd/>
            <a:tailEnd/>
          </a:ln>
          <a:effectLst/>
        </p:spPr>
        <p:txBody>
          <a:bodyPr tIns="0" bIns="0" anchor="ctr" anchorCtr="1">
            <a:spAutoFit/>
          </a:bodyPr>
          <a:lstStyle/>
          <a:p>
            <a:pPr algn="ctr" eaLnBrk="0" hangingPunct="0">
              <a:defRPr/>
            </a:pPr>
            <a:r>
              <a:rPr lang="en-US" b="1" i="1" baseline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Ready Fleet … Global Reach</a:t>
            </a:r>
          </a:p>
        </p:txBody>
      </p:sp>
      <p:sp>
        <p:nvSpPr>
          <p:cNvPr id="5135" name="Rectangle 61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136" name="Rectangle 63"/>
          <p:cNvSpPr>
            <a:spLocks noChangeArrowheads="1"/>
          </p:cNvSpPr>
          <p:nvPr userDrawn="1"/>
        </p:nvSpPr>
        <p:spPr bwMode="auto">
          <a:xfrm>
            <a:off x="0" y="1027113"/>
            <a:ext cx="9144000" cy="95250"/>
          </a:xfrm>
          <a:prstGeom prst="rect">
            <a:avLst/>
          </a:prstGeom>
          <a:solidFill>
            <a:srgbClr val="000066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137" name="Rectangle 64"/>
          <p:cNvSpPr>
            <a:spLocks noChangeArrowheads="1"/>
          </p:cNvSpPr>
          <p:nvPr userDrawn="1"/>
        </p:nvSpPr>
        <p:spPr bwMode="auto">
          <a:xfrm>
            <a:off x="0" y="1179513"/>
            <a:ext cx="9144000" cy="76200"/>
          </a:xfrm>
          <a:prstGeom prst="rect">
            <a:avLst/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2700000" scaled="1"/>
          </a:gra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1" i="1" baseline="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23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31775" indent="-231775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6826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 b="1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PTdesign2a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16025" y="177800"/>
            <a:ext cx="700087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6113" y="1350963"/>
            <a:ext cx="8091487" cy="481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82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43750" y="6572250"/>
            <a:ext cx="19050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>
              <a:defRPr sz="1200" i="1" baseline="0">
                <a:solidFill>
                  <a:srgbClr val="009ED5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10/22/2013 </a:t>
            </a:r>
            <a:endParaRPr lang="en-US" dirty="0"/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61913" y="6584950"/>
            <a:ext cx="981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>
              <a:defRPr/>
            </a:pPr>
            <a:fld id="{13E92A33-2850-41BA-B556-7730DAD2944E}" type="slidenum">
              <a:rPr lang="en-US" sz="1200" i="1" baseline="0">
                <a:solidFill>
                  <a:srgbClr val="009ED5"/>
                </a:solidFill>
                <a:cs typeface="Arial"/>
              </a:rPr>
              <a:pPr>
                <a:defRPr/>
              </a:pPr>
              <a:t>‹#›</a:t>
            </a:fld>
            <a:endParaRPr lang="en-US" sz="1200" i="1" baseline="0" dirty="0">
              <a:solidFill>
                <a:srgbClr val="009ED5"/>
              </a:solidFill>
              <a:cs typeface="Arial"/>
            </a:endParaRPr>
          </a:p>
        </p:txBody>
      </p:sp>
      <p:sp>
        <p:nvSpPr>
          <p:cNvPr id="782343" name="Text Box 7"/>
          <p:cNvSpPr txBox="1">
            <a:spLocks noChangeArrowheads="1"/>
          </p:cNvSpPr>
          <p:nvPr/>
        </p:nvSpPr>
        <p:spPr bwMode="auto">
          <a:xfrm>
            <a:off x="2112963" y="6586538"/>
            <a:ext cx="49180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>
              <a:defRPr/>
            </a:pPr>
            <a:r>
              <a:rPr lang="en-US" sz="1200" i="1" baseline="0" dirty="0">
                <a:solidFill>
                  <a:srgbClr val="009ED5"/>
                </a:solidFill>
                <a:cs typeface="Arial"/>
              </a:rPr>
              <a:t>NAVFAC Southwest</a:t>
            </a:r>
          </a:p>
        </p:txBody>
      </p:sp>
    </p:spTree>
    <p:extLst>
      <p:ext uri="{BB962C8B-B14F-4D97-AF65-F5344CB8AC3E}">
        <p14:creationId xmlns:p14="http://schemas.microsoft.com/office/powerpoint/2010/main" val="420842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  <p:sldLayoutId id="2147484287" r:id="rId12"/>
    <p:sldLayoutId id="2147484288" r:id="rId13"/>
    <p:sldLayoutId id="2147484289" r:id="rId14"/>
    <p:sldLayoutId id="2147484290" r:id="rId15"/>
    <p:sldLayoutId id="2147484291" r:id="rId16"/>
  </p:sldLayoutIdLst>
  <p:transition/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73D84"/>
          </a:solidFill>
          <a:latin typeface="Arial Narrow" pitchFamily="34" charset="0"/>
          <a:cs typeface="Arial" charset="0"/>
        </a:defRPr>
      </a:lvl9pPr>
    </p:titleStyle>
    <p:bodyStyle>
      <a:lvl1pPr marL="114300" indent="-1143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3367"/>
          </a:solidFill>
          <a:latin typeface="+mn-lt"/>
          <a:ea typeface="+mn-ea"/>
          <a:cs typeface="+mn-cs"/>
        </a:defRPr>
      </a:lvl1pPr>
      <a:lvl2pPr marL="571500" indent="-114300" algn="l" rtl="0" eaLnBrk="1" fontAlgn="base" hangingPunct="1">
        <a:spcBef>
          <a:spcPct val="20000"/>
        </a:spcBef>
        <a:spcAft>
          <a:spcPct val="0"/>
        </a:spcAft>
        <a:buChar char="–"/>
        <a:defRPr b="1">
          <a:solidFill>
            <a:srgbClr val="003367"/>
          </a:solidFill>
          <a:latin typeface="+mn-lt"/>
          <a:cs typeface="+mn-cs"/>
        </a:defRPr>
      </a:lvl2pPr>
      <a:lvl3pPr marL="1028700" indent="-1143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rgbClr val="003367"/>
          </a:solidFill>
          <a:latin typeface="+mn-lt"/>
          <a:cs typeface="+mn-cs"/>
        </a:defRPr>
      </a:lvl3pPr>
      <a:lvl4pPr marL="1485900" indent="-1143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rgbClr val="003367"/>
          </a:solidFill>
          <a:latin typeface="+mn-lt"/>
          <a:cs typeface="+mn-cs"/>
        </a:defRPr>
      </a:lvl4pPr>
      <a:lvl5pPr marL="1943100" indent="-1143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5pPr>
      <a:lvl6pPr marL="2400300" indent="-1143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6pPr>
      <a:lvl7pPr marL="2857500" indent="-1143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7pPr>
      <a:lvl8pPr marL="3314700" indent="-1143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8pPr>
      <a:lvl9pPr marL="3771900" indent="-1143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3367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7" r:id="rId2"/>
    <p:sldLayoutId id="2147484298" r:id="rId3"/>
    <p:sldLayoutId id="2147484299" r:id="rId4"/>
    <p:sldLayoutId id="2147484300" r:id="rId5"/>
    <p:sldLayoutId id="2147484301" r:id="rId6"/>
    <p:sldLayoutId id="2147484302" r:id="rId7"/>
    <p:sldLayoutId id="2147484303" r:id="rId8"/>
    <p:sldLayoutId id="2147484304" r:id="rId9"/>
    <p:sldLayoutId id="2147484305" r:id="rId10"/>
    <p:sldLayoutId id="2147484306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10/22/2013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  <p:sldLayoutId id="2147484315" r:id="rId8"/>
    <p:sldLayoutId id="2147484316" r:id="rId9"/>
    <p:sldLayoutId id="2147484317" r:id="rId10"/>
    <p:sldLayoutId id="2147484318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4838" y="2800350"/>
            <a:ext cx="79327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endParaRPr lang="en-US" b="1" baseline="0" dirty="0">
              <a:solidFill>
                <a:schemeClr val="tx1"/>
              </a:solidFill>
            </a:endParaRPr>
          </a:p>
          <a:p>
            <a:pPr algn="r" eaLnBrk="0" hangingPunct="0"/>
            <a:endParaRPr lang="en-US" b="1" baseline="0" dirty="0">
              <a:solidFill>
                <a:schemeClr val="tx1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15887" y="1855939"/>
            <a:ext cx="9028113" cy="2800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3" tIns="45717" rIns="91433" bIns="45717">
            <a:spAutoFit/>
          </a:bodyPr>
          <a:lstStyle/>
          <a:p>
            <a:pPr algn="ctr"/>
            <a:r>
              <a:rPr lang="en-US" sz="2800" b="1" i="1" baseline="0" dirty="0" smtClean="0">
                <a:solidFill>
                  <a:srgbClr val="002060"/>
                </a:solidFill>
              </a:rPr>
              <a:t>U.S. EPA Region 9’s New Response Action Levels</a:t>
            </a:r>
          </a:p>
          <a:p>
            <a:pPr algn="ctr"/>
            <a:endParaRPr lang="en-US" sz="2800" b="1" i="1" baseline="0" dirty="0" smtClean="0">
              <a:solidFill>
                <a:srgbClr val="002060"/>
              </a:solidFill>
            </a:endParaRPr>
          </a:p>
          <a:p>
            <a:pPr algn="ctr"/>
            <a:r>
              <a:rPr lang="en-US" sz="2800" b="1" i="1" baseline="0" dirty="0" smtClean="0">
                <a:solidFill>
                  <a:srgbClr val="002060"/>
                </a:solidFill>
              </a:rPr>
              <a:t>02  October 2014</a:t>
            </a:r>
            <a:endParaRPr lang="en-US" sz="2800" b="1" i="1" baseline="0" dirty="0">
              <a:solidFill>
                <a:srgbClr val="002060"/>
              </a:solidFill>
            </a:endParaRPr>
          </a:p>
          <a:p>
            <a:pPr algn="ctr"/>
            <a:r>
              <a:rPr lang="en-US" sz="3200" b="1" i="1" baseline="0" dirty="0">
                <a:solidFill>
                  <a:srgbClr val="002060"/>
                </a:solidFill>
              </a:rPr>
              <a:t/>
            </a:r>
            <a:br>
              <a:rPr lang="en-US" sz="3200" b="1" i="1" baseline="0" dirty="0">
                <a:solidFill>
                  <a:srgbClr val="002060"/>
                </a:solidFill>
              </a:rPr>
            </a:br>
            <a:r>
              <a:rPr lang="en-US" sz="3200" b="1" i="1" baseline="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200" b="1" i="1" baseline="0" dirty="0">
                <a:solidFill>
                  <a:schemeClr val="accent2">
                    <a:lumMod val="75000"/>
                  </a:schemeClr>
                </a:solidFill>
              </a:rPr>
            </a:br>
            <a:endParaRPr lang="en-US" sz="2800" b="1" i="1" baseline="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5545" y="4938013"/>
            <a:ext cx="4943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baseline="0" dirty="0" smtClean="0">
                <a:solidFill>
                  <a:srgbClr val="002060"/>
                </a:solidFill>
              </a:rPr>
              <a:t>Derral Van Winkle, P.G.</a:t>
            </a:r>
          </a:p>
          <a:p>
            <a:pPr algn="ctr"/>
            <a:endParaRPr lang="en-US" sz="1200" b="1" baseline="0" dirty="0">
              <a:solidFill>
                <a:srgbClr val="002060"/>
              </a:solidFill>
            </a:endParaRPr>
          </a:p>
          <a:p>
            <a:pPr algn="ctr"/>
            <a:r>
              <a:rPr lang="en-US" b="1" baseline="0" dirty="0" smtClean="0">
                <a:solidFill>
                  <a:srgbClr val="002060"/>
                </a:solidFill>
              </a:rPr>
              <a:t>NAVFAC Southwest, Environmental Restoration Program Manager</a:t>
            </a:r>
          </a:p>
        </p:txBody>
      </p:sp>
    </p:spTree>
    <p:extLst>
      <p:ext uri="{BB962C8B-B14F-4D97-AF65-F5344CB8AC3E}">
        <p14:creationId xmlns:p14="http://schemas.microsoft.com/office/powerpoint/2010/main" val="401989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1778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Summary</a:t>
            </a:r>
            <a:endParaRPr lang="en-US" sz="36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437" y="1114592"/>
            <a:ext cx="8588376" cy="542590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EPA Region 9 has issued tiered response action levels for TCE in indoor air based on updated toxicity information – NPL Sites</a:t>
            </a:r>
          </a:p>
          <a:p>
            <a:r>
              <a:rPr lang="en-US" dirty="0" smtClean="0"/>
              <a:t>California state DTSC also has published guidance</a:t>
            </a:r>
          </a:p>
          <a:p>
            <a:r>
              <a:rPr lang="en-US" dirty="0" smtClean="0"/>
              <a:t>Response action levels are orders of magnitude below legal short term exposure levels established by OSHA</a:t>
            </a:r>
          </a:p>
          <a:p>
            <a:r>
              <a:rPr lang="en-US" dirty="0" smtClean="0"/>
              <a:t>Sampling should be time-integrated approach over defined time period</a:t>
            </a:r>
          </a:p>
          <a:p>
            <a:r>
              <a:rPr lang="en-US" dirty="0" smtClean="0"/>
              <a:t>Response actions include wide variety of actions including revisions to building pressure/ventilation up to temporary relocation of building inhabitants</a:t>
            </a:r>
          </a:p>
          <a:p>
            <a:r>
              <a:rPr lang="en-US" dirty="0" smtClean="0"/>
              <a:t>For concentrations &gt; response action levels various interim actions and timeframes are recommended</a:t>
            </a:r>
          </a:p>
          <a:p>
            <a:pPr lvl="1"/>
            <a:r>
              <a:rPr lang="en-US" dirty="0" smtClean="0"/>
              <a:t>Sealing cracks to temporary relocation of occupants</a:t>
            </a:r>
          </a:p>
          <a:p>
            <a:pPr lvl="1"/>
            <a:r>
              <a:rPr lang="en-US" dirty="0" smtClean="0"/>
              <a:t>Few weeks to few days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86200" y="6629400"/>
            <a:ext cx="1466850" cy="2359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81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393700"/>
            <a:ext cx="7000875" cy="835025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Overview</a:t>
            </a:r>
            <a:endParaRPr lang="en-US" sz="36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437" y="1482891"/>
            <a:ext cx="5549362" cy="378760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EPA Region 9 response action levels?</a:t>
            </a:r>
          </a:p>
          <a:p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State of California have guidance?</a:t>
            </a:r>
            <a:endParaRPr 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Comparison with other standards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Sampling considerations</a:t>
            </a:r>
          </a:p>
          <a:p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recommended potential response actions?</a:t>
            </a:r>
          </a:p>
          <a:p>
            <a:pPr lvl="1"/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6629400"/>
            <a:ext cx="1466850" cy="2359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5" name="Picture 2" descr="C:\Users\derral.vanwinkle\Pictures\canist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799" y="1460500"/>
            <a:ext cx="3049948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17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667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</a:rPr>
              <a:t>Background</a:t>
            </a:r>
            <a:endParaRPr lang="en-US" sz="3600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3335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2011 – EPA Revised toxicity assessment for TCE in Integrated Risk Information System (IRIS)</a:t>
            </a:r>
          </a:p>
          <a:p>
            <a:r>
              <a:rPr lang="en-US" dirty="0" smtClean="0"/>
              <a:t>December 2013 – EPA Region 9 issued a memorandum to SF RWQCB identifying some requirements for South Bay sites</a:t>
            </a:r>
          </a:p>
          <a:p>
            <a:pPr lvl="1"/>
            <a:r>
              <a:rPr lang="en-US" dirty="0" smtClean="0"/>
              <a:t>Similar to response levels issued in July 2014</a:t>
            </a:r>
          </a:p>
          <a:p>
            <a:pPr lvl="1"/>
            <a:r>
              <a:rPr lang="en-US" dirty="0" smtClean="0"/>
              <a:t>Terminology and concentrations changed slightly</a:t>
            </a:r>
          </a:p>
          <a:p>
            <a:r>
              <a:rPr lang="en-US" dirty="0" smtClean="0"/>
              <a:t>July 2014 – EPA Region 9 issues memorandum with recommendations to division staff and management</a:t>
            </a:r>
          </a:p>
          <a:p>
            <a:pPr lvl="1"/>
            <a:r>
              <a:rPr lang="en-US" dirty="0" smtClean="0"/>
              <a:t>Identifies tiered response action levels which are </a:t>
            </a:r>
            <a:r>
              <a:rPr lang="en-US" dirty="0"/>
              <a:t>based on acute, short term </a:t>
            </a:r>
            <a:r>
              <a:rPr lang="en-US" dirty="0" smtClean="0"/>
              <a:t>effects of TCE</a:t>
            </a:r>
            <a:endParaRPr lang="en-US" dirty="0"/>
          </a:p>
          <a:p>
            <a:pPr lvl="1"/>
            <a:r>
              <a:rPr lang="en-US" dirty="0" smtClean="0"/>
              <a:t>EPA cites National Contingency Plan and Superfund Guidance as basis for legal requirement for oversight on NPL sites</a:t>
            </a:r>
          </a:p>
          <a:p>
            <a:r>
              <a:rPr lang="en-US" dirty="0" smtClean="0"/>
              <a:t>State of California DTSC – published HERO HHRA Note Number 5 on 21 August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07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302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EPA Region 9 Response Action Levels </a:t>
            </a:r>
            <a:endParaRPr lang="en-US" sz="36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437" y="1321473"/>
            <a:ext cx="8588376" cy="5425908"/>
          </a:xfrm>
        </p:spPr>
        <p:txBody>
          <a:bodyPr>
            <a:normAutofit/>
          </a:bodyPr>
          <a:lstStyle/>
          <a:p>
            <a:r>
              <a:rPr lang="en-US" dirty="0" smtClean="0"/>
              <a:t>Tiered Concentrations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86200" y="6629400"/>
            <a:ext cx="1466850" cy="2359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225846"/>
              </p:ext>
            </p:extLst>
          </p:nvPr>
        </p:nvGraphicFramePr>
        <p:xfrm>
          <a:off x="800100" y="1897063"/>
          <a:ext cx="7124700" cy="4516437"/>
        </p:xfrm>
        <a:graphic>
          <a:graphicData uri="http://schemas.openxmlformats.org/drawingml/2006/table">
            <a:tbl>
              <a:tblPr/>
              <a:tblGrid>
                <a:gridCol w="3133505"/>
                <a:gridCol w="2048095"/>
                <a:gridCol w="1943100"/>
              </a:tblGrid>
              <a:tr h="12633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Exposure Scenario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Accelerated Response Action Level (HQ = 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Urgent Response Action Level (HQ = 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4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Residential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g/m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m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g/m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3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Commercial/Industrial (8-hour workday)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g/m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g/m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3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Commercial/Industrial (10-hour workday)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m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g/m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g/m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85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DTSC Response to EPA Region 9 Response Action Levels</a:t>
            </a:r>
            <a:endParaRPr lang="en-US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828800"/>
            <a:ext cx="7366000" cy="4876800"/>
          </a:xfrm>
        </p:spPr>
        <p:txBody>
          <a:bodyPr/>
          <a:lstStyle/>
          <a:p>
            <a:r>
              <a:rPr lang="en-US" dirty="0" smtClean="0"/>
              <a:t>Concurs with EPA residential and industrial setting response Levels</a:t>
            </a:r>
          </a:p>
          <a:p>
            <a:r>
              <a:rPr lang="en-US" dirty="0" smtClean="0"/>
              <a:t>But:</a:t>
            </a:r>
          </a:p>
          <a:p>
            <a:pPr lvl="1"/>
            <a:r>
              <a:rPr lang="en-US" dirty="0" smtClean="0"/>
              <a:t>If in residential exposure scenario with TCE concentrations &gt;1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g/m</a:t>
            </a:r>
            <a:r>
              <a:rPr lang="en-US" baseline="30000" dirty="0" smtClean="0"/>
              <a:t>3</a:t>
            </a:r>
            <a:r>
              <a:rPr lang="en-US" dirty="0" smtClean="0"/>
              <a:t>, or </a:t>
            </a:r>
            <a:endParaRPr lang="en-US" baseline="30000" dirty="0" smtClean="0"/>
          </a:p>
          <a:p>
            <a:pPr lvl="1"/>
            <a:r>
              <a:rPr lang="en-US" dirty="0" smtClean="0"/>
              <a:t>If in industrial exposure scenario with TCE concentrations &gt;3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g/m</a:t>
            </a:r>
            <a:r>
              <a:rPr lang="en-US" baseline="30000" dirty="0" smtClean="0"/>
              <a:t>3</a:t>
            </a:r>
          </a:p>
          <a:p>
            <a:pPr lvl="1"/>
            <a:r>
              <a:rPr lang="en-US" dirty="0" smtClean="0"/>
              <a:t>HERO strongly recommends consulting the assigned HERO toxicologist assigned to the site to review TCE concentrations with respect to site-specific conditions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89854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425" y="406400"/>
            <a:ext cx="7321550" cy="1143000"/>
          </a:xfrm>
        </p:spPr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</a:rPr>
              <a:t>OSHA/NIOSH TCE Standards Compared to 2014 EPA TCE Indoor Air Response Action Levels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4038600" y="3352800"/>
            <a:ext cx="1219200" cy="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4648200" y="6019800"/>
            <a:ext cx="990600" cy="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8686800" y="6553200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rgbClr val="008000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rgbClr val="008000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rgbClr val="008000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rgbClr val="008000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rgbClr val="008000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008000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008000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008000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008000"/>
                </a:solidFill>
                <a:latin typeface="Tahoma" pitchFamily="34" charset="0"/>
              </a:defRPr>
            </a:lvl9pPr>
          </a:lstStyle>
          <a:p>
            <a:pPr eaLnBrk="1" hangingPunct="1"/>
            <a:fld id="{1FCC1703-ADA0-45B6-9CA7-FD4D258FC39B}" type="slidenum">
              <a:rPr lang="en-US">
                <a:solidFill>
                  <a:srgbClr val="000000"/>
                </a:solidFill>
              </a:rPr>
              <a:pPr eaLnBrk="1" hangingPunct="1"/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4698717"/>
              </p:ext>
            </p:extLst>
          </p:nvPr>
        </p:nvGraphicFramePr>
        <p:xfrm>
          <a:off x="590550" y="1635124"/>
          <a:ext cx="68961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524000" y="3797299"/>
            <a:ext cx="3022600" cy="457200"/>
            <a:chOff x="2146300" y="3505200"/>
            <a:chExt cx="3022600" cy="457200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5168900" y="3556000"/>
              <a:ext cx="0" cy="3556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4686300" y="3759200"/>
              <a:ext cx="45720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2819400" y="3608000"/>
              <a:ext cx="175260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0000"/>
                  </a:solidFill>
                </a:rPr>
                <a:t>~270,000 X less than OSHA</a:t>
              </a:r>
              <a:r>
                <a:rPr lang="en-US" sz="1200" b="1" baseline="0" dirty="0" smtClean="0">
                  <a:solidFill>
                    <a:srgbClr val="000000"/>
                  </a:solidFill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</a:rPr>
                <a:t>PEL</a:t>
              </a:r>
              <a:endParaRPr lang="en-US" sz="1200" b="1" dirty="0">
                <a:solidFill>
                  <a:srgbClr val="000000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>
              <a:off x="2146300" y="3505200"/>
              <a:ext cx="0" cy="4572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 flipH="1">
              <a:off x="2146300" y="3733800"/>
              <a:ext cx="60960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3"/>
          <p:cNvGrpSpPr/>
          <p:nvPr/>
        </p:nvGrpSpPr>
        <p:grpSpPr>
          <a:xfrm>
            <a:off x="1155700" y="4911466"/>
            <a:ext cx="3416300" cy="457200"/>
            <a:chOff x="1752600" y="4039344"/>
            <a:chExt cx="3416300" cy="457200"/>
          </a:xfrm>
        </p:grpSpPr>
        <p:cxnSp>
          <p:nvCxnSpPr>
            <p:cNvPr id="9" name="Straight Arrow Connector 8"/>
            <p:cNvCxnSpPr/>
            <p:nvPr/>
          </p:nvCxnSpPr>
          <p:spPr bwMode="auto">
            <a:xfrm>
              <a:off x="4514850" y="4280644"/>
              <a:ext cx="62230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H="1">
              <a:off x="1752600" y="4287966"/>
              <a:ext cx="45720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667000" y="4149466"/>
              <a:ext cx="178435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0000"/>
                  </a:solidFill>
                </a:rPr>
                <a:t>~67,000 X less than OSHA</a:t>
              </a:r>
              <a:r>
                <a:rPr lang="en-US" sz="1200" b="1" baseline="0" dirty="0" smtClean="0">
                  <a:solidFill>
                    <a:srgbClr val="000000"/>
                  </a:solidFill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</a:rPr>
                <a:t>PEL</a:t>
              </a:r>
              <a:endParaRPr lang="en-US" sz="1200" b="1" dirty="0">
                <a:solidFill>
                  <a:srgbClr val="000000"/>
                </a:solidFill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1752600" y="4039344"/>
              <a:ext cx="0" cy="4572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5168900" y="4116744"/>
              <a:ext cx="0" cy="310178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9389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</a:rPr>
              <a:t>Sampling Considerations</a:t>
            </a:r>
            <a:endParaRPr lang="en-US" sz="3600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14605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Recommends </a:t>
            </a:r>
            <a:r>
              <a:rPr lang="en-US" dirty="0"/>
              <a:t>sampling </a:t>
            </a:r>
            <a:r>
              <a:rPr lang="en-US" dirty="0" smtClean="0"/>
              <a:t>be time-integrated</a:t>
            </a:r>
            <a:endParaRPr lang="en-US" dirty="0"/>
          </a:p>
          <a:p>
            <a:pPr lvl="1"/>
            <a:r>
              <a:rPr lang="en-US" dirty="0"/>
              <a:t>Accounts for temporal variability – average concentration over fixed time period</a:t>
            </a:r>
          </a:p>
          <a:p>
            <a:r>
              <a:rPr lang="en-US" dirty="0" smtClean="0"/>
              <a:t>EPA advises </a:t>
            </a:r>
            <a:r>
              <a:rPr lang="en-US" dirty="0"/>
              <a:t>quick turn around </a:t>
            </a:r>
            <a:r>
              <a:rPr lang="en-US" dirty="0" smtClean="0"/>
              <a:t>sampling if:</a:t>
            </a:r>
          </a:p>
          <a:p>
            <a:pPr lvl="1"/>
            <a:r>
              <a:rPr lang="en-US" dirty="0" smtClean="0"/>
              <a:t>Exposure of women of reproductive age exists</a:t>
            </a:r>
          </a:p>
          <a:p>
            <a:pPr lvl="1"/>
            <a:r>
              <a:rPr lang="en-US" dirty="0" smtClean="0"/>
              <a:t>Existing data indicate results that exceed response action levels</a:t>
            </a:r>
          </a:p>
          <a:p>
            <a:pPr lvl="1"/>
            <a:r>
              <a:rPr lang="en-US" dirty="0" smtClean="0"/>
              <a:t>Multiple lines of evidence suggest exceeding the response action levels is probable</a:t>
            </a:r>
          </a:p>
          <a:p>
            <a:pPr lvl="1"/>
            <a:r>
              <a:rPr lang="en-US" dirty="0" smtClean="0"/>
              <a:t>Confirmation samples if previous sampling indicated concentrations above the response action levels and early or mitigation actions were taken</a:t>
            </a:r>
          </a:p>
          <a:p>
            <a:r>
              <a:rPr lang="en-US" dirty="0" smtClean="0"/>
              <a:t>DTSC guidance recommends seasonal sampling  (e.g., warm and cool season)</a:t>
            </a:r>
          </a:p>
          <a:p>
            <a:pPr lvl="1"/>
            <a:r>
              <a:rPr lang="en-US" dirty="0" smtClean="0"/>
              <a:t>If first sample has concentration &gt;0.48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g/m</a:t>
            </a:r>
            <a:r>
              <a:rPr lang="en-US" baseline="30000" dirty="0" smtClean="0"/>
              <a:t>3</a:t>
            </a:r>
            <a:r>
              <a:rPr lang="en-US" dirty="0" smtClean="0"/>
              <a:t> and &lt; response level – then obtain sample more quickly than seasonally</a:t>
            </a:r>
          </a:p>
          <a:p>
            <a:pPr lvl="1"/>
            <a:r>
              <a:rPr lang="en-US" dirty="0" smtClean="0"/>
              <a:t>Additionally, effectiveness of an interim action should be evaluated within a “few weeks”</a:t>
            </a:r>
          </a:p>
          <a:p>
            <a:pPr lvl="1"/>
            <a:r>
              <a:rPr lang="en-US" dirty="0" smtClean="0"/>
              <a:t>Concentrations &gt; immediate response action should lead to actions within “a few days”</a:t>
            </a:r>
            <a:endParaRPr lang="en-US" baseline="30000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32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302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Potential Response Actions</a:t>
            </a:r>
            <a:endParaRPr lang="en-US" sz="36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437" y="1321473"/>
            <a:ext cx="8588376" cy="5425908"/>
          </a:xfrm>
        </p:spPr>
        <p:txBody>
          <a:bodyPr>
            <a:normAutofit/>
          </a:bodyPr>
          <a:lstStyle/>
          <a:p>
            <a:r>
              <a:rPr lang="en-US" dirty="0" smtClean="0"/>
              <a:t>Tiered Responses</a:t>
            </a:r>
          </a:p>
          <a:p>
            <a:pPr lvl="1"/>
            <a:r>
              <a:rPr lang="en-US" dirty="0" smtClean="0"/>
              <a:t>Below Action Response Levels</a:t>
            </a:r>
          </a:p>
          <a:p>
            <a:pPr lvl="2"/>
            <a:r>
              <a:rPr lang="en-US" dirty="0" smtClean="0"/>
              <a:t>Recommend routine periodic sampling/monitoring</a:t>
            </a:r>
          </a:p>
          <a:p>
            <a:pPr lvl="1"/>
            <a:r>
              <a:rPr lang="en-US" dirty="0" smtClean="0"/>
              <a:t>Accelerated Response Action Level</a:t>
            </a:r>
          </a:p>
          <a:p>
            <a:pPr lvl="2"/>
            <a:r>
              <a:rPr lang="en-US" dirty="0" smtClean="0"/>
              <a:t>Early or interim mitigation and effectiveness confirmed promptly </a:t>
            </a:r>
          </a:p>
          <a:p>
            <a:pPr lvl="2"/>
            <a:r>
              <a:rPr lang="en-US" dirty="0" smtClean="0"/>
              <a:t>Sealing potential conduits (e.g., cracks, utility conduits)</a:t>
            </a:r>
          </a:p>
          <a:p>
            <a:pPr lvl="2"/>
            <a:r>
              <a:rPr lang="en-US" dirty="0" smtClean="0"/>
              <a:t>Increasing building pressurization or ventilation</a:t>
            </a:r>
          </a:p>
          <a:p>
            <a:pPr lvl="2"/>
            <a:r>
              <a:rPr lang="en-US" dirty="0" smtClean="0"/>
              <a:t>Treating indoor air</a:t>
            </a:r>
          </a:p>
          <a:p>
            <a:pPr lvl="1"/>
            <a:r>
              <a:rPr lang="en-US" dirty="0" smtClean="0"/>
              <a:t>Urgent Response Action Level</a:t>
            </a:r>
          </a:p>
          <a:p>
            <a:pPr lvl="2"/>
            <a:r>
              <a:rPr lang="en-US" dirty="0" smtClean="0"/>
              <a:t>Recommend mitigation measures initiated immediately and effectiveness confirmed before any additional exposure is allowed (</a:t>
            </a:r>
            <a:r>
              <a:rPr lang="en-US" u="sng" dirty="0" smtClean="0"/>
              <a:t>temporary relocation may be indicated</a:t>
            </a:r>
            <a:r>
              <a:rPr lang="en-US" dirty="0" smtClean="0"/>
              <a:t>……)</a:t>
            </a:r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6629400"/>
            <a:ext cx="1466850" cy="2359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01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302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Potential Response Actions</a:t>
            </a:r>
            <a:endParaRPr lang="en-US" sz="36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437" y="1321473"/>
            <a:ext cx="8588376" cy="5425908"/>
          </a:xfrm>
        </p:spPr>
        <p:txBody>
          <a:bodyPr>
            <a:normAutofit/>
          </a:bodyPr>
          <a:lstStyle/>
          <a:p>
            <a:r>
              <a:rPr lang="en-US" dirty="0" smtClean="0"/>
              <a:t>Tiered Responses</a:t>
            </a:r>
          </a:p>
          <a:p>
            <a:pPr lvl="1"/>
            <a:r>
              <a:rPr lang="en-US" dirty="0" smtClean="0"/>
              <a:t>Below Action Response Levels</a:t>
            </a:r>
          </a:p>
          <a:p>
            <a:pPr lvl="2"/>
            <a:r>
              <a:rPr lang="en-US" dirty="0" smtClean="0"/>
              <a:t>Recommend routine periodic sampling/monitoring</a:t>
            </a:r>
          </a:p>
          <a:p>
            <a:pPr lvl="1"/>
            <a:r>
              <a:rPr lang="en-US" dirty="0" smtClean="0"/>
              <a:t>Accelerated Response Action Level</a:t>
            </a:r>
          </a:p>
          <a:p>
            <a:pPr lvl="2"/>
            <a:r>
              <a:rPr lang="en-US" dirty="0" smtClean="0"/>
              <a:t>Early or interim mitigation and effectiveness confirmed promptly </a:t>
            </a:r>
          </a:p>
          <a:p>
            <a:pPr lvl="2"/>
            <a:r>
              <a:rPr lang="en-US" dirty="0" smtClean="0"/>
              <a:t>Sealing potential conduits (e.g., cracks, utility conduits)</a:t>
            </a:r>
          </a:p>
          <a:p>
            <a:pPr lvl="2"/>
            <a:r>
              <a:rPr lang="en-US" dirty="0" smtClean="0"/>
              <a:t>Increasing building pressurization or ventilation</a:t>
            </a:r>
          </a:p>
          <a:p>
            <a:pPr lvl="2"/>
            <a:r>
              <a:rPr lang="en-US" dirty="0" smtClean="0"/>
              <a:t>Treating indoor air</a:t>
            </a:r>
          </a:p>
          <a:p>
            <a:pPr lvl="1"/>
            <a:r>
              <a:rPr lang="en-US" dirty="0" smtClean="0"/>
              <a:t>Urgent Response Action Level</a:t>
            </a:r>
          </a:p>
          <a:p>
            <a:pPr lvl="2"/>
            <a:r>
              <a:rPr lang="en-US" dirty="0" smtClean="0"/>
              <a:t>Recommend mitigation measures initiated immediately and effectiveness confirmed before any additional exposure is allowed (</a:t>
            </a:r>
            <a:r>
              <a:rPr lang="en-US" u="sng" dirty="0" smtClean="0"/>
              <a:t>temporary relocation may be indicated</a:t>
            </a:r>
            <a:r>
              <a:rPr lang="en-US" dirty="0" smtClean="0"/>
              <a:t>……)</a:t>
            </a:r>
          </a:p>
          <a:p>
            <a:pPr lvl="1"/>
            <a:r>
              <a:rPr lang="en-US" dirty="0" smtClean="0"/>
              <a:t>DTSC indicates success in immediately reducing indoor air concentrations with stand-alone air purifiers with carbon filter units and built-in air circulation fans</a:t>
            </a:r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6629400"/>
            <a:ext cx="1466850" cy="2359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61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6F87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6F87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4">
      <a:dk1>
        <a:srgbClr val="000082"/>
      </a:dk1>
      <a:lt1>
        <a:srgbClr val="FFFFFF"/>
      </a:lt1>
      <a:dk2>
        <a:srgbClr val="000000"/>
      </a:dk2>
      <a:lt2>
        <a:srgbClr val="C0C0C0"/>
      </a:lt2>
      <a:accent1>
        <a:srgbClr val="ECEBB3"/>
      </a:accent1>
      <a:accent2>
        <a:srgbClr val="333399"/>
      </a:accent2>
      <a:accent3>
        <a:srgbClr val="FFFFFF"/>
      </a:accent3>
      <a:accent4>
        <a:srgbClr val="00006E"/>
      </a:accent4>
      <a:accent5>
        <a:srgbClr val="F4F3D6"/>
      </a:accent5>
      <a:accent6>
        <a:srgbClr val="2D2D8A"/>
      </a:accent6>
      <a:hlink>
        <a:srgbClr val="1450C8"/>
      </a:hlink>
      <a:folHlink>
        <a:srgbClr val="FF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cap="flat">
          <a:solidFill>
            <a:schemeClr val="tx1"/>
          </a:solidFill>
          <a:prstDash val="dash"/>
          <a:miter lim="800000"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indent="-228600">
          <a:spcBef>
            <a:spcPts val="0"/>
          </a:spcBef>
          <a:spcAft>
            <a:spcPts val="100"/>
          </a:spcAft>
          <a:buClr>
            <a:srgbClr val="000066"/>
          </a:buClr>
          <a:buFont typeface="Arial" pitchFamily="34" charset="0"/>
          <a:buChar char="•"/>
          <a:defRPr kumimoji="0" sz="1400" b="1" i="0" u="none" strike="noStrike" kern="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cs typeface="+mn-cs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82"/>
        </a:dk1>
        <a:lt1>
          <a:srgbClr val="FFFFFF"/>
        </a:lt1>
        <a:dk2>
          <a:srgbClr val="000000"/>
        </a:dk2>
        <a:lt2>
          <a:srgbClr val="C0C0C0"/>
        </a:lt2>
        <a:accent1>
          <a:srgbClr val="ECEBB3"/>
        </a:accent1>
        <a:accent2>
          <a:srgbClr val="333399"/>
        </a:accent2>
        <a:accent3>
          <a:srgbClr val="FFFFFF"/>
        </a:accent3>
        <a:accent4>
          <a:srgbClr val="00006E"/>
        </a:accent4>
        <a:accent5>
          <a:srgbClr val="F4F3D6"/>
        </a:accent5>
        <a:accent6>
          <a:srgbClr val="2D2D8A"/>
        </a:accent6>
        <a:hlink>
          <a:srgbClr val="1450C8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82"/>
        </a:dk1>
        <a:lt1>
          <a:srgbClr val="FFFFFF"/>
        </a:lt1>
        <a:dk2>
          <a:srgbClr val="000000"/>
        </a:dk2>
        <a:lt2>
          <a:srgbClr val="C0C0C0"/>
        </a:lt2>
        <a:accent1>
          <a:srgbClr val="ECEBB3"/>
        </a:accent1>
        <a:accent2>
          <a:srgbClr val="333399"/>
        </a:accent2>
        <a:accent3>
          <a:srgbClr val="FFFFFF"/>
        </a:accent3>
        <a:accent4>
          <a:srgbClr val="00006E"/>
        </a:accent4>
        <a:accent5>
          <a:srgbClr val="F4F3D6"/>
        </a:accent5>
        <a:accent6>
          <a:srgbClr val="2D2D8A"/>
        </a:accent6>
        <a:hlink>
          <a:srgbClr val="1450C8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7_Default Design">
  <a:themeElements>
    <a:clrScheme name="Default Design 14">
      <a:dk1>
        <a:srgbClr val="000082"/>
      </a:dk1>
      <a:lt1>
        <a:srgbClr val="FFFFFF"/>
      </a:lt1>
      <a:dk2>
        <a:srgbClr val="000000"/>
      </a:dk2>
      <a:lt2>
        <a:srgbClr val="C0C0C0"/>
      </a:lt2>
      <a:accent1>
        <a:srgbClr val="ECEBB3"/>
      </a:accent1>
      <a:accent2>
        <a:srgbClr val="333399"/>
      </a:accent2>
      <a:accent3>
        <a:srgbClr val="FFFFFF"/>
      </a:accent3>
      <a:accent4>
        <a:srgbClr val="00006E"/>
      </a:accent4>
      <a:accent5>
        <a:srgbClr val="F4F3D6"/>
      </a:accent5>
      <a:accent6>
        <a:srgbClr val="2D2D8A"/>
      </a:accent6>
      <a:hlink>
        <a:srgbClr val="1450C8"/>
      </a:hlink>
      <a:folHlink>
        <a:srgbClr val="FF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82"/>
        </a:dk1>
        <a:lt1>
          <a:srgbClr val="FFFFFF"/>
        </a:lt1>
        <a:dk2>
          <a:srgbClr val="000000"/>
        </a:dk2>
        <a:lt2>
          <a:srgbClr val="C0C0C0"/>
        </a:lt2>
        <a:accent1>
          <a:srgbClr val="ECEBB3"/>
        </a:accent1>
        <a:accent2>
          <a:srgbClr val="333399"/>
        </a:accent2>
        <a:accent3>
          <a:srgbClr val="FFFFFF"/>
        </a:accent3>
        <a:accent4>
          <a:srgbClr val="00006E"/>
        </a:accent4>
        <a:accent5>
          <a:srgbClr val="F4F3D6"/>
        </a:accent5>
        <a:accent6>
          <a:srgbClr val="2D2D8A"/>
        </a:accent6>
        <a:hlink>
          <a:srgbClr val="1450C8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82"/>
        </a:dk1>
        <a:lt1>
          <a:srgbClr val="FFFFFF"/>
        </a:lt1>
        <a:dk2>
          <a:srgbClr val="000000"/>
        </a:dk2>
        <a:lt2>
          <a:srgbClr val="C0C0C0"/>
        </a:lt2>
        <a:accent1>
          <a:srgbClr val="ECEBB3"/>
        </a:accent1>
        <a:accent2>
          <a:srgbClr val="333399"/>
        </a:accent2>
        <a:accent3>
          <a:srgbClr val="FFFFFF"/>
        </a:accent3>
        <a:accent4>
          <a:srgbClr val="00006E"/>
        </a:accent4>
        <a:accent5>
          <a:srgbClr val="F4F3D6"/>
        </a:accent5>
        <a:accent6>
          <a:srgbClr val="2D2D8A"/>
        </a:accent6>
        <a:hlink>
          <a:srgbClr val="1450C8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0131022 N45 Overview and EMS for RC Final">
  <a:themeElements>
    <a:clrScheme name="1_Default Design 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6F87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6F87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27471</TotalTime>
  <Words>928</Words>
  <Application>Microsoft Office PowerPoint</Application>
  <PresentationFormat>On-screen Show (4:3)</PresentationFormat>
  <Paragraphs>122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1_Default Design</vt:lpstr>
      <vt:lpstr>3_Default Design</vt:lpstr>
      <vt:lpstr>7_Default Design</vt:lpstr>
      <vt:lpstr>20131022 N45 Overview and EMS for RC Final</vt:lpstr>
      <vt:lpstr>Clarity</vt:lpstr>
      <vt:lpstr>1_Clarity</vt:lpstr>
      <vt:lpstr>PowerPoint Presentation</vt:lpstr>
      <vt:lpstr>Overview</vt:lpstr>
      <vt:lpstr>Background</vt:lpstr>
      <vt:lpstr>EPA Region 9 Response Action Levels </vt:lpstr>
      <vt:lpstr>DTSC Response to EPA Region 9 Response Action Levels</vt:lpstr>
      <vt:lpstr>OSHA/NIOSH TCE Standards Compared to 2014 EPA TCE Indoor Air Response Action Levels</vt:lpstr>
      <vt:lpstr>Sampling Considerations</vt:lpstr>
      <vt:lpstr>Potential Response Actions</vt:lpstr>
      <vt:lpstr>Potential Response Actions</vt:lpstr>
      <vt:lpstr>Summary</vt:lpstr>
    </vt:vector>
  </TitlesOfParts>
  <Company>NAVFAC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InterImage Inc.</dc:creator>
  <cp:lastModifiedBy>lapecech</cp:lastModifiedBy>
  <cp:revision>1723</cp:revision>
  <cp:lastPrinted>2014-04-15T18:12:55Z</cp:lastPrinted>
  <dcterms:created xsi:type="dcterms:W3CDTF">2002-12-11T17:01:24Z</dcterms:created>
  <dcterms:modified xsi:type="dcterms:W3CDTF">2014-10-07T19:11:07Z</dcterms:modified>
</cp:coreProperties>
</file>