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1"/>
  </p:notesMasterIdLst>
  <p:sldIdLst>
    <p:sldId id="256" r:id="rId2"/>
    <p:sldId id="295" r:id="rId3"/>
    <p:sldId id="279" r:id="rId4"/>
    <p:sldId id="262" r:id="rId5"/>
    <p:sldId id="296" r:id="rId6"/>
    <p:sldId id="273" r:id="rId7"/>
    <p:sldId id="280" r:id="rId8"/>
    <p:sldId id="290" r:id="rId9"/>
    <p:sldId id="282" r:id="rId10"/>
    <p:sldId id="260" r:id="rId11"/>
    <p:sldId id="281" r:id="rId12"/>
    <p:sldId id="275" r:id="rId13"/>
    <p:sldId id="274" r:id="rId14"/>
    <p:sldId id="277" r:id="rId15"/>
    <p:sldId id="278" r:id="rId16"/>
    <p:sldId id="264" r:id="rId17"/>
    <p:sldId id="259" r:id="rId18"/>
    <p:sldId id="291" r:id="rId19"/>
    <p:sldId id="276" r:id="rId20"/>
    <p:sldId id="269" r:id="rId21"/>
    <p:sldId id="268" r:id="rId22"/>
    <p:sldId id="265" r:id="rId23"/>
    <p:sldId id="266" r:id="rId24"/>
    <p:sldId id="267" r:id="rId25"/>
    <p:sldId id="272" r:id="rId26"/>
    <p:sldId id="294" r:id="rId27"/>
    <p:sldId id="288" r:id="rId28"/>
    <p:sldId id="297" r:id="rId29"/>
    <p:sldId id="287" r:id="rId30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2495" autoAdjust="0"/>
  </p:normalViewPr>
  <p:slideViewPr>
    <p:cSldViewPr>
      <p:cViewPr varScale="1">
        <p:scale>
          <a:sx n="98" d="100"/>
          <a:sy n="98" d="100"/>
        </p:scale>
        <p:origin x="-994" y="-67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338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3A93659-0569-48B6-AAB3-40216433999E}" type="datetimeFigureOut">
              <a:rPr lang="en-US" smtClean="0"/>
              <a:t>10/12/2015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675" y="4416425"/>
            <a:ext cx="5607050" cy="4183063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338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EE9DC19-7FA2-45CF-96C6-12728EF93E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947201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E9DC19-7FA2-45CF-96C6-12728EF93EEF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105608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905000"/>
            <a:ext cx="7543800" cy="2593975"/>
          </a:xfrm>
        </p:spPr>
        <p:txBody>
          <a:bodyPr anchor="b"/>
          <a:lstStyle>
            <a:lvl1pPr>
              <a:defRPr sz="6600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4572000"/>
            <a:ext cx="6461760" cy="10668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103E20-C818-4C38-B932-9067F5308CA2}" type="datetimeFigureOut">
              <a:rPr lang="en-US" smtClean="0"/>
              <a:t>10/12/2015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769018-840E-4923-A99E-EDEC0E5B9F4E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103E20-C818-4C38-B932-9067F5308CA2}" type="datetimeFigureOut">
              <a:rPr lang="en-US" smtClean="0"/>
              <a:t>10/12/2015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769018-840E-4923-A99E-EDEC0E5B9F4E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1752600" cy="5851525"/>
          </a:xfrm>
        </p:spPr>
        <p:txBody>
          <a:bodyPr vert="eaVert" anchor="b" anchorCtr="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103E20-C818-4C38-B932-9067F5308CA2}" type="datetimeFigureOut">
              <a:rPr lang="en-US" smtClean="0"/>
              <a:t>10/12/2015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769018-840E-4923-A99E-EDEC0E5B9F4E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103E20-C818-4C38-B932-9067F5308CA2}" type="datetimeFigureOut">
              <a:rPr lang="en-US" smtClean="0"/>
              <a:t>10/12/2015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769018-840E-4923-A99E-EDEC0E5B9F4E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5486400"/>
            <a:ext cx="7659687" cy="1168400"/>
          </a:xfrm>
        </p:spPr>
        <p:txBody>
          <a:bodyPr anchor="t"/>
          <a:lstStyle>
            <a:lvl1pPr algn="l">
              <a:defRPr sz="36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852863"/>
            <a:ext cx="6135687" cy="1633538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103E20-C818-4C38-B932-9067F5308CA2}" type="datetimeFigureOut">
              <a:rPr lang="en-US" smtClean="0"/>
              <a:t>10/12/2015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769018-840E-4923-A99E-EDEC0E5B9F4E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196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103E20-C818-4C38-B932-9067F5308CA2}" type="datetimeFigureOut">
              <a:rPr lang="en-US" smtClean="0"/>
              <a:t>10/12/2015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769018-840E-4923-A99E-EDEC0E5B9F4E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196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4196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103E20-C818-4C38-B932-9067F5308CA2}" type="datetimeFigureOut">
              <a:rPr lang="en-US" smtClean="0"/>
              <a:t>10/12/2015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769018-840E-4923-A99E-EDEC0E5B9F4E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103E20-C818-4C38-B932-9067F5308CA2}" type="datetimeFigureOut">
              <a:rPr lang="en-US" smtClean="0"/>
              <a:t>10/12/2015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769018-840E-4923-A99E-EDEC0E5B9F4E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103E20-C818-4C38-B932-9067F5308CA2}" type="datetimeFigureOut">
              <a:rPr lang="en-US" smtClean="0"/>
              <a:t>10/12/2015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769018-840E-4923-A99E-EDEC0E5B9F4E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1" y="5495544"/>
            <a:ext cx="7772400" cy="594360"/>
          </a:xfrm>
        </p:spPr>
        <p:txBody>
          <a:bodyPr anchor="b"/>
          <a:lstStyle>
            <a:lvl1pPr algn="ctr">
              <a:defRPr sz="22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799" y="6096000"/>
            <a:ext cx="7772401" cy="6096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103E20-C818-4C38-B932-9067F5308CA2}" type="datetimeFigureOut">
              <a:rPr lang="en-US" smtClean="0"/>
              <a:t>10/12/2015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769018-840E-4923-A99E-EDEC0E5B9F4E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04800" y="381000"/>
            <a:ext cx="7772400" cy="494284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5495278"/>
            <a:ext cx="7772400" cy="594626"/>
          </a:xfrm>
        </p:spPr>
        <p:txBody>
          <a:bodyPr anchor="b"/>
          <a:lstStyle>
            <a:lvl1pPr algn="ctr">
              <a:defRPr sz="2200" b="1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84582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1752" y="6096000"/>
            <a:ext cx="7772400" cy="612648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103E20-C818-4C38-B932-9067F5308CA2}" type="datetimeFigureOut">
              <a:rPr lang="en-US" smtClean="0"/>
              <a:t>10/12/2015</a:t>
            </a:fld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4769018-840E-4923-A99E-EDEC0E5B9F4E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620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620000" cy="4800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8458200" y="0"/>
            <a:ext cx="6858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8458200" y="5486400"/>
            <a:ext cx="685800" cy="685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31788" y="5648960"/>
            <a:ext cx="548640" cy="396240"/>
          </a:xfrm>
          <a:prstGeom prst="bracketPair">
            <a:avLst>
              <a:gd name="adj" fmla="val 17949"/>
            </a:avLst>
          </a:prstGeom>
          <a:ln w="19050">
            <a:solidFill>
              <a:srgbClr val="FFFFFF"/>
            </a:solidFill>
          </a:ln>
        </p:spPr>
        <p:txBody>
          <a:bodyPr vert="horz" lIns="0" tIns="0" rIns="0" bIns="0" rtlCol="0" anchor="ctr"/>
          <a:lstStyle>
            <a:lvl1pPr algn="ctr">
              <a:defRPr sz="1800">
                <a:solidFill>
                  <a:srgbClr val="FFFFFF"/>
                </a:solidFill>
              </a:defRPr>
            </a:lvl1pPr>
          </a:lstStyle>
          <a:p>
            <a:fld id="{C4769018-840E-4923-A99E-EDEC0E5B9F4E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16200000">
            <a:off x="7586910" y="4048760"/>
            <a:ext cx="2367281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6200000">
            <a:off x="7551351" y="1645920"/>
            <a:ext cx="2438399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2"/>
                </a:solidFill>
              </a:defRPr>
            </a:lvl1pPr>
          </a:lstStyle>
          <a:p>
            <a:fld id="{41103E20-C818-4C38-B932-9067F5308CA2}" type="datetimeFigureOut">
              <a:rPr lang="en-US" smtClean="0"/>
              <a:t>10/12/2015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600" kern="1200" cap="none" spc="-100" baseline="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3429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cid:image002.jpg@01CC034C.17E6A0D0" TargetMode="External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jpg"/><Relationship Id="rId5" Type="http://schemas.openxmlformats.org/officeDocument/2006/relationships/image" Target="../media/image7.jpg"/><Relationship Id="rId4" Type="http://schemas.openxmlformats.org/officeDocument/2006/relationships/image" Target="../media/image6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838200"/>
            <a:ext cx="7543800" cy="2593975"/>
          </a:xfrm>
        </p:spPr>
        <p:txBody>
          <a:bodyPr/>
          <a:lstStyle/>
          <a:p>
            <a:pPr algn="ctr"/>
            <a:r>
              <a:rPr lang="en-US" sz="3600" dirty="0" smtClean="0"/>
              <a:t>Pesticides in Soil:</a:t>
            </a:r>
            <a:br>
              <a:rPr lang="en-US" sz="3600" dirty="0" smtClean="0"/>
            </a:br>
            <a:r>
              <a:rPr lang="en-US" sz="3600" dirty="0" smtClean="0"/>
              <a:t>Assessment and Soil Management Considerations</a:t>
            </a:r>
            <a:endParaRPr lang="en-US" sz="36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09600" y="4648200"/>
            <a:ext cx="6461760" cy="1447800"/>
          </a:xfrm>
        </p:spPr>
        <p:txBody>
          <a:bodyPr/>
          <a:lstStyle/>
          <a:p>
            <a:r>
              <a:rPr lang="en-US" dirty="0" smtClean="0"/>
              <a:t>                       </a:t>
            </a:r>
            <a:r>
              <a:rPr lang="en-US" dirty="0">
                <a:solidFill>
                  <a:schemeClr val="accent5">
                    <a:lumMod val="75000"/>
                  </a:schemeClr>
                </a:solidFill>
              </a:rPr>
              <a:t>2015 SAM FALL FORUM </a:t>
            </a:r>
          </a:p>
          <a:p>
            <a:r>
              <a:rPr lang="en-US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dirty="0" smtClean="0">
                <a:solidFill>
                  <a:schemeClr val="accent5">
                    <a:lumMod val="75000"/>
                  </a:schemeClr>
                </a:solidFill>
              </a:rPr>
              <a:t>                      SITE ASSESSMENT AND MITIGATION PROGRAM</a:t>
            </a:r>
          </a:p>
          <a:p>
            <a:r>
              <a:rPr lang="en-US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dirty="0" smtClean="0">
                <a:solidFill>
                  <a:schemeClr val="accent5">
                    <a:lumMod val="75000"/>
                  </a:schemeClr>
                </a:solidFill>
              </a:rPr>
              <a:t>                                                                            October 13, 2015</a:t>
            </a:r>
            <a:endParaRPr lang="en-US" dirty="0">
              <a:solidFill>
                <a:schemeClr val="accent5">
                  <a:lumMod val="75000"/>
                </a:schemeClr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4648200"/>
            <a:ext cx="864870" cy="8648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234139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7620000" cy="1143000"/>
          </a:xfrm>
        </p:spPr>
        <p:txBody>
          <a:bodyPr/>
          <a:lstStyle/>
          <a:p>
            <a:pPr algn="ctr"/>
            <a:r>
              <a:rPr lang="en-US" sz="3200" dirty="0" smtClean="0">
                <a:solidFill>
                  <a:schemeClr val="accent5">
                    <a:lumMod val="75000"/>
                  </a:schemeClr>
                </a:solidFill>
              </a:rPr>
              <a:t>“Legacy” Metal and Organochlorine Pesticides</a:t>
            </a:r>
            <a:br>
              <a:rPr lang="en-US" sz="3200" dirty="0" smtClean="0">
                <a:solidFill>
                  <a:schemeClr val="accent5">
                    <a:lumMod val="75000"/>
                  </a:schemeClr>
                </a:solidFill>
              </a:rPr>
            </a:br>
            <a:r>
              <a:rPr lang="en-US" sz="3600" dirty="0" smtClean="0">
                <a:solidFill>
                  <a:schemeClr val="accent5">
                    <a:lumMod val="75000"/>
                  </a:schemeClr>
                </a:solidFill>
              </a:rPr>
              <a:t>	</a:t>
            </a:r>
            <a:r>
              <a:rPr lang="en-US" sz="3600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sz="3600" dirty="0" smtClean="0">
                <a:solidFill>
                  <a:schemeClr val="accent5">
                    <a:lumMod val="75000"/>
                  </a:schemeClr>
                </a:solidFill>
              </a:rPr>
              <a:t>               </a:t>
            </a:r>
            <a:r>
              <a:rPr lang="en-US" sz="1800" dirty="0" smtClean="0">
                <a:solidFill>
                  <a:schemeClr val="accent5">
                    <a:lumMod val="75000"/>
                  </a:schemeClr>
                </a:solidFill>
              </a:rPr>
              <a:t>~</a:t>
            </a:r>
            <a:r>
              <a:rPr lang="en-US" sz="3600" dirty="0" smtClean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sz="1800" dirty="0" smtClean="0">
                <a:solidFill>
                  <a:schemeClr val="accent5">
                    <a:lumMod val="75000"/>
                  </a:schemeClr>
                </a:solidFill>
              </a:rPr>
              <a:t>Year Introduced in U.S.         ~ Year Banned in U.S.</a:t>
            </a:r>
            <a:endParaRPr lang="en-US" sz="1800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3000"/>
            <a:ext cx="7696200" cy="5713576"/>
          </a:xfrm>
        </p:spPr>
        <p:txBody>
          <a:bodyPr>
            <a:noAutofit/>
          </a:bodyPr>
          <a:lstStyle/>
          <a:p>
            <a:pPr marL="114300" indent="0">
              <a:buNone/>
            </a:pPr>
            <a:r>
              <a:rPr lang="en-US" sz="2400" dirty="0" smtClean="0"/>
              <a:t>Arsenic * 		       1860s		1980s	</a:t>
            </a:r>
            <a:endParaRPr lang="en-US" sz="2400" dirty="0"/>
          </a:p>
          <a:p>
            <a:pPr marL="114300" indent="0">
              <a:buNone/>
            </a:pPr>
            <a:r>
              <a:rPr lang="en-US" sz="2400" dirty="0" smtClean="0"/>
              <a:t>Aldrin	*	                    1946    		1974 - 1987</a:t>
            </a:r>
          </a:p>
          <a:p>
            <a:pPr marL="114300" indent="0">
              <a:buNone/>
            </a:pPr>
            <a:r>
              <a:rPr lang="en-US" sz="2400" dirty="0" smtClean="0"/>
              <a:t>gamma-BHC (Lindane) *  1940s				</a:t>
            </a:r>
          </a:p>
          <a:p>
            <a:pPr marL="114300" indent="0">
              <a:buNone/>
            </a:pPr>
            <a:r>
              <a:rPr lang="en-US" sz="2400" dirty="0" smtClean="0"/>
              <a:t>Chlordane *		       1948		1978 - 1988</a:t>
            </a:r>
            <a:endParaRPr lang="en-US" sz="2400" dirty="0"/>
          </a:p>
          <a:p>
            <a:pPr marL="114300" indent="0">
              <a:buNone/>
            </a:pPr>
            <a:r>
              <a:rPr lang="en-US" sz="2400" dirty="0"/>
              <a:t>4,4’-</a:t>
            </a:r>
            <a:r>
              <a:rPr lang="en-US" sz="2400" dirty="0" smtClean="0"/>
              <a:t>DDT *		       1943 		1972</a:t>
            </a:r>
            <a:endParaRPr lang="en-US" sz="2400" dirty="0"/>
          </a:p>
          <a:p>
            <a:pPr marL="114300" indent="0">
              <a:buNone/>
            </a:pPr>
            <a:r>
              <a:rPr lang="en-US" sz="2400" dirty="0" smtClean="0"/>
              <a:t>Dieldrin *		       1948		1974 - 1987</a:t>
            </a:r>
            <a:endParaRPr lang="en-US" sz="2400" dirty="0"/>
          </a:p>
          <a:p>
            <a:pPr marL="114300" indent="0">
              <a:buNone/>
            </a:pPr>
            <a:r>
              <a:rPr lang="en-US" sz="2400" dirty="0" smtClean="0"/>
              <a:t>Endosulfan		       early 1950s 	2010</a:t>
            </a:r>
          </a:p>
          <a:p>
            <a:pPr marL="114300" indent="0">
              <a:buNone/>
            </a:pPr>
            <a:r>
              <a:rPr lang="en-US" sz="2400" dirty="0" smtClean="0"/>
              <a:t>Endrin *		       early 1950s</a:t>
            </a:r>
            <a:r>
              <a:rPr lang="en-US" sz="2400" dirty="0"/>
              <a:t>			</a:t>
            </a:r>
          </a:p>
          <a:p>
            <a:pPr marL="114300" indent="0">
              <a:buNone/>
            </a:pPr>
            <a:r>
              <a:rPr lang="en-US" sz="2400" dirty="0" smtClean="0"/>
              <a:t>Heptachlor *		       1952</a:t>
            </a:r>
            <a:r>
              <a:rPr lang="en-US" sz="2400" dirty="0"/>
              <a:t>			</a:t>
            </a:r>
          </a:p>
          <a:p>
            <a:pPr marL="114300" indent="0">
              <a:buNone/>
            </a:pPr>
            <a:r>
              <a:rPr lang="en-US" sz="2400" dirty="0"/>
              <a:t>Heptachlor </a:t>
            </a:r>
            <a:r>
              <a:rPr lang="en-US" sz="2400" dirty="0" smtClean="0"/>
              <a:t>Epoxide *       1952</a:t>
            </a:r>
            <a:r>
              <a:rPr lang="en-US" sz="2400" dirty="0"/>
              <a:t>				</a:t>
            </a:r>
          </a:p>
          <a:p>
            <a:pPr marL="114300" indent="0">
              <a:buNone/>
            </a:pPr>
            <a:r>
              <a:rPr lang="en-US" sz="2400" dirty="0" smtClean="0"/>
              <a:t>Methoxychlor 	       1948		2003</a:t>
            </a:r>
            <a:r>
              <a:rPr lang="en-US" sz="2400" dirty="0"/>
              <a:t>	</a:t>
            </a:r>
          </a:p>
          <a:p>
            <a:pPr marL="114300" indent="0">
              <a:buNone/>
            </a:pPr>
            <a:r>
              <a:rPr lang="en-US" sz="2400" dirty="0" smtClean="0"/>
              <a:t>Toxaphene *		       1947		1990</a:t>
            </a:r>
            <a:endParaRPr lang="en-US" sz="2400" dirty="0"/>
          </a:p>
          <a:p>
            <a:pPr marL="114300" indent="0">
              <a:buNone/>
            </a:pPr>
            <a:r>
              <a:rPr lang="en-US" sz="2400" dirty="0" smtClean="0"/>
              <a:t>         </a:t>
            </a:r>
            <a:r>
              <a:rPr lang="en-US" sz="1800" dirty="0" smtClean="0"/>
              <a:t>* California Proposition 65-listed chemical</a:t>
            </a:r>
          </a:p>
        </p:txBody>
      </p:sp>
    </p:spTree>
    <p:extLst>
      <p:ext uri="{BB962C8B-B14F-4D97-AF65-F5344CB8AC3E}">
        <p14:creationId xmlns:p14="http://schemas.microsoft.com/office/powerpoint/2010/main" val="230146791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74638"/>
            <a:ext cx="7696200" cy="563562"/>
          </a:xfrm>
        </p:spPr>
        <p:txBody>
          <a:bodyPr/>
          <a:lstStyle/>
          <a:p>
            <a:pPr algn="ctr"/>
            <a:r>
              <a:rPr lang="en-US" sz="3200" dirty="0" smtClean="0">
                <a:solidFill>
                  <a:schemeClr val="accent5">
                    <a:lumMod val="75000"/>
                  </a:schemeClr>
                </a:solidFill>
              </a:rPr>
              <a:t>Attributes of Organochlorine Pesticides </a:t>
            </a:r>
            <a:endParaRPr lang="en-US" sz="3200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143000"/>
            <a:ext cx="7696200" cy="5486400"/>
          </a:xfrm>
        </p:spPr>
        <p:txBody>
          <a:bodyPr/>
          <a:lstStyle/>
          <a:p>
            <a:r>
              <a:rPr lang="en-US" sz="2400" dirty="0" smtClean="0"/>
              <a:t>Why they were initially embraced:</a:t>
            </a:r>
          </a:p>
          <a:p>
            <a:pPr lvl="2"/>
            <a:r>
              <a:rPr lang="en-US" sz="2400" dirty="0" smtClean="0"/>
              <a:t>Toxic (as nerve poison) to a wide range of pests</a:t>
            </a:r>
          </a:p>
          <a:p>
            <a:pPr lvl="2"/>
            <a:r>
              <a:rPr lang="en-US" sz="2400" dirty="0" smtClean="0"/>
              <a:t>Did not have to be re-applied often</a:t>
            </a:r>
          </a:p>
          <a:p>
            <a:pPr lvl="2"/>
            <a:r>
              <a:rPr lang="en-US" sz="2400" dirty="0" smtClean="0"/>
              <a:t>Not water soluble</a:t>
            </a:r>
          </a:p>
          <a:p>
            <a:pPr lvl="2"/>
            <a:r>
              <a:rPr lang="en-US" sz="2400" dirty="0" smtClean="0"/>
              <a:t>Easy and inexpensive to apply</a:t>
            </a:r>
          </a:p>
          <a:p>
            <a:pPr marL="342900" lvl="2">
              <a:buClr>
                <a:schemeClr val="accent1"/>
              </a:buClr>
            </a:pPr>
            <a:r>
              <a:rPr lang="en-US" sz="2400" dirty="0" smtClean="0"/>
              <a:t>Why their use is being abandoned:</a:t>
            </a:r>
          </a:p>
          <a:p>
            <a:pPr lvl="2"/>
            <a:r>
              <a:rPr lang="en-US" sz="2400" dirty="0"/>
              <a:t>Long half-lives (persistent in the environment)</a:t>
            </a:r>
          </a:p>
          <a:p>
            <a:pPr lvl="2"/>
            <a:r>
              <a:rPr lang="en-US" sz="2400" dirty="0" smtClean="0"/>
              <a:t>Bioconcentration (not metabolized rapidly)</a:t>
            </a:r>
          </a:p>
          <a:p>
            <a:pPr lvl="2"/>
            <a:r>
              <a:rPr lang="en-US" sz="2400" dirty="0" smtClean="0"/>
              <a:t>Biomagnification (an increase in concentration up the food chain)</a:t>
            </a:r>
          </a:p>
          <a:p>
            <a:pPr lvl="2"/>
            <a:r>
              <a:rPr lang="en-US" sz="2400" dirty="0" smtClean="0"/>
              <a:t>Impairment of reproduction in some species</a:t>
            </a:r>
          </a:p>
          <a:p>
            <a:pPr lvl="2"/>
            <a:r>
              <a:rPr lang="en-US" sz="2400" dirty="0" smtClean="0"/>
              <a:t>Most are carcinogenic</a:t>
            </a:r>
            <a:endParaRPr lang="en-US" sz="2400" dirty="0"/>
          </a:p>
          <a:p>
            <a:pPr marL="114300" lvl="2" indent="0">
              <a:buClr>
                <a:schemeClr val="accent1"/>
              </a:buClr>
              <a:buNone/>
            </a:pPr>
            <a:endParaRPr lang="en-US" sz="2400" dirty="0"/>
          </a:p>
          <a:p>
            <a:pPr lvl="2"/>
            <a:endParaRPr lang="en-US" sz="2400" dirty="0"/>
          </a:p>
          <a:p>
            <a:pPr lvl="2"/>
            <a:endParaRPr lang="en-US" sz="2400" dirty="0"/>
          </a:p>
          <a:p>
            <a:pPr lvl="2"/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28950728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"/>
            <a:ext cx="7620000" cy="1143000"/>
          </a:xfrm>
        </p:spPr>
        <p:txBody>
          <a:bodyPr/>
          <a:lstStyle/>
          <a:p>
            <a:pPr algn="ctr"/>
            <a:r>
              <a:rPr lang="en-US" sz="3200" dirty="0" smtClean="0"/>
              <a:t>Assessment of Pesticides in Soil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3000"/>
            <a:ext cx="7620000" cy="5105400"/>
          </a:xfrm>
        </p:spPr>
        <p:txBody>
          <a:bodyPr/>
          <a:lstStyle/>
          <a:p>
            <a:r>
              <a:rPr lang="en-US" dirty="0" smtClean="0"/>
              <a:t>What is the acreage of the property?</a:t>
            </a:r>
          </a:p>
          <a:p>
            <a:r>
              <a:rPr lang="en-US" dirty="0" smtClean="0"/>
              <a:t>During what periods was the property used for agricultural purposes?  </a:t>
            </a:r>
          </a:p>
          <a:p>
            <a:r>
              <a:rPr lang="en-US" dirty="0" smtClean="0"/>
              <a:t>What crops were grown on the property?</a:t>
            </a:r>
          </a:p>
          <a:p>
            <a:r>
              <a:rPr lang="en-US" dirty="0" smtClean="0"/>
              <a:t>How were the pesticides applied?</a:t>
            </a:r>
          </a:p>
          <a:p>
            <a:r>
              <a:rPr lang="en-US" dirty="0" smtClean="0"/>
              <a:t>Were there specific areas on the property where pesticides were mixed and/or stored?</a:t>
            </a:r>
          </a:p>
          <a:p>
            <a:r>
              <a:rPr lang="en-US" dirty="0" smtClean="0"/>
              <a:t>How many soil samples should be collected for initial and subsequent investigations?</a:t>
            </a:r>
          </a:p>
          <a:p>
            <a:r>
              <a:rPr lang="en-US" dirty="0" smtClean="0"/>
              <a:t>How will sample locations be selected?</a:t>
            </a:r>
          </a:p>
          <a:p>
            <a:r>
              <a:rPr lang="en-US" dirty="0" smtClean="0"/>
              <a:t>At what depths should soil samples be collected?</a:t>
            </a:r>
          </a:p>
          <a:p>
            <a:r>
              <a:rPr lang="en-US" dirty="0" smtClean="0"/>
              <a:t>What equipment will be used for sample collection?</a:t>
            </a:r>
          </a:p>
          <a:p>
            <a:r>
              <a:rPr lang="en-US" dirty="0" smtClean="0"/>
              <a:t>Which analytical methods will be used to test the samples?</a:t>
            </a:r>
          </a:p>
        </p:txBody>
      </p:sp>
    </p:spTree>
    <p:extLst>
      <p:ext uri="{BB962C8B-B14F-4D97-AF65-F5344CB8AC3E}">
        <p14:creationId xmlns:p14="http://schemas.microsoft.com/office/powerpoint/2010/main" val="363488031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685800"/>
            <a:ext cx="6934200" cy="568771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33400" y="224135"/>
            <a:ext cx="7239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chemeClr val="accent5">
                    <a:lumMod val="75000"/>
                  </a:schemeClr>
                </a:solidFill>
              </a:rPr>
              <a:t>Former  5.5-Acre Greenhouse Site in San Diego County</a:t>
            </a:r>
            <a:endParaRPr lang="en-US" sz="2400" dirty="0">
              <a:solidFill>
                <a:schemeClr val="accent5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288058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4368" y="822959"/>
            <a:ext cx="4813962" cy="52730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685800" y="304800"/>
            <a:ext cx="7010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chemeClr val="accent5">
                    <a:lumMod val="75000"/>
                  </a:schemeClr>
                </a:solidFill>
              </a:rPr>
              <a:t>5.5-Acre Greenhouse Site:  Soil Sampling Locations</a:t>
            </a:r>
            <a:endParaRPr lang="en-US" sz="2400" dirty="0">
              <a:solidFill>
                <a:schemeClr val="accent5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553922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55625" y="685800"/>
            <a:ext cx="4832550" cy="58673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9" name="Straight Connector 8"/>
          <p:cNvCxnSpPr/>
          <p:nvPr/>
        </p:nvCxnSpPr>
        <p:spPr>
          <a:xfrm flipH="1">
            <a:off x="3886200" y="685800"/>
            <a:ext cx="3505200" cy="99060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3864123" y="1700613"/>
            <a:ext cx="1371600" cy="4876799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 flipV="1">
            <a:off x="5206703" y="5918674"/>
            <a:ext cx="2231877" cy="609600"/>
          </a:xfrm>
          <a:prstGeom prst="line">
            <a:avLst/>
          </a:prstGeom>
          <a:ln w="28575"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7448550" y="685800"/>
            <a:ext cx="171450" cy="312420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 flipH="1">
            <a:off x="7391400" y="3810000"/>
            <a:ext cx="228600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7391400" y="3810000"/>
            <a:ext cx="114300" cy="213360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Box 1"/>
          <p:cNvSpPr txBox="1"/>
          <p:nvPr/>
        </p:nvSpPr>
        <p:spPr>
          <a:xfrm>
            <a:off x="545021" y="76200"/>
            <a:ext cx="698925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chemeClr val="accent5">
                    <a:lumMod val="75000"/>
                  </a:schemeClr>
                </a:solidFill>
              </a:rPr>
              <a:t>Soil Sample Collection, Analysis, and Interpretation – </a:t>
            </a:r>
          </a:p>
          <a:p>
            <a:r>
              <a:rPr lang="en-US" sz="2400" dirty="0" smtClean="0">
                <a:solidFill>
                  <a:schemeClr val="accent5">
                    <a:lumMod val="75000"/>
                  </a:schemeClr>
                </a:solidFill>
              </a:rPr>
              <a:t>			    5.5-Acre  Greenhouse Site</a:t>
            </a:r>
            <a:endParaRPr lang="en-US" sz="2400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45021" y="491697"/>
            <a:ext cx="3334770" cy="62478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endParaRPr lang="en-US" sz="16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Identify </a:t>
            </a:r>
            <a:r>
              <a:rPr lang="en-US" sz="1600" dirty="0" smtClean="0"/>
              <a:t>US EPA-approved test methods based </a:t>
            </a:r>
            <a:r>
              <a:rPr lang="en-US" sz="1600" dirty="0"/>
              <a:t>on </a:t>
            </a:r>
            <a:r>
              <a:rPr lang="en-US" sz="1600" dirty="0" smtClean="0"/>
              <a:t>crop types and timeframe of agricultural use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smtClean="0"/>
              <a:t>Determine sampling  location frequency that is representative of area using grid-based (e.g., one location per 500 ft</a:t>
            </a:r>
            <a:r>
              <a:rPr lang="en-US" sz="1600" baseline="30000" dirty="0" smtClean="0"/>
              <a:t>2</a:t>
            </a:r>
            <a:r>
              <a:rPr lang="en-US" sz="1600" dirty="0" smtClean="0"/>
              <a:t>)</a:t>
            </a:r>
            <a:r>
              <a:rPr lang="en-US" sz="1600" baseline="30000" dirty="0" smtClean="0"/>
              <a:t> </a:t>
            </a:r>
            <a:r>
              <a:rPr lang="en-US" sz="1600" dirty="0" smtClean="0"/>
              <a:t>and judgmental methods  (e.g., more locations in mixing area)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6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smtClean="0"/>
              <a:t>Determine sampling depths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6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smtClean="0"/>
              <a:t>Outline  areal extent of pesticide       impacts;  contour concentration data to assess location and depth of “hotspots”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6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smtClean="0"/>
              <a:t>Calculate estimated volume of pesticide-impacted soil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6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smtClean="0"/>
              <a:t>Compare concentration data to hazardous waste and US EPA regional screening levels  (RSLs)  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338432133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304800"/>
            <a:ext cx="7696200" cy="792162"/>
          </a:xfrm>
          <a:ln>
            <a:noFill/>
          </a:ln>
        </p:spPr>
        <p:txBody>
          <a:bodyPr/>
          <a:lstStyle/>
          <a:p>
            <a:pPr algn="ctr"/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en-US" sz="2400" dirty="0" smtClean="0">
                <a:solidFill>
                  <a:schemeClr val="accent5">
                    <a:lumMod val="75000"/>
                  </a:schemeClr>
                </a:solidFill>
              </a:rPr>
              <a:t>Organochlorine Pesticides Detected in Soil Samples</a:t>
            </a:r>
            <a:br>
              <a:rPr lang="en-US" sz="2400" dirty="0" smtClean="0">
                <a:solidFill>
                  <a:schemeClr val="accent5">
                    <a:lumMod val="75000"/>
                  </a:schemeClr>
                </a:solidFill>
              </a:rPr>
            </a:br>
            <a:r>
              <a:rPr lang="en-US" sz="2400" dirty="0" smtClean="0">
                <a:solidFill>
                  <a:schemeClr val="accent5">
                    <a:lumMod val="75000"/>
                  </a:schemeClr>
                </a:solidFill>
              </a:rPr>
              <a:t>Former 5.5-Acre Greenhouse Site</a:t>
            </a:r>
            <a:r>
              <a:rPr lang="en-US" sz="3600" dirty="0" smtClean="0">
                <a:solidFill>
                  <a:schemeClr val="accent5">
                    <a:lumMod val="75000"/>
                  </a:schemeClr>
                </a:solidFill>
              </a:rPr>
              <a:t/>
            </a:r>
            <a:br>
              <a:rPr lang="en-US" sz="3600" dirty="0" smtClean="0">
                <a:solidFill>
                  <a:schemeClr val="accent5">
                    <a:lumMod val="75000"/>
                  </a:schemeClr>
                </a:solidFill>
              </a:rPr>
            </a:br>
            <a:r>
              <a:rPr lang="en-US" sz="3600" dirty="0" smtClean="0">
                <a:solidFill>
                  <a:schemeClr val="accent5">
                    <a:lumMod val="75000"/>
                  </a:schemeClr>
                </a:solidFill>
              </a:rPr>
              <a:t> </a:t>
            </a:r>
            <a:endParaRPr lang="en-US" sz="2400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52600"/>
            <a:ext cx="7620000" cy="4800600"/>
          </a:xfrm>
        </p:spPr>
        <p:txBody>
          <a:bodyPr>
            <a:normAutofit/>
          </a:bodyPr>
          <a:lstStyle/>
          <a:p>
            <a:pPr marL="2103120" lvl="8" indent="0">
              <a:buNone/>
            </a:pPr>
            <a:r>
              <a:rPr lang="en-US" dirty="0" smtClean="0"/>
              <a:t>		micrograms per kilogram		</a:t>
            </a:r>
            <a:r>
              <a:rPr lang="en-US" dirty="0"/>
              <a:t>	</a:t>
            </a:r>
            <a:endParaRPr lang="en-US" dirty="0" smtClean="0"/>
          </a:p>
          <a:p>
            <a:pPr marL="2103120" lvl="8" indent="0">
              <a:buNone/>
            </a:pPr>
            <a:r>
              <a:rPr lang="en-US" dirty="0" smtClean="0"/>
              <a:t>          Concentration Range                                 RSL</a:t>
            </a:r>
            <a:r>
              <a:rPr lang="en-US" dirty="0"/>
              <a:t>	    RSL</a:t>
            </a:r>
          </a:p>
          <a:p>
            <a:pPr marL="2103120" lvl="8" indent="0">
              <a:buNone/>
            </a:pPr>
            <a:r>
              <a:rPr lang="en-US" dirty="0"/>
              <a:t>			</a:t>
            </a:r>
            <a:r>
              <a:rPr lang="en-US" dirty="0" smtClean="0"/>
              <a:t>            residential</a:t>
            </a:r>
            <a:r>
              <a:rPr lang="en-US" dirty="0"/>
              <a:t>	industrial</a:t>
            </a:r>
          </a:p>
          <a:p>
            <a:r>
              <a:rPr lang="en-US" dirty="0" smtClean="0"/>
              <a:t>Chlordane		ND – 470	        1,800	8,000	        </a:t>
            </a:r>
          </a:p>
          <a:p>
            <a:r>
              <a:rPr lang="en-US" dirty="0" smtClean="0"/>
              <a:t>4,4’-DDD		ND – 57		        2,200	9,600</a:t>
            </a:r>
          </a:p>
          <a:p>
            <a:r>
              <a:rPr lang="en-US" dirty="0" smtClean="0"/>
              <a:t>4,4’-DDE		ND - 1,100	        1,600	6,800</a:t>
            </a:r>
          </a:p>
          <a:p>
            <a:r>
              <a:rPr lang="en-US" dirty="0" smtClean="0"/>
              <a:t>4,4’-DDT		ND - 1,100	        1,900	8,600</a:t>
            </a:r>
          </a:p>
          <a:p>
            <a:r>
              <a:rPr lang="en-US" dirty="0" smtClean="0">
                <a:ln>
                  <a:solidFill>
                    <a:srgbClr val="FF0000"/>
                  </a:solidFill>
                </a:ln>
              </a:rPr>
              <a:t>Dieldrin		ND – 920	             33	   140</a:t>
            </a:r>
          </a:p>
          <a:p>
            <a:r>
              <a:rPr lang="en-US" dirty="0" smtClean="0"/>
              <a:t>Endosulfan		ND – 176		--	     --</a:t>
            </a:r>
          </a:p>
          <a:p>
            <a:r>
              <a:rPr lang="en-US" dirty="0" smtClean="0"/>
              <a:t>Methoxychlor	ND – 130		--	     --</a:t>
            </a:r>
          </a:p>
          <a:p>
            <a:pPr marL="114300" indent="0">
              <a:buNone/>
            </a:pPr>
            <a:r>
              <a:rPr lang="en-US" dirty="0" smtClean="0"/>
              <a:t>				</a:t>
            </a:r>
            <a:endParaRPr lang="en-US" dirty="0"/>
          </a:p>
        </p:txBody>
      </p:sp>
      <p:cxnSp>
        <p:nvCxnSpPr>
          <p:cNvPr id="7" name="Straight Connector 6"/>
          <p:cNvCxnSpPr/>
          <p:nvPr/>
        </p:nvCxnSpPr>
        <p:spPr>
          <a:xfrm>
            <a:off x="457200" y="2057400"/>
            <a:ext cx="7620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457200" y="1752600"/>
            <a:ext cx="7620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0006640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85800"/>
            <a:ext cx="7635240" cy="685800"/>
          </a:xfrm>
        </p:spPr>
        <p:txBody>
          <a:bodyPr/>
          <a:lstStyle/>
          <a:p>
            <a:pPr algn="ctr"/>
            <a:r>
              <a:rPr lang="en-US" sz="3600" dirty="0" smtClean="0">
                <a:solidFill>
                  <a:schemeClr val="accent5">
                    <a:lumMod val="75000"/>
                  </a:schemeClr>
                </a:solidFill>
              </a:rPr>
              <a:t/>
            </a:r>
            <a:br>
              <a:rPr lang="en-US" sz="3600" dirty="0" smtClean="0">
                <a:solidFill>
                  <a:schemeClr val="accent5">
                    <a:lumMod val="75000"/>
                  </a:schemeClr>
                </a:solidFill>
              </a:rPr>
            </a:br>
            <a:r>
              <a:rPr lang="en-US" sz="3600" dirty="0">
                <a:solidFill>
                  <a:schemeClr val="accent5">
                    <a:lumMod val="75000"/>
                  </a:schemeClr>
                </a:solidFill>
              </a:rPr>
              <a:t/>
            </a:r>
            <a:br>
              <a:rPr lang="en-US" sz="3600" dirty="0">
                <a:solidFill>
                  <a:schemeClr val="accent5">
                    <a:lumMod val="75000"/>
                  </a:schemeClr>
                </a:solidFill>
              </a:rPr>
            </a:br>
            <a:r>
              <a:rPr lang="en-US" sz="2400" dirty="0" smtClean="0">
                <a:solidFill>
                  <a:schemeClr val="accent5">
                    <a:lumMod val="75000"/>
                  </a:schemeClr>
                </a:solidFill>
              </a:rPr>
              <a:t>Hazardous Waste Criteria</a:t>
            </a:r>
            <a:r>
              <a:rPr lang="en-US" sz="3600" dirty="0" smtClean="0">
                <a:solidFill>
                  <a:schemeClr val="accent5">
                    <a:lumMod val="75000"/>
                  </a:schemeClr>
                </a:solidFill>
              </a:rPr>
              <a:t/>
            </a:r>
            <a:br>
              <a:rPr lang="en-US" sz="3600" dirty="0" smtClean="0">
                <a:solidFill>
                  <a:schemeClr val="accent5">
                    <a:lumMod val="75000"/>
                  </a:schemeClr>
                </a:solidFill>
              </a:rPr>
            </a:br>
            <a:r>
              <a:rPr lang="en-US" sz="2400" dirty="0" smtClean="0">
                <a:solidFill>
                  <a:schemeClr val="accent5">
                    <a:lumMod val="75000"/>
                  </a:schemeClr>
                </a:solidFill>
              </a:rPr>
              <a:t>“Legacy”  Metal and Organochlorine Pesticides</a:t>
            </a:r>
            <a:r>
              <a:rPr lang="en-US" sz="3600" dirty="0" smtClean="0">
                <a:solidFill>
                  <a:schemeClr val="accent5">
                    <a:lumMod val="75000"/>
                  </a:schemeClr>
                </a:solidFill>
              </a:rPr>
              <a:t/>
            </a:r>
            <a:br>
              <a:rPr lang="en-US" sz="3600" dirty="0" smtClean="0">
                <a:solidFill>
                  <a:schemeClr val="accent5">
                    <a:lumMod val="75000"/>
                  </a:schemeClr>
                </a:solidFill>
              </a:rPr>
            </a:br>
            <a:r>
              <a:rPr lang="en-US" sz="3600" dirty="0" smtClean="0">
                <a:solidFill>
                  <a:schemeClr val="accent5">
                    <a:lumMod val="75000"/>
                  </a:schemeClr>
                </a:solidFill>
              </a:rPr>
              <a:t/>
            </a:r>
            <a:br>
              <a:rPr lang="en-US" sz="3600" dirty="0" smtClean="0">
                <a:solidFill>
                  <a:schemeClr val="accent5">
                    <a:lumMod val="75000"/>
                  </a:schemeClr>
                </a:solidFill>
              </a:rPr>
            </a:br>
            <a:r>
              <a:rPr lang="en-US" sz="1800" dirty="0" smtClean="0">
                <a:solidFill>
                  <a:schemeClr val="accent5">
                    <a:lumMod val="75000"/>
                  </a:schemeClr>
                </a:solidFill>
              </a:rPr>
              <a:t>Total Threshold Leachate Concentration	Soluble Leachate Threshold Concentration</a:t>
            </a:r>
            <a:br>
              <a:rPr lang="en-US" sz="1800" dirty="0" smtClean="0">
                <a:solidFill>
                  <a:schemeClr val="accent5">
                    <a:lumMod val="75000"/>
                  </a:schemeClr>
                </a:solidFill>
              </a:rPr>
            </a:br>
            <a:r>
              <a:rPr lang="en-US" sz="1800" dirty="0" smtClean="0">
                <a:solidFill>
                  <a:schemeClr val="accent5">
                    <a:lumMod val="75000"/>
                  </a:schemeClr>
                </a:solidFill>
              </a:rPr>
              <a:t>(TTLC,  milligrams per  kilogram)	(STLC, milligrams per liter)</a:t>
            </a:r>
            <a:br>
              <a:rPr lang="en-US" sz="1800" dirty="0" smtClean="0">
                <a:solidFill>
                  <a:schemeClr val="accent5">
                    <a:lumMod val="75000"/>
                  </a:schemeClr>
                </a:solidFill>
              </a:rPr>
            </a:br>
            <a:r>
              <a:rPr lang="en-US" sz="1800" dirty="0" smtClean="0">
                <a:solidFill>
                  <a:schemeClr val="accent5">
                    <a:lumMod val="75000"/>
                  </a:schemeClr>
                </a:solidFill>
              </a:rPr>
              <a:t>		</a:t>
            </a:r>
            <a:r>
              <a:rPr lang="en-US" sz="3600" dirty="0" smtClean="0">
                <a:solidFill>
                  <a:schemeClr val="accent5">
                    <a:lumMod val="75000"/>
                  </a:schemeClr>
                </a:solidFill>
              </a:rPr>
              <a:t/>
            </a:r>
            <a:br>
              <a:rPr lang="en-US" sz="3600" dirty="0" smtClean="0">
                <a:solidFill>
                  <a:schemeClr val="accent5">
                    <a:lumMod val="75000"/>
                  </a:schemeClr>
                </a:solidFill>
              </a:rPr>
            </a:br>
            <a:endParaRPr lang="en-US" sz="2400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2133600"/>
            <a:ext cx="7543800" cy="4572000"/>
          </a:xfrm>
        </p:spPr>
        <p:txBody>
          <a:bodyPr>
            <a:normAutofit lnSpcReduction="10000"/>
          </a:bodyPr>
          <a:lstStyle/>
          <a:p>
            <a:pPr marL="114300" indent="0">
              <a:buNone/>
            </a:pPr>
            <a:r>
              <a:rPr lang="en-US" sz="1800" dirty="0" smtClean="0"/>
              <a:t>Arsenic		    500		                                      5.0   </a:t>
            </a:r>
          </a:p>
          <a:p>
            <a:pPr marL="114300" indent="0">
              <a:buNone/>
            </a:pPr>
            <a:r>
              <a:rPr lang="en-US" sz="1800" dirty="0" smtClean="0"/>
              <a:t>Lead		 1,000				   5.0		  </a:t>
            </a:r>
            <a:endParaRPr lang="en-US" sz="1800" dirty="0"/>
          </a:p>
          <a:p>
            <a:pPr marL="114300" indent="0">
              <a:buNone/>
            </a:pPr>
            <a:r>
              <a:rPr lang="en-US" sz="1800" dirty="0" smtClean="0"/>
              <a:t>_______________________________________________________________</a:t>
            </a:r>
          </a:p>
          <a:p>
            <a:pPr marL="114300" indent="0">
              <a:buNone/>
            </a:pPr>
            <a:r>
              <a:rPr lang="en-US" sz="1800" dirty="0" smtClean="0"/>
              <a:t>Aldrin		        1.4				   0.14</a:t>
            </a:r>
          </a:p>
          <a:p>
            <a:pPr marL="114300" indent="0">
              <a:buNone/>
            </a:pPr>
            <a:r>
              <a:rPr lang="en-US" sz="1800" dirty="0" smtClean="0"/>
              <a:t>Gamma BHC 	        4.0				   0.4</a:t>
            </a:r>
          </a:p>
          <a:p>
            <a:pPr marL="114300" indent="0">
              <a:buNone/>
            </a:pPr>
            <a:r>
              <a:rPr lang="en-US" sz="1800" dirty="0"/>
              <a:t> </a:t>
            </a:r>
            <a:r>
              <a:rPr lang="en-US" sz="1800" dirty="0" smtClean="0"/>
              <a:t>     (</a:t>
            </a:r>
            <a:r>
              <a:rPr lang="en-US" sz="1800" dirty="0"/>
              <a:t>Lindane)</a:t>
            </a:r>
            <a:endParaRPr lang="en-US" sz="1800" dirty="0" smtClean="0"/>
          </a:p>
          <a:p>
            <a:pPr marL="114300" indent="0">
              <a:buNone/>
            </a:pPr>
            <a:r>
              <a:rPr lang="en-US" sz="1800" dirty="0" smtClean="0"/>
              <a:t>Chlordane	        2.5				   0.25</a:t>
            </a:r>
          </a:p>
          <a:p>
            <a:pPr marL="114300" indent="0">
              <a:buNone/>
            </a:pPr>
            <a:r>
              <a:rPr lang="en-US" sz="1800" dirty="0" smtClean="0"/>
              <a:t>DDD, DDE, DDT	        1.0				   0.1</a:t>
            </a:r>
          </a:p>
          <a:p>
            <a:pPr marL="114300" indent="0">
              <a:buNone/>
            </a:pPr>
            <a:r>
              <a:rPr lang="en-US" sz="1800" dirty="0" smtClean="0"/>
              <a:t>Dieldrin		        8.0				   0.80</a:t>
            </a:r>
          </a:p>
          <a:p>
            <a:pPr marL="114300" indent="0">
              <a:buNone/>
            </a:pPr>
            <a:r>
              <a:rPr lang="en-US" sz="1800" dirty="0" smtClean="0"/>
              <a:t>Endrin		           0.2				   0.02</a:t>
            </a:r>
          </a:p>
          <a:p>
            <a:pPr marL="114300" indent="0">
              <a:buNone/>
            </a:pPr>
            <a:r>
              <a:rPr lang="en-US" sz="1800" dirty="0" smtClean="0"/>
              <a:t>Heptachlor	           4.7				   0.47</a:t>
            </a:r>
          </a:p>
          <a:p>
            <a:pPr marL="114300" indent="0">
              <a:buNone/>
            </a:pPr>
            <a:r>
              <a:rPr lang="en-US" sz="1800" dirty="0" smtClean="0"/>
              <a:t>Methoxychlor               100			</a:t>
            </a:r>
            <a:r>
              <a:rPr lang="en-US" sz="1800" dirty="0"/>
              <a:t> </a:t>
            </a:r>
            <a:r>
              <a:rPr lang="en-US" sz="1800" dirty="0" smtClean="0"/>
              <a:t>                 10</a:t>
            </a:r>
          </a:p>
          <a:p>
            <a:pPr marL="114300" indent="0">
              <a:buNone/>
            </a:pPr>
            <a:r>
              <a:rPr lang="en-US" sz="1800" dirty="0" smtClean="0"/>
              <a:t>Toxaphene	           5				   0.5				</a:t>
            </a:r>
          </a:p>
          <a:p>
            <a:pPr marL="114300" indent="0">
              <a:buNone/>
            </a:pPr>
            <a:endParaRPr lang="en-US" sz="1800" dirty="0" smtClean="0"/>
          </a:p>
          <a:p>
            <a:pPr marL="114300" indent="0">
              <a:buNone/>
            </a:pP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258636982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620000" cy="868362"/>
          </a:xfrm>
        </p:spPr>
        <p:txBody>
          <a:bodyPr/>
          <a:lstStyle/>
          <a:p>
            <a:pPr algn="ctr"/>
            <a:r>
              <a:rPr lang="en-US" sz="2400" dirty="0" smtClean="0"/>
              <a:t>Human Health Screening Levels for Soil</a:t>
            </a:r>
            <a:br>
              <a:rPr lang="en-US" sz="2400" dirty="0" smtClean="0"/>
            </a:br>
            <a:r>
              <a:rPr lang="en-US" sz="2000" dirty="0" smtClean="0"/>
              <a:t>Legacy Organochlorine Pesticides</a:t>
            </a:r>
            <a:endParaRPr lang="en-US" sz="20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066801"/>
            <a:ext cx="7620000" cy="762000"/>
          </a:xfrm>
        </p:spPr>
        <p:txBody>
          <a:bodyPr/>
          <a:lstStyle/>
          <a:p>
            <a:pPr algn="l"/>
            <a:r>
              <a:rPr lang="en-US" dirty="0" smtClean="0"/>
              <a:t>                Regional Screening Levels (RSLs)                  CHHSLs</a:t>
            </a:r>
          </a:p>
          <a:p>
            <a:pPr algn="l"/>
            <a:r>
              <a:rPr lang="en-US" dirty="0" smtClean="0"/>
              <a:t>                          Industrial     Residential</a:t>
            </a:r>
            <a:r>
              <a:rPr lang="en-US" dirty="0"/>
              <a:t> </a:t>
            </a:r>
            <a:r>
              <a:rPr lang="en-US" dirty="0" smtClean="0"/>
              <a:t>          Industrial     </a:t>
            </a:r>
            <a:r>
              <a:rPr lang="en-US" dirty="0"/>
              <a:t>Residential</a:t>
            </a:r>
            <a:endParaRPr lang="en-US" dirty="0" smtClean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04800" y="1828800"/>
            <a:ext cx="7772400" cy="4724400"/>
          </a:xfrm>
        </p:spPr>
        <p:txBody>
          <a:bodyPr>
            <a:normAutofit/>
          </a:bodyPr>
          <a:lstStyle/>
          <a:p>
            <a:pPr marL="114300" indent="0">
              <a:buNone/>
            </a:pPr>
            <a:r>
              <a:rPr lang="en-US" sz="1600" dirty="0" smtClean="0"/>
              <a:t>Aldrin		    140	                 31                            130                         33  </a:t>
            </a:r>
          </a:p>
          <a:p>
            <a:pPr marL="114300" indent="0">
              <a:buNone/>
            </a:pPr>
            <a:r>
              <a:rPr lang="en-US" sz="1600" dirty="0" smtClean="0"/>
              <a:t>alpha-BHC                    3,700                         80                                                 </a:t>
            </a:r>
          </a:p>
          <a:p>
            <a:pPr marL="114300" indent="0">
              <a:buNone/>
            </a:pPr>
            <a:r>
              <a:rPr lang="en-US" sz="1600" dirty="0" smtClean="0"/>
              <a:t>beta-BHC                     1,300                        300</a:t>
            </a:r>
          </a:p>
          <a:p>
            <a:pPr marL="114300" indent="0">
              <a:buNone/>
            </a:pPr>
            <a:r>
              <a:rPr lang="en-US" sz="1600" dirty="0"/>
              <a:t>g</a:t>
            </a:r>
            <a:r>
              <a:rPr lang="en-US" sz="1600" dirty="0" smtClean="0"/>
              <a:t>amma-BHC                2,500                        560                        2,000                       500</a:t>
            </a:r>
          </a:p>
          <a:p>
            <a:pPr marL="114300" indent="0">
              <a:buNone/>
            </a:pPr>
            <a:r>
              <a:rPr lang="en-US" sz="1600" dirty="0"/>
              <a:t> </a:t>
            </a:r>
            <a:r>
              <a:rPr lang="en-US" sz="1600" dirty="0" smtClean="0"/>
              <a:t>      (</a:t>
            </a:r>
            <a:r>
              <a:rPr lang="en-US" sz="1600" dirty="0" err="1" smtClean="0"/>
              <a:t>Lindane</a:t>
            </a:r>
            <a:r>
              <a:rPr lang="en-US" sz="1600" dirty="0" smtClean="0"/>
              <a:t>)</a:t>
            </a:r>
          </a:p>
          <a:p>
            <a:pPr marL="114300" indent="0">
              <a:buNone/>
            </a:pPr>
            <a:r>
              <a:rPr lang="en-US" sz="1600" dirty="0" smtClean="0"/>
              <a:t>Chlordane                    8,000                     1,800                       1,700                        430                        </a:t>
            </a:r>
          </a:p>
          <a:p>
            <a:pPr marL="114300" indent="0">
              <a:buNone/>
            </a:pPr>
            <a:r>
              <a:rPr lang="en-US" sz="1600" dirty="0" smtClean="0"/>
              <a:t>4,4’-DDD                      9,600                     2,200                       9,000                     2,300</a:t>
            </a:r>
          </a:p>
          <a:p>
            <a:pPr marL="114300" indent="0">
              <a:buNone/>
            </a:pPr>
            <a:r>
              <a:rPr lang="en-US" sz="1600" dirty="0" smtClean="0"/>
              <a:t>4,4’-DDE                       6,800                     1,600                       6,300                     1,600</a:t>
            </a:r>
          </a:p>
          <a:p>
            <a:pPr marL="114300" indent="0">
              <a:buNone/>
            </a:pPr>
            <a:r>
              <a:rPr lang="en-US" sz="1600" dirty="0" smtClean="0"/>
              <a:t>4,4’-DDT		 8,600                     1,900                       6,300                     1,600</a:t>
            </a:r>
          </a:p>
          <a:p>
            <a:pPr marL="114300" indent="0">
              <a:buNone/>
            </a:pPr>
            <a:r>
              <a:rPr lang="en-US" sz="1600" dirty="0" err="1" smtClean="0"/>
              <a:t>Dieldrin</a:t>
            </a:r>
            <a:r>
              <a:rPr lang="en-US" sz="1600" dirty="0" smtClean="0"/>
              <a:t>                           140	                 33                           130                           35</a:t>
            </a:r>
          </a:p>
          <a:p>
            <a:pPr marL="114300" indent="0">
              <a:buNone/>
            </a:pPr>
            <a:r>
              <a:rPr lang="en-US" sz="1600" dirty="0" err="1" smtClean="0"/>
              <a:t>Endosulfan</a:t>
            </a:r>
            <a:r>
              <a:rPr lang="en-US" sz="1600" dirty="0" smtClean="0"/>
              <a:t>                      ---                           ---</a:t>
            </a:r>
            <a:endParaRPr lang="en-US" sz="1600" dirty="0"/>
          </a:p>
          <a:p>
            <a:pPr marL="114300" indent="0">
              <a:buNone/>
            </a:pPr>
            <a:r>
              <a:rPr lang="en-US" sz="1600" dirty="0" err="1" smtClean="0"/>
              <a:t>Endrin</a:t>
            </a:r>
            <a:r>
              <a:rPr lang="en-US" sz="1600" dirty="0" smtClean="0"/>
              <a:t>                              ---                           ---                     230,000                   21,000</a:t>
            </a:r>
          </a:p>
          <a:p>
            <a:pPr marL="114300" indent="0">
              <a:buNone/>
            </a:pPr>
            <a:r>
              <a:rPr lang="en-US" sz="1600" dirty="0" smtClean="0"/>
              <a:t>Heptachlor	    510                         120                          520                        130</a:t>
            </a:r>
          </a:p>
          <a:p>
            <a:pPr marL="114300" indent="0">
              <a:buNone/>
            </a:pPr>
            <a:r>
              <a:rPr lang="en-US" sz="1600" dirty="0" smtClean="0"/>
              <a:t>Heptachlor epoxide      250                           59</a:t>
            </a:r>
          </a:p>
          <a:p>
            <a:pPr marL="114300" indent="0">
              <a:buNone/>
            </a:pPr>
            <a:r>
              <a:rPr lang="en-US" sz="1600" dirty="0" err="1" smtClean="0"/>
              <a:t>Methoxychlor</a:t>
            </a:r>
            <a:r>
              <a:rPr lang="en-US" sz="1600" dirty="0" smtClean="0"/>
              <a:t>                 ---                           ---                  3,800,000                 340,000     </a:t>
            </a:r>
          </a:p>
          <a:p>
            <a:pPr marL="114300" indent="0">
              <a:buNone/>
            </a:pPr>
            <a:r>
              <a:rPr lang="en-US" sz="1600" dirty="0" err="1" smtClean="0"/>
              <a:t>Toxaphene</a:t>
            </a:r>
            <a:r>
              <a:rPr lang="en-US" sz="1600" dirty="0" smtClean="0"/>
              <a:t>                   2,100                         480                       1,800                        460</a:t>
            </a:r>
            <a:endParaRPr lang="en-US" sz="1600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53000" y="1143001"/>
            <a:ext cx="3124200" cy="609599"/>
          </a:xfrm>
        </p:spPr>
        <p:txBody>
          <a:bodyPr/>
          <a:lstStyle/>
          <a:p>
            <a:r>
              <a:rPr lang="en-US" dirty="0" smtClean="0"/>
              <a:t> 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924800" y="1752600"/>
            <a:ext cx="152400" cy="4373563"/>
          </a:xfrm>
        </p:spPr>
        <p:txBody>
          <a:bodyPr>
            <a:normAutofit fontScale="47500" lnSpcReduction="20000"/>
          </a:bodyPr>
          <a:lstStyle/>
          <a:p>
            <a:pPr marL="114300" indent="0">
              <a:buNone/>
            </a:pPr>
            <a:r>
              <a:rPr lang="en-US" sz="1800" dirty="0" smtClean="0"/>
              <a:t>                 </a:t>
            </a:r>
            <a:endParaRPr lang="en-US" sz="1600" dirty="0"/>
          </a:p>
          <a:p>
            <a:pPr marL="114300" indent="0">
              <a:buNone/>
            </a:pPr>
            <a:endParaRPr lang="en-US" sz="1600" dirty="0" smtClean="0"/>
          </a:p>
          <a:p>
            <a:pPr marL="114300" indent="0">
              <a:buNone/>
            </a:pPr>
            <a:endParaRPr lang="en-US" sz="1600" dirty="0"/>
          </a:p>
          <a:p>
            <a:pPr marL="114300" indent="0">
              <a:buNone/>
            </a:pPr>
            <a:endParaRPr lang="en-US" sz="1600" dirty="0" smtClean="0"/>
          </a:p>
          <a:p>
            <a:pPr marL="114300" indent="0">
              <a:buNone/>
            </a:pPr>
            <a:r>
              <a:rPr lang="en-US" sz="1600" dirty="0"/>
              <a:t> </a:t>
            </a:r>
            <a:r>
              <a:rPr lang="en-US" sz="1600" dirty="0" smtClean="0"/>
              <a:t>                   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26529607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3200" dirty="0" smtClean="0">
                <a:solidFill>
                  <a:schemeClr val="accent5">
                    <a:lumMod val="75000"/>
                  </a:schemeClr>
                </a:solidFill>
              </a:rPr>
              <a:t>Corrective Action </a:t>
            </a:r>
            <a:br>
              <a:rPr lang="en-US" sz="3200" dirty="0" smtClean="0">
                <a:solidFill>
                  <a:schemeClr val="accent5">
                    <a:lumMod val="75000"/>
                  </a:schemeClr>
                </a:solidFill>
              </a:rPr>
            </a:br>
            <a:r>
              <a:rPr lang="en-US" sz="3200" dirty="0" smtClean="0">
                <a:solidFill>
                  <a:schemeClr val="accent5">
                    <a:lumMod val="75000"/>
                  </a:schemeClr>
                </a:solidFill>
              </a:rPr>
              <a:t>for Pesticide-Impacted Properties</a:t>
            </a:r>
            <a:endParaRPr lang="en-US" sz="3200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47800"/>
            <a:ext cx="7620000" cy="4953000"/>
          </a:xfrm>
        </p:spPr>
        <p:txBody>
          <a:bodyPr>
            <a:normAutofit fontScale="70000" lnSpcReduction="20000"/>
          </a:bodyPr>
          <a:lstStyle/>
          <a:p>
            <a:pPr marL="114300" indent="0">
              <a:buNone/>
            </a:pPr>
            <a:endParaRPr lang="en-US" dirty="0" smtClean="0"/>
          </a:p>
          <a:p>
            <a:pPr marL="114300" indent="0">
              <a:buNone/>
            </a:pPr>
            <a:r>
              <a:rPr lang="en-US" dirty="0" smtClean="0"/>
              <a:t>PLANNING PHASE / REMEDIAL ACTION PLAN PREPARATION</a:t>
            </a:r>
          </a:p>
          <a:p>
            <a:endParaRPr lang="en-US" dirty="0" smtClean="0"/>
          </a:p>
          <a:p>
            <a:r>
              <a:rPr lang="en-US" dirty="0" smtClean="0"/>
              <a:t>Residential or Commercial?</a:t>
            </a:r>
          </a:p>
          <a:p>
            <a:r>
              <a:rPr lang="en-US" dirty="0" smtClean="0"/>
              <a:t>Criteria to be used for segregating soils for disposal</a:t>
            </a:r>
          </a:p>
          <a:p>
            <a:r>
              <a:rPr lang="en-US" dirty="0" smtClean="0"/>
              <a:t>Confirmation sampling </a:t>
            </a:r>
          </a:p>
          <a:p>
            <a:r>
              <a:rPr lang="en-US" dirty="0" smtClean="0"/>
              <a:t>Transport to appropriate landfill or bury onsite?</a:t>
            </a:r>
          </a:p>
          <a:p>
            <a:r>
              <a:rPr lang="en-US" dirty="0" smtClean="0"/>
              <a:t>Determine specific areas of property where pesticide- impacted soil may be buried and depth of burial</a:t>
            </a:r>
          </a:p>
          <a:p>
            <a:r>
              <a:rPr lang="en-US" dirty="0"/>
              <a:t>Geotextile </a:t>
            </a:r>
            <a:r>
              <a:rPr lang="en-US" dirty="0" smtClean="0"/>
              <a:t>marker</a:t>
            </a:r>
          </a:p>
          <a:p>
            <a:r>
              <a:rPr lang="en-US" dirty="0" smtClean="0"/>
              <a:t>Thickness </a:t>
            </a:r>
            <a:r>
              <a:rPr lang="en-US" dirty="0"/>
              <a:t>and source of cover </a:t>
            </a:r>
            <a:r>
              <a:rPr lang="en-US" dirty="0" smtClean="0"/>
              <a:t>fill</a:t>
            </a:r>
          </a:p>
          <a:p>
            <a:r>
              <a:rPr lang="en-US" dirty="0" smtClean="0"/>
              <a:t>Community </a:t>
            </a:r>
            <a:r>
              <a:rPr lang="en-US" dirty="0"/>
              <a:t>interaction</a:t>
            </a:r>
          </a:p>
          <a:p>
            <a:endParaRPr lang="en-US" dirty="0" smtClean="0"/>
          </a:p>
          <a:p>
            <a:endParaRPr lang="en-US" dirty="0" smtClean="0"/>
          </a:p>
          <a:p>
            <a:pPr marL="114300" indent="0">
              <a:buNone/>
            </a:pPr>
            <a:r>
              <a:rPr lang="en-US" dirty="0" smtClean="0"/>
              <a:t>IMPLEMENTATION PHASE</a:t>
            </a:r>
          </a:p>
          <a:p>
            <a:pPr marL="114300" indent="0">
              <a:buNone/>
            </a:pPr>
            <a:endParaRPr lang="en-US" dirty="0" smtClean="0"/>
          </a:p>
          <a:p>
            <a:r>
              <a:rPr lang="en-US" dirty="0" smtClean="0"/>
              <a:t>Access-egress concerns</a:t>
            </a:r>
          </a:p>
          <a:p>
            <a:r>
              <a:rPr lang="en-US" dirty="0" smtClean="0"/>
              <a:t>Storm water mitigation measures</a:t>
            </a:r>
          </a:p>
          <a:p>
            <a:r>
              <a:rPr lang="en-US" dirty="0" smtClean="0"/>
              <a:t>Air monitoring and sampling</a:t>
            </a:r>
          </a:p>
          <a:p>
            <a:r>
              <a:rPr lang="en-US" dirty="0" smtClean="0"/>
              <a:t>Surveying</a:t>
            </a:r>
          </a:p>
          <a:p>
            <a:r>
              <a:rPr lang="en-US" dirty="0" smtClean="0"/>
              <a:t>Environmental </a:t>
            </a:r>
            <a:r>
              <a:rPr lang="en-US" dirty="0"/>
              <a:t>covenant for lots underlain by buried pesticide-impacted soils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3452764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8458200" cy="688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7615212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H:\Closed Cases\H99106-001\Hymettus Presentation\Site_grading_N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200" y="457200"/>
            <a:ext cx="8026400" cy="6019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1202517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H:\Closed Cases\H99106-001\Hymettus Presentation\Stockpile_stormwater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5600" y="609600"/>
            <a:ext cx="7823200" cy="5867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5116104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IMG_2176.JPG"/>
          <p:cNvPicPr/>
          <p:nvPr/>
        </p:nvPicPr>
        <p:blipFill>
          <a:blip r:embed="rId2" r:link="rId3" cstate="print"/>
          <a:srcRect/>
          <a:stretch>
            <a:fillRect/>
          </a:stretch>
        </p:blipFill>
        <p:spPr bwMode="auto">
          <a:xfrm>
            <a:off x="1066800" y="685800"/>
            <a:ext cx="6477000" cy="525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95967739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:\Closed Cases\H99106-001\Hymettus Presentation\Hymettus_imp_soil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190500"/>
            <a:ext cx="7569200" cy="5676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0511248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:\Closed Cases\H99106-001\Hymettus Presentation\Hymettus_stkples_res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514350"/>
            <a:ext cx="7543800" cy="5657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9614435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H:\Closed Cases\H99106-001\Hymettus Presentation\Hymettus_under_constructionS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440054"/>
            <a:ext cx="7678420" cy="57588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9956679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620000" cy="563562"/>
          </a:xfrm>
        </p:spPr>
        <p:txBody>
          <a:bodyPr/>
          <a:lstStyle/>
          <a:p>
            <a:pPr algn="ctr"/>
            <a:r>
              <a:rPr lang="en-US" sz="2400" dirty="0" smtClean="0"/>
              <a:t>Human Health Screening Levels for Soil</a:t>
            </a:r>
            <a:br>
              <a:rPr lang="en-US" sz="2400" dirty="0" smtClean="0"/>
            </a:br>
            <a:r>
              <a:rPr lang="en-US" sz="2000" dirty="0" smtClean="0"/>
              <a:t>Modern Pesticides</a:t>
            </a:r>
            <a:endParaRPr lang="en-US" sz="20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066801"/>
            <a:ext cx="7620000" cy="762000"/>
          </a:xfrm>
        </p:spPr>
        <p:txBody>
          <a:bodyPr/>
          <a:lstStyle/>
          <a:p>
            <a:pPr algn="l"/>
            <a:r>
              <a:rPr lang="en-US" dirty="0" smtClean="0"/>
              <a:t> </a:t>
            </a:r>
            <a:r>
              <a:rPr lang="en-US" sz="1600" dirty="0" smtClean="0"/>
              <a:t>Pesticide                         </a:t>
            </a:r>
            <a:r>
              <a:rPr lang="en-US" dirty="0" smtClean="0"/>
              <a:t>       </a:t>
            </a:r>
            <a:r>
              <a:rPr lang="en-US" sz="1600" dirty="0" smtClean="0"/>
              <a:t>Regional Screening Levels (RSLs)                   CHHSLs</a:t>
            </a:r>
          </a:p>
          <a:p>
            <a:pPr algn="l"/>
            <a:r>
              <a:rPr lang="en-US" sz="1600" dirty="0" smtClean="0"/>
              <a:t>                                                            Industrial     Residential             Industrial     </a:t>
            </a:r>
            <a:r>
              <a:rPr lang="en-US" sz="1600" dirty="0"/>
              <a:t>Residential</a:t>
            </a:r>
            <a:endParaRPr lang="en-US" sz="1600" dirty="0" smtClean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04800" y="1828800"/>
            <a:ext cx="7772400" cy="4724400"/>
          </a:xfrm>
        </p:spPr>
        <p:txBody>
          <a:bodyPr>
            <a:normAutofit/>
          </a:bodyPr>
          <a:lstStyle/>
          <a:p>
            <a:pPr marL="114300" indent="0">
              <a:buNone/>
            </a:pPr>
            <a:endParaRPr lang="en-US" sz="2000" dirty="0" smtClean="0"/>
          </a:p>
          <a:p>
            <a:pPr marL="114300" indent="0">
              <a:buNone/>
            </a:pPr>
            <a:r>
              <a:rPr lang="en-US" sz="2000" dirty="0" err="1" smtClean="0"/>
              <a:t>Alachlor</a:t>
            </a:r>
            <a:r>
              <a:rPr lang="en-US" sz="2000" dirty="0"/>
              <a:t>		</a:t>
            </a:r>
            <a:r>
              <a:rPr lang="en-US" sz="2000" dirty="0" smtClean="0"/>
              <a:t>    41,000	9,500</a:t>
            </a:r>
            <a:r>
              <a:rPr lang="en-US" sz="2000" dirty="0"/>
              <a:t>		</a:t>
            </a:r>
          </a:p>
          <a:p>
            <a:pPr marL="114300" indent="0">
              <a:buNone/>
            </a:pPr>
            <a:r>
              <a:rPr lang="en-US" sz="2000" dirty="0" smtClean="0"/>
              <a:t>Atrazine  </a:t>
            </a:r>
            <a:r>
              <a:rPr lang="en-US" sz="2000" dirty="0"/>
              <a:t>		</a:t>
            </a:r>
            <a:r>
              <a:rPr lang="en-US" sz="2000" dirty="0" smtClean="0"/>
              <a:t>    10,000	2,300</a:t>
            </a:r>
            <a:r>
              <a:rPr lang="en-US" sz="2000" dirty="0"/>
              <a:t>		</a:t>
            </a:r>
          </a:p>
          <a:p>
            <a:pPr marL="114300" indent="0">
              <a:buNone/>
            </a:pPr>
            <a:r>
              <a:rPr lang="en-US" sz="2000" dirty="0"/>
              <a:t>Carbon </a:t>
            </a:r>
            <a:r>
              <a:rPr lang="en-US" sz="2000" dirty="0" smtClean="0"/>
              <a:t>Tetrachloride</a:t>
            </a:r>
            <a:r>
              <a:rPr lang="en-US" sz="2000" dirty="0"/>
              <a:t>	  </a:t>
            </a:r>
            <a:r>
              <a:rPr lang="en-US" sz="2000" dirty="0" smtClean="0"/>
              <a:t>    2,900	650</a:t>
            </a:r>
            <a:r>
              <a:rPr lang="en-US" sz="2000" dirty="0"/>
              <a:t>		</a:t>
            </a:r>
          </a:p>
          <a:p>
            <a:pPr marL="114300" indent="0">
              <a:buNone/>
            </a:pPr>
            <a:r>
              <a:rPr lang="en-US" sz="2000" dirty="0" smtClean="0"/>
              <a:t>1,2-DBCP</a:t>
            </a:r>
            <a:r>
              <a:rPr lang="en-US" sz="2000" dirty="0"/>
              <a:t>		     </a:t>
            </a:r>
            <a:r>
              <a:rPr lang="en-US" sz="2000" dirty="0" smtClean="0"/>
              <a:t>       64	5</a:t>
            </a:r>
            <a:r>
              <a:rPr lang="en-US" sz="2000" dirty="0"/>
              <a:t>		</a:t>
            </a:r>
          </a:p>
          <a:p>
            <a:pPr marL="114300" indent="0">
              <a:buNone/>
            </a:pPr>
            <a:r>
              <a:rPr lang="en-US" sz="2000" dirty="0"/>
              <a:t>Heptachlor	</a:t>
            </a:r>
            <a:r>
              <a:rPr lang="en-US" sz="2000" dirty="0" smtClean="0"/>
              <a:t>                          510	120</a:t>
            </a:r>
            <a:r>
              <a:rPr lang="en-US" sz="2000" dirty="0"/>
              <a:t>		</a:t>
            </a:r>
          </a:p>
          <a:p>
            <a:pPr marL="114300" indent="0">
              <a:buNone/>
            </a:pPr>
            <a:r>
              <a:rPr lang="en-US" sz="2000" dirty="0"/>
              <a:t>Heptachlor </a:t>
            </a:r>
            <a:r>
              <a:rPr lang="en-US" sz="2000" dirty="0" smtClean="0"/>
              <a:t>Epoxide</a:t>
            </a:r>
            <a:r>
              <a:rPr lang="en-US" sz="2000" dirty="0"/>
              <a:t>	     </a:t>
            </a:r>
            <a:r>
              <a:rPr lang="en-US" sz="2000" dirty="0" smtClean="0"/>
              <a:t>     250	59</a:t>
            </a:r>
            <a:r>
              <a:rPr lang="en-US" sz="2000" dirty="0"/>
              <a:t>		</a:t>
            </a:r>
          </a:p>
          <a:p>
            <a:pPr marL="114300" indent="0">
              <a:buNone/>
            </a:pPr>
            <a:r>
              <a:rPr lang="en-US" sz="2000" dirty="0" err="1" smtClean="0"/>
              <a:t>Hexachlorobenzene</a:t>
            </a:r>
            <a:r>
              <a:rPr lang="en-US" sz="2000" dirty="0"/>
              <a:t>	  </a:t>
            </a:r>
            <a:r>
              <a:rPr lang="en-US" sz="2000" dirty="0" smtClean="0"/>
              <a:t>     1,400	330</a:t>
            </a:r>
            <a:r>
              <a:rPr lang="en-US" sz="2000" dirty="0"/>
              <a:t>		</a:t>
            </a:r>
          </a:p>
          <a:p>
            <a:pPr marL="114300" indent="0">
              <a:buNone/>
            </a:pPr>
            <a:r>
              <a:rPr lang="en-US" sz="2000" dirty="0" smtClean="0"/>
              <a:t>Pentachlorophenol</a:t>
            </a:r>
            <a:r>
              <a:rPr lang="en-US" sz="2000" dirty="0"/>
              <a:t>	  </a:t>
            </a:r>
            <a:r>
              <a:rPr lang="en-US" sz="2000" dirty="0" smtClean="0"/>
              <a:t>     4,000	99	      13	        44   </a:t>
            </a:r>
            <a:r>
              <a:rPr lang="en-US" sz="2000" dirty="0"/>
              <a:t>	</a:t>
            </a:r>
          </a:p>
          <a:p>
            <a:pPr marL="114300" indent="0">
              <a:buNone/>
            </a:pPr>
            <a:r>
              <a:rPr lang="en-US" sz="2000" dirty="0"/>
              <a:t>Simazine		</a:t>
            </a:r>
            <a:r>
              <a:rPr lang="en-US" sz="2000" dirty="0" smtClean="0"/>
              <a:t>     19,000	4,400</a:t>
            </a:r>
            <a:r>
              <a:rPr lang="en-US" sz="2000" dirty="0"/>
              <a:t>	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8001000" y="1143001"/>
            <a:ext cx="76200" cy="609599"/>
          </a:xfrm>
        </p:spPr>
        <p:txBody>
          <a:bodyPr/>
          <a:lstStyle/>
          <a:p>
            <a:r>
              <a:rPr lang="en-US" sz="1400" dirty="0" smtClean="0"/>
              <a:t>       </a:t>
            </a:r>
            <a:endParaRPr lang="en-US" sz="1400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924800" y="1752600"/>
            <a:ext cx="152400" cy="4373563"/>
          </a:xfrm>
        </p:spPr>
        <p:txBody>
          <a:bodyPr>
            <a:normAutofit fontScale="47500" lnSpcReduction="20000"/>
          </a:bodyPr>
          <a:lstStyle/>
          <a:p>
            <a:pPr marL="114300" indent="0">
              <a:buNone/>
            </a:pPr>
            <a:r>
              <a:rPr lang="en-US" sz="1800" dirty="0" smtClean="0"/>
              <a:t>                 </a:t>
            </a:r>
            <a:endParaRPr lang="en-US" sz="1600" dirty="0"/>
          </a:p>
          <a:p>
            <a:pPr marL="114300" indent="0">
              <a:buNone/>
            </a:pPr>
            <a:endParaRPr lang="en-US" sz="1600" dirty="0" smtClean="0"/>
          </a:p>
          <a:p>
            <a:pPr marL="114300" indent="0">
              <a:buNone/>
            </a:pPr>
            <a:endParaRPr lang="en-US" sz="1600" dirty="0"/>
          </a:p>
          <a:p>
            <a:pPr marL="114300" indent="0">
              <a:buNone/>
            </a:pPr>
            <a:endParaRPr lang="en-US" sz="1600" dirty="0" smtClean="0"/>
          </a:p>
          <a:p>
            <a:pPr marL="114300" indent="0">
              <a:buNone/>
            </a:pPr>
            <a:r>
              <a:rPr lang="en-US" sz="1600" dirty="0"/>
              <a:t> </a:t>
            </a:r>
            <a:r>
              <a:rPr lang="en-US" sz="1600" dirty="0" smtClean="0"/>
              <a:t>                   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140240854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2400" dirty="0" smtClean="0">
                <a:solidFill>
                  <a:schemeClr val="accent5">
                    <a:lumMod val="75000"/>
                  </a:schemeClr>
                </a:solidFill>
              </a:rPr>
              <a:t>Hazardous Waste Criteria</a:t>
            </a:r>
            <a:br>
              <a:rPr lang="en-US" sz="2400" dirty="0" smtClean="0">
                <a:solidFill>
                  <a:schemeClr val="accent5">
                    <a:lumMod val="75000"/>
                  </a:schemeClr>
                </a:solidFill>
              </a:rPr>
            </a:br>
            <a:r>
              <a:rPr lang="en-US" sz="2000" dirty="0" smtClean="0">
                <a:solidFill>
                  <a:schemeClr val="accent5">
                    <a:lumMod val="75000"/>
                  </a:schemeClr>
                </a:solidFill>
              </a:rPr>
              <a:t>Modern Pesticides/Herbicides</a:t>
            </a:r>
            <a:endParaRPr lang="en-US" sz="2000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447800"/>
            <a:ext cx="8229600" cy="5029200"/>
          </a:xfrm>
        </p:spPr>
        <p:txBody>
          <a:bodyPr>
            <a:normAutofit lnSpcReduction="10000"/>
          </a:bodyPr>
          <a:lstStyle/>
          <a:p>
            <a:pPr marL="114300" indent="0">
              <a:buNone/>
            </a:pPr>
            <a:r>
              <a:rPr lang="en-US" sz="1800" dirty="0" smtClean="0"/>
              <a:t>     					            </a:t>
            </a:r>
            <a:r>
              <a:rPr lang="en-US" sz="1800" dirty="0" smtClean="0">
                <a:solidFill>
                  <a:schemeClr val="accent5">
                    <a:lumMod val="75000"/>
                  </a:schemeClr>
                </a:solidFill>
              </a:rPr>
              <a:t>TTLC	STLC 						            mg/kg           mg/L</a:t>
            </a:r>
          </a:p>
          <a:p>
            <a:pPr marL="114300" indent="0">
              <a:buNone/>
            </a:pPr>
            <a:r>
              <a:rPr lang="en-US" sz="1800" dirty="0" smtClean="0">
                <a:solidFill>
                  <a:schemeClr val="accent5">
                    <a:lumMod val="75000"/>
                  </a:schemeClr>
                </a:solidFill>
              </a:rPr>
              <a:t>“Modern” Pesticide/Herbicide</a:t>
            </a:r>
          </a:p>
          <a:p>
            <a:pPr marL="114300" indent="0">
              <a:buNone/>
            </a:pPr>
            <a:r>
              <a:rPr lang="en-US" sz="1800" dirty="0" smtClean="0">
                <a:solidFill>
                  <a:schemeClr val="accent5">
                    <a:lumMod val="75000"/>
                  </a:schemeClr>
                </a:solidFill>
              </a:rPr>
              <a:t>or Pesticide/Herbicide Ingredient </a:t>
            </a:r>
            <a:r>
              <a:rPr lang="en-US" sz="1800" dirty="0" smtClean="0"/>
              <a:t>			</a:t>
            </a:r>
            <a:r>
              <a:rPr lang="en-US" sz="1800" dirty="0">
                <a:solidFill>
                  <a:schemeClr val="accent5">
                    <a:lumMod val="75000"/>
                  </a:schemeClr>
                </a:solidFill>
              </a:rPr>
              <a:t>	</a:t>
            </a:r>
            <a:r>
              <a:rPr lang="en-US" sz="1800" dirty="0"/>
              <a:t/>
            </a:r>
            <a:br>
              <a:rPr lang="en-US" sz="1800" dirty="0"/>
            </a:br>
            <a:endParaRPr lang="en-US" sz="1800" dirty="0" smtClean="0"/>
          </a:p>
          <a:p>
            <a:pPr marL="114300" indent="0">
              <a:buNone/>
            </a:pPr>
            <a:r>
              <a:rPr lang="en-US" sz="1800" dirty="0" smtClean="0"/>
              <a:t>Arsenic					              500                 5</a:t>
            </a:r>
          </a:p>
          <a:p>
            <a:pPr marL="114300" indent="0">
              <a:buNone/>
            </a:pPr>
            <a:r>
              <a:rPr lang="en-US" sz="1800" dirty="0" smtClean="0"/>
              <a:t>Barium					        10,000             100</a:t>
            </a:r>
          </a:p>
          <a:p>
            <a:pPr marL="114300" indent="0">
              <a:buNone/>
            </a:pPr>
            <a:r>
              <a:rPr lang="en-US" sz="1800" dirty="0" smtClean="0"/>
              <a:t>Chromium, Total		                                             2,500                  5</a:t>
            </a:r>
          </a:p>
          <a:p>
            <a:pPr marL="114300" indent="0">
              <a:buNone/>
            </a:pPr>
            <a:r>
              <a:rPr lang="en-US" sz="1800" dirty="0" smtClean="0"/>
              <a:t>Chromium, hexavalent			              500	   5</a:t>
            </a:r>
          </a:p>
          <a:p>
            <a:pPr marL="114300" indent="0">
              <a:buNone/>
            </a:pPr>
            <a:r>
              <a:rPr lang="en-US" sz="1800" dirty="0" smtClean="0"/>
              <a:t>Copper					           2,500               25</a:t>
            </a:r>
          </a:p>
          <a:p>
            <a:pPr marL="114300" indent="0">
              <a:buNone/>
            </a:pPr>
            <a:r>
              <a:rPr lang="en-US" sz="1800" dirty="0" smtClean="0"/>
              <a:t>Silver					              500                 5</a:t>
            </a:r>
          </a:p>
          <a:p>
            <a:pPr marL="114300" indent="0">
              <a:buNone/>
            </a:pPr>
            <a:r>
              <a:rPr lang="en-US" sz="1800" dirty="0" smtClean="0"/>
              <a:t>Zinc					</a:t>
            </a:r>
            <a:r>
              <a:rPr lang="en-US" sz="1800" dirty="0"/>
              <a:t> </a:t>
            </a:r>
            <a:r>
              <a:rPr lang="en-US" sz="1800" dirty="0" smtClean="0"/>
              <a:t>          5,000            250</a:t>
            </a:r>
          </a:p>
          <a:p>
            <a:pPr marL="114300" indent="0">
              <a:buNone/>
            </a:pPr>
            <a:r>
              <a:rPr lang="en-US" sz="1800" dirty="0" smtClean="0"/>
              <a:t>Mirex					                 21                2.1</a:t>
            </a:r>
          </a:p>
          <a:p>
            <a:pPr marL="114300" indent="0">
              <a:buNone/>
            </a:pPr>
            <a:r>
              <a:rPr lang="en-US" sz="1800" dirty="0" smtClean="0"/>
              <a:t>Pentachlorophenol			                 17                1.7</a:t>
            </a:r>
          </a:p>
          <a:p>
            <a:pPr marL="114300" indent="0">
              <a:buNone/>
            </a:pPr>
            <a:r>
              <a:rPr lang="en-US" sz="1800" dirty="0" smtClean="0"/>
              <a:t>2,4-Dichlorophenoxyacetate </a:t>
            </a:r>
            <a:r>
              <a:rPr lang="en-US" sz="1800" dirty="0"/>
              <a:t>acid (“2,4-D</a:t>
            </a:r>
            <a:r>
              <a:rPr lang="en-US" sz="1800" dirty="0" smtClean="0"/>
              <a:t>”)	              100              10</a:t>
            </a:r>
          </a:p>
          <a:p>
            <a:pPr marL="114300" indent="0">
              <a:buNone/>
            </a:pPr>
            <a:r>
              <a:rPr lang="en-US" sz="1800" dirty="0" smtClean="0"/>
              <a:t>2,4,5-Trichlorophenoxyproprionic </a:t>
            </a:r>
            <a:r>
              <a:rPr lang="en-US" sz="1800" dirty="0"/>
              <a:t>acid (“Silvex</a:t>
            </a:r>
            <a:r>
              <a:rPr lang="en-US" sz="1800" dirty="0" smtClean="0"/>
              <a:t>”)	                10                 1</a:t>
            </a:r>
            <a:endParaRPr lang="en-US" sz="1800" dirty="0"/>
          </a:p>
          <a:p>
            <a:pPr marL="114300" indent="0">
              <a:buNone/>
            </a:pP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46339076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2800" dirty="0" smtClean="0"/>
              <a:t>Determining the Contamination Potential </a:t>
            </a:r>
            <a:br>
              <a:rPr lang="en-US" sz="2800" dirty="0" smtClean="0"/>
            </a:br>
            <a:r>
              <a:rPr lang="en-US" sz="2800" dirty="0" smtClean="0"/>
              <a:t>of </a:t>
            </a:r>
            <a:r>
              <a:rPr lang="en-US" sz="2800" dirty="0"/>
              <a:t>a</a:t>
            </a:r>
            <a:r>
              <a:rPr lang="en-US" sz="2800" dirty="0" smtClean="0"/>
              <a:t> Pesticide</a:t>
            </a:r>
            <a:br>
              <a:rPr lang="en-US" sz="2800" dirty="0" smtClean="0"/>
            </a:br>
            <a:r>
              <a:rPr lang="en-US" sz="1200" dirty="0" smtClean="0">
                <a:solidFill>
                  <a:schemeClr val="tx1"/>
                </a:solidFill>
              </a:rPr>
              <a:t>Source:  Pesticide Safety Education Program, </a:t>
            </a:r>
            <a:r>
              <a:rPr lang="en-US" sz="1200" smtClean="0">
                <a:solidFill>
                  <a:schemeClr val="tx1"/>
                </a:solidFill>
              </a:rPr>
              <a:t>Cornell University  (2012)</a:t>
            </a:r>
            <a:endParaRPr lang="en-US" sz="1200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7848600" cy="4800600"/>
          </a:xfrm>
        </p:spPr>
        <p:txBody>
          <a:bodyPr>
            <a:normAutofit lnSpcReduction="10000"/>
          </a:bodyPr>
          <a:lstStyle/>
          <a:p>
            <a:pPr marL="114300" indent="0">
              <a:buNone/>
            </a:pPr>
            <a:r>
              <a:rPr lang="en-US" dirty="0" smtClean="0"/>
              <a:t>Partition	</a:t>
            </a:r>
            <a:r>
              <a:rPr lang="en-US" u="sng" dirty="0" smtClean="0"/>
              <a:t>Half-life</a:t>
            </a:r>
            <a:r>
              <a:rPr lang="en-US" dirty="0" smtClean="0"/>
              <a:t>		</a:t>
            </a:r>
            <a:r>
              <a:rPr lang="en-US" u="sng" dirty="0" smtClean="0"/>
              <a:t>Pathway Loss</a:t>
            </a:r>
            <a:r>
              <a:rPr lang="en-US" dirty="0" smtClean="0"/>
              <a:t>	         </a:t>
            </a:r>
            <a:r>
              <a:rPr lang="en-US" sz="2000" dirty="0" smtClean="0"/>
              <a:t>Potential </a:t>
            </a:r>
            <a:endParaRPr lang="en-US" sz="2000" u="sng" dirty="0" smtClean="0"/>
          </a:p>
          <a:p>
            <a:pPr marL="114300" indent="0">
              <a:buNone/>
            </a:pPr>
            <a:r>
              <a:rPr lang="en-US" sz="2000" u="sng" dirty="0" smtClean="0"/>
              <a:t>Coefficient</a:t>
            </a:r>
            <a:r>
              <a:rPr lang="en-US" sz="2000" dirty="0" smtClean="0"/>
              <a:t>					   </a:t>
            </a:r>
            <a:r>
              <a:rPr lang="en-US" sz="2000" u="sng" dirty="0" smtClean="0"/>
              <a:t>Medium I</a:t>
            </a:r>
            <a:r>
              <a:rPr lang="en-US" u="sng" dirty="0" smtClean="0"/>
              <a:t>mpacted</a:t>
            </a:r>
          </a:p>
          <a:p>
            <a:pPr marL="114300" indent="0">
              <a:buNone/>
            </a:pPr>
            <a:endParaRPr lang="en-US" dirty="0" smtClean="0"/>
          </a:p>
          <a:p>
            <a:pPr marL="114300" indent="0">
              <a:buNone/>
            </a:pPr>
            <a:r>
              <a:rPr lang="en-US" dirty="0" smtClean="0"/>
              <a:t>Small		Long		Leaching	   Groundwater</a:t>
            </a:r>
          </a:p>
          <a:p>
            <a:pPr marL="114300" indent="0">
              <a:buNone/>
            </a:pPr>
            <a:endParaRPr lang="en-US" dirty="0"/>
          </a:p>
          <a:p>
            <a:pPr marL="114300" indent="0">
              <a:buNone/>
            </a:pPr>
            <a:r>
              <a:rPr lang="en-US" dirty="0" smtClean="0"/>
              <a:t>Small		Short		Leaching	   Groundwater *</a:t>
            </a:r>
          </a:p>
          <a:p>
            <a:pPr marL="114300" indent="0">
              <a:buNone/>
            </a:pPr>
            <a:endParaRPr lang="en-US" dirty="0"/>
          </a:p>
          <a:p>
            <a:pPr marL="114300" indent="0">
              <a:buNone/>
            </a:pPr>
            <a:r>
              <a:rPr lang="en-US" dirty="0" smtClean="0"/>
              <a:t>Large		Long		Runoff		   Surface Water</a:t>
            </a:r>
          </a:p>
          <a:p>
            <a:pPr marL="114300" indent="0">
              <a:buNone/>
            </a:pPr>
            <a:endParaRPr lang="en-US" dirty="0"/>
          </a:p>
          <a:p>
            <a:pPr marL="114300" indent="0">
              <a:buNone/>
            </a:pPr>
            <a:r>
              <a:rPr lang="en-US" dirty="0" smtClean="0"/>
              <a:t>Large		Short		Runoff		   Surface Water*</a:t>
            </a:r>
          </a:p>
          <a:p>
            <a:pPr marL="114300" indent="0">
              <a:buNone/>
            </a:pPr>
            <a:endParaRPr lang="en-US" dirty="0" smtClean="0"/>
          </a:p>
          <a:p>
            <a:pPr marL="114300" indent="0">
              <a:buNone/>
            </a:pPr>
            <a:r>
              <a:rPr lang="en-US" dirty="0" smtClean="0"/>
              <a:t>*  </a:t>
            </a:r>
            <a:r>
              <a:rPr lang="en-US" sz="1800" dirty="0" smtClean="0"/>
              <a:t>Only if heavy rain or irrigation occur soon after pesticide  application</a:t>
            </a:r>
          </a:p>
          <a:p>
            <a:pPr marL="114300" indent="0">
              <a:buNone/>
            </a:pPr>
            <a:endParaRPr lang="en-US" sz="1800" dirty="0" smtClean="0"/>
          </a:p>
        </p:txBody>
      </p:sp>
    </p:spTree>
    <p:extLst>
      <p:ext uri="{BB962C8B-B14F-4D97-AF65-F5344CB8AC3E}">
        <p14:creationId xmlns:p14="http://schemas.microsoft.com/office/powerpoint/2010/main" val="216646855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274638"/>
            <a:ext cx="7772400" cy="868362"/>
          </a:xfrm>
        </p:spPr>
        <p:txBody>
          <a:bodyPr/>
          <a:lstStyle/>
          <a:p>
            <a:pPr algn="ctr"/>
            <a:r>
              <a:rPr lang="en-US" sz="2400" dirty="0" smtClean="0">
                <a:solidFill>
                  <a:schemeClr val="accent5">
                    <a:lumMod val="75000"/>
                  </a:schemeClr>
                </a:solidFill>
              </a:rPr>
              <a:t>Drinking Water Standards for Pesticides</a:t>
            </a:r>
            <a:r>
              <a:rPr lang="en-US" sz="3200" dirty="0" smtClean="0">
                <a:solidFill>
                  <a:schemeClr val="accent5">
                    <a:lumMod val="75000"/>
                  </a:schemeClr>
                </a:solidFill>
              </a:rPr>
              <a:t/>
            </a:r>
            <a:br>
              <a:rPr lang="en-US" sz="3200" dirty="0" smtClean="0">
                <a:solidFill>
                  <a:schemeClr val="accent5">
                    <a:lumMod val="75000"/>
                  </a:schemeClr>
                </a:solidFill>
              </a:rPr>
            </a:br>
            <a:r>
              <a:rPr lang="en-US" sz="1800" dirty="0" smtClean="0">
                <a:solidFill>
                  <a:schemeClr val="accent5">
                    <a:lumMod val="75000"/>
                  </a:schemeClr>
                </a:solidFill>
              </a:rPr>
              <a:t>(RWQCB, Central Valley Region – November 2014)</a:t>
            </a:r>
            <a:endParaRPr lang="en-US" sz="1800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3000"/>
            <a:ext cx="7620000" cy="5257800"/>
          </a:xfrm>
        </p:spPr>
        <p:txBody>
          <a:bodyPr>
            <a:normAutofit fontScale="77500" lnSpcReduction="20000"/>
          </a:bodyPr>
          <a:lstStyle/>
          <a:p>
            <a:pPr marL="114300" indent="0">
              <a:buNone/>
            </a:pPr>
            <a:r>
              <a:rPr lang="en-US" sz="2000" dirty="0" smtClean="0"/>
              <a:t>Pesticide				Primary MCL	            Secondary MCL</a:t>
            </a:r>
          </a:p>
          <a:p>
            <a:pPr marL="114300" indent="0">
              <a:buNone/>
            </a:pPr>
            <a:r>
              <a:rPr lang="en-US" sz="2000" dirty="0"/>
              <a:t>	</a:t>
            </a:r>
            <a:r>
              <a:rPr lang="en-US" sz="2000" dirty="0" smtClean="0"/>
              <a:t>				micrograms per liter</a:t>
            </a:r>
          </a:p>
          <a:p>
            <a:pPr marL="114300" indent="0">
              <a:buNone/>
            </a:pPr>
            <a:endParaRPr lang="en-US" sz="2000" dirty="0"/>
          </a:p>
          <a:p>
            <a:pPr marL="114300" indent="0">
              <a:buNone/>
            </a:pPr>
            <a:r>
              <a:rPr lang="en-US" sz="2300" dirty="0" smtClean="0"/>
              <a:t>2,4-D				70			--</a:t>
            </a:r>
          </a:p>
          <a:p>
            <a:pPr marL="114300" indent="0">
              <a:buNone/>
            </a:pPr>
            <a:r>
              <a:rPr lang="en-US" sz="2300" dirty="0" smtClean="0"/>
              <a:t>Alachlor			  	  2			--</a:t>
            </a:r>
          </a:p>
          <a:p>
            <a:pPr marL="114300" indent="0">
              <a:buNone/>
            </a:pPr>
            <a:r>
              <a:rPr lang="en-US" sz="2300" dirty="0" smtClean="0"/>
              <a:t>Atrazine			  	  1			--</a:t>
            </a:r>
          </a:p>
          <a:p>
            <a:pPr marL="114300" indent="0">
              <a:buNone/>
            </a:pPr>
            <a:r>
              <a:rPr lang="en-US" sz="2300" dirty="0" smtClean="0"/>
              <a:t>Bentazon			18			--</a:t>
            </a:r>
          </a:p>
          <a:p>
            <a:pPr marL="114300" indent="0">
              <a:buNone/>
            </a:pPr>
            <a:r>
              <a:rPr lang="en-US" sz="2300" dirty="0" smtClean="0"/>
              <a:t>p-Dichlorobenzene		  5			--</a:t>
            </a:r>
          </a:p>
          <a:p>
            <a:pPr marL="114300" indent="0">
              <a:buNone/>
            </a:pPr>
            <a:r>
              <a:rPr lang="en-US" sz="2300" dirty="0" smtClean="0"/>
              <a:t>1,3-Dichloropropene		  0.5			--</a:t>
            </a:r>
          </a:p>
          <a:p>
            <a:pPr marL="114300" indent="0">
              <a:buNone/>
            </a:pPr>
            <a:r>
              <a:rPr lang="en-US" sz="2300" dirty="0" smtClean="0"/>
              <a:t>Diquat				20			--</a:t>
            </a:r>
          </a:p>
          <a:p>
            <a:pPr marL="114300" indent="0">
              <a:buNone/>
            </a:pPr>
            <a:r>
              <a:rPr lang="en-US" sz="2300" dirty="0" smtClean="0"/>
              <a:t>Endothall			100			--</a:t>
            </a:r>
          </a:p>
          <a:p>
            <a:pPr marL="114300" indent="0">
              <a:buNone/>
            </a:pPr>
            <a:r>
              <a:rPr lang="en-US" sz="2300" dirty="0" smtClean="0"/>
              <a:t>Glyphosate			700			--</a:t>
            </a:r>
          </a:p>
          <a:p>
            <a:pPr marL="114300" indent="0">
              <a:buNone/>
            </a:pPr>
            <a:r>
              <a:rPr lang="en-US" sz="2300" dirty="0" smtClean="0"/>
              <a:t>Oxamyl				  50			--</a:t>
            </a:r>
          </a:p>
          <a:p>
            <a:pPr marL="114300" indent="0">
              <a:buNone/>
            </a:pPr>
            <a:r>
              <a:rPr lang="en-US" sz="2300" dirty="0" smtClean="0"/>
              <a:t>Pentachlorophenol		    1			--</a:t>
            </a:r>
          </a:p>
          <a:p>
            <a:pPr marL="114300" indent="0">
              <a:buNone/>
            </a:pPr>
            <a:r>
              <a:rPr lang="en-US" sz="2300" dirty="0" smtClean="0"/>
              <a:t>Simazine			    4			--</a:t>
            </a:r>
          </a:p>
          <a:p>
            <a:pPr marL="114300" indent="0">
              <a:buNone/>
            </a:pPr>
            <a:r>
              <a:rPr lang="en-US" sz="2300" dirty="0" smtClean="0"/>
              <a:t>Thiobencarb			  70			1     		</a:t>
            </a:r>
          </a:p>
          <a:p>
            <a:pPr marL="114300" lvl="1" indent="0">
              <a:buClr>
                <a:schemeClr val="accent1"/>
              </a:buClr>
              <a:buNone/>
            </a:pPr>
            <a:r>
              <a:rPr lang="en-US" sz="2100" dirty="0"/>
              <a:t>(Note:  For approved general-purpose testing methods, </a:t>
            </a:r>
            <a:r>
              <a:rPr lang="en-US" sz="2100" dirty="0" smtClean="0"/>
              <a:t> reference </a:t>
            </a:r>
            <a:r>
              <a:rPr lang="en-US" sz="2100" dirty="0"/>
              <a:t>US EPA’s website for “Clean Water Act Analytical </a:t>
            </a:r>
            <a:r>
              <a:rPr lang="en-US" sz="2100" dirty="0" smtClean="0"/>
              <a:t>Methods</a:t>
            </a:r>
            <a:r>
              <a:rPr lang="en-US" sz="2100" dirty="0"/>
              <a:t>,” updated </a:t>
            </a:r>
            <a:r>
              <a:rPr lang="en-US" sz="2100" dirty="0" smtClean="0"/>
              <a:t>November </a:t>
            </a:r>
            <a:r>
              <a:rPr lang="en-US" sz="2100" dirty="0"/>
              <a:t>21, 2014)</a:t>
            </a:r>
          </a:p>
          <a:p>
            <a:pPr marL="11430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3218309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 idx="4294967295"/>
          </p:nvPr>
        </p:nvSpPr>
        <p:spPr>
          <a:xfrm>
            <a:off x="0" y="304800"/>
            <a:ext cx="6746875" cy="381000"/>
          </a:xfrm>
        </p:spPr>
        <p:txBody>
          <a:bodyPr/>
          <a:lstStyle/>
          <a:p>
            <a:pPr algn="ctr"/>
            <a:r>
              <a:rPr lang="en-US" sz="2400" dirty="0" smtClean="0">
                <a:solidFill>
                  <a:schemeClr val="accent5">
                    <a:lumMod val="75000"/>
                  </a:schemeClr>
                </a:solidFill>
              </a:rPr>
              <a:t>1930s - 1940s:  Avocado Groves and Citrus Orchards</a:t>
            </a:r>
            <a:endParaRPr lang="en-US" sz="2400" dirty="0">
              <a:solidFill>
                <a:schemeClr val="accent5">
                  <a:lumMod val="75000"/>
                </a:schemeClr>
              </a:solidFill>
            </a:endParaRPr>
          </a:p>
        </p:txBody>
      </p:sp>
      <p:pic>
        <p:nvPicPr>
          <p:cNvPr id="10" name="Content Placeholder 9"/>
          <p:cNvPicPr>
            <a:picLocks noGrp="1" noChangeAspect="1"/>
          </p:cNvPicPr>
          <p:nvPr>
            <p:ph sz="quarter"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5200" y="3733800"/>
            <a:ext cx="1828800" cy="2274888"/>
          </a:xfrm>
        </p:spPr>
      </p:pic>
      <p:pic>
        <p:nvPicPr>
          <p:cNvPr id="2051" name="Picture 3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800600"/>
            <a:ext cx="2620963" cy="1508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24225" y="1388260"/>
            <a:ext cx="2686050" cy="2900934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784725"/>
            <a:ext cx="1828800" cy="1668379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1049771"/>
            <a:ext cx="1565142" cy="1138285"/>
          </a:xfrm>
          <a:prstGeom prst="rect">
            <a:avLst/>
          </a:prstGeom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3048000"/>
            <a:ext cx="2257425" cy="15459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3200917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75541" y="228600"/>
            <a:ext cx="73968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chemeClr val="accent5">
                    <a:lumMod val="75000"/>
                  </a:schemeClr>
                </a:solidFill>
                <a:latin typeface="+mj-lt"/>
              </a:rPr>
              <a:t>1960s - 2010</a:t>
            </a:r>
            <a:r>
              <a:rPr lang="en-US" sz="2400" smtClean="0">
                <a:solidFill>
                  <a:schemeClr val="accent5">
                    <a:lumMod val="75000"/>
                  </a:schemeClr>
                </a:solidFill>
                <a:latin typeface="+mj-lt"/>
              </a:rPr>
              <a:t>:  </a:t>
            </a:r>
            <a:r>
              <a:rPr lang="en-US" sz="2400" dirty="0">
                <a:solidFill>
                  <a:schemeClr val="accent5">
                    <a:lumMod val="75000"/>
                  </a:schemeClr>
                </a:solidFill>
                <a:latin typeface="+mj-lt"/>
              </a:rPr>
              <a:t>O</a:t>
            </a:r>
            <a:r>
              <a:rPr lang="en-US" sz="2400" smtClean="0">
                <a:solidFill>
                  <a:schemeClr val="accent5">
                    <a:lumMod val="75000"/>
                  </a:schemeClr>
                </a:solidFill>
                <a:latin typeface="+mj-lt"/>
              </a:rPr>
              <a:t>rnamental </a:t>
            </a:r>
            <a:r>
              <a:rPr lang="en-US" sz="2400" dirty="0" smtClean="0">
                <a:solidFill>
                  <a:schemeClr val="accent5">
                    <a:lumMod val="75000"/>
                  </a:schemeClr>
                </a:solidFill>
                <a:latin typeface="+mj-lt"/>
              </a:rPr>
              <a:t>Plants and Flowers</a:t>
            </a:r>
            <a:endParaRPr lang="en-US" sz="2400" dirty="0">
              <a:solidFill>
                <a:schemeClr val="accent5">
                  <a:lumMod val="75000"/>
                </a:schemeClr>
              </a:solidFill>
              <a:latin typeface="+mj-lt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1143000"/>
            <a:ext cx="2926334" cy="2179509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4114800"/>
            <a:ext cx="8001000" cy="25400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2200" y="601959"/>
            <a:ext cx="1867062" cy="1325995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1999" y="2350901"/>
            <a:ext cx="1836579" cy="13336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252759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9" y="0"/>
            <a:ext cx="85344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7620000" cy="2438400"/>
          </a:xfrm>
        </p:spPr>
        <p:txBody>
          <a:bodyPr/>
          <a:lstStyle/>
          <a:p>
            <a:r>
              <a:rPr lang="en-US" sz="2800" dirty="0"/>
              <a:t>Pesticides</a:t>
            </a:r>
            <a:r>
              <a:rPr lang="en-US" sz="3200" dirty="0"/>
              <a:t> Applied in San Diego County – 2012</a:t>
            </a:r>
            <a:r>
              <a:rPr lang="en-US" sz="3200" dirty="0" smtClean="0"/>
              <a:t/>
            </a:r>
            <a:br>
              <a:rPr lang="en-US" sz="3200" dirty="0" smtClean="0"/>
            </a:br>
            <a:r>
              <a:rPr lang="en-US" sz="1400" dirty="0"/>
              <a:t>Source:  California Pesticide Information Portal</a:t>
            </a:r>
            <a:r>
              <a:rPr lang="en-US" sz="3200" dirty="0" smtClean="0"/>
              <a:t/>
            </a:r>
            <a:br>
              <a:rPr lang="en-US" sz="3200" dirty="0" smtClean="0"/>
            </a:b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122590277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0"/>
            <a:ext cx="7391400" cy="838200"/>
          </a:xfrm>
        </p:spPr>
        <p:txBody>
          <a:bodyPr/>
          <a:lstStyle/>
          <a:p>
            <a:pPr algn="ctr"/>
            <a:r>
              <a:rPr lang="en-US" sz="3200" dirty="0" smtClean="0"/>
              <a:t>Pesticides With Agricultural Applications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44880"/>
            <a:ext cx="7924800" cy="5608320"/>
          </a:xfrm>
        </p:spPr>
        <p:txBody>
          <a:bodyPr>
            <a:normAutofit fontScale="25000" lnSpcReduction="20000"/>
          </a:bodyPr>
          <a:lstStyle/>
          <a:p>
            <a:pPr marL="114300" indent="0">
              <a:buNone/>
            </a:pPr>
            <a:r>
              <a:rPr lang="en-US" sz="7200" dirty="0" smtClean="0">
                <a:solidFill>
                  <a:srgbClr val="FF0000"/>
                </a:solidFill>
              </a:rPr>
              <a:t>Pesticides No Longer Used in U.S. </a:t>
            </a:r>
          </a:p>
          <a:p>
            <a:pPr marL="114300" indent="0">
              <a:buNone/>
            </a:pPr>
            <a:endParaRPr lang="en-US" sz="5500" dirty="0">
              <a:solidFill>
                <a:srgbClr val="FF0000"/>
              </a:solidFill>
            </a:endParaRPr>
          </a:p>
          <a:p>
            <a:pPr marL="114300" indent="0">
              <a:buNone/>
            </a:pPr>
            <a:r>
              <a:rPr lang="en-US" sz="5500" dirty="0" smtClean="0">
                <a:solidFill>
                  <a:srgbClr val="FF0000"/>
                </a:solidFill>
              </a:rPr>
              <a:t>	</a:t>
            </a:r>
            <a:r>
              <a:rPr lang="en-US" sz="7200" dirty="0" smtClean="0">
                <a:solidFill>
                  <a:srgbClr val="FF0000"/>
                </a:solidFill>
              </a:rPr>
              <a:t>Metals				lead arsenate, calcium 						arsenate			</a:t>
            </a:r>
            <a:endParaRPr lang="en-US" sz="5500" dirty="0">
              <a:solidFill>
                <a:srgbClr val="FF0000"/>
              </a:solidFill>
            </a:endParaRPr>
          </a:p>
          <a:p>
            <a:pPr marL="114300" indent="0">
              <a:buNone/>
            </a:pPr>
            <a:r>
              <a:rPr lang="en-US" sz="5500" dirty="0">
                <a:solidFill>
                  <a:srgbClr val="FF0000"/>
                </a:solidFill>
              </a:rPr>
              <a:t>	</a:t>
            </a:r>
            <a:r>
              <a:rPr lang="en-US" sz="7200" dirty="0" smtClean="0">
                <a:solidFill>
                  <a:srgbClr val="FF0000"/>
                </a:solidFill>
              </a:rPr>
              <a:t>Organochlorine pesticides		DDT, aldrin, chlordane, 						dieldrin, toxaphene, etc.</a:t>
            </a:r>
          </a:p>
          <a:p>
            <a:pPr marL="114300" indent="0">
              <a:buNone/>
            </a:pPr>
            <a:endParaRPr lang="en-US" sz="5500" dirty="0"/>
          </a:p>
          <a:p>
            <a:pPr marL="114300" indent="0">
              <a:buNone/>
            </a:pPr>
            <a:r>
              <a:rPr lang="en-US" sz="7200" dirty="0" smtClean="0"/>
              <a:t>Pesticides Currently in Use in U.S. (&gt; 1,300 are currently registered with US EPA)</a:t>
            </a:r>
            <a:endParaRPr lang="en-US" sz="7200" dirty="0"/>
          </a:p>
          <a:p>
            <a:pPr marL="114300" indent="0">
              <a:buNone/>
            </a:pPr>
            <a:endParaRPr lang="en-US" sz="5500" dirty="0" smtClean="0"/>
          </a:p>
          <a:p>
            <a:pPr marL="114300" indent="0">
              <a:buNone/>
            </a:pPr>
            <a:r>
              <a:rPr lang="en-US" sz="5500" dirty="0" smtClean="0"/>
              <a:t>	</a:t>
            </a:r>
            <a:r>
              <a:rPr lang="en-US" sz="7200" dirty="0" smtClean="0"/>
              <a:t>Organophosphate pesticides		parathion, malathion, 						diazinon, trichlorofon, etc.</a:t>
            </a:r>
            <a:endParaRPr lang="en-US" sz="5500" dirty="0"/>
          </a:p>
          <a:p>
            <a:pPr marL="114300" indent="0">
              <a:buNone/>
            </a:pPr>
            <a:r>
              <a:rPr lang="en-US" sz="5500" dirty="0" smtClean="0"/>
              <a:t>	</a:t>
            </a:r>
            <a:r>
              <a:rPr lang="en-US" sz="7200" dirty="0" smtClean="0"/>
              <a:t>Pyrethoids			permethrin, fenvalerate, 						deltamethrin, cypermethrin, etc.</a:t>
            </a:r>
            <a:endParaRPr lang="en-US" sz="7200" dirty="0"/>
          </a:p>
          <a:p>
            <a:pPr marL="114300" indent="0">
              <a:buNone/>
            </a:pPr>
            <a:r>
              <a:rPr lang="en-US" sz="5500" dirty="0" smtClean="0"/>
              <a:t>	</a:t>
            </a:r>
            <a:r>
              <a:rPr lang="en-US" sz="7200" dirty="0" smtClean="0"/>
              <a:t>Carbamates			carbaryl, bendiocarb, 						methonyl, propocur, etc.</a:t>
            </a:r>
          </a:p>
          <a:p>
            <a:pPr marL="114300" indent="0">
              <a:buNone/>
            </a:pPr>
            <a:r>
              <a:rPr lang="en-US" sz="7200" dirty="0"/>
              <a:t>	</a:t>
            </a:r>
            <a:r>
              <a:rPr lang="en-US" sz="7200" dirty="0" smtClean="0"/>
              <a:t>Oil pesticides			petroleum and mineral oils</a:t>
            </a:r>
          </a:p>
          <a:p>
            <a:pPr marL="114300" indent="0">
              <a:buNone/>
            </a:pPr>
            <a:r>
              <a:rPr lang="en-US" sz="7200" dirty="0"/>
              <a:t>	</a:t>
            </a:r>
            <a:endParaRPr lang="en-US" sz="7200" dirty="0" smtClean="0"/>
          </a:p>
          <a:p>
            <a:pPr marL="114300" indent="0">
              <a:buNone/>
            </a:pPr>
            <a:r>
              <a:rPr lang="en-US" sz="7200" dirty="0"/>
              <a:t>	</a:t>
            </a:r>
            <a:r>
              <a:rPr lang="en-US" sz="7200" dirty="0" smtClean="0"/>
              <a:t>Biopesticides			</a:t>
            </a:r>
            <a:r>
              <a:rPr lang="en-US" sz="7200" i="1" dirty="0" smtClean="0"/>
              <a:t>Bacillus thuringiensis</a:t>
            </a:r>
            <a:r>
              <a:rPr lang="en-US" sz="7200" dirty="0" smtClean="0"/>
              <a:t>, 						vegetable oil, potassium 						bicarbonate, etc.</a:t>
            </a:r>
          </a:p>
          <a:p>
            <a:pPr marL="114300" indent="0">
              <a:buNone/>
            </a:pPr>
            <a:r>
              <a:rPr lang="en-US" sz="7200" dirty="0"/>
              <a:t>	</a:t>
            </a:r>
            <a:r>
              <a:rPr lang="en-US" sz="7200" dirty="0" smtClean="0"/>
              <a:t>Sulfur</a:t>
            </a:r>
            <a:endParaRPr lang="en-US" sz="7200" dirty="0"/>
          </a:p>
        </p:txBody>
      </p:sp>
    </p:spTree>
    <p:extLst>
      <p:ext uri="{BB962C8B-B14F-4D97-AF65-F5344CB8AC3E}">
        <p14:creationId xmlns:p14="http://schemas.microsoft.com/office/powerpoint/2010/main" val="10656317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" y="685800"/>
            <a:ext cx="4091940" cy="268224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990600" y="3397446"/>
            <a:ext cx="40157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Arsenic dusting of cotton plants – 1920s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3800" y="3950732"/>
            <a:ext cx="4216400" cy="278130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219200" y="4572000"/>
            <a:ext cx="243840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Greenhouse employee spraying plants – </a:t>
            </a:r>
          </a:p>
          <a:p>
            <a:r>
              <a:rPr lang="en-US" dirty="0" smtClean="0"/>
              <a:t>San Diego County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7555488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620000" cy="715962"/>
          </a:xfrm>
        </p:spPr>
        <p:txBody>
          <a:bodyPr/>
          <a:lstStyle/>
          <a:p>
            <a:pPr algn="ctr"/>
            <a:r>
              <a:rPr lang="en-US" sz="2400" dirty="0" smtClean="0"/>
              <a:t>Pesticides Currently in Use – San Diego County</a:t>
            </a:r>
            <a:endParaRPr lang="en-US" sz="2400" dirty="0"/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62257091"/>
              </p:ext>
            </p:extLst>
          </p:nvPr>
        </p:nvGraphicFramePr>
        <p:xfrm>
          <a:off x="1447800" y="1036320"/>
          <a:ext cx="6096000" cy="5486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28800"/>
                <a:gridCol w="1219200"/>
                <a:gridCol w="1676400"/>
                <a:gridCol w="1371600"/>
              </a:tblGrid>
              <a:tr h="355516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Name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Type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Use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Impacts(s)</a:t>
                      </a:r>
                      <a:endParaRPr lang="en-US" dirty="0"/>
                    </a:p>
                  </a:txBody>
                  <a:tcPr/>
                </a:tc>
              </a:tr>
              <a:tr h="355516"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Sulfuryl</a:t>
                      </a:r>
                      <a:r>
                        <a:rPr lang="en-US" dirty="0" smtClean="0"/>
                        <a:t> Fluoride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Fumigant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Structural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55516">
                <a:tc>
                  <a:txBody>
                    <a:bodyPr/>
                    <a:lstStyle/>
                    <a:p>
                      <a:r>
                        <a:rPr lang="en-US" dirty="0" smtClean="0"/>
                        <a:t>Mineral</a:t>
                      </a:r>
                      <a:r>
                        <a:rPr lang="en-US" baseline="0" dirty="0" smtClean="0"/>
                        <a:t> Oil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Avocado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55516">
                <a:tc>
                  <a:txBody>
                    <a:bodyPr/>
                    <a:lstStyle/>
                    <a:p>
                      <a:r>
                        <a:rPr lang="en-US" dirty="0" smtClean="0"/>
                        <a:t>Glyphosate 1 *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Herbicide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Landscape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GW</a:t>
                      </a:r>
                      <a:endParaRPr lang="en-US" dirty="0"/>
                    </a:p>
                  </a:txBody>
                  <a:tcPr/>
                </a:tc>
              </a:tr>
              <a:tr h="355516"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Metam</a:t>
                      </a:r>
                      <a:r>
                        <a:rPr lang="en-US" dirty="0" smtClean="0"/>
                        <a:t> Salts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Fumigant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Tomato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613630">
                <a:tc>
                  <a:txBody>
                    <a:bodyPr/>
                    <a:lstStyle/>
                    <a:p>
                      <a:r>
                        <a:rPr lang="en-US" dirty="0" smtClean="0"/>
                        <a:t>Chloropicrin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Fumigant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Tomato, strawberry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55516">
                <a:tc>
                  <a:txBody>
                    <a:bodyPr/>
                    <a:lstStyle/>
                    <a:p>
                      <a:r>
                        <a:rPr lang="en-US" dirty="0" smtClean="0"/>
                        <a:t>DOT **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Insecticide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Structural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55516">
                <a:tc>
                  <a:txBody>
                    <a:bodyPr/>
                    <a:lstStyle/>
                    <a:p>
                      <a:r>
                        <a:rPr lang="en-US" dirty="0" smtClean="0"/>
                        <a:t>Methyl Bromide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Fumigant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Strawberry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55516">
                <a:tc>
                  <a:txBody>
                    <a:bodyPr/>
                    <a:lstStyle/>
                    <a:p>
                      <a:r>
                        <a:rPr lang="en-US" dirty="0" smtClean="0"/>
                        <a:t>Glyphosate 2 ***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Herbicide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Landscape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GW</a:t>
                      </a:r>
                      <a:endParaRPr lang="en-US" dirty="0"/>
                    </a:p>
                  </a:txBody>
                  <a:tcPr/>
                </a:tc>
              </a:tr>
              <a:tr h="355516">
                <a:tc>
                  <a:txBody>
                    <a:bodyPr/>
                    <a:lstStyle/>
                    <a:p>
                      <a:r>
                        <a:rPr lang="en-US" dirty="0" smtClean="0"/>
                        <a:t>Sulfur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Fungicide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Grape, Tomato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613630"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Chlorothalonil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Fungicide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Ornamental</a:t>
                      </a:r>
                      <a:r>
                        <a:rPr lang="en-US" baseline="0" dirty="0" smtClean="0"/>
                        <a:t> plants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876615">
                <a:tc gridSpan="4">
                  <a:txBody>
                    <a:bodyPr/>
                    <a:lstStyle/>
                    <a:p>
                      <a:pPr marL="0" indent="0">
                        <a:buFont typeface="Arial" charset="0"/>
                        <a:buNone/>
                      </a:pPr>
                      <a:r>
                        <a:rPr lang="en-US" dirty="0" smtClean="0"/>
                        <a:t>*Glyphosate </a:t>
                      </a:r>
                      <a:r>
                        <a:rPr lang="en-US" dirty="0" err="1" smtClean="0"/>
                        <a:t>isopropylamine</a:t>
                      </a:r>
                      <a:endParaRPr lang="en-US" dirty="0" smtClean="0"/>
                    </a:p>
                    <a:p>
                      <a:pPr marL="0" indent="0">
                        <a:buFont typeface="Arial" charset="0"/>
                        <a:buNone/>
                      </a:pPr>
                      <a:r>
                        <a:rPr lang="en-US" dirty="0" smtClean="0"/>
                        <a:t>**Disodium </a:t>
                      </a:r>
                      <a:r>
                        <a:rPr lang="en-US" dirty="0" err="1" smtClean="0"/>
                        <a:t>octaborate</a:t>
                      </a:r>
                      <a:r>
                        <a:rPr lang="en-US" dirty="0" smtClean="0"/>
                        <a:t> </a:t>
                      </a:r>
                      <a:r>
                        <a:rPr lang="en-US" dirty="0" err="1" smtClean="0"/>
                        <a:t>tetahydrate</a:t>
                      </a:r>
                      <a:endParaRPr lang="en-US" dirty="0" smtClean="0"/>
                    </a:p>
                    <a:p>
                      <a:pPr marL="0" indent="0">
                        <a:buFont typeface="Arial" charset="0"/>
                        <a:buNone/>
                      </a:pPr>
                      <a:r>
                        <a:rPr lang="en-US" dirty="0" smtClean="0"/>
                        <a:t>***Glyphosate potassium salt</a:t>
                      </a:r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6288246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2800" dirty="0" smtClean="0">
                <a:solidFill>
                  <a:schemeClr val="accent5">
                    <a:lumMod val="75000"/>
                  </a:schemeClr>
                </a:solidFill>
              </a:rPr>
              <a:t>On-line Resources for Pesticide Use Information</a:t>
            </a:r>
            <a:endParaRPr lang="en-US" sz="2800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  <a:p>
            <a:r>
              <a:rPr lang="en-US" dirty="0" smtClean="0"/>
              <a:t>San Diego County Department of Agriculture, Weights and Measures:            </a:t>
            </a:r>
            <a:r>
              <a:rPr lang="en-US" dirty="0" smtClean="0">
                <a:solidFill>
                  <a:srgbClr val="0070C0"/>
                </a:solidFill>
              </a:rPr>
              <a:t>sandiegocounty.gov/awm</a:t>
            </a:r>
          </a:p>
          <a:p>
            <a:pPr marL="114300" indent="0">
              <a:buNone/>
            </a:pPr>
            <a:r>
              <a:rPr lang="en-US" dirty="0" smtClean="0"/>
              <a:t>    </a:t>
            </a:r>
            <a:endParaRPr lang="en-US" dirty="0"/>
          </a:p>
          <a:p>
            <a:r>
              <a:rPr lang="en-US" dirty="0" smtClean="0"/>
              <a:t>California Department of Pesticide Registration, Pesticide Information Portal (CALPIP):          </a:t>
            </a:r>
            <a:r>
              <a:rPr lang="en-US" dirty="0" smtClean="0">
                <a:solidFill>
                  <a:srgbClr val="0070C0"/>
                </a:solidFill>
              </a:rPr>
              <a:t>calpip.cdpr.ca.gov</a:t>
            </a:r>
          </a:p>
          <a:p>
            <a:endParaRPr lang="en-US" dirty="0"/>
          </a:p>
          <a:p>
            <a:r>
              <a:rPr lang="en-US" dirty="0" smtClean="0"/>
              <a:t>U. S. EPA Pesticides Databases:               			</a:t>
            </a:r>
            <a:r>
              <a:rPr lang="en-US" dirty="0" smtClean="0">
                <a:solidFill>
                  <a:srgbClr val="0070C0"/>
                </a:solidFill>
              </a:rPr>
              <a:t>epa.gov/pesticides/science/databases</a:t>
            </a:r>
            <a:endParaRPr lang="en-US" dirty="0">
              <a:solidFill>
                <a:srgbClr val="0070C0"/>
              </a:solidFill>
            </a:endParaRPr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024421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djacency">
  <a:themeElements>
    <a:clrScheme name="Custom 1">
      <a:dk1>
        <a:sysClr val="windowText" lastClr="000000"/>
      </a:dk1>
      <a:lt1>
        <a:sysClr val="window" lastClr="FFFFFF"/>
      </a:lt1>
      <a:dk2>
        <a:srgbClr val="B01F0F"/>
      </a:dk2>
      <a:lt2>
        <a:srgbClr val="FFFF00"/>
      </a:lt2>
      <a:accent1>
        <a:srgbClr val="ED4600"/>
      </a:accent1>
      <a:accent2>
        <a:srgbClr val="C4D73F"/>
      </a:accent2>
      <a:accent3>
        <a:srgbClr val="FFCE2D"/>
      </a:accent3>
      <a:accent4>
        <a:srgbClr val="FFA600"/>
      </a:accent4>
      <a:accent5>
        <a:srgbClr val="ED5E00"/>
      </a:accent5>
      <a:accent6>
        <a:srgbClr val="C62D03"/>
      </a:accent6>
      <a:hlink>
        <a:srgbClr val="408080"/>
      </a:hlink>
      <a:folHlink>
        <a:srgbClr val="5EAEAE"/>
      </a:folHlink>
    </a:clrScheme>
    <a:fontScheme name="Office">
      <a:maj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djacency">
      <a:fillStyleLst>
        <a:solidFill>
          <a:schemeClr val="phClr"/>
        </a:solidFill>
        <a:solidFill>
          <a:schemeClr val="phClr">
            <a:tint val="55000"/>
          </a:schemeClr>
        </a:solidFill>
        <a:solidFill>
          <a:schemeClr val="phClr"/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algn="bl" rotWithShape="0">
              <a:srgbClr val="000000">
                <a:alpha val="60000"/>
              </a:srgbClr>
            </a:outerShdw>
          </a:effectLst>
        </a:effectStyle>
        <a:effectStyle>
          <a:effectLst/>
          <a:scene3d>
            <a:camera prst="orthographicFront">
              <a:rot lat="0" lon="0" rev="0"/>
            </a:camera>
            <a:lightRig rig="brightRoom" dir="tl">
              <a:rot lat="0" lon="0" rev="1800000"/>
            </a:lightRig>
          </a:scene3d>
          <a:sp3d contourW="10160" prstMaterial="dkEdge">
            <a:bevelT w="38100" h="50800" prst="angle"/>
            <a:contourClr>
              <a:schemeClr val="phClr">
                <a:shade val="4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75000">
              <a:schemeClr val="phClr">
                <a:shade val="100000"/>
                <a:satMod val="115000"/>
              </a:schemeClr>
            </a:gs>
            <a:gs pos="100000">
              <a:schemeClr val="phClr">
                <a:shade val="70000"/>
                <a:satMod val="130000"/>
              </a:schemeClr>
            </a:gs>
          </a:gsLst>
          <a:path path="circle">
            <a:fillToRect l="20000" t="50000" r="100000" b="5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7000"/>
              </a:schemeClr>
              <a:schemeClr val="phClr">
                <a:shade val="96000"/>
              </a:schemeClr>
            </a:duotone>
          </a:blip>
          <a:tile tx="0" ty="0" sx="32000" sy="32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1718</TotalTime>
  <Words>625</Words>
  <Application>Microsoft Office PowerPoint</Application>
  <PresentationFormat>On-screen Show (4:3)</PresentationFormat>
  <Paragraphs>264</Paragraphs>
  <Slides>29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0" baseType="lpstr">
      <vt:lpstr>Adjacency</vt:lpstr>
      <vt:lpstr>Pesticides in Soil: Assessment and Soil Management Considerations</vt:lpstr>
      <vt:lpstr>PowerPoint Presentation</vt:lpstr>
      <vt:lpstr>1930s - 1940s:  Avocado Groves and Citrus Orchards</vt:lpstr>
      <vt:lpstr>PowerPoint Presentation</vt:lpstr>
      <vt:lpstr>Pesticides Applied in San Diego County – 2012 Source:  California Pesticide Information Portal </vt:lpstr>
      <vt:lpstr>Pesticides With Agricultural Applications</vt:lpstr>
      <vt:lpstr>PowerPoint Presentation</vt:lpstr>
      <vt:lpstr>Pesticides Currently in Use – San Diego County</vt:lpstr>
      <vt:lpstr>On-line Resources for Pesticide Use Information</vt:lpstr>
      <vt:lpstr>“Legacy” Metal and Organochlorine Pesticides                  ~ Year Introduced in U.S.         ~ Year Banned in U.S.</vt:lpstr>
      <vt:lpstr>Attributes of Organochlorine Pesticides </vt:lpstr>
      <vt:lpstr>Assessment of Pesticides in Soil</vt:lpstr>
      <vt:lpstr>PowerPoint Presentation</vt:lpstr>
      <vt:lpstr>PowerPoint Presentation</vt:lpstr>
      <vt:lpstr>PowerPoint Presentation</vt:lpstr>
      <vt:lpstr>  Organochlorine Pesticides Detected in Soil Samples Former 5.5-Acre Greenhouse Site  </vt:lpstr>
      <vt:lpstr>  Hazardous Waste Criteria “Legacy”  Metal and Organochlorine Pesticides  Total Threshold Leachate Concentration Soluble Leachate Threshold Concentration (TTLC,  milligrams per  kilogram) (STLC, milligrams per liter)    </vt:lpstr>
      <vt:lpstr>Human Health Screening Levels for Soil Legacy Organochlorine Pesticides</vt:lpstr>
      <vt:lpstr>Corrective Action  for Pesticide-Impacted Properties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Human Health Screening Levels for Soil Modern Pesticides</vt:lpstr>
      <vt:lpstr>Hazardous Waste Criteria Modern Pesticides/Herbicides</vt:lpstr>
      <vt:lpstr>Determining the Contamination Potential  of a Pesticide Source:  Pesticide Safety Education Program, Cornell University  (2012)</vt:lpstr>
      <vt:lpstr>Drinking Water Standards for Pesticides (RWQCB, Central Valley Region – November 2014)</vt:lpstr>
    </vt:vector>
  </TitlesOfParts>
  <Company>The County of San Diego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Pesticides in Soil: Soil Management Considerations</dc:title>
  <dc:creator>Hewlett-Packard</dc:creator>
  <cp:lastModifiedBy>Hewlett-Packard</cp:lastModifiedBy>
  <cp:revision>330</cp:revision>
  <cp:lastPrinted>2015-10-12T17:19:56Z</cp:lastPrinted>
  <dcterms:created xsi:type="dcterms:W3CDTF">2015-01-18T20:55:40Z</dcterms:created>
  <dcterms:modified xsi:type="dcterms:W3CDTF">2015-10-12T23:13:03Z</dcterms:modified>
</cp:coreProperties>
</file>