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4"/>
  </p:sldMasterIdLst>
  <p:notesMasterIdLst>
    <p:notesMasterId r:id="rId26"/>
  </p:notesMasterIdLst>
  <p:handoutMasterIdLst>
    <p:handoutMasterId r:id="rId27"/>
  </p:handoutMasterIdLst>
  <p:sldIdLst>
    <p:sldId id="256" r:id="rId5"/>
    <p:sldId id="257" r:id="rId6"/>
    <p:sldId id="290" r:id="rId7"/>
    <p:sldId id="296" r:id="rId8"/>
    <p:sldId id="294" r:id="rId9"/>
    <p:sldId id="295" r:id="rId10"/>
    <p:sldId id="301" r:id="rId11"/>
    <p:sldId id="298" r:id="rId12"/>
    <p:sldId id="302" r:id="rId13"/>
    <p:sldId id="313" r:id="rId14"/>
    <p:sldId id="311" r:id="rId15"/>
    <p:sldId id="309" r:id="rId16"/>
    <p:sldId id="305" r:id="rId17"/>
    <p:sldId id="314" r:id="rId18"/>
    <p:sldId id="315" r:id="rId19"/>
    <p:sldId id="307" r:id="rId20"/>
    <p:sldId id="306" r:id="rId21"/>
    <p:sldId id="303" r:id="rId22"/>
    <p:sldId id="308" r:id="rId23"/>
    <p:sldId id="293" r:id="rId24"/>
    <p:sldId id="312" r:id="rId25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7E92"/>
    <a:srgbClr val="EFF2F5"/>
    <a:srgbClr val="F8D523"/>
    <a:srgbClr val="0A721D"/>
    <a:srgbClr val="D82C38"/>
    <a:srgbClr val="984A0D"/>
    <a:srgbClr val="E1D8D1"/>
    <a:srgbClr val="1860AC"/>
    <a:srgbClr val="F1A9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6635F7-AAE3-48D5-BFED-6C4DACAAD166}" v="57" dt="2025-04-07T18:14:18.06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2615" autoAdjust="0"/>
  </p:normalViewPr>
  <p:slideViewPr>
    <p:cSldViewPr snapToGrid="0">
      <p:cViewPr varScale="1">
        <p:scale>
          <a:sx n="96" d="100"/>
          <a:sy n="96" d="100"/>
        </p:scale>
        <p:origin x="13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901135-7302-4E8D-8CEA-CB8474005A33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CE2AC93F-0A9D-4560-9462-0001C7168473}">
      <dgm:prSet/>
      <dgm:spPr/>
      <dgm:t>
        <a:bodyPr/>
        <a:lstStyle/>
        <a:p>
          <a:r>
            <a:rPr lang="en-US" b="1" dirty="0"/>
            <a:t>Development Process</a:t>
          </a:r>
          <a:endParaRPr lang="en-US" dirty="0"/>
        </a:p>
      </dgm:t>
    </dgm:pt>
    <dgm:pt modelId="{FAF212F5-7C35-4A83-936E-4114F986A84E}" type="parTrans" cxnId="{3D7205C3-386B-4234-80F2-9A2748CBA3E7}">
      <dgm:prSet/>
      <dgm:spPr/>
      <dgm:t>
        <a:bodyPr/>
        <a:lstStyle/>
        <a:p>
          <a:endParaRPr lang="en-US"/>
        </a:p>
      </dgm:t>
    </dgm:pt>
    <dgm:pt modelId="{ECCB919F-B630-424C-8135-C9E091BFAB79}" type="sibTrans" cxnId="{3D7205C3-386B-4234-80F2-9A2748CBA3E7}">
      <dgm:prSet/>
      <dgm:spPr/>
      <dgm:t>
        <a:bodyPr/>
        <a:lstStyle/>
        <a:p>
          <a:endParaRPr lang="en-US"/>
        </a:p>
      </dgm:t>
    </dgm:pt>
    <dgm:pt modelId="{32771C88-6202-4480-8BAA-4280DE975F73}">
      <dgm:prSet/>
      <dgm:spPr/>
      <dgm:t>
        <a:bodyPr/>
        <a:lstStyle/>
        <a:p>
          <a:r>
            <a:rPr lang="en-US" b="1" dirty="0"/>
            <a:t>Lease Revenue</a:t>
          </a:r>
          <a:endParaRPr lang="en-US" dirty="0"/>
        </a:p>
      </dgm:t>
    </dgm:pt>
    <dgm:pt modelId="{DADF4C54-F57C-4336-A83D-F697858407B1}" type="parTrans" cxnId="{09B12E30-3DD3-469C-8046-89E2877EFFEF}">
      <dgm:prSet/>
      <dgm:spPr/>
      <dgm:t>
        <a:bodyPr/>
        <a:lstStyle/>
        <a:p>
          <a:endParaRPr lang="en-US"/>
        </a:p>
      </dgm:t>
    </dgm:pt>
    <dgm:pt modelId="{D83ADEA5-E7A8-4F17-99E3-78856130D399}" type="sibTrans" cxnId="{09B12E30-3DD3-469C-8046-89E2877EFFEF}">
      <dgm:prSet/>
      <dgm:spPr/>
      <dgm:t>
        <a:bodyPr/>
        <a:lstStyle/>
        <a:p>
          <a:endParaRPr lang="en-US"/>
        </a:p>
      </dgm:t>
    </dgm:pt>
    <dgm:pt modelId="{BB0CF672-7C8F-4AB1-BBC8-35DDCDD860BF}">
      <dgm:prSet/>
      <dgm:spPr/>
      <dgm:t>
        <a:bodyPr/>
        <a:lstStyle/>
        <a:p>
          <a:r>
            <a:rPr lang="en-US" b="1" dirty="0"/>
            <a:t>Fallbrook Lease Revenue</a:t>
          </a:r>
          <a:endParaRPr lang="en-US" dirty="0"/>
        </a:p>
      </dgm:t>
    </dgm:pt>
    <dgm:pt modelId="{AA65FDC5-6FEE-494D-BE4A-11D5FF89A6DF}" type="parTrans" cxnId="{220E8A8B-2D06-4482-84A5-22934F7A0D58}">
      <dgm:prSet/>
      <dgm:spPr/>
      <dgm:t>
        <a:bodyPr/>
        <a:lstStyle/>
        <a:p>
          <a:endParaRPr lang="en-US"/>
        </a:p>
      </dgm:t>
    </dgm:pt>
    <dgm:pt modelId="{1335B7B7-152F-4ECD-BD64-50F1B24BA3F2}" type="sibTrans" cxnId="{220E8A8B-2D06-4482-84A5-22934F7A0D58}">
      <dgm:prSet/>
      <dgm:spPr/>
      <dgm:t>
        <a:bodyPr/>
        <a:lstStyle/>
        <a:p>
          <a:endParaRPr lang="en-US"/>
        </a:p>
      </dgm:t>
    </dgm:pt>
    <dgm:pt modelId="{3C4E35CD-527B-48F4-94A6-C36943D8F9C1}">
      <dgm:prSet/>
      <dgm:spPr/>
      <dgm:t>
        <a:bodyPr/>
        <a:lstStyle/>
        <a:p>
          <a:r>
            <a:rPr lang="en-US" b="1" dirty="0"/>
            <a:t>Fallbrook Airpark Current Leases</a:t>
          </a:r>
          <a:endParaRPr lang="en-US" dirty="0"/>
        </a:p>
      </dgm:t>
    </dgm:pt>
    <dgm:pt modelId="{D43475D7-F335-4DB9-9C3E-D9FAB2BC46A0}" type="parTrans" cxnId="{978BB382-020A-4DDD-8975-0E2D750BF25F}">
      <dgm:prSet/>
      <dgm:spPr/>
      <dgm:t>
        <a:bodyPr/>
        <a:lstStyle/>
        <a:p>
          <a:endParaRPr lang="en-US"/>
        </a:p>
      </dgm:t>
    </dgm:pt>
    <dgm:pt modelId="{7153FD45-4BC0-4455-8F08-7130EA94ACF9}" type="sibTrans" cxnId="{978BB382-020A-4DDD-8975-0E2D750BF25F}">
      <dgm:prSet/>
      <dgm:spPr/>
      <dgm:t>
        <a:bodyPr/>
        <a:lstStyle/>
        <a:p>
          <a:endParaRPr lang="en-US"/>
        </a:p>
      </dgm:t>
    </dgm:pt>
    <dgm:pt modelId="{9EF5B141-3A4F-4747-95F4-AFEBED70C1FE}">
      <dgm:prSet/>
      <dgm:spPr/>
      <dgm:t>
        <a:bodyPr/>
        <a:lstStyle/>
        <a:p>
          <a:r>
            <a:rPr lang="en-US" b="1" dirty="0"/>
            <a:t>Future Development</a:t>
          </a:r>
          <a:endParaRPr lang="en-US" dirty="0"/>
        </a:p>
      </dgm:t>
    </dgm:pt>
    <dgm:pt modelId="{947D334A-11BD-45F9-B092-34E58CB7E4A4}" type="parTrans" cxnId="{F1318843-85B9-4622-8D6E-EA90F322C349}">
      <dgm:prSet/>
      <dgm:spPr/>
      <dgm:t>
        <a:bodyPr/>
        <a:lstStyle/>
        <a:p>
          <a:endParaRPr lang="en-US"/>
        </a:p>
      </dgm:t>
    </dgm:pt>
    <dgm:pt modelId="{B590362A-EE07-4DC3-9ABF-3BAEE8F5310D}" type="sibTrans" cxnId="{F1318843-85B9-4622-8D6E-EA90F322C349}">
      <dgm:prSet/>
      <dgm:spPr/>
      <dgm:t>
        <a:bodyPr/>
        <a:lstStyle/>
        <a:p>
          <a:endParaRPr lang="en-US"/>
        </a:p>
      </dgm:t>
    </dgm:pt>
    <dgm:pt modelId="{C537B8C1-C9C7-4469-8D2C-CBD44EA4FE67}">
      <dgm:prSet/>
      <dgm:spPr/>
      <dgm:t>
        <a:bodyPr/>
        <a:lstStyle/>
        <a:p>
          <a:r>
            <a:rPr lang="en-US" dirty="0"/>
            <a:t>Airport Team and Goals</a:t>
          </a:r>
        </a:p>
      </dgm:t>
    </dgm:pt>
    <dgm:pt modelId="{85ABF72C-7DE6-43B5-A7A7-7248755FE284}" type="parTrans" cxnId="{D8A42225-42BD-4E72-97FD-215AB7EF91DE}">
      <dgm:prSet/>
      <dgm:spPr/>
      <dgm:t>
        <a:bodyPr/>
        <a:lstStyle/>
        <a:p>
          <a:endParaRPr lang="en-US"/>
        </a:p>
      </dgm:t>
    </dgm:pt>
    <dgm:pt modelId="{A8A587F8-B89A-49F1-986A-0238E8F889A9}" type="sibTrans" cxnId="{D8A42225-42BD-4E72-97FD-215AB7EF91DE}">
      <dgm:prSet/>
      <dgm:spPr/>
      <dgm:t>
        <a:bodyPr/>
        <a:lstStyle/>
        <a:p>
          <a:endParaRPr lang="en-US"/>
        </a:p>
      </dgm:t>
    </dgm:pt>
    <dgm:pt modelId="{5A4A6478-0E80-44AC-A980-6754D9AD96D3}" type="pres">
      <dgm:prSet presAssocID="{48901135-7302-4E8D-8CEA-CB8474005A33}" presName="linear" presStyleCnt="0">
        <dgm:presLayoutVars>
          <dgm:animLvl val="lvl"/>
          <dgm:resizeHandles val="exact"/>
        </dgm:presLayoutVars>
      </dgm:prSet>
      <dgm:spPr/>
    </dgm:pt>
    <dgm:pt modelId="{24D1D67F-D51F-4885-89F8-9FD4390D7EF5}" type="pres">
      <dgm:prSet presAssocID="{CE2AC93F-0A9D-4560-9462-0001C7168473}" presName="parentText" presStyleLbl="node1" presStyleIdx="0" presStyleCnt="6" custLinFactY="117892" custLinFactNeighborY="200000">
        <dgm:presLayoutVars>
          <dgm:chMax val="0"/>
          <dgm:bulletEnabled val="1"/>
        </dgm:presLayoutVars>
      </dgm:prSet>
      <dgm:spPr/>
    </dgm:pt>
    <dgm:pt modelId="{FDEFDC8F-8B27-496B-B334-18020D7C1100}" type="pres">
      <dgm:prSet presAssocID="{ECCB919F-B630-424C-8135-C9E091BFAB79}" presName="spacer" presStyleCnt="0"/>
      <dgm:spPr/>
    </dgm:pt>
    <dgm:pt modelId="{59286D8C-C90D-4B9C-B2D6-D2DABF4DA518}" type="pres">
      <dgm:prSet presAssocID="{32771C88-6202-4480-8BAA-4280DE975F73}" presName="parentText" presStyleLbl="node1" presStyleIdx="1" presStyleCnt="6" custLinFactY="119368" custLinFactNeighborY="200000">
        <dgm:presLayoutVars>
          <dgm:chMax val="0"/>
          <dgm:bulletEnabled val="1"/>
        </dgm:presLayoutVars>
      </dgm:prSet>
      <dgm:spPr/>
    </dgm:pt>
    <dgm:pt modelId="{6B475EC5-9112-4537-809D-EC877E8C1F6B}" type="pres">
      <dgm:prSet presAssocID="{D83ADEA5-E7A8-4F17-99E3-78856130D399}" presName="spacer" presStyleCnt="0"/>
      <dgm:spPr/>
    </dgm:pt>
    <dgm:pt modelId="{4CB79F8C-05B1-4BB7-99B8-692D195E29DB}" type="pres">
      <dgm:prSet presAssocID="{BB0CF672-7C8F-4AB1-BBC8-35DDCDD860BF}" presName="parentText" presStyleLbl="node1" presStyleIdx="2" presStyleCnt="6" custLinFactY="113465" custLinFactNeighborX="-1274" custLinFactNeighborY="200000">
        <dgm:presLayoutVars>
          <dgm:chMax val="0"/>
          <dgm:bulletEnabled val="1"/>
        </dgm:presLayoutVars>
      </dgm:prSet>
      <dgm:spPr/>
    </dgm:pt>
    <dgm:pt modelId="{37A94D03-A035-4D70-90B1-60B52B8E40AA}" type="pres">
      <dgm:prSet presAssocID="{1335B7B7-152F-4ECD-BD64-50F1B24BA3F2}" presName="spacer" presStyleCnt="0"/>
      <dgm:spPr/>
    </dgm:pt>
    <dgm:pt modelId="{EC6C02B8-398D-450B-A501-0BBBDE3E63CC}" type="pres">
      <dgm:prSet presAssocID="{3C4E35CD-527B-48F4-94A6-C36943D8F9C1}" presName="parentText" presStyleLbl="node1" presStyleIdx="3" presStyleCnt="6" custScaleY="109040" custLinFactY="107215" custLinFactNeighborY="200000">
        <dgm:presLayoutVars>
          <dgm:chMax val="0"/>
          <dgm:bulletEnabled val="1"/>
        </dgm:presLayoutVars>
      </dgm:prSet>
      <dgm:spPr/>
    </dgm:pt>
    <dgm:pt modelId="{41FC3974-16FC-4E73-A2B8-B6B92FFAD569}" type="pres">
      <dgm:prSet presAssocID="{7153FD45-4BC0-4455-8F08-7130EA94ACF9}" presName="spacer" presStyleCnt="0"/>
      <dgm:spPr/>
    </dgm:pt>
    <dgm:pt modelId="{F3563910-28DA-4C55-BE9C-FD71BCE0131E}" type="pres">
      <dgm:prSet presAssocID="{9EF5B141-3A4F-4747-95F4-AFEBED70C1FE}" presName="parentText" presStyleLbl="node1" presStyleIdx="4" presStyleCnt="6" custLinFactY="107241" custLinFactNeighborY="200000">
        <dgm:presLayoutVars>
          <dgm:chMax val="0"/>
          <dgm:bulletEnabled val="1"/>
        </dgm:presLayoutVars>
      </dgm:prSet>
      <dgm:spPr/>
    </dgm:pt>
    <dgm:pt modelId="{1D841FCF-83B0-4966-AED6-546063B86A90}" type="pres">
      <dgm:prSet presAssocID="{B590362A-EE07-4DC3-9ABF-3BAEE8F5310D}" presName="spacer" presStyleCnt="0"/>
      <dgm:spPr/>
    </dgm:pt>
    <dgm:pt modelId="{BE3FE6FA-4CD3-4914-9082-67699CB4DC7D}" type="pres">
      <dgm:prSet presAssocID="{C537B8C1-C9C7-4469-8D2C-CBD44EA4FE67}" presName="parentText" presStyleLbl="node1" presStyleIdx="5" presStyleCnt="6" custLinFactY="-480252" custLinFactNeighborY="-500000">
        <dgm:presLayoutVars>
          <dgm:chMax val="0"/>
          <dgm:bulletEnabled val="1"/>
        </dgm:presLayoutVars>
      </dgm:prSet>
      <dgm:spPr/>
    </dgm:pt>
  </dgm:ptLst>
  <dgm:cxnLst>
    <dgm:cxn modelId="{643C6405-2E6A-44DF-B087-F8BF0CF766C2}" type="presOf" srcId="{9EF5B141-3A4F-4747-95F4-AFEBED70C1FE}" destId="{F3563910-28DA-4C55-BE9C-FD71BCE0131E}" srcOrd="0" destOrd="0" presId="urn:microsoft.com/office/officeart/2005/8/layout/vList2"/>
    <dgm:cxn modelId="{CB90D912-C003-44C5-B3A3-C675764BBDD3}" type="presOf" srcId="{C537B8C1-C9C7-4469-8D2C-CBD44EA4FE67}" destId="{BE3FE6FA-4CD3-4914-9082-67699CB4DC7D}" srcOrd="0" destOrd="0" presId="urn:microsoft.com/office/officeart/2005/8/layout/vList2"/>
    <dgm:cxn modelId="{D8A42225-42BD-4E72-97FD-215AB7EF91DE}" srcId="{48901135-7302-4E8D-8CEA-CB8474005A33}" destId="{C537B8C1-C9C7-4469-8D2C-CBD44EA4FE67}" srcOrd="5" destOrd="0" parTransId="{85ABF72C-7DE6-43B5-A7A7-7248755FE284}" sibTransId="{A8A587F8-B89A-49F1-986A-0238E8F889A9}"/>
    <dgm:cxn modelId="{09B12E30-3DD3-469C-8046-89E2877EFFEF}" srcId="{48901135-7302-4E8D-8CEA-CB8474005A33}" destId="{32771C88-6202-4480-8BAA-4280DE975F73}" srcOrd="1" destOrd="0" parTransId="{DADF4C54-F57C-4336-A83D-F697858407B1}" sibTransId="{D83ADEA5-E7A8-4F17-99E3-78856130D399}"/>
    <dgm:cxn modelId="{7A695F35-15CE-41D1-8D61-23011A6C9F72}" type="presOf" srcId="{CE2AC93F-0A9D-4560-9462-0001C7168473}" destId="{24D1D67F-D51F-4885-89F8-9FD4390D7EF5}" srcOrd="0" destOrd="0" presId="urn:microsoft.com/office/officeart/2005/8/layout/vList2"/>
    <dgm:cxn modelId="{67184762-EB5C-4269-9654-261F92BC9885}" type="presOf" srcId="{3C4E35CD-527B-48F4-94A6-C36943D8F9C1}" destId="{EC6C02B8-398D-450B-A501-0BBBDE3E63CC}" srcOrd="0" destOrd="0" presId="urn:microsoft.com/office/officeart/2005/8/layout/vList2"/>
    <dgm:cxn modelId="{F1318843-85B9-4622-8D6E-EA90F322C349}" srcId="{48901135-7302-4E8D-8CEA-CB8474005A33}" destId="{9EF5B141-3A4F-4747-95F4-AFEBED70C1FE}" srcOrd="4" destOrd="0" parTransId="{947D334A-11BD-45F9-B092-34E58CB7E4A4}" sibTransId="{B590362A-EE07-4DC3-9ABF-3BAEE8F5310D}"/>
    <dgm:cxn modelId="{978BB382-020A-4DDD-8975-0E2D750BF25F}" srcId="{48901135-7302-4E8D-8CEA-CB8474005A33}" destId="{3C4E35CD-527B-48F4-94A6-C36943D8F9C1}" srcOrd="3" destOrd="0" parTransId="{D43475D7-F335-4DB9-9C3E-D9FAB2BC46A0}" sibTransId="{7153FD45-4BC0-4455-8F08-7130EA94ACF9}"/>
    <dgm:cxn modelId="{012CFE8A-9177-4D7B-B1A7-9417CAD9D2A2}" type="presOf" srcId="{48901135-7302-4E8D-8CEA-CB8474005A33}" destId="{5A4A6478-0E80-44AC-A980-6754D9AD96D3}" srcOrd="0" destOrd="0" presId="urn:microsoft.com/office/officeart/2005/8/layout/vList2"/>
    <dgm:cxn modelId="{220E8A8B-2D06-4482-84A5-22934F7A0D58}" srcId="{48901135-7302-4E8D-8CEA-CB8474005A33}" destId="{BB0CF672-7C8F-4AB1-BBC8-35DDCDD860BF}" srcOrd="2" destOrd="0" parTransId="{AA65FDC5-6FEE-494D-BE4A-11D5FF89A6DF}" sibTransId="{1335B7B7-152F-4ECD-BD64-50F1B24BA3F2}"/>
    <dgm:cxn modelId="{CF20ECA4-CA2F-4382-B772-805965D8D28E}" type="presOf" srcId="{BB0CF672-7C8F-4AB1-BBC8-35DDCDD860BF}" destId="{4CB79F8C-05B1-4BB7-99B8-692D195E29DB}" srcOrd="0" destOrd="0" presId="urn:microsoft.com/office/officeart/2005/8/layout/vList2"/>
    <dgm:cxn modelId="{3D7205C3-386B-4234-80F2-9A2748CBA3E7}" srcId="{48901135-7302-4E8D-8CEA-CB8474005A33}" destId="{CE2AC93F-0A9D-4560-9462-0001C7168473}" srcOrd="0" destOrd="0" parTransId="{FAF212F5-7C35-4A83-936E-4114F986A84E}" sibTransId="{ECCB919F-B630-424C-8135-C9E091BFAB79}"/>
    <dgm:cxn modelId="{F945DBF2-82D2-4CA9-BDB2-CFDDC5A73C25}" type="presOf" srcId="{32771C88-6202-4480-8BAA-4280DE975F73}" destId="{59286D8C-C90D-4B9C-B2D6-D2DABF4DA518}" srcOrd="0" destOrd="0" presId="urn:microsoft.com/office/officeart/2005/8/layout/vList2"/>
    <dgm:cxn modelId="{06196291-DA6E-4BB5-BCD7-601FFA697429}" type="presParOf" srcId="{5A4A6478-0E80-44AC-A980-6754D9AD96D3}" destId="{24D1D67F-D51F-4885-89F8-9FD4390D7EF5}" srcOrd="0" destOrd="0" presId="urn:microsoft.com/office/officeart/2005/8/layout/vList2"/>
    <dgm:cxn modelId="{AB7D7CE7-CC7D-4973-A796-AC677CCDEC4B}" type="presParOf" srcId="{5A4A6478-0E80-44AC-A980-6754D9AD96D3}" destId="{FDEFDC8F-8B27-496B-B334-18020D7C1100}" srcOrd="1" destOrd="0" presId="urn:microsoft.com/office/officeart/2005/8/layout/vList2"/>
    <dgm:cxn modelId="{43264E84-87DF-45DE-B58F-EC253DC63E09}" type="presParOf" srcId="{5A4A6478-0E80-44AC-A980-6754D9AD96D3}" destId="{59286D8C-C90D-4B9C-B2D6-D2DABF4DA518}" srcOrd="2" destOrd="0" presId="urn:microsoft.com/office/officeart/2005/8/layout/vList2"/>
    <dgm:cxn modelId="{112E8FA0-5047-4AB6-BA3E-DD1A2BF9DB20}" type="presParOf" srcId="{5A4A6478-0E80-44AC-A980-6754D9AD96D3}" destId="{6B475EC5-9112-4537-809D-EC877E8C1F6B}" srcOrd="3" destOrd="0" presId="urn:microsoft.com/office/officeart/2005/8/layout/vList2"/>
    <dgm:cxn modelId="{C3F6A445-1477-4EF4-9EA0-E71F87A7200F}" type="presParOf" srcId="{5A4A6478-0E80-44AC-A980-6754D9AD96D3}" destId="{4CB79F8C-05B1-4BB7-99B8-692D195E29DB}" srcOrd="4" destOrd="0" presId="urn:microsoft.com/office/officeart/2005/8/layout/vList2"/>
    <dgm:cxn modelId="{6EE95A90-5D68-4802-B832-F423F82E4630}" type="presParOf" srcId="{5A4A6478-0E80-44AC-A980-6754D9AD96D3}" destId="{37A94D03-A035-4D70-90B1-60B52B8E40AA}" srcOrd="5" destOrd="0" presId="urn:microsoft.com/office/officeart/2005/8/layout/vList2"/>
    <dgm:cxn modelId="{16E45330-6745-4DE8-9E1E-73C334CCA822}" type="presParOf" srcId="{5A4A6478-0E80-44AC-A980-6754D9AD96D3}" destId="{EC6C02B8-398D-450B-A501-0BBBDE3E63CC}" srcOrd="6" destOrd="0" presId="urn:microsoft.com/office/officeart/2005/8/layout/vList2"/>
    <dgm:cxn modelId="{93D23E90-1CEA-43F3-BA72-16AFEA31D02F}" type="presParOf" srcId="{5A4A6478-0E80-44AC-A980-6754D9AD96D3}" destId="{41FC3974-16FC-4E73-A2B8-B6B92FFAD569}" srcOrd="7" destOrd="0" presId="urn:microsoft.com/office/officeart/2005/8/layout/vList2"/>
    <dgm:cxn modelId="{3F4917C4-AF46-438A-8646-C79A3A86E8E9}" type="presParOf" srcId="{5A4A6478-0E80-44AC-A980-6754D9AD96D3}" destId="{F3563910-28DA-4C55-BE9C-FD71BCE0131E}" srcOrd="8" destOrd="0" presId="urn:microsoft.com/office/officeart/2005/8/layout/vList2"/>
    <dgm:cxn modelId="{F07ECB14-DF24-4840-9009-D45DBC3E4EBC}" type="presParOf" srcId="{5A4A6478-0E80-44AC-A980-6754D9AD96D3}" destId="{1D841FCF-83B0-4966-AED6-546063B86A90}" srcOrd="9" destOrd="0" presId="urn:microsoft.com/office/officeart/2005/8/layout/vList2"/>
    <dgm:cxn modelId="{24962F57-D9C6-40FF-BAA4-21CB41F73DAA}" type="presParOf" srcId="{5A4A6478-0E80-44AC-A980-6754D9AD96D3}" destId="{BE3FE6FA-4CD3-4914-9082-67699CB4DC7D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09183FD-6A2A-4F56-8A00-5A8E23F6B446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65D8603-4531-4FCA-9AF3-5A7B21BD7831}">
      <dgm:prSet phldrT="[Text]"/>
      <dgm:spPr/>
      <dgm:t>
        <a:bodyPr/>
        <a:lstStyle/>
        <a:p>
          <a:r>
            <a:rPr lang="en-US" dirty="0"/>
            <a:t>Provide Air Transportation Infrastructure </a:t>
          </a:r>
        </a:p>
      </dgm:t>
    </dgm:pt>
    <dgm:pt modelId="{C5462011-E2A8-4473-A78E-E69E4362419A}" type="parTrans" cxnId="{1D8858F3-24D6-437B-A6A9-0554D4A1FA0A}">
      <dgm:prSet/>
      <dgm:spPr/>
      <dgm:t>
        <a:bodyPr/>
        <a:lstStyle/>
        <a:p>
          <a:endParaRPr lang="en-US"/>
        </a:p>
      </dgm:t>
    </dgm:pt>
    <dgm:pt modelId="{F6834D6A-5601-486F-95D6-02179A78C5CC}" type="sibTrans" cxnId="{1D8858F3-24D6-437B-A6A9-0554D4A1FA0A}">
      <dgm:prSet/>
      <dgm:spPr/>
      <dgm:t>
        <a:bodyPr/>
        <a:lstStyle/>
        <a:p>
          <a:endParaRPr lang="en-US"/>
        </a:p>
      </dgm:t>
    </dgm:pt>
    <dgm:pt modelId="{C8024EEC-8634-4FD5-B6C9-18667DE9319A}">
      <dgm:prSet phldrT="[Text]"/>
      <dgm:spPr/>
      <dgm:t>
        <a:bodyPr/>
        <a:lstStyle/>
        <a:p>
          <a:r>
            <a:rPr lang="en-US" dirty="0"/>
            <a:t>Revenue to Operate Airport</a:t>
          </a:r>
        </a:p>
      </dgm:t>
    </dgm:pt>
    <dgm:pt modelId="{67A9B369-044D-482C-BCE6-BFB11A01A0B7}" type="parTrans" cxnId="{D3F00ED5-D222-430A-860A-8DE57A641A71}">
      <dgm:prSet/>
      <dgm:spPr/>
      <dgm:t>
        <a:bodyPr/>
        <a:lstStyle/>
        <a:p>
          <a:endParaRPr lang="en-US"/>
        </a:p>
      </dgm:t>
    </dgm:pt>
    <dgm:pt modelId="{B91B9041-32A4-48F6-809D-583DB5DB9EA8}" type="sibTrans" cxnId="{D3F00ED5-D222-430A-860A-8DE57A641A71}">
      <dgm:prSet/>
      <dgm:spPr/>
      <dgm:t>
        <a:bodyPr/>
        <a:lstStyle/>
        <a:p>
          <a:endParaRPr lang="en-US"/>
        </a:p>
      </dgm:t>
    </dgm:pt>
    <dgm:pt modelId="{B5A7ECF5-EFF0-4460-8737-F50C23CB792A}">
      <dgm:prSet phldrT="[Text]"/>
      <dgm:spPr/>
      <dgm:t>
        <a:bodyPr/>
        <a:lstStyle/>
        <a:p>
          <a:r>
            <a:rPr lang="en-US" dirty="0"/>
            <a:t>Comply with Safety Standards</a:t>
          </a:r>
        </a:p>
      </dgm:t>
    </dgm:pt>
    <dgm:pt modelId="{42FF151C-5301-4493-8DD7-6C9231B9BD68}" type="parTrans" cxnId="{66A4B195-647B-40F9-988A-F97DFA79EC20}">
      <dgm:prSet/>
      <dgm:spPr/>
      <dgm:t>
        <a:bodyPr/>
        <a:lstStyle/>
        <a:p>
          <a:endParaRPr lang="en-US"/>
        </a:p>
      </dgm:t>
    </dgm:pt>
    <dgm:pt modelId="{74E9CA5E-0C9F-47CA-B365-8D15C81862CC}" type="sibTrans" cxnId="{66A4B195-647B-40F9-988A-F97DFA79EC20}">
      <dgm:prSet/>
      <dgm:spPr/>
      <dgm:t>
        <a:bodyPr/>
        <a:lstStyle/>
        <a:p>
          <a:endParaRPr lang="en-US"/>
        </a:p>
      </dgm:t>
    </dgm:pt>
    <dgm:pt modelId="{C410F3B4-011F-4544-8C6F-60A48BE693CC}">
      <dgm:prSet phldrT="[Text]"/>
      <dgm:spPr/>
      <dgm:t>
        <a:bodyPr/>
        <a:lstStyle/>
        <a:p>
          <a:r>
            <a:rPr lang="en-US" dirty="0"/>
            <a:t>Support Aviation Services</a:t>
          </a:r>
        </a:p>
      </dgm:t>
    </dgm:pt>
    <dgm:pt modelId="{C2E94E35-323A-445F-BBB4-44C8636583FD}" type="parTrans" cxnId="{A4FAEF00-4FAF-4327-B47A-CB9CA5F3E625}">
      <dgm:prSet/>
      <dgm:spPr/>
      <dgm:t>
        <a:bodyPr/>
        <a:lstStyle/>
        <a:p>
          <a:endParaRPr lang="en-US"/>
        </a:p>
      </dgm:t>
    </dgm:pt>
    <dgm:pt modelId="{5143D581-E93C-42BF-BAC2-4C22110A4E9B}" type="sibTrans" cxnId="{A4FAEF00-4FAF-4327-B47A-CB9CA5F3E625}">
      <dgm:prSet/>
      <dgm:spPr/>
      <dgm:t>
        <a:bodyPr/>
        <a:lstStyle/>
        <a:p>
          <a:endParaRPr lang="en-US"/>
        </a:p>
      </dgm:t>
    </dgm:pt>
    <dgm:pt modelId="{192A17E4-7749-4B1C-8781-517A0CF27701}">
      <dgm:prSet phldrT="[Text]"/>
      <dgm:spPr/>
      <dgm:t>
        <a:bodyPr/>
        <a:lstStyle/>
        <a:p>
          <a:r>
            <a:rPr lang="en-US" dirty="0"/>
            <a:t>Benefit Local Economy</a:t>
          </a:r>
        </a:p>
      </dgm:t>
    </dgm:pt>
    <dgm:pt modelId="{076AF0F6-BF65-4F02-9EE6-B27716C59293}" type="parTrans" cxnId="{3B9455C3-DC93-4C1C-AEA7-CF575CA6FA94}">
      <dgm:prSet/>
      <dgm:spPr/>
      <dgm:t>
        <a:bodyPr/>
        <a:lstStyle/>
        <a:p>
          <a:endParaRPr lang="en-US"/>
        </a:p>
      </dgm:t>
    </dgm:pt>
    <dgm:pt modelId="{05B47EA3-0F9B-400A-846F-EFDE214D1837}" type="sibTrans" cxnId="{3B9455C3-DC93-4C1C-AEA7-CF575CA6FA94}">
      <dgm:prSet/>
      <dgm:spPr/>
      <dgm:t>
        <a:bodyPr/>
        <a:lstStyle/>
        <a:p>
          <a:endParaRPr lang="en-US"/>
        </a:p>
      </dgm:t>
    </dgm:pt>
    <dgm:pt modelId="{344DEAF1-CE9C-46DB-B1BD-247ADC8FE70C}">
      <dgm:prSet phldrT="[Text]"/>
      <dgm:spPr/>
      <dgm:t>
        <a:bodyPr/>
        <a:lstStyle/>
        <a:p>
          <a:r>
            <a:rPr lang="en-US" dirty="0"/>
            <a:t>Rehabilitate Runway 18/36</a:t>
          </a:r>
        </a:p>
      </dgm:t>
    </dgm:pt>
    <dgm:pt modelId="{295335B3-5560-474D-BC5B-983551EE4C0B}" type="parTrans" cxnId="{78E2DE6D-5403-4752-88C3-25244E592300}">
      <dgm:prSet/>
      <dgm:spPr/>
      <dgm:t>
        <a:bodyPr/>
        <a:lstStyle/>
        <a:p>
          <a:endParaRPr lang="en-US"/>
        </a:p>
      </dgm:t>
    </dgm:pt>
    <dgm:pt modelId="{8DF6880B-1EB8-4E8C-BE93-3BCF521B36EB}" type="sibTrans" cxnId="{78E2DE6D-5403-4752-88C3-25244E592300}">
      <dgm:prSet/>
      <dgm:spPr/>
      <dgm:t>
        <a:bodyPr/>
        <a:lstStyle/>
        <a:p>
          <a:endParaRPr lang="en-US"/>
        </a:p>
      </dgm:t>
    </dgm:pt>
    <dgm:pt modelId="{7C5BFA90-787B-432D-92E8-BBC4F95A1AF3}" type="pres">
      <dgm:prSet presAssocID="{609183FD-6A2A-4F56-8A00-5A8E23F6B446}" presName="linear" presStyleCnt="0">
        <dgm:presLayoutVars>
          <dgm:animLvl val="lvl"/>
          <dgm:resizeHandles val="exact"/>
        </dgm:presLayoutVars>
      </dgm:prSet>
      <dgm:spPr/>
    </dgm:pt>
    <dgm:pt modelId="{4ED3F94D-9842-4FE9-9061-F83DAA8E4BC5}" type="pres">
      <dgm:prSet presAssocID="{965D8603-4531-4FCA-9AF3-5A7B21BD7831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4DE41AEB-D08C-40A7-A3E6-D77386D38091}" type="pres">
      <dgm:prSet presAssocID="{F6834D6A-5601-486F-95D6-02179A78C5CC}" presName="spacer" presStyleCnt="0"/>
      <dgm:spPr/>
    </dgm:pt>
    <dgm:pt modelId="{25ADDD26-94D7-40C7-8A53-3FB878C8E8EA}" type="pres">
      <dgm:prSet presAssocID="{C8024EEC-8634-4FD5-B6C9-18667DE9319A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9ADD86D8-9FCD-4831-B3BE-A442D8783483}" type="pres">
      <dgm:prSet presAssocID="{B91B9041-32A4-48F6-809D-583DB5DB9EA8}" presName="spacer" presStyleCnt="0"/>
      <dgm:spPr/>
    </dgm:pt>
    <dgm:pt modelId="{4A647647-C400-4A31-8D03-AA75F1DC46FC}" type="pres">
      <dgm:prSet presAssocID="{B5A7ECF5-EFF0-4460-8737-F50C23CB792A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AD9F063F-E603-41B3-97CB-775181993C9D}" type="pres">
      <dgm:prSet presAssocID="{74E9CA5E-0C9F-47CA-B365-8D15C81862CC}" presName="spacer" presStyleCnt="0"/>
      <dgm:spPr/>
    </dgm:pt>
    <dgm:pt modelId="{3C8D1AD5-FD13-4117-8A3E-EFFD3FC1B3D6}" type="pres">
      <dgm:prSet presAssocID="{C410F3B4-011F-4544-8C6F-60A48BE693CC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050C83A7-8E4A-4BF7-A636-3A89426B96C1}" type="pres">
      <dgm:prSet presAssocID="{5143D581-E93C-42BF-BAC2-4C22110A4E9B}" presName="spacer" presStyleCnt="0"/>
      <dgm:spPr/>
    </dgm:pt>
    <dgm:pt modelId="{949E4454-85B5-4B0B-988A-4D869A41A6A9}" type="pres">
      <dgm:prSet presAssocID="{192A17E4-7749-4B1C-8781-517A0CF27701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5CB83EC9-1D73-40B4-9D77-C8F9C53B2677}" type="pres">
      <dgm:prSet presAssocID="{05B47EA3-0F9B-400A-846F-EFDE214D1837}" presName="spacer" presStyleCnt="0"/>
      <dgm:spPr/>
    </dgm:pt>
    <dgm:pt modelId="{A0415C1C-84B4-4A96-8401-E0FA44CA8F95}" type="pres">
      <dgm:prSet presAssocID="{344DEAF1-CE9C-46DB-B1BD-247ADC8FE70C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A4FAEF00-4FAF-4327-B47A-CB9CA5F3E625}" srcId="{609183FD-6A2A-4F56-8A00-5A8E23F6B446}" destId="{C410F3B4-011F-4544-8C6F-60A48BE693CC}" srcOrd="3" destOrd="0" parTransId="{C2E94E35-323A-445F-BBB4-44C8636583FD}" sibTransId="{5143D581-E93C-42BF-BAC2-4C22110A4E9B}"/>
    <dgm:cxn modelId="{7DA65C5D-7614-4ED0-92C2-4884B9EC43DA}" type="presOf" srcId="{C8024EEC-8634-4FD5-B6C9-18667DE9319A}" destId="{25ADDD26-94D7-40C7-8A53-3FB878C8E8EA}" srcOrd="0" destOrd="0" presId="urn:microsoft.com/office/officeart/2005/8/layout/vList2"/>
    <dgm:cxn modelId="{D1622967-EEAC-4EA8-9B2C-6CFDFBE86AB7}" type="presOf" srcId="{609183FD-6A2A-4F56-8A00-5A8E23F6B446}" destId="{7C5BFA90-787B-432D-92E8-BBC4F95A1AF3}" srcOrd="0" destOrd="0" presId="urn:microsoft.com/office/officeart/2005/8/layout/vList2"/>
    <dgm:cxn modelId="{78E2DE6D-5403-4752-88C3-25244E592300}" srcId="{609183FD-6A2A-4F56-8A00-5A8E23F6B446}" destId="{344DEAF1-CE9C-46DB-B1BD-247ADC8FE70C}" srcOrd="5" destOrd="0" parTransId="{295335B3-5560-474D-BC5B-983551EE4C0B}" sibTransId="{8DF6880B-1EB8-4E8C-BE93-3BCF521B36EB}"/>
    <dgm:cxn modelId="{DF8CC457-58AE-4C36-97A3-B7C763A4F519}" type="presOf" srcId="{B5A7ECF5-EFF0-4460-8737-F50C23CB792A}" destId="{4A647647-C400-4A31-8D03-AA75F1DC46FC}" srcOrd="0" destOrd="0" presId="urn:microsoft.com/office/officeart/2005/8/layout/vList2"/>
    <dgm:cxn modelId="{79088785-908C-41A8-ACE3-01B496EC7EB7}" type="presOf" srcId="{C410F3B4-011F-4544-8C6F-60A48BE693CC}" destId="{3C8D1AD5-FD13-4117-8A3E-EFFD3FC1B3D6}" srcOrd="0" destOrd="0" presId="urn:microsoft.com/office/officeart/2005/8/layout/vList2"/>
    <dgm:cxn modelId="{66A4B195-647B-40F9-988A-F97DFA79EC20}" srcId="{609183FD-6A2A-4F56-8A00-5A8E23F6B446}" destId="{B5A7ECF5-EFF0-4460-8737-F50C23CB792A}" srcOrd="2" destOrd="0" parTransId="{42FF151C-5301-4493-8DD7-6C9231B9BD68}" sibTransId="{74E9CA5E-0C9F-47CA-B365-8D15C81862CC}"/>
    <dgm:cxn modelId="{9017D8A1-5E1E-4755-8CF2-D0D50DEB09BA}" type="presOf" srcId="{192A17E4-7749-4B1C-8781-517A0CF27701}" destId="{949E4454-85B5-4B0B-988A-4D869A41A6A9}" srcOrd="0" destOrd="0" presId="urn:microsoft.com/office/officeart/2005/8/layout/vList2"/>
    <dgm:cxn modelId="{7A86C3C2-8426-468E-854F-DE8F54EE5F11}" type="presOf" srcId="{344DEAF1-CE9C-46DB-B1BD-247ADC8FE70C}" destId="{A0415C1C-84B4-4A96-8401-E0FA44CA8F95}" srcOrd="0" destOrd="0" presId="urn:microsoft.com/office/officeart/2005/8/layout/vList2"/>
    <dgm:cxn modelId="{3B9455C3-DC93-4C1C-AEA7-CF575CA6FA94}" srcId="{609183FD-6A2A-4F56-8A00-5A8E23F6B446}" destId="{192A17E4-7749-4B1C-8781-517A0CF27701}" srcOrd="4" destOrd="0" parTransId="{076AF0F6-BF65-4F02-9EE6-B27716C59293}" sibTransId="{05B47EA3-0F9B-400A-846F-EFDE214D1837}"/>
    <dgm:cxn modelId="{D3F00ED5-D222-430A-860A-8DE57A641A71}" srcId="{609183FD-6A2A-4F56-8A00-5A8E23F6B446}" destId="{C8024EEC-8634-4FD5-B6C9-18667DE9319A}" srcOrd="1" destOrd="0" parTransId="{67A9B369-044D-482C-BCE6-BFB11A01A0B7}" sibTransId="{B91B9041-32A4-48F6-809D-583DB5DB9EA8}"/>
    <dgm:cxn modelId="{9EBFF9ED-F456-4A57-9A93-54D6A0C79FF2}" type="presOf" srcId="{965D8603-4531-4FCA-9AF3-5A7B21BD7831}" destId="{4ED3F94D-9842-4FE9-9061-F83DAA8E4BC5}" srcOrd="0" destOrd="0" presId="urn:microsoft.com/office/officeart/2005/8/layout/vList2"/>
    <dgm:cxn modelId="{1D8858F3-24D6-437B-A6A9-0554D4A1FA0A}" srcId="{609183FD-6A2A-4F56-8A00-5A8E23F6B446}" destId="{965D8603-4531-4FCA-9AF3-5A7B21BD7831}" srcOrd="0" destOrd="0" parTransId="{C5462011-E2A8-4473-A78E-E69E4362419A}" sibTransId="{F6834D6A-5601-486F-95D6-02179A78C5CC}"/>
    <dgm:cxn modelId="{6C56EA78-2EB3-4882-8240-BC707471B4A1}" type="presParOf" srcId="{7C5BFA90-787B-432D-92E8-BBC4F95A1AF3}" destId="{4ED3F94D-9842-4FE9-9061-F83DAA8E4BC5}" srcOrd="0" destOrd="0" presId="urn:microsoft.com/office/officeart/2005/8/layout/vList2"/>
    <dgm:cxn modelId="{28148397-8624-4A34-90AC-685795E0BDD3}" type="presParOf" srcId="{7C5BFA90-787B-432D-92E8-BBC4F95A1AF3}" destId="{4DE41AEB-D08C-40A7-A3E6-D77386D38091}" srcOrd="1" destOrd="0" presId="urn:microsoft.com/office/officeart/2005/8/layout/vList2"/>
    <dgm:cxn modelId="{4B587108-9781-4A00-81E5-9E441EA758A4}" type="presParOf" srcId="{7C5BFA90-787B-432D-92E8-BBC4F95A1AF3}" destId="{25ADDD26-94D7-40C7-8A53-3FB878C8E8EA}" srcOrd="2" destOrd="0" presId="urn:microsoft.com/office/officeart/2005/8/layout/vList2"/>
    <dgm:cxn modelId="{3F631B3B-1522-4586-BAF0-3141DA436DF7}" type="presParOf" srcId="{7C5BFA90-787B-432D-92E8-BBC4F95A1AF3}" destId="{9ADD86D8-9FCD-4831-B3BE-A442D8783483}" srcOrd="3" destOrd="0" presId="urn:microsoft.com/office/officeart/2005/8/layout/vList2"/>
    <dgm:cxn modelId="{259A31B5-6CDD-4650-B4F2-F671EAF179BA}" type="presParOf" srcId="{7C5BFA90-787B-432D-92E8-BBC4F95A1AF3}" destId="{4A647647-C400-4A31-8D03-AA75F1DC46FC}" srcOrd="4" destOrd="0" presId="urn:microsoft.com/office/officeart/2005/8/layout/vList2"/>
    <dgm:cxn modelId="{64863E44-EFA9-4C03-B3AC-95F43E6813DE}" type="presParOf" srcId="{7C5BFA90-787B-432D-92E8-BBC4F95A1AF3}" destId="{AD9F063F-E603-41B3-97CB-775181993C9D}" srcOrd="5" destOrd="0" presId="urn:microsoft.com/office/officeart/2005/8/layout/vList2"/>
    <dgm:cxn modelId="{DA991F3F-7AB0-4B4D-9144-7451A6101D02}" type="presParOf" srcId="{7C5BFA90-787B-432D-92E8-BBC4F95A1AF3}" destId="{3C8D1AD5-FD13-4117-8A3E-EFFD3FC1B3D6}" srcOrd="6" destOrd="0" presId="urn:microsoft.com/office/officeart/2005/8/layout/vList2"/>
    <dgm:cxn modelId="{1923B92E-AF83-4D0D-A298-1ADA52F3CA8E}" type="presParOf" srcId="{7C5BFA90-787B-432D-92E8-BBC4F95A1AF3}" destId="{050C83A7-8E4A-4BF7-A636-3A89426B96C1}" srcOrd="7" destOrd="0" presId="urn:microsoft.com/office/officeart/2005/8/layout/vList2"/>
    <dgm:cxn modelId="{888F816A-666D-4E7C-8458-1F19829023CD}" type="presParOf" srcId="{7C5BFA90-787B-432D-92E8-BBC4F95A1AF3}" destId="{949E4454-85B5-4B0B-988A-4D869A41A6A9}" srcOrd="8" destOrd="0" presId="urn:microsoft.com/office/officeart/2005/8/layout/vList2"/>
    <dgm:cxn modelId="{D5EFC3A3-E9CE-44EF-AB5E-EFFAB383BD7A}" type="presParOf" srcId="{7C5BFA90-787B-432D-92E8-BBC4F95A1AF3}" destId="{5CB83EC9-1D73-40B4-9D77-C8F9C53B2677}" srcOrd="9" destOrd="0" presId="urn:microsoft.com/office/officeart/2005/8/layout/vList2"/>
    <dgm:cxn modelId="{DEDC7AD6-9CD4-4B5C-89EC-5C4F78B03A7A}" type="presParOf" srcId="{7C5BFA90-787B-432D-92E8-BBC4F95A1AF3}" destId="{A0415C1C-84B4-4A96-8401-E0FA44CA8F95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C56E13F-5687-4B6B-9F9B-798E18D3F3F8}" type="doc">
      <dgm:prSet loTypeId="urn:microsoft.com/office/officeart/2005/8/layout/hProcess9" loCatId="process" qsTypeId="urn:microsoft.com/office/officeart/2005/8/quickstyle/simple1" qsCatId="simple" csTypeId="urn:microsoft.com/office/officeart/2005/8/colors/colorful5" csCatId="colorful" phldr="1"/>
      <dgm:spPr/>
    </dgm:pt>
    <dgm:pt modelId="{080FCD26-7411-445D-8713-D32EB0ADF4D9}">
      <dgm:prSet phldrT="[Text]" custT="1"/>
      <dgm:spPr/>
      <dgm:t>
        <a:bodyPr/>
        <a:lstStyle/>
        <a:p>
          <a:pPr algn="l"/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∙ </a:t>
          </a:r>
          <a:r>
            <a:rPr lang="en-US" sz="2200" dirty="0"/>
            <a:t>Project Description</a:t>
          </a:r>
        </a:p>
        <a:p>
          <a:pPr algn="l"/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∙ </a:t>
          </a:r>
          <a:r>
            <a:rPr lang="en-US" sz="2200" dirty="0"/>
            <a:t>CEQA Analysis</a:t>
          </a:r>
        </a:p>
        <a:p>
          <a:pPr algn="l"/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∙ </a:t>
          </a:r>
          <a:r>
            <a:rPr lang="en-US" sz="2200" dirty="0"/>
            <a:t>Changes to Lease?</a:t>
          </a:r>
        </a:p>
      </dgm:t>
    </dgm:pt>
    <dgm:pt modelId="{CBF4FB71-068B-4DDD-A0B4-362C655BA371}" type="parTrans" cxnId="{EFEF20D0-80A9-4178-BCEF-AE5EA2DBA15F}">
      <dgm:prSet/>
      <dgm:spPr/>
      <dgm:t>
        <a:bodyPr/>
        <a:lstStyle/>
        <a:p>
          <a:endParaRPr lang="en-US"/>
        </a:p>
      </dgm:t>
    </dgm:pt>
    <dgm:pt modelId="{AAD59E25-8919-46AC-9531-503369F826FB}" type="sibTrans" cxnId="{EFEF20D0-80A9-4178-BCEF-AE5EA2DBA15F}">
      <dgm:prSet/>
      <dgm:spPr/>
      <dgm:t>
        <a:bodyPr/>
        <a:lstStyle/>
        <a:p>
          <a:endParaRPr lang="en-US"/>
        </a:p>
      </dgm:t>
    </dgm:pt>
    <dgm:pt modelId="{3A0DCCAD-B2C0-4718-8452-5FF0316F6D87}">
      <dgm:prSet phldrT="[Text]" custT="1"/>
      <dgm:spPr/>
      <dgm:t>
        <a:bodyPr/>
        <a:lstStyle/>
        <a:p>
          <a:pPr algn="l"/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∙ </a:t>
          </a:r>
          <a:r>
            <a:rPr lang="en-US" sz="2200" dirty="0"/>
            <a:t>Property Team</a:t>
          </a:r>
        </a:p>
        <a:p>
          <a:pPr algn="l"/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∙ </a:t>
          </a:r>
          <a:r>
            <a:rPr lang="en-US" sz="2200" dirty="0"/>
            <a:t>Engineering</a:t>
          </a:r>
        </a:p>
        <a:p>
          <a:pPr algn="l"/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∙ </a:t>
          </a:r>
          <a:r>
            <a:rPr lang="en-US" sz="2200" dirty="0"/>
            <a:t>Operations</a:t>
          </a:r>
        </a:p>
        <a:p>
          <a:pPr algn="l"/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∙ </a:t>
          </a:r>
          <a:r>
            <a:rPr lang="en-US" sz="2200" dirty="0"/>
            <a:t>ESU</a:t>
          </a:r>
        </a:p>
        <a:p>
          <a:pPr algn="l"/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∙ </a:t>
          </a:r>
          <a:r>
            <a:rPr lang="en-US" sz="2200" dirty="0"/>
            <a:t>FAAC</a:t>
          </a:r>
        </a:p>
      </dgm:t>
    </dgm:pt>
    <dgm:pt modelId="{F21CBE5A-AF4A-4C77-957B-47819A5C52B0}" type="parTrans" cxnId="{D2F97B4B-B3FE-4DDF-9C29-73CC70955AC1}">
      <dgm:prSet/>
      <dgm:spPr/>
      <dgm:t>
        <a:bodyPr/>
        <a:lstStyle/>
        <a:p>
          <a:endParaRPr lang="en-US"/>
        </a:p>
      </dgm:t>
    </dgm:pt>
    <dgm:pt modelId="{94D1BA2A-44F8-47B7-9147-6151B8AFE5EF}" type="sibTrans" cxnId="{D2F97B4B-B3FE-4DDF-9C29-73CC70955AC1}">
      <dgm:prSet/>
      <dgm:spPr/>
      <dgm:t>
        <a:bodyPr/>
        <a:lstStyle/>
        <a:p>
          <a:endParaRPr lang="en-US"/>
        </a:p>
      </dgm:t>
    </dgm:pt>
    <dgm:pt modelId="{94FC30BF-3AFE-43DB-A970-9AC255E14542}">
      <dgm:prSet phldrT="[Text]" custT="1"/>
      <dgm:spPr/>
      <dgm:t>
        <a:bodyPr/>
        <a:lstStyle/>
        <a:p>
          <a:pPr algn="ctr"/>
          <a:endParaRPr lang="en-US" sz="17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∙ </a:t>
          </a:r>
          <a:r>
            <a:rPr lang="en-US" sz="2200" dirty="0"/>
            <a:t>Director of Airports</a:t>
          </a:r>
        </a:p>
        <a:p>
          <a:pPr algn="ctr"/>
          <a:endParaRPr lang="en-US" sz="2200" dirty="0"/>
        </a:p>
        <a:p>
          <a:pPr algn="ctr"/>
          <a:r>
            <a:rPr lang="en-US" sz="2200" dirty="0"/>
            <a:t>or</a:t>
          </a:r>
        </a:p>
        <a:p>
          <a:pPr algn="ctr"/>
          <a:endParaRPr lang="en-US" sz="2200" dirty="0"/>
        </a:p>
        <a:p>
          <a:pPr algn="ctr"/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∙ </a:t>
          </a:r>
          <a:r>
            <a:rPr lang="en-US" sz="2200" dirty="0"/>
            <a:t>Board of Supervisors</a:t>
          </a:r>
        </a:p>
        <a:p>
          <a:pPr algn="l"/>
          <a:r>
            <a:rPr lang="en-US" sz="1700" dirty="0"/>
            <a:t> </a:t>
          </a:r>
        </a:p>
      </dgm:t>
    </dgm:pt>
    <dgm:pt modelId="{9475A682-2DBD-4B1E-9C49-D2927D60C7AC}" type="parTrans" cxnId="{EB25CE25-D782-4903-8C28-D5BE698155B5}">
      <dgm:prSet/>
      <dgm:spPr/>
      <dgm:t>
        <a:bodyPr/>
        <a:lstStyle/>
        <a:p>
          <a:endParaRPr lang="en-US"/>
        </a:p>
      </dgm:t>
    </dgm:pt>
    <dgm:pt modelId="{841E2618-C88A-4851-AF42-B1AA326FBE5D}" type="sibTrans" cxnId="{EB25CE25-D782-4903-8C28-D5BE698155B5}">
      <dgm:prSet/>
      <dgm:spPr/>
      <dgm:t>
        <a:bodyPr/>
        <a:lstStyle/>
        <a:p>
          <a:endParaRPr lang="en-US"/>
        </a:p>
      </dgm:t>
    </dgm:pt>
    <dgm:pt modelId="{7F51D101-3D94-4657-9AC4-6C4B5AB20E0C}" type="pres">
      <dgm:prSet presAssocID="{2C56E13F-5687-4B6B-9F9B-798E18D3F3F8}" presName="CompostProcess" presStyleCnt="0">
        <dgm:presLayoutVars>
          <dgm:dir/>
          <dgm:resizeHandles val="exact"/>
        </dgm:presLayoutVars>
      </dgm:prSet>
      <dgm:spPr/>
    </dgm:pt>
    <dgm:pt modelId="{651F83DE-B5CD-46B8-BCA6-D0F87723E572}" type="pres">
      <dgm:prSet presAssocID="{2C56E13F-5687-4B6B-9F9B-798E18D3F3F8}" presName="arrow" presStyleLbl="bgShp" presStyleIdx="0" presStyleCnt="1"/>
      <dgm:spPr/>
    </dgm:pt>
    <dgm:pt modelId="{2A798375-D978-4926-97B0-932ED1708682}" type="pres">
      <dgm:prSet presAssocID="{2C56E13F-5687-4B6B-9F9B-798E18D3F3F8}" presName="linearProcess" presStyleCnt="0"/>
      <dgm:spPr/>
    </dgm:pt>
    <dgm:pt modelId="{B36007F1-A242-4AC8-B933-FDE75C79D31D}" type="pres">
      <dgm:prSet presAssocID="{080FCD26-7411-445D-8713-D32EB0ADF4D9}" presName="textNode" presStyleLbl="node1" presStyleIdx="0" presStyleCnt="3" custScaleY="141920" custLinFactNeighborX="-50" custLinFactNeighborY="-1130">
        <dgm:presLayoutVars>
          <dgm:bulletEnabled val="1"/>
        </dgm:presLayoutVars>
      </dgm:prSet>
      <dgm:spPr/>
    </dgm:pt>
    <dgm:pt modelId="{0282A517-74E4-4EBE-9CAD-3BC9BD7509E7}" type="pres">
      <dgm:prSet presAssocID="{AAD59E25-8919-46AC-9531-503369F826FB}" presName="sibTrans" presStyleCnt="0"/>
      <dgm:spPr/>
    </dgm:pt>
    <dgm:pt modelId="{81028BD3-E7D8-4AFC-BAEC-66916E3CA656}" type="pres">
      <dgm:prSet presAssocID="{3A0DCCAD-B2C0-4718-8452-5FF0316F6D87}" presName="textNode" presStyleLbl="node1" presStyleIdx="1" presStyleCnt="3" custScaleY="137654">
        <dgm:presLayoutVars>
          <dgm:bulletEnabled val="1"/>
        </dgm:presLayoutVars>
      </dgm:prSet>
      <dgm:spPr/>
    </dgm:pt>
    <dgm:pt modelId="{2F732F06-4BEC-42DC-BE9B-21848AE5202B}" type="pres">
      <dgm:prSet presAssocID="{94D1BA2A-44F8-47B7-9147-6151B8AFE5EF}" presName="sibTrans" presStyleCnt="0"/>
      <dgm:spPr/>
    </dgm:pt>
    <dgm:pt modelId="{0C047A68-AD60-47A6-8420-4407A47FA364}" type="pres">
      <dgm:prSet presAssocID="{94FC30BF-3AFE-43DB-A970-9AC255E14542}" presName="textNode" presStyleLbl="node1" presStyleIdx="2" presStyleCnt="3" custScaleY="145678">
        <dgm:presLayoutVars>
          <dgm:bulletEnabled val="1"/>
        </dgm:presLayoutVars>
      </dgm:prSet>
      <dgm:spPr/>
    </dgm:pt>
  </dgm:ptLst>
  <dgm:cxnLst>
    <dgm:cxn modelId="{1AEFC103-0346-4294-9E2E-A2D29A4855BD}" type="presOf" srcId="{94FC30BF-3AFE-43DB-A970-9AC255E14542}" destId="{0C047A68-AD60-47A6-8420-4407A47FA364}" srcOrd="0" destOrd="0" presId="urn:microsoft.com/office/officeart/2005/8/layout/hProcess9"/>
    <dgm:cxn modelId="{EB25CE25-D782-4903-8C28-D5BE698155B5}" srcId="{2C56E13F-5687-4B6B-9F9B-798E18D3F3F8}" destId="{94FC30BF-3AFE-43DB-A970-9AC255E14542}" srcOrd="2" destOrd="0" parTransId="{9475A682-2DBD-4B1E-9C49-D2927D60C7AC}" sibTransId="{841E2618-C88A-4851-AF42-B1AA326FBE5D}"/>
    <dgm:cxn modelId="{D2F97B4B-B3FE-4DDF-9C29-73CC70955AC1}" srcId="{2C56E13F-5687-4B6B-9F9B-798E18D3F3F8}" destId="{3A0DCCAD-B2C0-4718-8452-5FF0316F6D87}" srcOrd="1" destOrd="0" parTransId="{F21CBE5A-AF4A-4C77-957B-47819A5C52B0}" sibTransId="{94D1BA2A-44F8-47B7-9147-6151B8AFE5EF}"/>
    <dgm:cxn modelId="{DA5D027C-E0DD-4B72-BF57-34698B7168A8}" type="presOf" srcId="{080FCD26-7411-445D-8713-D32EB0ADF4D9}" destId="{B36007F1-A242-4AC8-B933-FDE75C79D31D}" srcOrd="0" destOrd="0" presId="urn:microsoft.com/office/officeart/2005/8/layout/hProcess9"/>
    <dgm:cxn modelId="{3AF8E288-2E78-4B6E-9DC2-FF407B7F257A}" type="presOf" srcId="{2C56E13F-5687-4B6B-9F9B-798E18D3F3F8}" destId="{7F51D101-3D94-4657-9AC4-6C4B5AB20E0C}" srcOrd="0" destOrd="0" presId="urn:microsoft.com/office/officeart/2005/8/layout/hProcess9"/>
    <dgm:cxn modelId="{39CD33BC-DE25-4FE8-A7AC-AEF7AEEB9AA6}" type="presOf" srcId="{3A0DCCAD-B2C0-4718-8452-5FF0316F6D87}" destId="{81028BD3-E7D8-4AFC-BAEC-66916E3CA656}" srcOrd="0" destOrd="0" presId="urn:microsoft.com/office/officeart/2005/8/layout/hProcess9"/>
    <dgm:cxn modelId="{EFEF20D0-80A9-4178-BCEF-AE5EA2DBA15F}" srcId="{2C56E13F-5687-4B6B-9F9B-798E18D3F3F8}" destId="{080FCD26-7411-445D-8713-D32EB0ADF4D9}" srcOrd="0" destOrd="0" parTransId="{CBF4FB71-068B-4DDD-A0B4-362C655BA371}" sibTransId="{AAD59E25-8919-46AC-9531-503369F826FB}"/>
    <dgm:cxn modelId="{9B30DBC4-6CF8-400B-8525-977C48717BF9}" type="presParOf" srcId="{7F51D101-3D94-4657-9AC4-6C4B5AB20E0C}" destId="{651F83DE-B5CD-46B8-BCA6-D0F87723E572}" srcOrd="0" destOrd="0" presId="urn:microsoft.com/office/officeart/2005/8/layout/hProcess9"/>
    <dgm:cxn modelId="{3C1C5FBC-1EFD-4701-AA1D-5F175DA5145A}" type="presParOf" srcId="{7F51D101-3D94-4657-9AC4-6C4B5AB20E0C}" destId="{2A798375-D978-4926-97B0-932ED1708682}" srcOrd="1" destOrd="0" presId="urn:microsoft.com/office/officeart/2005/8/layout/hProcess9"/>
    <dgm:cxn modelId="{5458E189-D6B9-45AB-8D10-33099E462967}" type="presParOf" srcId="{2A798375-D978-4926-97B0-932ED1708682}" destId="{B36007F1-A242-4AC8-B933-FDE75C79D31D}" srcOrd="0" destOrd="0" presId="urn:microsoft.com/office/officeart/2005/8/layout/hProcess9"/>
    <dgm:cxn modelId="{263C2441-BBE7-4D93-A2DE-49751A87F354}" type="presParOf" srcId="{2A798375-D978-4926-97B0-932ED1708682}" destId="{0282A517-74E4-4EBE-9CAD-3BC9BD7509E7}" srcOrd="1" destOrd="0" presId="urn:microsoft.com/office/officeart/2005/8/layout/hProcess9"/>
    <dgm:cxn modelId="{6E3C5F9E-B12E-4675-BCB3-C60F2A237BC8}" type="presParOf" srcId="{2A798375-D978-4926-97B0-932ED1708682}" destId="{81028BD3-E7D8-4AFC-BAEC-66916E3CA656}" srcOrd="2" destOrd="0" presId="urn:microsoft.com/office/officeart/2005/8/layout/hProcess9"/>
    <dgm:cxn modelId="{7982A6A9-8273-47E8-BBB2-FE3E7ACC18AE}" type="presParOf" srcId="{2A798375-D978-4926-97B0-932ED1708682}" destId="{2F732F06-4BEC-42DC-BE9B-21848AE5202B}" srcOrd="3" destOrd="0" presId="urn:microsoft.com/office/officeart/2005/8/layout/hProcess9"/>
    <dgm:cxn modelId="{AA2AB81C-76B8-4838-B993-BB8F3360168E}" type="presParOf" srcId="{2A798375-D978-4926-97B0-932ED1708682}" destId="{0C047A68-AD60-47A6-8420-4407A47FA364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1992664-8067-46AA-A955-A31D9C0CD3CD}" type="doc">
      <dgm:prSet loTypeId="urn:microsoft.com/office/officeart/2005/8/layout/radial3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036AC20A-1D2A-429D-B2DB-45202671CCB1}">
      <dgm:prSet phldrT="[Text]"/>
      <dgm:spPr/>
      <dgm:t>
        <a:bodyPr/>
        <a:lstStyle/>
        <a:p>
          <a:r>
            <a:rPr lang="en-US" b="1" dirty="0">
              <a:solidFill>
                <a:schemeClr val="accent6"/>
              </a:solidFill>
            </a:rPr>
            <a:t>Review Agencies</a:t>
          </a:r>
        </a:p>
      </dgm:t>
    </dgm:pt>
    <dgm:pt modelId="{C1194546-05A7-4BEA-B112-C1F1AE1AA7FA}" type="parTrans" cxnId="{79826A0B-A639-445B-9C62-4674CF4D046B}">
      <dgm:prSet/>
      <dgm:spPr/>
      <dgm:t>
        <a:bodyPr/>
        <a:lstStyle/>
        <a:p>
          <a:endParaRPr lang="en-US"/>
        </a:p>
      </dgm:t>
    </dgm:pt>
    <dgm:pt modelId="{14DB979D-CD57-47E1-B2C9-45656413B996}" type="sibTrans" cxnId="{79826A0B-A639-445B-9C62-4674CF4D046B}">
      <dgm:prSet/>
      <dgm:spPr/>
      <dgm:t>
        <a:bodyPr/>
        <a:lstStyle/>
        <a:p>
          <a:endParaRPr lang="en-US"/>
        </a:p>
      </dgm:t>
    </dgm:pt>
    <dgm:pt modelId="{A9808245-39BB-418B-8B4C-63DFDF4C6097}">
      <dgm:prSet phldrT="[Text]" custT="1"/>
      <dgm:spPr/>
      <dgm:t>
        <a:bodyPr/>
        <a:lstStyle/>
        <a:p>
          <a:r>
            <a:rPr lang="en-US" sz="1800" b="1" dirty="0">
              <a:solidFill>
                <a:schemeClr val="accent6"/>
              </a:solidFill>
            </a:rPr>
            <a:t>Airport</a:t>
          </a:r>
        </a:p>
        <a:p>
          <a:r>
            <a:rPr lang="en-US" sz="1800" b="1" dirty="0">
              <a:solidFill>
                <a:schemeClr val="accent6"/>
              </a:solidFill>
            </a:rPr>
            <a:t>Staff</a:t>
          </a:r>
        </a:p>
      </dgm:t>
    </dgm:pt>
    <dgm:pt modelId="{3723BBF7-5184-424A-819C-8EB1669364EC}" type="parTrans" cxnId="{CFB340A5-B7EC-4F07-808F-117BA95A1161}">
      <dgm:prSet/>
      <dgm:spPr/>
      <dgm:t>
        <a:bodyPr/>
        <a:lstStyle/>
        <a:p>
          <a:endParaRPr lang="en-US"/>
        </a:p>
      </dgm:t>
    </dgm:pt>
    <dgm:pt modelId="{F072D554-B828-4786-9F95-0AF4C1B88A15}" type="sibTrans" cxnId="{CFB340A5-B7EC-4F07-808F-117BA95A1161}">
      <dgm:prSet/>
      <dgm:spPr/>
      <dgm:t>
        <a:bodyPr/>
        <a:lstStyle/>
        <a:p>
          <a:endParaRPr lang="en-US"/>
        </a:p>
      </dgm:t>
    </dgm:pt>
    <dgm:pt modelId="{3C91C4A8-6385-4494-891B-A1B93432A02C}">
      <dgm:prSet phldrT="[Text]" custT="1"/>
      <dgm:spPr/>
      <dgm:t>
        <a:bodyPr/>
        <a:lstStyle/>
        <a:p>
          <a:r>
            <a:rPr lang="en-US" sz="1800" b="1" dirty="0">
              <a:solidFill>
                <a:schemeClr val="accent6"/>
              </a:solidFill>
            </a:rPr>
            <a:t>FAA</a:t>
          </a:r>
        </a:p>
      </dgm:t>
    </dgm:pt>
    <dgm:pt modelId="{2319F643-26AE-48BD-A46F-7012354FDA30}" type="parTrans" cxnId="{0C567EC0-6F6C-4A77-A374-75B027AE914A}">
      <dgm:prSet/>
      <dgm:spPr/>
      <dgm:t>
        <a:bodyPr/>
        <a:lstStyle/>
        <a:p>
          <a:endParaRPr lang="en-US"/>
        </a:p>
      </dgm:t>
    </dgm:pt>
    <dgm:pt modelId="{0846213D-C9DE-4378-B200-BF64539F74DA}" type="sibTrans" cxnId="{0C567EC0-6F6C-4A77-A374-75B027AE914A}">
      <dgm:prSet/>
      <dgm:spPr/>
      <dgm:t>
        <a:bodyPr/>
        <a:lstStyle/>
        <a:p>
          <a:endParaRPr lang="en-US"/>
        </a:p>
      </dgm:t>
    </dgm:pt>
    <dgm:pt modelId="{CEC10A95-312B-480F-B374-B74DDAEDFC6E}">
      <dgm:prSet phldrT="[Text]" custT="1"/>
      <dgm:spPr/>
      <dgm:t>
        <a:bodyPr/>
        <a:lstStyle/>
        <a:p>
          <a:r>
            <a:rPr lang="en-US" sz="1800" b="1" dirty="0">
              <a:solidFill>
                <a:schemeClr val="accent6"/>
              </a:solidFill>
            </a:rPr>
            <a:t>Fallbrook</a:t>
          </a:r>
        </a:p>
        <a:p>
          <a:r>
            <a:rPr lang="en-US" sz="1800" b="1" dirty="0">
              <a:solidFill>
                <a:schemeClr val="accent6"/>
              </a:solidFill>
            </a:rPr>
            <a:t>Airport</a:t>
          </a:r>
        </a:p>
        <a:p>
          <a:r>
            <a:rPr lang="en-US" sz="1800" b="1" dirty="0">
              <a:solidFill>
                <a:schemeClr val="accent6"/>
              </a:solidFill>
            </a:rPr>
            <a:t>Advisory</a:t>
          </a:r>
        </a:p>
        <a:p>
          <a:r>
            <a:rPr lang="en-US" sz="1800" b="1" dirty="0">
              <a:solidFill>
                <a:schemeClr val="accent6"/>
              </a:solidFill>
            </a:rPr>
            <a:t>Committee</a:t>
          </a:r>
        </a:p>
      </dgm:t>
    </dgm:pt>
    <dgm:pt modelId="{16D47469-6F6A-4234-A0E2-751643A0B43F}" type="parTrans" cxnId="{1F0004BD-E64F-4A04-9FD7-5A157DCE8E6E}">
      <dgm:prSet/>
      <dgm:spPr/>
      <dgm:t>
        <a:bodyPr/>
        <a:lstStyle/>
        <a:p>
          <a:endParaRPr lang="en-US"/>
        </a:p>
      </dgm:t>
    </dgm:pt>
    <dgm:pt modelId="{905D7684-46D8-4F11-8C3B-1EB4165E615D}" type="sibTrans" cxnId="{1F0004BD-E64F-4A04-9FD7-5A157DCE8E6E}">
      <dgm:prSet/>
      <dgm:spPr/>
      <dgm:t>
        <a:bodyPr/>
        <a:lstStyle/>
        <a:p>
          <a:endParaRPr lang="en-US"/>
        </a:p>
      </dgm:t>
    </dgm:pt>
    <dgm:pt modelId="{32A5A3B5-8843-4887-86A5-AC7EBDE2237F}">
      <dgm:prSet phldrT="[Text]" custT="1"/>
      <dgm:spPr/>
      <dgm:t>
        <a:bodyPr/>
        <a:lstStyle/>
        <a:p>
          <a:r>
            <a:rPr lang="en-US" sz="1800" b="1" dirty="0">
              <a:solidFill>
                <a:schemeClr val="accent6"/>
              </a:solidFill>
            </a:rPr>
            <a:t>Board of Supervisors</a:t>
          </a:r>
        </a:p>
      </dgm:t>
    </dgm:pt>
    <dgm:pt modelId="{141152F0-A2ED-43FA-A8CB-46C4B5AE2551}" type="parTrans" cxnId="{E82D2862-D4BC-45CA-BF82-C78CF45E220D}">
      <dgm:prSet/>
      <dgm:spPr/>
      <dgm:t>
        <a:bodyPr/>
        <a:lstStyle/>
        <a:p>
          <a:endParaRPr lang="en-US"/>
        </a:p>
      </dgm:t>
    </dgm:pt>
    <dgm:pt modelId="{5EAA99E3-2BC2-4FA5-B215-E33D894B00A8}" type="sibTrans" cxnId="{E82D2862-D4BC-45CA-BF82-C78CF45E220D}">
      <dgm:prSet/>
      <dgm:spPr/>
      <dgm:t>
        <a:bodyPr/>
        <a:lstStyle/>
        <a:p>
          <a:endParaRPr lang="en-US"/>
        </a:p>
      </dgm:t>
    </dgm:pt>
    <dgm:pt modelId="{7F61A450-3E50-4DB1-A287-C7CB7EF05615}">
      <dgm:prSet phldrT="[Text]"/>
      <dgm:spPr/>
    </dgm:pt>
    <dgm:pt modelId="{A53A8EA4-B174-4C5C-AC16-74C198F7CE9D}" type="parTrans" cxnId="{E4B80E02-C545-4CD8-9A1D-34DC2FF7D526}">
      <dgm:prSet/>
      <dgm:spPr/>
      <dgm:t>
        <a:bodyPr/>
        <a:lstStyle/>
        <a:p>
          <a:endParaRPr lang="en-US"/>
        </a:p>
      </dgm:t>
    </dgm:pt>
    <dgm:pt modelId="{91B787FE-1E70-460E-A94F-6F1DDCDCB23E}" type="sibTrans" cxnId="{E4B80E02-C545-4CD8-9A1D-34DC2FF7D526}">
      <dgm:prSet/>
      <dgm:spPr/>
      <dgm:t>
        <a:bodyPr/>
        <a:lstStyle/>
        <a:p>
          <a:endParaRPr lang="en-US"/>
        </a:p>
      </dgm:t>
    </dgm:pt>
    <dgm:pt modelId="{5E29DB46-9A3A-4EE0-80AE-766CFDABFA7E}">
      <dgm:prSet custT="1"/>
      <dgm:spPr/>
      <dgm:t>
        <a:bodyPr/>
        <a:lstStyle/>
        <a:p>
          <a:r>
            <a:rPr lang="en-US" sz="1800" b="1" dirty="0">
              <a:solidFill>
                <a:schemeClr val="accent6"/>
              </a:solidFill>
            </a:rPr>
            <a:t>County </a:t>
          </a:r>
        </a:p>
        <a:p>
          <a:r>
            <a:rPr lang="en-US" sz="1800" b="1" dirty="0">
              <a:solidFill>
                <a:schemeClr val="accent6"/>
              </a:solidFill>
            </a:rPr>
            <a:t>PDS</a:t>
          </a:r>
        </a:p>
      </dgm:t>
    </dgm:pt>
    <dgm:pt modelId="{B253282F-4192-487C-B052-F87B7E888EC9}" type="parTrans" cxnId="{BB6A9AC5-67F3-4790-BE75-7E12D3F3F28D}">
      <dgm:prSet/>
      <dgm:spPr/>
      <dgm:t>
        <a:bodyPr/>
        <a:lstStyle/>
        <a:p>
          <a:endParaRPr lang="en-US"/>
        </a:p>
      </dgm:t>
    </dgm:pt>
    <dgm:pt modelId="{B09F6882-3473-4701-BCB7-6B512B1C9954}" type="sibTrans" cxnId="{BB6A9AC5-67F3-4790-BE75-7E12D3F3F28D}">
      <dgm:prSet/>
      <dgm:spPr/>
      <dgm:t>
        <a:bodyPr/>
        <a:lstStyle/>
        <a:p>
          <a:endParaRPr lang="en-US"/>
        </a:p>
      </dgm:t>
    </dgm:pt>
    <dgm:pt modelId="{7CB75F95-AC08-4DB4-8646-35DED8A21FB8}" type="pres">
      <dgm:prSet presAssocID="{81992664-8067-46AA-A955-A31D9C0CD3CD}" presName="composite" presStyleCnt="0">
        <dgm:presLayoutVars>
          <dgm:chMax val="1"/>
          <dgm:dir/>
          <dgm:resizeHandles val="exact"/>
        </dgm:presLayoutVars>
      </dgm:prSet>
      <dgm:spPr/>
    </dgm:pt>
    <dgm:pt modelId="{46C4F80A-3A1A-4009-BB46-5A232917A502}" type="pres">
      <dgm:prSet presAssocID="{81992664-8067-46AA-A955-A31D9C0CD3CD}" presName="radial" presStyleCnt="0">
        <dgm:presLayoutVars>
          <dgm:animLvl val="ctr"/>
        </dgm:presLayoutVars>
      </dgm:prSet>
      <dgm:spPr/>
    </dgm:pt>
    <dgm:pt modelId="{9A1A2012-3161-43F2-91C0-E9204ECFA427}" type="pres">
      <dgm:prSet presAssocID="{036AC20A-1D2A-429D-B2DB-45202671CCB1}" presName="centerShape" presStyleLbl="vennNode1" presStyleIdx="0" presStyleCnt="6" custLinFactNeighborY="-626"/>
      <dgm:spPr/>
    </dgm:pt>
    <dgm:pt modelId="{15C04250-41C6-48C0-B448-B2A07B96E94D}" type="pres">
      <dgm:prSet presAssocID="{A9808245-39BB-418B-8B4C-63DFDF4C6097}" presName="node" presStyleLbl="vennNode1" presStyleIdx="1" presStyleCnt="6" custScaleX="126311" custRadScaleRad="104016">
        <dgm:presLayoutVars>
          <dgm:bulletEnabled val="1"/>
        </dgm:presLayoutVars>
      </dgm:prSet>
      <dgm:spPr/>
    </dgm:pt>
    <dgm:pt modelId="{71DDD8AF-85CD-44EE-A58C-7CEB47A388A1}" type="pres">
      <dgm:prSet presAssocID="{3C91C4A8-6385-4494-891B-A1B93432A02C}" presName="node" presStyleLbl="vennNode1" presStyleIdx="2" presStyleCnt="6" custScaleX="121380" custRadScaleRad="99694" custRadScaleInc="762">
        <dgm:presLayoutVars>
          <dgm:bulletEnabled val="1"/>
        </dgm:presLayoutVars>
      </dgm:prSet>
      <dgm:spPr/>
    </dgm:pt>
    <dgm:pt modelId="{8A8FAD33-BB3B-49AE-8F39-59F5DFC6D9D8}" type="pres">
      <dgm:prSet presAssocID="{CEC10A95-312B-480F-B374-B74DDAEDFC6E}" presName="node" presStyleLbl="vennNode1" presStyleIdx="3" presStyleCnt="6" custScaleX="126311">
        <dgm:presLayoutVars>
          <dgm:bulletEnabled val="1"/>
        </dgm:presLayoutVars>
      </dgm:prSet>
      <dgm:spPr/>
    </dgm:pt>
    <dgm:pt modelId="{0368403A-787F-4581-95D8-7D7B4DBA1635}" type="pres">
      <dgm:prSet presAssocID="{32A5A3B5-8843-4887-86A5-AC7EBDE2237F}" presName="node" presStyleLbl="vennNode1" presStyleIdx="4" presStyleCnt="6" custScaleX="123798" custRadScaleRad="96990" custRadScaleInc="821">
        <dgm:presLayoutVars>
          <dgm:bulletEnabled val="1"/>
        </dgm:presLayoutVars>
      </dgm:prSet>
      <dgm:spPr/>
    </dgm:pt>
    <dgm:pt modelId="{D506E165-385D-4E88-AE6D-D83AD037ED61}" type="pres">
      <dgm:prSet presAssocID="{5E29DB46-9A3A-4EE0-80AE-766CFDABFA7E}" presName="node" presStyleLbl="vennNode1" presStyleIdx="5" presStyleCnt="6">
        <dgm:presLayoutVars>
          <dgm:bulletEnabled val="1"/>
        </dgm:presLayoutVars>
      </dgm:prSet>
      <dgm:spPr/>
    </dgm:pt>
  </dgm:ptLst>
  <dgm:cxnLst>
    <dgm:cxn modelId="{E4B80E02-C545-4CD8-9A1D-34DC2FF7D526}" srcId="{81992664-8067-46AA-A955-A31D9C0CD3CD}" destId="{7F61A450-3E50-4DB1-A287-C7CB7EF05615}" srcOrd="1" destOrd="0" parTransId="{A53A8EA4-B174-4C5C-AC16-74C198F7CE9D}" sibTransId="{91B787FE-1E70-460E-A94F-6F1DDCDCB23E}"/>
    <dgm:cxn modelId="{79826A0B-A639-445B-9C62-4674CF4D046B}" srcId="{81992664-8067-46AA-A955-A31D9C0CD3CD}" destId="{036AC20A-1D2A-429D-B2DB-45202671CCB1}" srcOrd="0" destOrd="0" parTransId="{C1194546-05A7-4BEA-B112-C1F1AE1AA7FA}" sibTransId="{14DB979D-CD57-47E1-B2C9-45656413B996}"/>
    <dgm:cxn modelId="{E82D2862-D4BC-45CA-BF82-C78CF45E220D}" srcId="{036AC20A-1D2A-429D-B2DB-45202671CCB1}" destId="{32A5A3B5-8843-4887-86A5-AC7EBDE2237F}" srcOrd="3" destOrd="0" parTransId="{141152F0-A2ED-43FA-A8CB-46C4B5AE2551}" sibTransId="{5EAA99E3-2BC2-4FA5-B215-E33D894B00A8}"/>
    <dgm:cxn modelId="{43C40864-EDD4-4D22-B800-EEA2D6603FAB}" type="presOf" srcId="{CEC10A95-312B-480F-B374-B74DDAEDFC6E}" destId="{8A8FAD33-BB3B-49AE-8F39-59F5DFC6D9D8}" srcOrd="0" destOrd="0" presId="urn:microsoft.com/office/officeart/2005/8/layout/radial3"/>
    <dgm:cxn modelId="{47FBB167-B730-4AE5-8EA5-FAB76805BC60}" type="presOf" srcId="{81992664-8067-46AA-A955-A31D9C0CD3CD}" destId="{7CB75F95-AC08-4DB4-8646-35DED8A21FB8}" srcOrd="0" destOrd="0" presId="urn:microsoft.com/office/officeart/2005/8/layout/radial3"/>
    <dgm:cxn modelId="{37ED5A6B-3214-422B-B271-E1F153925C99}" type="presOf" srcId="{3C91C4A8-6385-4494-891B-A1B93432A02C}" destId="{71DDD8AF-85CD-44EE-A58C-7CEB47A388A1}" srcOrd="0" destOrd="0" presId="urn:microsoft.com/office/officeart/2005/8/layout/radial3"/>
    <dgm:cxn modelId="{D891A14E-5C8D-4A71-BD99-E0A31E198205}" type="presOf" srcId="{32A5A3B5-8843-4887-86A5-AC7EBDE2237F}" destId="{0368403A-787F-4581-95D8-7D7B4DBA1635}" srcOrd="0" destOrd="0" presId="urn:microsoft.com/office/officeart/2005/8/layout/radial3"/>
    <dgm:cxn modelId="{BFDA9559-B9DC-4D7C-9BAA-1FD75FB3EA21}" type="presOf" srcId="{5E29DB46-9A3A-4EE0-80AE-766CFDABFA7E}" destId="{D506E165-385D-4E88-AE6D-D83AD037ED61}" srcOrd="0" destOrd="0" presId="urn:microsoft.com/office/officeart/2005/8/layout/radial3"/>
    <dgm:cxn modelId="{CFB340A5-B7EC-4F07-808F-117BA95A1161}" srcId="{036AC20A-1D2A-429D-B2DB-45202671CCB1}" destId="{A9808245-39BB-418B-8B4C-63DFDF4C6097}" srcOrd="0" destOrd="0" parTransId="{3723BBF7-5184-424A-819C-8EB1669364EC}" sibTransId="{F072D554-B828-4786-9F95-0AF4C1B88A15}"/>
    <dgm:cxn modelId="{1F0004BD-E64F-4A04-9FD7-5A157DCE8E6E}" srcId="{036AC20A-1D2A-429D-B2DB-45202671CCB1}" destId="{CEC10A95-312B-480F-B374-B74DDAEDFC6E}" srcOrd="2" destOrd="0" parTransId="{16D47469-6F6A-4234-A0E2-751643A0B43F}" sibTransId="{905D7684-46D8-4F11-8C3B-1EB4165E615D}"/>
    <dgm:cxn modelId="{0C567EC0-6F6C-4A77-A374-75B027AE914A}" srcId="{036AC20A-1D2A-429D-B2DB-45202671CCB1}" destId="{3C91C4A8-6385-4494-891B-A1B93432A02C}" srcOrd="1" destOrd="0" parTransId="{2319F643-26AE-48BD-A46F-7012354FDA30}" sibTransId="{0846213D-C9DE-4378-B200-BF64539F74DA}"/>
    <dgm:cxn modelId="{BB6A9AC5-67F3-4790-BE75-7E12D3F3F28D}" srcId="{036AC20A-1D2A-429D-B2DB-45202671CCB1}" destId="{5E29DB46-9A3A-4EE0-80AE-766CFDABFA7E}" srcOrd="4" destOrd="0" parTransId="{B253282F-4192-487C-B052-F87B7E888EC9}" sibTransId="{B09F6882-3473-4701-BCB7-6B512B1C9954}"/>
    <dgm:cxn modelId="{3F5FBFC7-C455-43E0-B585-82B690C9A5D9}" type="presOf" srcId="{036AC20A-1D2A-429D-B2DB-45202671CCB1}" destId="{9A1A2012-3161-43F2-91C0-E9204ECFA427}" srcOrd="0" destOrd="0" presId="urn:microsoft.com/office/officeart/2005/8/layout/radial3"/>
    <dgm:cxn modelId="{C6D445E0-6279-427E-97DC-646F45E68E6B}" type="presOf" srcId="{A9808245-39BB-418B-8B4C-63DFDF4C6097}" destId="{15C04250-41C6-48C0-B448-B2A07B96E94D}" srcOrd="0" destOrd="0" presId="urn:microsoft.com/office/officeart/2005/8/layout/radial3"/>
    <dgm:cxn modelId="{357A59A5-E425-4B11-85AB-C41C7D2A5D7C}" type="presParOf" srcId="{7CB75F95-AC08-4DB4-8646-35DED8A21FB8}" destId="{46C4F80A-3A1A-4009-BB46-5A232917A502}" srcOrd="0" destOrd="0" presId="urn:microsoft.com/office/officeart/2005/8/layout/radial3"/>
    <dgm:cxn modelId="{0BB1F782-C5A6-41DA-BE1A-8EA54228966A}" type="presParOf" srcId="{46C4F80A-3A1A-4009-BB46-5A232917A502}" destId="{9A1A2012-3161-43F2-91C0-E9204ECFA427}" srcOrd="0" destOrd="0" presId="urn:microsoft.com/office/officeart/2005/8/layout/radial3"/>
    <dgm:cxn modelId="{7CCE0DD6-E888-4BB2-B157-02EAEE6F12B1}" type="presParOf" srcId="{46C4F80A-3A1A-4009-BB46-5A232917A502}" destId="{15C04250-41C6-48C0-B448-B2A07B96E94D}" srcOrd="1" destOrd="0" presId="urn:microsoft.com/office/officeart/2005/8/layout/radial3"/>
    <dgm:cxn modelId="{DE122D8B-DFC5-4897-83A0-404E61CDD567}" type="presParOf" srcId="{46C4F80A-3A1A-4009-BB46-5A232917A502}" destId="{71DDD8AF-85CD-44EE-A58C-7CEB47A388A1}" srcOrd="2" destOrd="0" presId="urn:microsoft.com/office/officeart/2005/8/layout/radial3"/>
    <dgm:cxn modelId="{EB5F435E-34A6-41A7-968F-DBBC11FC3F52}" type="presParOf" srcId="{46C4F80A-3A1A-4009-BB46-5A232917A502}" destId="{8A8FAD33-BB3B-49AE-8F39-59F5DFC6D9D8}" srcOrd="3" destOrd="0" presId="urn:microsoft.com/office/officeart/2005/8/layout/radial3"/>
    <dgm:cxn modelId="{976B7DD6-A511-4C3D-864C-B11FEA36A788}" type="presParOf" srcId="{46C4F80A-3A1A-4009-BB46-5A232917A502}" destId="{0368403A-787F-4581-95D8-7D7B4DBA1635}" srcOrd="4" destOrd="0" presId="urn:microsoft.com/office/officeart/2005/8/layout/radial3"/>
    <dgm:cxn modelId="{7A11496E-6E84-47D6-B605-1F170FF20EC3}" type="presParOf" srcId="{46C4F80A-3A1A-4009-BB46-5A232917A502}" destId="{D506E165-385D-4E88-AE6D-D83AD037ED61}" srcOrd="5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D1D67F-D51F-4885-89F8-9FD4390D7EF5}">
      <dsp:nvSpPr>
        <dsp:cNvPr id="0" name=""/>
        <dsp:cNvSpPr/>
      </dsp:nvSpPr>
      <dsp:spPr>
        <a:xfrm>
          <a:off x="0" y="1119162"/>
          <a:ext cx="5181600" cy="63881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Development Process</a:t>
          </a:r>
          <a:endParaRPr lang="en-US" sz="2800" kern="1200" dirty="0"/>
        </a:p>
      </dsp:txBody>
      <dsp:txXfrm>
        <a:off x="31185" y="1150347"/>
        <a:ext cx="5119230" cy="576449"/>
      </dsp:txXfrm>
    </dsp:sp>
    <dsp:sp modelId="{59286D8C-C90D-4B9C-B2D6-D2DABF4DA518}">
      <dsp:nvSpPr>
        <dsp:cNvPr id="0" name=""/>
        <dsp:cNvSpPr/>
      </dsp:nvSpPr>
      <dsp:spPr>
        <a:xfrm>
          <a:off x="0" y="1848050"/>
          <a:ext cx="5181600" cy="638819"/>
        </a:xfrm>
        <a:prstGeom prst="roundRect">
          <a:avLst/>
        </a:prstGeom>
        <a:solidFill>
          <a:schemeClr val="accent4">
            <a:hueOff val="244215"/>
            <a:satOff val="-9305"/>
            <a:lumOff val="462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Lease Revenue</a:t>
          </a:r>
          <a:endParaRPr lang="en-US" sz="2800" kern="1200" dirty="0"/>
        </a:p>
      </dsp:txBody>
      <dsp:txXfrm>
        <a:off x="31185" y="1879235"/>
        <a:ext cx="5119230" cy="576449"/>
      </dsp:txXfrm>
    </dsp:sp>
    <dsp:sp modelId="{4CB79F8C-05B1-4BB7-99B8-692D195E29DB}">
      <dsp:nvSpPr>
        <dsp:cNvPr id="0" name=""/>
        <dsp:cNvSpPr/>
      </dsp:nvSpPr>
      <dsp:spPr>
        <a:xfrm>
          <a:off x="0" y="2529801"/>
          <a:ext cx="5181600" cy="638819"/>
        </a:xfrm>
        <a:prstGeom prst="roundRect">
          <a:avLst/>
        </a:prstGeom>
        <a:solidFill>
          <a:schemeClr val="accent4">
            <a:hueOff val="488431"/>
            <a:satOff val="-18609"/>
            <a:lumOff val="925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Fallbrook Lease Revenue</a:t>
          </a:r>
          <a:endParaRPr lang="en-US" sz="2800" kern="1200" dirty="0"/>
        </a:p>
      </dsp:txBody>
      <dsp:txXfrm>
        <a:off x="31185" y="2560986"/>
        <a:ext cx="5119230" cy="576449"/>
      </dsp:txXfrm>
    </dsp:sp>
    <dsp:sp modelId="{EC6C02B8-398D-450B-A501-0BBBDE3E63CC}">
      <dsp:nvSpPr>
        <dsp:cNvPr id="0" name=""/>
        <dsp:cNvSpPr/>
      </dsp:nvSpPr>
      <dsp:spPr>
        <a:xfrm>
          <a:off x="0" y="3209335"/>
          <a:ext cx="5181600" cy="696569"/>
        </a:xfrm>
        <a:prstGeom prst="roundRect">
          <a:avLst/>
        </a:prstGeom>
        <a:solidFill>
          <a:schemeClr val="accent4">
            <a:hueOff val="732646"/>
            <a:satOff val="-27914"/>
            <a:lumOff val="138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Fallbrook Airpark Current Leases</a:t>
          </a:r>
          <a:endParaRPr lang="en-US" sz="2800" kern="1200" dirty="0"/>
        </a:p>
      </dsp:txBody>
      <dsp:txXfrm>
        <a:off x="34004" y="3243339"/>
        <a:ext cx="5113592" cy="628561"/>
      </dsp:txXfrm>
    </dsp:sp>
    <dsp:sp modelId="{F3563910-28DA-4C55-BE9C-FD71BCE0131E}">
      <dsp:nvSpPr>
        <dsp:cNvPr id="0" name=""/>
        <dsp:cNvSpPr/>
      </dsp:nvSpPr>
      <dsp:spPr>
        <a:xfrm>
          <a:off x="0" y="3986710"/>
          <a:ext cx="5181600" cy="638819"/>
        </a:xfrm>
        <a:prstGeom prst="roundRect">
          <a:avLst/>
        </a:prstGeom>
        <a:solidFill>
          <a:schemeClr val="accent4">
            <a:hueOff val="976862"/>
            <a:satOff val="-37218"/>
            <a:lumOff val="185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Future Development</a:t>
          </a:r>
          <a:endParaRPr lang="en-US" sz="2800" kern="1200" dirty="0"/>
        </a:p>
      </dsp:txBody>
      <dsp:txXfrm>
        <a:off x="31185" y="4017895"/>
        <a:ext cx="5119230" cy="576449"/>
      </dsp:txXfrm>
    </dsp:sp>
    <dsp:sp modelId="{BE3FE6FA-4CD3-4914-9082-67699CB4DC7D}">
      <dsp:nvSpPr>
        <dsp:cNvPr id="0" name=""/>
        <dsp:cNvSpPr/>
      </dsp:nvSpPr>
      <dsp:spPr>
        <a:xfrm>
          <a:off x="0" y="388667"/>
          <a:ext cx="5181600" cy="638819"/>
        </a:xfrm>
        <a:prstGeom prst="roundRect">
          <a:avLst/>
        </a:prstGeom>
        <a:solidFill>
          <a:schemeClr val="accent4">
            <a:hueOff val="1221077"/>
            <a:satOff val="-46523"/>
            <a:lumOff val="2313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Airport Team and Goals</a:t>
          </a:r>
        </a:p>
      </dsp:txBody>
      <dsp:txXfrm>
        <a:off x="31185" y="419852"/>
        <a:ext cx="5119230" cy="5764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D3F94D-9842-4FE9-9061-F83DAA8E4BC5}">
      <dsp:nvSpPr>
        <dsp:cNvPr id="0" name=""/>
        <dsp:cNvSpPr/>
      </dsp:nvSpPr>
      <dsp:spPr>
        <a:xfrm>
          <a:off x="0" y="72092"/>
          <a:ext cx="8128000" cy="70726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Provide Air Transportation Infrastructure </a:t>
          </a:r>
        </a:p>
      </dsp:txBody>
      <dsp:txXfrm>
        <a:off x="34526" y="106618"/>
        <a:ext cx="8058948" cy="638212"/>
      </dsp:txXfrm>
    </dsp:sp>
    <dsp:sp modelId="{25ADDD26-94D7-40C7-8A53-3FB878C8E8EA}">
      <dsp:nvSpPr>
        <dsp:cNvPr id="0" name=""/>
        <dsp:cNvSpPr/>
      </dsp:nvSpPr>
      <dsp:spPr>
        <a:xfrm>
          <a:off x="0" y="868637"/>
          <a:ext cx="8128000" cy="707264"/>
        </a:xfrm>
        <a:prstGeom prst="roundRect">
          <a:avLst/>
        </a:prstGeom>
        <a:solidFill>
          <a:schemeClr val="accent5">
            <a:hueOff val="82901"/>
            <a:satOff val="7899"/>
            <a:lumOff val="-329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Revenue to Operate Airport</a:t>
          </a:r>
        </a:p>
      </dsp:txBody>
      <dsp:txXfrm>
        <a:off x="34526" y="903163"/>
        <a:ext cx="8058948" cy="638212"/>
      </dsp:txXfrm>
    </dsp:sp>
    <dsp:sp modelId="{4A647647-C400-4A31-8D03-AA75F1DC46FC}">
      <dsp:nvSpPr>
        <dsp:cNvPr id="0" name=""/>
        <dsp:cNvSpPr/>
      </dsp:nvSpPr>
      <dsp:spPr>
        <a:xfrm>
          <a:off x="0" y="1665182"/>
          <a:ext cx="8128000" cy="707264"/>
        </a:xfrm>
        <a:prstGeom prst="roundRect">
          <a:avLst/>
        </a:prstGeom>
        <a:solidFill>
          <a:schemeClr val="accent5">
            <a:hueOff val="165803"/>
            <a:satOff val="15798"/>
            <a:lumOff val="-6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Comply with Safety Standards</a:t>
          </a:r>
        </a:p>
      </dsp:txBody>
      <dsp:txXfrm>
        <a:off x="34526" y="1699708"/>
        <a:ext cx="8058948" cy="638212"/>
      </dsp:txXfrm>
    </dsp:sp>
    <dsp:sp modelId="{3C8D1AD5-FD13-4117-8A3E-EFFD3FC1B3D6}">
      <dsp:nvSpPr>
        <dsp:cNvPr id="0" name=""/>
        <dsp:cNvSpPr/>
      </dsp:nvSpPr>
      <dsp:spPr>
        <a:xfrm>
          <a:off x="0" y="2461727"/>
          <a:ext cx="8128000" cy="707264"/>
        </a:xfrm>
        <a:prstGeom prst="roundRect">
          <a:avLst/>
        </a:prstGeom>
        <a:solidFill>
          <a:schemeClr val="accent5">
            <a:hueOff val="248704"/>
            <a:satOff val="23697"/>
            <a:lumOff val="-9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Support Aviation Services</a:t>
          </a:r>
        </a:p>
      </dsp:txBody>
      <dsp:txXfrm>
        <a:off x="34526" y="2496253"/>
        <a:ext cx="8058948" cy="638212"/>
      </dsp:txXfrm>
    </dsp:sp>
    <dsp:sp modelId="{949E4454-85B5-4B0B-988A-4D869A41A6A9}">
      <dsp:nvSpPr>
        <dsp:cNvPr id="0" name=""/>
        <dsp:cNvSpPr/>
      </dsp:nvSpPr>
      <dsp:spPr>
        <a:xfrm>
          <a:off x="0" y="3258272"/>
          <a:ext cx="8128000" cy="707264"/>
        </a:xfrm>
        <a:prstGeom prst="roundRect">
          <a:avLst/>
        </a:prstGeom>
        <a:solidFill>
          <a:schemeClr val="accent5">
            <a:hueOff val="331605"/>
            <a:satOff val="31596"/>
            <a:lumOff val="-13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Benefit Local Economy</a:t>
          </a:r>
        </a:p>
      </dsp:txBody>
      <dsp:txXfrm>
        <a:off x="34526" y="3292798"/>
        <a:ext cx="8058948" cy="638212"/>
      </dsp:txXfrm>
    </dsp:sp>
    <dsp:sp modelId="{A0415C1C-84B4-4A96-8401-E0FA44CA8F95}">
      <dsp:nvSpPr>
        <dsp:cNvPr id="0" name=""/>
        <dsp:cNvSpPr/>
      </dsp:nvSpPr>
      <dsp:spPr>
        <a:xfrm>
          <a:off x="0" y="4054817"/>
          <a:ext cx="8128000" cy="707264"/>
        </a:xfrm>
        <a:prstGeom prst="roundRect">
          <a:avLst/>
        </a:prstGeom>
        <a:solidFill>
          <a:schemeClr val="accent5">
            <a:hueOff val="414507"/>
            <a:satOff val="39495"/>
            <a:lumOff val="-16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Rehabilitate Runway 18/36</a:t>
          </a:r>
        </a:p>
      </dsp:txBody>
      <dsp:txXfrm>
        <a:off x="34526" y="4089343"/>
        <a:ext cx="8058948" cy="63821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1F83DE-B5CD-46B8-BCA6-D0F87723E572}">
      <dsp:nvSpPr>
        <dsp:cNvPr id="0" name=""/>
        <dsp:cNvSpPr/>
      </dsp:nvSpPr>
      <dsp:spPr>
        <a:xfrm>
          <a:off x="788669" y="0"/>
          <a:ext cx="8938260" cy="5417317"/>
        </a:xfrm>
        <a:prstGeom prst="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6007F1-A242-4AC8-B933-FDE75C79D31D}">
      <dsp:nvSpPr>
        <dsp:cNvPr id="0" name=""/>
        <dsp:cNvSpPr/>
      </dsp:nvSpPr>
      <dsp:spPr>
        <a:xfrm>
          <a:off x="0" y="1146520"/>
          <a:ext cx="3154680" cy="307530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∙ </a:t>
          </a:r>
          <a:r>
            <a:rPr lang="en-US" sz="2200" kern="1200" dirty="0"/>
            <a:t>Project Description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∙ </a:t>
          </a:r>
          <a:r>
            <a:rPr lang="en-US" sz="2200" kern="1200" dirty="0"/>
            <a:t>CEQA Analysis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∙ </a:t>
          </a:r>
          <a:r>
            <a:rPr lang="en-US" sz="2200" kern="1200" dirty="0"/>
            <a:t>Changes to Lease?</a:t>
          </a:r>
        </a:p>
      </dsp:txBody>
      <dsp:txXfrm>
        <a:off x="150124" y="1296644"/>
        <a:ext cx="2854432" cy="2775054"/>
      </dsp:txXfrm>
    </dsp:sp>
    <dsp:sp modelId="{81028BD3-E7D8-4AFC-BAEC-66916E3CA656}">
      <dsp:nvSpPr>
        <dsp:cNvPr id="0" name=""/>
        <dsp:cNvSpPr/>
      </dsp:nvSpPr>
      <dsp:spPr>
        <a:xfrm>
          <a:off x="3680459" y="1217227"/>
          <a:ext cx="3154680" cy="2982861"/>
        </a:xfrm>
        <a:prstGeom prst="roundRect">
          <a:avLst/>
        </a:prstGeom>
        <a:solidFill>
          <a:schemeClr val="accent5">
            <a:hueOff val="207253"/>
            <a:satOff val="19748"/>
            <a:lumOff val="-823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∙ </a:t>
          </a:r>
          <a:r>
            <a:rPr lang="en-US" sz="2200" kern="1200" dirty="0"/>
            <a:t>Property Team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∙ </a:t>
          </a:r>
          <a:r>
            <a:rPr lang="en-US" sz="2200" kern="1200" dirty="0"/>
            <a:t>Engineering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∙ </a:t>
          </a:r>
          <a:r>
            <a:rPr lang="en-US" sz="2200" kern="1200" dirty="0"/>
            <a:t>Operations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∙ </a:t>
          </a:r>
          <a:r>
            <a:rPr lang="en-US" sz="2200" kern="1200" dirty="0"/>
            <a:t>ESU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∙ </a:t>
          </a:r>
          <a:r>
            <a:rPr lang="en-US" sz="2200" kern="1200" dirty="0"/>
            <a:t>FAAC</a:t>
          </a:r>
        </a:p>
      </dsp:txBody>
      <dsp:txXfrm>
        <a:off x="3826070" y="1362838"/>
        <a:ext cx="2863458" cy="2691639"/>
      </dsp:txXfrm>
    </dsp:sp>
    <dsp:sp modelId="{0C047A68-AD60-47A6-8420-4407A47FA364}">
      <dsp:nvSpPr>
        <dsp:cNvPr id="0" name=""/>
        <dsp:cNvSpPr/>
      </dsp:nvSpPr>
      <dsp:spPr>
        <a:xfrm>
          <a:off x="7360920" y="1130290"/>
          <a:ext cx="3154680" cy="3156735"/>
        </a:xfrm>
        <a:prstGeom prst="roundRect">
          <a:avLst/>
        </a:prstGeom>
        <a:solidFill>
          <a:schemeClr val="accent5">
            <a:hueOff val="414507"/>
            <a:satOff val="39495"/>
            <a:lumOff val="-16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∙ </a:t>
          </a:r>
          <a:r>
            <a:rPr lang="en-US" sz="2200" kern="1200" dirty="0"/>
            <a:t>Director of Airports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or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∙ </a:t>
          </a:r>
          <a:r>
            <a:rPr lang="en-US" sz="2200" kern="1200" dirty="0"/>
            <a:t>Board of Supervisors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 </a:t>
          </a:r>
        </a:p>
      </dsp:txBody>
      <dsp:txXfrm>
        <a:off x="7514919" y="1284289"/>
        <a:ext cx="2846682" cy="284873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1A2012-3161-43F2-91C0-E9204ECFA427}">
      <dsp:nvSpPr>
        <dsp:cNvPr id="0" name=""/>
        <dsp:cNvSpPr/>
      </dsp:nvSpPr>
      <dsp:spPr>
        <a:xfrm>
          <a:off x="4019562" y="1209281"/>
          <a:ext cx="2857159" cy="2857159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b="1" kern="1200" dirty="0">
              <a:solidFill>
                <a:schemeClr val="accent6"/>
              </a:solidFill>
            </a:rPr>
            <a:t>Review Agencies</a:t>
          </a:r>
        </a:p>
      </dsp:txBody>
      <dsp:txXfrm>
        <a:off x="4437983" y="1627702"/>
        <a:ext cx="2020317" cy="2020317"/>
      </dsp:txXfrm>
    </dsp:sp>
    <dsp:sp modelId="{15C04250-41C6-48C0-B448-B2A07B96E94D}">
      <dsp:nvSpPr>
        <dsp:cNvPr id="0" name=""/>
        <dsp:cNvSpPr/>
      </dsp:nvSpPr>
      <dsp:spPr>
        <a:xfrm>
          <a:off x="4545915" y="13505"/>
          <a:ext cx="1804453" cy="1428579"/>
        </a:xfrm>
        <a:prstGeom prst="ellipse">
          <a:avLst/>
        </a:prstGeom>
        <a:solidFill>
          <a:schemeClr val="accent4">
            <a:alpha val="50000"/>
            <a:hueOff val="244215"/>
            <a:satOff val="-9305"/>
            <a:lumOff val="462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accent6"/>
              </a:solidFill>
            </a:rPr>
            <a:t>Airport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accent6"/>
              </a:solidFill>
            </a:rPr>
            <a:t>Staff</a:t>
          </a:r>
        </a:p>
      </dsp:txBody>
      <dsp:txXfrm>
        <a:off x="4810171" y="222716"/>
        <a:ext cx="1275941" cy="1010157"/>
      </dsp:txXfrm>
    </dsp:sp>
    <dsp:sp modelId="{71DDD8AF-85CD-44EE-A58C-7CEB47A388A1}">
      <dsp:nvSpPr>
        <dsp:cNvPr id="0" name=""/>
        <dsp:cNvSpPr/>
      </dsp:nvSpPr>
      <dsp:spPr>
        <a:xfrm>
          <a:off x="6348851" y="1391133"/>
          <a:ext cx="1734010" cy="1428579"/>
        </a:xfrm>
        <a:prstGeom prst="ellipse">
          <a:avLst/>
        </a:prstGeom>
        <a:solidFill>
          <a:schemeClr val="accent4">
            <a:alpha val="50000"/>
            <a:hueOff val="488431"/>
            <a:satOff val="-18609"/>
            <a:lumOff val="925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accent6"/>
              </a:solidFill>
            </a:rPr>
            <a:t>FAA</a:t>
          </a:r>
        </a:p>
      </dsp:txBody>
      <dsp:txXfrm>
        <a:off x="6602791" y="1600344"/>
        <a:ext cx="1226130" cy="1010157"/>
      </dsp:txXfrm>
    </dsp:sp>
    <dsp:sp modelId="{8A8FAD33-BB3B-49AE-8F39-59F5DFC6D9D8}">
      <dsp:nvSpPr>
        <dsp:cNvPr id="0" name=""/>
        <dsp:cNvSpPr/>
      </dsp:nvSpPr>
      <dsp:spPr>
        <a:xfrm>
          <a:off x="5638427" y="3450556"/>
          <a:ext cx="1804453" cy="1428579"/>
        </a:xfrm>
        <a:prstGeom prst="ellipse">
          <a:avLst/>
        </a:prstGeom>
        <a:solidFill>
          <a:schemeClr val="accent4">
            <a:alpha val="50000"/>
            <a:hueOff val="732646"/>
            <a:satOff val="-27914"/>
            <a:lumOff val="138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accent6"/>
              </a:solidFill>
            </a:rPr>
            <a:t>Fallbrook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accent6"/>
              </a:solidFill>
            </a:rPr>
            <a:t>Airport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accent6"/>
              </a:solidFill>
            </a:rPr>
            <a:t>Advisory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accent6"/>
              </a:solidFill>
            </a:rPr>
            <a:t>Committee</a:t>
          </a:r>
        </a:p>
      </dsp:txBody>
      <dsp:txXfrm>
        <a:off x="5902683" y="3659767"/>
        <a:ext cx="1275941" cy="1010157"/>
      </dsp:txXfrm>
    </dsp:sp>
    <dsp:sp modelId="{0368403A-787F-4581-95D8-7D7B4DBA1635}">
      <dsp:nvSpPr>
        <dsp:cNvPr id="0" name=""/>
        <dsp:cNvSpPr/>
      </dsp:nvSpPr>
      <dsp:spPr>
        <a:xfrm>
          <a:off x="3489248" y="3394284"/>
          <a:ext cx="1768553" cy="1428579"/>
        </a:xfrm>
        <a:prstGeom prst="ellipse">
          <a:avLst/>
        </a:prstGeom>
        <a:solidFill>
          <a:schemeClr val="accent4">
            <a:alpha val="50000"/>
            <a:hueOff val="976862"/>
            <a:satOff val="-37218"/>
            <a:lumOff val="185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accent6"/>
              </a:solidFill>
            </a:rPr>
            <a:t>Board of Supervisors</a:t>
          </a:r>
        </a:p>
      </dsp:txBody>
      <dsp:txXfrm>
        <a:off x="3748247" y="3603495"/>
        <a:ext cx="1250555" cy="1010157"/>
      </dsp:txXfrm>
    </dsp:sp>
    <dsp:sp modelId="{D506E165-385D-4E88-AE6D-D83AD037ED61}">
      <dsp:nvSpPr>
        <dsp:cNvPr id="0" name=""/>
        <dsp:cNvSpPr/>
      </dsp:nvSpPr>
      <dsp:spPr>
        <a:xfrm>
          <a:off x="2966131" y="1372474"/>
          <a:ext cx="1428579" cy="1428579"/>
        </a:xfrm>
        <a:prstGeom prst="ellipse">
          <a:avLst/>
        </a:prstGeom>
        <a:solidFill>
          <a:schemeClr val="accent4">
            <a:alpha val="50000"/>
            <a:hueOff val="1221077"/>
            <a:satOff val="-46523"/>
            <a:lumOff val="2313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accent6"/>
              </a:solidFill>
            </a:rPr>
            <a:t>County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accent6"/>
              </a:solidFill>
            </a:rPr>
            <a:t>PDS</a:t>
          </a:r>
        </a:p>
      </dsp:txBody>
      <dsp:txXfrm>
        <a:off x="3175342" y="1581685"/>
        <a:ext cx="1010157" cy="10101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009A748-1F0A-4856-92D6-0863195C464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992DC6-9B22-4CA8-AA9A-B1F50C1F53E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C5BD3B56-9078-478E-BA3D-1FD56F3B6C29}" type="datetime1">
              <a:rPr lang="en-US" smtClean="0"/>
              <a:t>4/7/2025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91C089-5B5E-4A7A-A2D4-28E8EF15317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EB853-EB1B-4E02-BE99-28639B0BA52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62D412B5-B072-431C-B9D9-E5BF34C4A1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816126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2730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517336" y="3611352"/>
            <a:ext cx="6280528" cy="5678007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328733"/>
            <a:ext cx="3169920" cy="272467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AAF59A34-0978-47FB-9E39-C830A844C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812902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Calibri (Body)"/>
        <a:ea typeface="+mn-ea"/>
        <a:cs typeface="+mn-cs"/>
      </a:defRPr>
    </a:lvl1pPr>
    <a:lvl2pPr marL="173038" indent="0" algn="l" defTabSz="914400" rtl="0" eaLnBrk="1" latinLnBrk="0" hangingPunct="1">
      <a:defRPr sz="1200" kern="1200">
        <a:solidFill>
          <a:schemeClr val="tx1"/>
        </a:solidFill>
        <a:latin typeface="Calibri (Body)"/>
        <a:ea typeface="+mn-ea"/>
        <a:cs typeface="+mn-cs"/>
      </a:defRPr>
    </a:lvl2pPr>
    <a:lvl3pPr marL="346075" indent="0" algn="l" defTabSz="914400" rtl="0" eaLnBrk="1" latinLnBrk="0" hangingPunct="1">
      <a:defRPr sz="1200" kern="1200">
        <a:solidFill>
          <a:schemeClr val="tx1"/>
        </a:solidFill>
        <a:latin typeface="Calibri (Body)"/>
        <a:ea typeface="+mn-ea"/>
        <a:cs typeface="+mn-cs"/>
      </a:defRPr>
    </a:lvl3pPr>
    <a:lvl4pPr marL="568325" indent="0" algn="l" defTabSz="914400" rtl="0" eaLnBrk="1" latinLnBrk="0" hangingPunct="1">
      <a:defRPr sz="1200" kern="1200">
        <a:solidFill>
          <a:schemeClr val="tx1"/>
        </a:solidFill>
        <a:latin typeface="Calibri (Body)"/>
        <a:ea typeface="+mn-ea"/>
        <a:cs typeface="+mn-cs"/>
      </a:defRPr>
    </a:lvl4pPr>
    <a:lvl5pPr marL="803275" indent="0" algn="l" defTabSz="914400" rtl="0" eaLnBrk="1" latinLnBrk="0" hangingPunct="1">
      <a:defRPr sz="1200" kern="1200">
        <a:solidFill>
          <a:schemeClr val="tx1"/>
        </a:solidFill>
        <a:latin typeface="Calibri (Body)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369888"/>
            <a:ext cx="5759450" cy="32400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F59A34-0978-47FB-9E39-C830A844C52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0827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defTabSz="922433">
              <a:buFont typeface="Arial" panose="020B0604020202020204" pitchFamily="34" charset="0"/>
              <a:buChar char="•"/>
              <a:defRPr/>
            </a:pPr>
            <a:r>
              <a:rPr lang="en-US" dirty="0"/>
              <a:t>This revenue slide shows budgeted revenue of $.7M for FY 24-25</a:t>
            </a:r>
          </a:p>
          <a:p>
            <a:pPr marL="171450" indent="-171450" defTabSz="922433">
              <a:buFont typeface="Arial" panose="020B0604020202020204" pitchFamily="34" charset="0"/>
              <a:buChar char="•"/>
              <a:defRPr/>
            </a:pPr>
            <a:endParaRPr lang="en-US" dirty="0"/>
          </a:p>
          <a:p>
            <a:pPr marL="171450" indent="-171450" defTabSz="922433">
              <a:buFont typeface="Arial" panose="020B0604020202020204" pitchFamily="34" charset="0"/>
              <a:buChar char="•"/>
              <a:defRPr/>
            </a:pPr>
            <a:r>
              <a:rPr lang="en-US" dirty="0"/>
              <a:t>Rents/Lease revenue from the current rents/lease contracts of $.7M</a:t>
            </a:r>
          </a:p>
          <a:p>
            <a:pPr marL="171450" indent="-171450" defTabSz="922433">
              <a:buFont typeface="Arial" panose="020B0604020202020204" pitchFamily="34" charset="0"/>
              <a:buChar char="•"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F59A34-0978-47FB-9E39-C830A844C52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4951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F59A34-0978-47FB-9E39-C830A844C52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6454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F59A34-0978-47FB-9E39-C830A844C52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307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F59A34-0978-47FB-9E39-C830A844C52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2135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369888"/>
            <a:ext cx="5759450" cy="32400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F59A34-0978-47FB-9E39-C830A844C52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085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369888"/>
            <a:ext cx="5759450" cy="32400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F59A34-0978-47FB-9E39-C830A844C52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3874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369888"/>
            <a:ext cx="5759450" cy="32400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F59A34-0978-47FB-9E39-C830A844C52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6354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F59A34-0978-47FB-9E39-C830A844C52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7203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271463"/>
            <a:ext cx="5759450" cy="32400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F59A34-0978-47FB-9E39-C830A844C52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6949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271463"/>
            <a:ext cx="5759450" cy="32400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 why there is no fiscal revenue for 2023/24.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F59A34-0978-47FB-9E39-C830A844C52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1424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F59A34-0978-47FB-9E39-C830A844C52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8804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Discuss 18/36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F59A34-0978-47FB-9E39-C830A844C52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3611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defTabSz="922433">
              <a:buFont typeface="Arial" panose="020B0604020202020204" pitchFamily="34" charset="0"/>
              <a:buChar char="•"/>
              <a:defRPr/>
            </a:pPr>
            <a:r>
              <a:rPr lang="en-US" dirty="0"/>
              <a:t>Adopted Budget for Fallbrook for FY 24-25 which show the total Revenue and Expenses. </a:t>
            </a:r>
          </a:p>
          <a:p>
            <a:pPr marL="171450" indent="-171450" defTabSz="922433">
              <a:buFont typeface="Arial" panose="020B0604020202020204" pitchFamily="34" charset="0"/>
              <a:buChar char="•"/>
              <a:defRPr/>
            </a:pPr>
            <a:endParaRPr lang="en-US" dirty="0"/>
          </a:p>
          <a:p>
            <a:pPr marL="171450" indent="-171450" defTabSz="922433">
              <a:buFont typeface="Arial" panose="020B0604020202020204" pitchFamily="34" charset="0"/>
              <a:buChar char="•"/>
              <a:defRPr/>
            </a:pPr>
            <a:r>
              <a:rPr lang="en-US" dirty="0"/>
              <a:t>This slide shows budgeted expenditures for Fallbrook at $.4M.</a:t>
            </a:r>
          </a:p>
          <a:p>
            <a:pPr marL="0" indent="0" defTabSz="922433">
              <a:buFont typeface="Arial" panose="020B0604020202020204" pitchFamily="34" charset="0"/>
              <a:buNone/>
              <a:defRPr/>
            </a:pPr>
            <a:endParaRPr lang="en-US" dirty="0"/>
          </a:p>
          <a:p>
            <a:pPr marL="171450" indent="-171450" defTabSz="922433">
              <a:buFont typeface="Arial" panose="020B0604020202020204" pitchFamily="34" charset="0"/>
              <a:buChar char="•"/>
              <a:defRPr/>
            </a:pPr>
            <a:r>
              <a:rPr lang="en-US" dirty="0"/>
              <a:t>Services &amp; Supplies – $.4M</a:t>
            </a:r>
          </a:p>
          <a:p>
            <a:pPr marL="171450" indent="-171450" defTabSz="922433">
              <a:buFont typeface="Arial" panose="020B0604020202020204" pitchFamily="34" charset="0"/>
              <a:buChar char="•"/>
              <a:defRPr/>
            </a:pPr>
            <a:endParaRPr lang="en-US" dirty="0"/>
          </a:p>
          <a:p>
            <a:pPr marL="171450" indent="-171450" defTabSz="922433">
              <a:buFont typeface="Arial" panose="020B0604020202020204" pitchFamily="34" charset="0"/>
              <a:buChar char="•"/>
              <a:defRPr/>
            </a:pPr>
            <a:r>
              <a:rPr lang="en-US" dirty="0"/>
              <a:t>Drivers of Cost</a:t>
            </a:r>
          </a:p>
          <a:p>
            <a:pPr marL="628650" lvl="1" indent="-171450" defTabSz="922433">
              <a:buFont typeface="Arial" panose="020B0604020202020204" pitchFamily="34" charset="0"/>
              <a:buChar char="•"/>
              <a:defRPr/>
            </a:pPr>
            <a:r>
              <a:rPr lang="en-US" dirty="0"/>
              <a:t>Routine Maintenance, Major Maintenance and Landscaping - .1M</a:t>
            </a:r>
          </a:p>
          <a:p>
            <a:pPr marL="628650" lvl="1" indent="-171450" defTabSz="922433">
              <a:buFont typeface="Arial" panose="020B0604020202020204" pitchFamily="34" charset="0"/>
              <a:buChar char="•"/>
              <a:defRPr/>
            </a:pPr>
            <a:r>
              <a:rPr lang="en-US" dirty="0"/>
              <a:t>Consultant Contracts - .1M</a:t>
            </a:r>
          </a:p>
          <a:p>
            <a:pPr marL="628650" lvl="1" indent="-171450" defTabSz="922433">
              <a:buFont typeface="Arial" panose="020B0604020202020204" pitchFamily="34" charset="0"/>
              <a:buChar char="•"/>
              <a:defRPr/>
            </a:pPr>
            <a:r>
              <a:rPr lang="en-US" dirty="0"/>
              <a:t>Security System Services - .1M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F59A34-0978-47FB-9E39-C830A844C52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088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1FA9-E8CD-4C4D-80EE-4B727DF96E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93801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2474E-A36B-4390-9174-A61B07788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57763-7420-4B06-9D52-F5DB1784BAB8}" type="datetime8">
              <a:rPr lang="en-US" smtClean="0"/>
              <a:t>4/7/2025 2:02 PM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E67D9E-C2C3-49FE-8756-30F4BCC95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B6E476-C14E-4831-A880-3B535722A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20986-FE1F-4F5B-A0DD-B52373B769E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122EAA-40F1-4400-AD0C-F0493D65E5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4903659"/>
            <a:ext cx="12192000" cy="1954341"/>
          </a:xfrm>
          <a:prstGeom prst="rect">
            <a:avLst/>
          </a:prstGeom>
          <a:solidFill>
            <a:srgbClr val="EFF2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11016CB-56AF-463C-B81C-4182ED2BE8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0" y="4900066"/>
            <a:ext cx="12192000" cy="1"/>
          </a:xfrm>
          <a:prstGeom prst="line">
            <a:avLst/>
          </a:prstGeom>
          <a:ln w="50800">
            <a:solidFill>
              <a:srgbClr val="1D90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entagon 12">
            <a:extLst>
              <a:ext uri="{FF2B5EF4-FFF2-40B4-BE49-F238E27FC236}">
                <a16:creationId xmlns:a16="http://schemas.microsoft.com/office/drawing/2014/main" id="{05DC4DD8-161C-47E5-B919-C8EFB561D9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213467"/>
            <a:ext cx="12192000" cy="1183908"/>
          </a:xfrm>
          <a:prstGeom prst="rect">
            <a:avLst/>
          </a:prstGeom>
          <a:gradFill flip="none" rotWithShape="1">
            <a:gsLst>
              <a:gs pos="0">
                <a:srgbClr val="55B97D"/>
              </a:gs>
              <a:gs pos="38000">
                <a:srgbClr val="4DB384"/>
              </a:gs>
              <a:gs pos="74000">
                <a:srgbClr val="39A39F"/>
              </a:gs>
              <a:gs pos="100000">
                <a:srgbClr val="2C9BA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County of San Diego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36A85E-2319-48D2-95D6-1571442284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05294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A4B5142-081A-4F87-9EC0-20AA0C6B5A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903659"/>
            <a:ext cx="12192000" cy="1954341"/>
          </a:xfrm>
          <a:prstGeom prst="rect">
            <a:avLst/>
          </a:prstGeom>
          <a:solidFill>
            <a:srgbClr val="EFF2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0571F95-4CCA-4518-8115-D9E599643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4900066"/>
            <a:ext cx="12192000" cy="1"/>
          </a:xfrm>
          <a:prstGeom prst="line">
            <a:avLst/>
          </a:prstGeom>
          <a:ln w="50800">
            <a:solidFill>
              <a:srgbClr val="1D90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entagon 12">
            <a:extLst>
              <a:ext uri="{FF2B5EF4-FFF2-40B4-BE49-F238E27FC236}">
                <a16:creationId xmlns:a16="http://schemas.microsoft.com/office/drawing/2014/main" id="{CCE93F55-C954-4BD0-BA8D-49B5424866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213467"/>
            <a:ext cx="12192000" cy="1183908"/>
          </a:xfrm>
          <a:prstGeom prst="rect">
            <a:avLst/>
          </a:prstGeom>
          <a:gradFill flip="none" rotWithShape="1">
            <a:gsLst>
              <a:gs pos="0">
                <a:srgbClr val="55B97D"/>
              </a:gs>
              <a:gs pos="38000">
                <a:srgbClr val="4DB384"/>
              </a:gs>
              <a:gs pos="74000">
                <a:srgbClr val="39A39F"/>
              </a:gs>
              <a:gs pos="100000">
                <a:srgbClr val="2C9BA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E147105-2DE7-47CA-A17C-D5F4334CF36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690" y="27435"/>
            <a:ext cx="4354946" cy="148004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54C2739-A02A-415F-59AA-32127B2789DB}"/>
              </a:ext>
            </a:extLst>
          </p:cNvPr>
          <p:cNvCxnSpPr>
            <a:cxnSpLocks/>
          </p:cNvCxnSpPr>
          <p:nvPr userDrawn="1"/>
        </p:nvCxnSpPr>
        <p:spPr>
          <a:xfrm>
            <a:off x="838199" y="4470400"/>
            <a:ext cx="165330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9141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3D08CD-02C6-437B-A6BF-640078B1E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D5F1C-1082-4B2A-BD3B-D909A0C2ADE3}" type="datetime8">
              <a:rPr lang="en-US" smtClean="0"/>
              <a:t>4/7/2025 2:02 PM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5ACEDE-2F43-4E75-B836-DB25F14C3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346BFD-5F15-4AB7-9B72-0B5E0A88F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20986-FE1F-4F5B-A0DD-B52373B76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149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A459757-326E-4314-8FEC-B59E0510851E}"/>
              </a:ext>
            </a:extLst>
          </p:cNvPr>
          <p:cNvSpPr/>
          <p:nvPr/>
        </p:nvSpPr>
        <p:spPr>
          <a:xfrm>
            <a:off x="4993481" y="-1"/>
            <a:ext cx="7198519" cy="6858001"/>
          </a:xfrm>
          <a:prstGeom prst="rect">
            <a:avLst/>
          </a:prstGeom>
          <a:solidFill>
            <a:srgbClr val="EFF2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D1522E-6C53-42BF-8EC9-6EDE9F06E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70A63-6012-40B4-B401-AB97F50569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F25442-A167-4F78-BB81-05B0D1F05E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100312-FEE9-4E04-9753-B5F6C5E9D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943D6-8F79-49ED-A74F-B261A4809D4A}" type="datetime8">
              <a:rPr lang="en-US" smtClean="0"/>
              <a:t>4/7/2025 2:02 PM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E84972-8E90-4626-9B76-E3CF3506C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83188" y="6356350"/>
            <a:ext cx="297021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225138-AE38-4956-8F93-8EF934714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20986-FE1F-4F5B-A0DD-B52373B769E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8524355-58F5-40B5-8BE8-427FE1997D4B}"/>
              </a:ext>
            </a:extLst>
          </p:cNvPr>
          <p:cNvSpPr/>
          <p:nvPr/>
        </p:nvSpPr>
        <p:spPr>
          <a:xfrm rot="16200000">
            <a:off x="-3157538" y="3157537"/>
            <a:ext cx="6858000" cy="542925"/>
          </a:xfrm>
          <a:prstGeom prst="rect">
            <a:avLst/>
          </a:prstGeom>
          <a:gradFill flip="none" rotWithShape="1">
            <a:gsLst>
              <a:gs pos="0">
                <a:srgbClr val="55B97D"/>
              </a:gs>
              <a:gs pos="38000">
                <a:srgbClr val="4DB384"/>
              </a:gs>
              <a:gs pos="74000">
                <a:srgbClr val="39A39F"/>
              </a:gs>
              <a:gs pos="100000">
                <a:srgbClr val="2C9BA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en-US" sz="2000" b="1">
              <a:solidFill>
                <a:prstClr val="white"/>
              </a:solidFill>
              <a:latin typeface="Franklin Gothic Medium Cond" panose="020B06060304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899FFF2-1960-4796-A86B-F27737112BC3}"/>
              </a:ext>
            </a:extLst>
          </p:cNvPr>
          <p:cNvCxnSpPr>
            <a:cxnSpLocks/>
          </p:cNvCxnSpPr>
          <p:nvPr/>
        </p:nvCxnSpPr>
        <p:spPr>
          <a:xfrm>
            <a:off x="4993481" y="0"/>
            <a:ext cx="0" cy="6858000"/>
          </a:xfrm>
          <a:prstGeom prst="line">
            <a:avLst/>
          </a:prstGeom>
          <a:ln w="50800">
            <a:solidFill>
              <a:srgbClr val="1D90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2C5A3860-2018-4A2F-BA3C-2870A4AF8A9F}"/>
              </a:ext>
            </a:extLst>
          </p:cNvPr>
          <p:cNvSpPr/>
          <p:nvPr userDrawn="1"/>
        </p:nvSpPr>
        <p:spPr>
          <a:xfrm>
            <a:off x="4993481" y="-1"/>
            <a:ext cx="7198519" cy="6858001"/>
          </a:xfrm>
          <a:prstGeom prst="rect">
            <a:avLst/>
          </a:prstGeom>
          <a:solidFill>
            <a:srgbClr val="EFF2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CA5FADA-EE41-493C-AC32-50DB3CA29CD0}"/>
              </a:ext>
            </a:extLst>
          </p:cNvPr>
          <p:cNvSpPr/>
          <p:nvPr userDrawn="1"/>
        </p:nvSpPr>
        <p:spPr>
          <a:xfrm rot="16200000">
            <a:off x="-3157538" y="3157537"/>
            <a:ext cx="6858000" cy="542925"/>
          </a:xfrm>
          <a:prstGeom prst="rect">
            <a:avLst/>
          </a:prstGeom>
          <a:gradFill flip="none" rotWithShape="1">
            <a:gsLst>
              <a:gs pos="0">
                <a:srgbClr val="55B97D"/>
              </a:gs>
              <a:gs pos="38000">
                <a:srgbClr val="4DB384"/>
              </a:gs>
              <a:gs pos="74000">
                <a:srgbClr val="39A39F"/>
              </a:gs>
              <a:gs pos="100000">
                <a:srgbClr val="2C9BA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en-US" sz="2000" b="1">
              <a:solidFill>
                <a:prstClr val="white"/>
              </a:solidFill>
              <a:latin typeface="Franklin Gothic Medium Cond" panose="020B060603040202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D8F2AEF-A31E-4343-B33D-F371A9381742}"/>
              </a:ext>
            </a:extLst>
          </p:cNvPr>
          <p:cNvCxnSpPr>
            <a:cxnSpLocks/>
          </p:cNvCxnSpPr>
          <p:nvPr userDrawn="1"/>
        </p:nvCxnSpPr>
        <p:spPr>
          <a:xfrm>
            <a:off x="4993481" y="0"/>
            <a:ext cx="0" cy="6858000"/>
          </a:xfrm>
          <a:prstGeom prst="line">
            <a:avLst/>
          </a:prstGeom>
          <a:ln w="50800">
            <a:solidFill>
              <a:srgbClr val="1D90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27218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0C32DC-2E91-4570-B88D-C2AA03465E4D}"/>
              </a:ext>
            </a:extLst>
          </p:cNvPr>
          <p:cNvSpPr/>
          <p:nvPr/>
        </p:nvSpPr>
        <p:spPr>
          <a:xfrm>
            <a:off x="4993481" y="-1"/>
            <a:ext cx="7198519" cy="6858001"/>
          </a:xfrm>
          <a:prstGeom prst="rect">
            <a:avLst/>
          </a:prstGeom>
          <a:solidFill>
            <a:srgbClr val="EFF2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744219-CCA2-479E-A4AA-83E377C64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0031A4-F7CF-436B-87E1-4979E378C3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7401CC-1A7F-4721-BDA3-442611191B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53FB9A-7715-4470-A9AF-7D493AAD5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D47AB-EDDE-4873-860B-98C0FB01AD14}" type="datetime8">
              <a:rPr lang="en-US" smtClean="0"/>
              <a:t>4/7/2025 2:02 PM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A813ED-00FB-4376-9C7B-EB541FDB4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83188" y="6356350"/>
            <a:ext cx="297021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B613B4-2234-4451-AC98-FAC89474C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20986-FE1F-4F5B-A0DD-B52373B769E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B0B62AB-BBBD-4B1C-A54F-FA1E891CC408}"/>
              </a:ext>
            </a:extLst>
          </p:cNvPr>
          <p:cNvSpPr/>
          <p:nvPr/>
        </p:nvSpPr>
        <p:spPr>
          <a:xfrm rot="16200000">
            <a:off x="-3157538" y="3157537"/>
            <a:ext cx="6858000" cy="542925"/>
          </a:xfrm>
          <a:prstGeom prst="rect">
            <a:avLst/>
          </a:prstGeom>
          <a:gradFill flip="none" rotWithShape="1">
            <a:gsLst>
              <a:gs pos="0">
                <a:srgbClr val="55B97D"/>
              </a:gs>
              <a:gs pos="38000">
                <a:srgbClr val="4DB384"/>
              </a:gs>
              <a:gs pos="74000">
                <a:srgbClr val="39A39F"/>
              </a:gs>
              <a:gs pos="100000">
                <a:srgbClr val="2C9BA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en-US" sz="2000" b="1">
              <a:solidFill>
                <a:prstClr val="white"/>
              </a:solidFill>
              <a:latin typeface="Franklin Gothic Medium Cond" panose="020B06060304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8FCA764-2A6F-41FB-9D3C-58C77B9F40DC}"/>
              </a:ext>
            </a:extLst>
          </p:cNvPr>
          <p:cNvCxnSpPr>
            <a:cxnSpLocks/>
          </p:cNvCxnSpPr>
          <p:nvPr/>
        </p:nvCxnSpPr>
        <p:spPr>
          <a:xfrm>
            <a:off x="4993481" y="0"/>
            <a:ext cx="0" cy="6858000"/>
          </a:xfrm>
          <a:prstGeom prst="line">
            <a:avLst/>
          </a:prstGeom>
          <a:ln w="50800">
            <a:solidFill>
              <a:srgbClr val="1D90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3E5DB01B-3C38-4D18-8516-341B66559B68}"/>
              </a:ext>
            </a:extLst>
          </p:cNvPr>
          <p:cNvSpPr/>
          <p:nvPr userDrawn="1"/>
        </p:nvSpPr>
        <p:spPr>
          <a:xfrm>
            <a:off x="4993481" y="-1"/>
            <a:ext cx="7198519" cy="6858001"/>
          </a:xfrm>
          <a:prstGeom prst="rect">
            <a:avLst/>
          </a:prstGeom>
          <a:solidFill>
            <a:srgbClr val="EFF2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0C35720-8D5F-4205-9E2A-F3414CA9447C}"/>
              </a:ext>
            </a:extLst>
          </p:cNvPr>
          <p:cNvSpPr/>
          <p:nvPr userDrawn="1"/>
        </p:nvSpPr>
        <p:spPr>
          <a:xfrm rot="16200000">
            <a:off x="-3157538" y="3157537"/>
            <a:ext cx="6858000" cy="542925"/>
          </a:xfrm>
          <a:prstGeom prst="rect">
            <a:avLst/>
          </a:prstGeom>
          <a:gradFill flip="none" rotWithShape="1">
            <a:gsLst>
              <a:gs pos="0">
                <a:srgbClr val="55B97D"/>
              </a:gs>
              <a:gs pos="38000">
                <a:srgbClr val="4DB384"/>
              </a:gs>
              <a:gs pos="74000">
                <a:srgbClr val="39A39F"/>
              </a:gs>
              <a:gs pos="100000">
                <a:srgbClr val="2C9BA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en-US" sz="2000" b="1">
              <a:solidFill>
                <a:prstClr val="white"/>
              </a:solidFill>
              <a:latin typeface="Franklin Gothic Medium Cond" panose="020B060603040202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FB81817-E013-42D1-8545-2A85094D3E14}"/>
              </a:ext>
            </a:extLst>
          </p:cNvPr>
          <p:cNvCxnSpPr>
            <a:cxnSpLocks/>
          </p:cNvCxnSpPr>
          <p:nvPr userDrawn="1"/>
        </p:nvCxnSpPr>
        <p:spPr>
          <a:xfrm>
            <a:off x="4993481" y="0"/>
            <a:ext cx="0" cy="6858000"/>
          </a:xfrm>
          <a:prstGeom prst="line">
            <a:avLst/>
          </a:prstGeom>
          <a:ln w="50800">
            <a:solidFill>
              <a:srgbClr val="1D90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99517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 - Revers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0C32DC-2E91-4570-B88D-C2AA03465E4D}"/>
              </a:ext>
            </a:extLst>
          </p:cNvPr>
          <p:cNvSpPr/>
          <p:nvPr/>
        </p:nvSpPr>
        <p:spPr>
          <a:xfrm>
            <a:off x="542926" y="-1"/>
            <a:ext cx="4450556" cy="6858001"/>
          </a:xfrm>
          <a:prstGeom prst="rect">
            <a:avLst/>
          </a:prstGeom>
          <a:solidFill>
            <a:srgbClr val="EFF2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744219-CCA2-479E-A4AA-83E377C64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0031A4-F7CF-436B-87E1-4979E378C3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7401CC-1A7F-4721-BDA3-442611191B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53FB9A-7715-4470-A9AF-7D493AAD5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EAF34-B536-409F-A097-14A7CAA0927F}" type="datetime8">
              <a:rPr lang="en-US" smtClean="0"/>
              <a:t>4/7/2025 2:02 PM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A813ED-00FB-4376-9C7B-EB541FDB4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83188" y="6356350"/>
            <a:ext cx="297021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B613B4-2234-4451-AC98-FAC89474C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20986-FE1F-4F5B-A0DD-B52373B769E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B0B62AB-BBBD-4B1C-A54F-FA1E891CC408}"/>
              </a:ext>
            </a:extLst>
          </p:cNvPr>
          <p:cNvSpPr/>
          <p:nvPr/>
        </p:nvSpPr>
        <p:spPr>
          <a:xfrm rot="16200000">
            <a:off x="-3157538" y="3157537"/>
            <a:ext cx="6858000" cy="542925"/>
          </a:xfrm>
          <a:prstGeom prst="rect">
            <a:avLst/>
          </a:prstGeom>
          <a:gradFill flip="none" rotWithShape="1">
            <a:gsLst>
              <a:gs pos="0">
                <a:srgbClr val="55B97D"/>
              </a:gs>
              <a:gs pos="38000">
                <a:srgbClr val="4DB384"/>
              </a:gs>
              <a:gs pos="74000">
                <a:srgbClr val="39A39F"/>
              </a:gs>
              <a:gs pos="100000">
                <a:srgbClr val="2C9BA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en-US" sz="2000" b="1">
              <a:solidFill>
                <a:prstClr val="white"/>
              </a:solidFill>
              <a:latin typeface="Franklin Gothic Medium Cond" panose="020B06060304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8FCA764-2A6F-41FB-9D3C-58C77B9F40DC}"/>
              </a:ext>
            </a:extLst>
          </p:cNvPr>
          <p:cNvCxnSpPr>
            <a:cxnSpLocks/>
          </p:cNvCxnSpPr>
          <p:nvPr/>
        </p:nvCxnSpPr>
        <p:spPr>
          <a:xfrm>
            <a:off x="4993481" y="0"/>
            <a:ext cx="0" cy="6858000"/>
          </a:xfrm>
          <a:prstGeom prst="line">
            <a:avLst/>
          </a:prstGeom>
          <a:ln w="50800">
            <a:solidFill>
              <a:srgbClr val="1D90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1E51E15F-FED9-4501-94EB-75D66C53C8F6}"/>
              </a:ext>
            </a:extLst>
          </p:cNvPr>
          <p:cNvSpPr/>
          <p:nvPr userDrawn="1"/>
        </p:nvSpPr>
        <p:spPr>
          <a:xfrm>
            <a:off x="542926" y="-1"/>
            <a:ext cx="4450556" cy="6858001"/>
          </a:xfrm>
          <a:prstGeom prst="rect">
            <a:avLst/>
          </a:prstGeom>
          <a:solidFill>
            <a:srgbClr val="EFF2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28EAAB7-7F35-4682-BACE-38F0C42FE3C8}"/>
              </a:ext>
            </a:extLst>
          </p:cNvPr>
          <p:cNvSpPr/>
          <p:nvPr userDrawn="1"/>
        </p:nvSpPr>
        <p:spPr>
          <a:xfrm rot="16200000">
            <a:off x="-3157538" y="3157537"/>
            <a:ext cx="6858000" cy="542925"/>
          </a:xfrm>
          <a:prstGeom prst="rect">
            <a:avLst/>
          </a:prstGeom>
          <a:gradFill flip="none" rotWithShape="1">
            <a:gsLst>
              <a:gs pos="0">
                <a:srgbClr val="55B97D"/>
              </a:gs>
              <a:gs pos="38000">
                <a:srgbClr val="4DB384"/>
              </a:gs>
              <a:gs pos="74000">
                <a:srgbClr val="39A39F"/>
              </a:gs>
              <a:gs pos="100000">
                <a:srgbClr val="2C9BA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en-US" sz="2000" b="1">
              <a:solidFill>
                <a:prstClr val="white"/>
              </a:solidFill>
              <a:latin typeface="Franklin Gothic Medium Cond" panose="020B060603040202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86242F1-A779-43E2-AFA5-4A686AD89023}"/>
              </a:ext>
            </a:extLst>
          </p:cNvPr>
          <p:cNvCxnSpPr>
            <a:cxnSpLocks/>
          </p:cNvCxnSpPr>
          <p:nvPr userDrawn="1"/>
        </p:nvCxnSpPr>
        <p:spPr>
          <a:xfrm>
            <a:off x="4993481" y="0"/>
            <a:ext cx="0" cy="6858000"/>
          </a:xfrm>
          <a:prstGeom prst="line">
            <a:avLst/>
          </a:prstGeom>
          <a:ln w="50800">
            <a:solidFill>
              <a:srgbClr val="1D90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40922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Large map with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4F214-FDF6-4836-BDED-75C9BD4B2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BCC4FC-0474-43A6-91C9-C837D1C549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3E2D80-5BF3-4E03-9FC5-BC1F42FB8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05E2A-F92B-4CB9-A727-63F48E73B845}" type="datetime8">
              <a:rPr lang="en-US" smtClean="0"/>
              <a:t>4/7/2025 2:02 PM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ECB154-A58C-402F-93CE-310579F8A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11ACB0-DB17-4089-B427-F315809DE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20986-FE1F-4F5B-A0DD-B52373B76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9350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CF6C5-32D9-4EA4-9EC5-DAF562E41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EA9E4B-237A-4CE6-8EB8-39F7B3BFE9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56C0EA-1F2E-4B53-91CA-F471BE4CB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A1DB8-E667-4A5E-8B14-8778DFA30530}" type="datetime8">
              <a:rPr lang="en-US" smtClean="0"/>
              <a:t>4/7/2025 2:02 PM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BE5CF9-EBA6-4829-AAA6-9E13FC491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489B3B-5DF2-4079-BF9B-5817528C6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20986-FE1F-4F5B-A0DD-B52373B76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9297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D8B228-CBEC-46F3-A14B-748A8ACF00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5A281F-B832-4193-BAD2-C6011C95B9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A406BC-0D2E-4FF4-A106-BDC0428F2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A54E4-7CD1-4C19-BAB1-572A5AF6EB76}" type="datetime8">
              <a:rPr lang="en-US" smtClean="0"/>
              <a:t>4/7/2025 2:02 PM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6873CE-989E-4D39-9772-C764A8F39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CC96B6-65A7-468E-A200-C1360AE41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20986-FE1F-4F5B-A0DD-B52373B769E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B53D96-3249-493D-8005-9351805507B5}"/>
              </a:ext>
            </a:extLst>
          </p:cNvPr>
          <p:cNvSpPr/>
          <p:nvPr/>
        </p:nvSpPr>
        <p:spPr>
          <a:xfrm rot="16200000">
            <a:off x="-3157538" y="3157537"/>
            <a:ext cx="6858000" cy="542925"/>
          </a:xfrm>
          <a:prstGeom prst="rect">
            <a:avLst/>
          </a:prstGeom>
          <a:gradFill flip="none" rotWithShape="1">
            <a:gsLst>
              <a:gs pos="0">
                <a:srgbClr val="55B97D"/>
              </a:gs>
              <a:gs pos="38000">
                <a:srgbClr val="4DB384"/>
              </a:gs>
              <a:gs pos="74000">
                <a:srgbClr val="39A39F"/>
              </a:gs>
              <a:gs pos="100000">
                <a:srgbClr val="2C9BA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en-US" sz="2000" b="1">
              <a:solidFill>
                <a:prstClr val="white"/>
              </a:solidFill>
              <a:latin typeface="Franklin Gothic Medium Cond" panose="020B06060304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29559DB-FA88-4816-A6C6-D3EBBE8E54AF}"/>
              </a:ext>
            </a:extLst>
          </p:cNvPr>
          <p:cNvCxnSpPr>
            <a:cxnSpLocks/>
          </p:cNvCxnSpPr>
          <p:nvPr/>
        </p:nvCxnSpPr>
        <p:spPr>
          <a:xfrm>
            <a:off x="8653463" y="0"/>
            <a:ext cx="0" cy="6356350"/>
          </a:xfrm>
          <a:prstGeom prst="line">
            <a:avLst/>
          </a:prstGeom>
          <a:ln w="50800">
            <a:solidFill>
              <a:srgbClr val="1D90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B34AD45A-EBFF-424D-BDD7-3350415BEDF9}"/>
              </a:ext>
            </a:extLst>
          </p:cNvPr>
          <p:cNvSpPr/>
          <p:nvPr userDrawn="1"/>
        </p:nvSpPr>
        <p:spPr>
          <a:xfrm rot="16200000">
            <a:off x="-3157538" y="3157537"/>
            <a:ext cx="6858000" cy="542925"/>
          </a:xfrm>
          <a:prstGeom prst="rect">
            <a:avLst/>
          </a:prstGeom>
          <a:gradFill flip="none" rotWithShape="1">
            <a:gsLst>
              <a:gs pos="0">
                <a:srgbClr val="55B97D"/>
              </a:gs>
              <a:gs pos="38000">
                <a:srgbClr val="4DB384"/>
              </a:gs>
              <a:gs pos="74000">
                <a:srgbClr val="39A39F"/>
              </a:gs>
              <a:gs pos="100000">
                <a:srgbClr val="2C9BA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en-US" sz="2000" b="1">
              <a:solidFill>
                <a:prstClr val="white"/>
              </a:solidFill>
              <a:latin typeface="Franklin Gothic Medium Cond" panose="020B06060304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23616D7-C655-4048-9DC2-35E5A77403C9}"/>
              </a:ext>
            </a:extLst>
          </p:cNvPr>
          <p:cNvCxnSpPr>
            <a:cxnSpLocks/>
          </p:cNvCxnSpPr>
          <p:nvPr userDrawn="1"/>
        </p:nvCxnSpPr>
        <p:spPr>
          <a:xfrm>
            <a:off x="8653463" y="0"/>
            <a:ext cx="0" cy="6356350"/>
          </a:xfrm>
          <a:prstGeom prst="line">
            <a:avLst/>
          </a:prstGeom>
          <a:ln w="50800">
            <a:solidFill>
              <a:srgbClr val="1D90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2240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4F214-FDF6-4836-BDED-75C9BD4B2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BCC4FC-0474-43A6-91C9-C837D1C549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3E2D80-5BF3-4E03-9FC5-BC1F42FB8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AB390A7-38F6-4E66-8481-D30A3F68DB1E}" type="datetime8">
              <a:rPr lang="en-US" smtClean="0"/>
              <a:t>4/7/2025 2:02 PM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ECB154-A58C-402F-93CE-310579F8A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11ACB0-DB17-4089-B427-F315809DE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20986-FE1F-4F5B-A0DD-B52373B76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225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-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4F214-FDF6-4836-BDED-75C9BD4B2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BCC4FC-0474-43A6-91C9-C837D1C549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3E2D80-5BF3-4E03-9FC5-BC1F42FB8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0B10F-8F72-4DA1-A89C-A7DC2F664177}" type="datetime8">
              <a:rPr lang="en-US" smtClean="0"/>
              <a:t>4/7/2025 2:02 PM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ECB154-A58C-402F-93CE-310579F8A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11ACB0-DB17-4089-B427-F315809DE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20986-FE1F-4F5B-A0DD-B52373B769EE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3B5524C-5DB8-4583-B007-342BC4D5477A}"/>
              </a:ext>
            </a:extLst>
          </p:cNvPr>
          <p:cNvCxnSpPr>
            <a:cxnSpLocks/>
          </p:cNvCxnSpPr>
          <p:nvPr/>
        </p:nvCxnSpPr>
        <p:spPr>
          <a:xfrm>
            <a:off x="528956" y="1304158"/>
            <a:ext cx="11663044" cy="0"/>
          </a:xfrm>
          <a:prstGeom prst="line">
            <a:avLst/>
          </a:prstGeom>
          <a:ln w="50800">
            <a:solidFill>
              <a:srgbClr val="1D90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A80DD7B1-3CCD-49BA-BBDB-0E2B5EF76702}"/>
              </a:ext>
            </a:extLst>
          </p:cNvPr>
          <p:cNvSpPr/>
          <p:nvPr/>
        </p:nvSpPr>
        <p:spPr>
          <a:xfrm rot="16200000">
            <a:off x="-3157538" y="3157537"/>
            <a:ext cx="6858000" cy="542925"/>
          </a:xfrm>
          <a:prstGeom prst="rect">
            <a:avLst/>
          </a:prstGeom>
          <a:gradFill flip="none" rotWithShape="1">
            <a:gsLst>
              <a:gs pos="0">
                <a:srgbClr val="55B97D"/>
              </a:gs>
              <a:gs pos="38000">
                <a:srgbClr val="4DB384"/>
              </a:gs>
              <a:gs pos="74000">
                <a:srgbClr val="39A39F"/>
              </a:gs>
              <a:gs pos="100000">
                <a:srgbClr val="2C9BA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en-US" sz="2000" b="1">
              <a:solidFill>
                <a:prstClr val="white"/>
              </a:solidFill>
              <a:latin typeface="Franklin Gothic Medium Cond" panose="020B06060304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5F8BBAC-D730-4190-98D9-56D1AA0FB3DF}"/>
              </a:ext>
            </a:extLst>
          </p:cNvPr>
          <p:cNvCxnSpPr>
            <a:cxnSpLocks/>
          </p:cNvCxnSpPr>
          <p:nvPr userDrawn="1"/>
        </p:nvCxnSpPr>
        <p:spPr>
          <a:xfrm>
            <a:off x="528956" y="1304158"/>
            <a:ext cx="11663044" cy="0"/>
          </a:xfrm>
          <a:prstGeom prst="line">
            <a:avLst/>
          </a:prstGeom>
          <a:ln w="50800">
            <a:solidFill>
              <a:srgbClr val="1D90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FD9C0354-A9CE-481B-82F5-EA8177C95F62}"/>
              </a:ext>
            </a:extLst>
          </p:cNvPr>
          <p:cNvSpPr/>
          <p:nvPr userDrawn="1"/>
        </p:nvSpPr>
        <p:spPr>
          <a:xfrm rot="16200000">
            <a:off x="-3157538" y="3157537"/>
            <a:ext cx="6858000" cy="542925"/>
          </a:xfrm>
          <a:prstGeom prst="rect">
            <a:avLst/>
          </a:prstGeom>
          <a:gradFill flip="none" rotWithShape="1">
            <a:gsLst>
              <a:gs pos="0">
                <a:srgbClr val="55B97D"/>
              </a:gs>
              <a:gs pos="38000">
                <a:srgbClr val="4DB384"/>
              </a:gs>
              <a:gs pos="74000">
                <a:srgbClr val="39A39F"/>
              </a:gs>
              <a:gs pos="100000">
                <a:srgbClr val="2C9BA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en-US" sz="2000" b="1">
              <a:solidFill>
                <a:prstClr val="white"/>
              </a:solidFill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146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4F765FE-73D9-492F-82C0-189AC7212BF0}"/>
              </a:ext>
            </a:extLst>
          </p:cNvPr>
          <p:cNvSpPr/>
          <p:nvPr/>
        </p:nvSpPr>
        <p:spPr>
          <a:xfrm>
            <a:off x="542925" y="4562474"/>
            <a:ext cx="11649075" cy="2295525"/>
          </a:xfrm>
          <a:prstGeom prst="rect">
            <a:avLst/>
          </a:prstGeom>
          <a:solidFill>
            <a:srgbClr val="EFF2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8DC674-3A90-4AFA-8674-3678DCABC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E6007C-510D-47E2-A990-70938233D8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762775"/>
            <a:ext cx="10515600" cy="13268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EF2FC4-F569-4009-824B-9087098C0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3C05D-64AF-4A1E-8224-1436EC7E2EBE}" type="datetime8">
              <a:rPr lang="en-US" smtClean="0"/>
              <a:t>4/7/2025 2:02 PM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075205-CFFB-4C3E-B9E6-3DC86C5C2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6A5A57-17F5-4B23-A8DB-CAD6FE209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20986-FE1F-4F5B-A0DD-B52373B769EE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A455553-680C-4B9E-831C-23BD4E7D3F1E}"/>
              </a:ext>
            </a:extLst>
          </p:cNvPr>
          <p:cNvCxnSpPr>
            <a:cxnSpLocks/>
          </p:cNvCxnSpPr>
          <p:nvPr/>
        </p:nvCxnSpPr>
        <p:spPr>
          <a:xfrm>
            <a:off x="528956" y="4562475"/>
            <a:ext cx="11663044" cy="0"/>
          </a:xfrm>
          <a:prstGeom prst="line">
            <a:avLst/>
          </a:prstGeom>
          <a:ln w="50800">
            <a:solidFill>
              <a:srgbClr val="1D90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2E315AAA-A8E6-4F33-BA4F-0F750F50B13C}"/>
              </a:ext>
            </a:extLst>
          </p:cNvPr>
          <p:cNvSpPr/>
          <p:nvPr/>
        </p:nvSpPr>
        <p:spPr>
          <a:xfrm rot="16200000">
            <a:off x="-3157538" y="3157537"/>
            <a:ext cx="6858000" cy="542925"/>
          </a:xfrm>
          <a:prstGeom prst="rect">
            <a:avLst/>
          </a:prstGeom>
          <a:gradFill flip="none" rotWithShape="1">
            <a:gsLst>
              <a:gs pos="0">
                <a:srgbClr val="55B97D"/>
              </a:gs>
              <a:gs pos="38000">
                <a:srgbClr val="4DB384"/>
              </a:gs>
              <a:gs pos="74000">
                <a:srgbClr val="39A39F"/>
              </a:gs>
              <a:gs pos="100000">
                <a:srgbClr val="2C9BA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en-US" sz="2000" b="1">
              <a:solidFill>
                <a:prstClr val="white"/>
              </a:solidFill>
              <a:latin typeface="Franklin Gothic Medium Cond" panose="020B06060304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7AC3DA8-FA9E-4448-9485-6F7CE818DA22}"/>
              </a:ext>
            </a:extLst>
          </p:cNvPr>
          <p:cNvCxnSpPr>
            <a:cxnSpLocks/>
          </p:cNvCxnSpPr>
          <p:nvPr userDrawn="1"/>
        </p:nvCxnSpPr>
        <p:spPr>
          <a:xfrm>
            <a:off x="528956" y="4562475"/>
            <a:ext cx="11663044" cy="0"/>
          </a:xfrm>
          <a:prstGeom prst="line">
            <a:avLst/>
          </a:prstGeom>
          <a:ln w="50800">
            <a:solidFill>
              <a:srgbClr val="1D90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CB66E6D1-2DAD-4CA4-9CEF-6ADA8C88DFDE}"/>
              </a:ext>
            </a:extLst>
          </p:cNvPr>
          <p:cNvSpPr/>
          <p:nvPr userDrawn="1"/>
        </p:nvSpPr>
        <p:spPr>
          <a:xfrm rot="16200000">
            <a:off x="-3157538" y="3157537"/>
            <a:ext cx="6858000" cy="542925"/>
          </a:xfrm>
          <a:prstGeom prst="rect">
            <a:avLst/>
          </a:prstGeom>
          <a:gradFill flip="none" rotWithShape="1">
            <a:gsLst>
              <a:gs pos="0">
                <a:srgbClr val="55B97D"/>
              </a:gs>
              <a:gs pos="38000">
                <a:srgbClr val="4DB384"/>
              </a:gs>
              <a:gs pos="74000">
                <a:srgbClr val="39A39F"/>
              </a:gs>
              <a:gs pos="100000">
                <a:srgbClr val="2C9BA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en-US" sz="2000" b="1">
              <a:solidFill>
                <a:prstClr val="white"/>
              </a:solidFill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277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5654C-6D5E-45D0-8DB8-59D40570C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C6D3F-4CCA-48F1-A4D8-716F89D3B7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73565"/>
            <a:ext cx="5181600" cy="4703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93FDFD-694F-4803-ABC4-9095AE7C92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73565"/>
            <a:ext cx="5181600" cy="4703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3E4BB4-0B42-4E5A-9FDE-30CCFEE5E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87F64-A8EE-444F-A504-7C618BA69AA3}" type="datetime8">
              <a:rPr lang="en-US" smtClean="0"/>
              <a:t>4/7/2025 2:02 PM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C27E9D-447F-4F5E-A2FA-F8AE2884F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CCACCC-B33A-4E10-B156-9A42AF5D4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20986-FE1F-4F5B-A0DD-B52373B76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650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 -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5654C-6D5E-45D0-8DB8-59D40570C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C6D3F-4CCA-48F1-A4D8-716F89D3B7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73565"/>
            <a:ext cx="5181600" cy="4703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93FDFD-694F-4803-ABC4-9095AE7C92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73565"/>
            <a:ext cx="5181600" cy="4703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3E4BB4-0B42-4E5A-9FDE-30CCFEE5E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B5A01-D059-41F8-B604-2278B898ADE1}" type="datetime8">
              <a:rPr lang="en-US" smtClean="0"/>
              <a:t>4/7/2025 2:02 PM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C27E9D-447F-4F5E-A2FA-F8AE2884F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CCACCC-B33A-4E10-B156-9A42AF5D4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20986-FE1F-4F5B-A0DD-B52373B769EE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1E08552-FDB5-4849-8E41-E084402DA2B0}"/>
              </a:ext>
            </a:extLst>
          </p:cNvPr>
          <p:cNvCxnSpPr>
            <a:cxnSpLocks/>
          </p:cNvCxnSpPr>
          <p:nvPr/>
        </p:nvCxnSpPr>
        <p:spPr>
          <a:xfrm>
            <a:off x="528956" y="1304158"/>
            <a:ext cx="11663044" cy="0"/>
          </a:xfrm>
          <a:prstGeom prst="line">
            <a:avLst/>
          </a:prstGeom>
          <a:ln w="50800">
            <a:solidFill>
              <a:srgbClr val="1D90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34BEB0C7-3A24-4E10-8158-3A2D3EB5CE9B}"/>
              </a:ext>
            </a:extLst>
          </p:cNvPr>
          <p:cNvSpPr/>
          <p:nvPr/>
        </p:nvSpPr>
        <p:spPr>
          <a:xfrm rot="16200000">
            <a:off x="-3157538" y="3157537"/>
            <a:ext cx="6858000" cy="542925"/>
          </a:xfrm>
          <a:prstGeom prst="rect">
            <a:avLst/>
          </a:prstGeom>
          <a:gradFill flip="none" rotWithShape="1">
            <a:gsLst>
              <a:gs pos="0">
                <a:srgbClr val="55B97D"/>
              </a:gs>
              <a:gs pos="38000">
                <a:srgbClr val="4DB384"/>
              </a:gs>
              <a:gs pos="74000">
                <a:srgbClr val="39A39F"/>
              </a:gs>
              <a:gs pos="100000">
                <a:srgbClr val="2C9BA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en-US" sz="2000" b="1">
              <a:solidFill>
                <a:prstClr val="white"/>
              </a:solidFill>
              <a:latin typeface="Franklin Gothic Medium Cond" panose="020B06060304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BCAF9F-681A-4D18-BED0-D7934A7DA727}"/>
              </a:ext>
            </a:extLst>
          </p:cNvPr>
          <p:cNvCxnSpPr>
            <a:cxnSpLocks/>
          </p:cNvCxnSpPr>
          <p:nvPr userDrawn="1"/>
        </p:nvCxnSpPr>
        <p:spPr>
          <a:xfrm>
            <a:off x="528956" y="1304158"/>
            <a:ext cx="11663044" cy="0"/>
          </a:xfrm>
          <a:prstGeom prst="line">
            <a:avLst/>
          </a:prstGeom>
          <a:ln w="50800">
            <a:solidFill>
              <a:srgbClr val="1D90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8B2048A3-CD42-4783-9B7C-A3E4F2C71F6E}"/>
              </a:ext>
            </a:extLst>
          </p:cNvPr>
          <p:cNvSpPr/>
          <p:nvPr userDrawn="1"/>
        </p:nvSpPr>
        <p:spPr>
          <a:xfrm rot="16200000">
            <a:off x="-3157538" y="3157537"/>
            <a:ext cx="6858000" cy="542925"/>
          </a:xfrm>
          <a:prstGeom prst="rect">
            <a:avLst/>
          </a:prstGeom>
          <a:gradFill flip="none" rotWithShape="1">
            <a:gsLst>
              <a:gs pos="0">
                <a:srgbClr val="55B97D"/>
              </a:gs>
              <a:gs pos="38000">
                <a:srgbClr val="4DB384"/>
              </a:gs>
              <a:gs pos="74000">
                <a:srgbClr val="39A39F"/>
              </a:gs>
              <a:gs pos="100000">
                <a:srgbClr val="2C9BA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en-US" sz="2000" b="1">
              <a:solidFill>
                <a:prstClr val="white"/>
              </a:solidFill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050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C606A-84D7-481D-8540-1479B2391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93082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43965F-C6B2-44A7-A74A-55A839C9E6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411448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929610-1BA5-488F-95DA-05CDC11F10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235360"/>
            <a:ext cx="5157787" cy="3954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095002-D1DC-4477-9578-601BB2EC71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411448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BEA0C4-DCDA-4856-8C43-E1E07AE9EA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235360"/>
            <a:ext cx="5183188" cy="3954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009F5A-7AD4-4549-93EE-0B1C00FD6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977CE-CF59-4EFF-B261-8EE13D8571D8}" type="datetime8">
              <a:rPr lang="en-US" smtClean="0"/>
              <a:t>4/7/2025 2:02 PM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A5C53A-513A-414B-95BC-2D826C0C2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E53767-ABF5-49E8-8EBF-BFF663169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20986-FE1F-4F5B-A0DD-B52373B76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493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0CEDE-54DB-4DF1-9462-1B41DA7CE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C129E1-3215-430B-8184-D3D97EB2D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4FD-870F-4863-A812-D0A7A3AACC8F}" type="datetime8">
              <a:rPr lang="en-US" smtClean="0"/>
              <a:t>4/7/2025 2:02 PM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8B036E-2DBC-4659-AE31-5DD92451A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944158-6E4D-4A39-8016-14B020367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20986-FE1F-4F5B-A0DD-B52373B76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318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 -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0CEDE-54DB-4DF1-9462-1B41DA7CE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C129E1-3215-430B-8184-D3D97EB2D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E0E93-FCF3-4668-AD81-5F80B7A46FFB}" type="datetime8">
              <a:rPr lang="en-US" smtClean="0"/>
              <a:t>4/7/2025 2:02 PM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8B036E-2DBC-4659-AE31-5DD92451A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944158-6E4D-4A39-8016-14B020367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20986-FE1F-4F5B-A0DD-B52373B769EE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E216E8A-323C-4C24-95EE-8C9BF3D27617}"/>
              </a:ext>
            </a:extLst>
          </p:cNvPr>
          <p:cNvCxnSpPr>
            <a:cxnSpLocks/>
          </p:cNvCxnSpPr>
          <p:nvPr/>
        </p:nvCxnSpPr>
        <p:spPr>
          <a:xfrm>
            <a:off x="528956" y="1304158"/>
            <a:ext cx="11663044" cy="0"/>
          </a:xfrm>
          <a:prstGeom prst="line">
            <a:avLst/>
          </a:prstGeom>
          <a:ln w="50800">
            <a:solidFill>
              <a:srgbClr val="1D90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499A2852-FA91-4162-9A65-8E8C42E963C2}"/>
              </a:ext>
            </a:extLst>
          </p:cNvPr>
          <p:cNvSpPr/>
          <p:nvPr/>
        </p:nvSpPr>
        <p:spPr>
          <a:xfrm rot="16200000">
            <a:off x="-3157538" y="3157537"/>
            <a:ext cx="6858000" cy="542925"/>
          </a:xfrm>
          <a:prstGeom prst="rect">
            <a:avLst/>
          </a:prstGeom>
          <a:gradFill flip="none" rotWithShape="1">
            <a:gsLst>
              <a:gs pos="0">
                <a:srgbClr val="55B97D"/>
              </a:gs>
              <a:gs pos="38000">
                <a:srgbClr val="4DB384"/>
              </a:gs>
              <a:gs pos="74000">
                <a:srgbClr val="39A39F"/>
              </a:gs>
              <a:gs pos="100000">
                <a:srgbClr val="2C9BA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en-US" sz="2000" b="1">
              <a:solidFill>
                <a:prstClr val="white"/>
              </a:solidFill>
              <a:latin typeface="Franklin Gothic Medium Cond" panose="020B06060304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88FE1BB-6967-4314-94CA-F79011F567A7}"/>
              </a:ext>
            </a:extLst>
          </p:cNvPr>
          <p:cNvCxnSpPr>
            <a:cxnSpLocks/>
          </p:cNvCxnSpPr>
          <p:nvPr userDrawn="1"/>
        </p:nvCxnSpPr>
        <p:spPr>
          <a:xfrm>
            <a:off x="528956" y="1304158"/>
            <a:ext cx="11663044" cy="0"/>
          </a:xfrm>
          <a:prstGeom prst="line">
            <a:avLst/>
          </a:prstGeom>
          <a:ln w="50800">
            <a:solidFill>
              <a:srgbClr val="1D90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334FCE42-5071-4315-89B8-D78E63A16749}"/>
              </a:ext>
            </a:extLst>
          </p:cNvPr>
          <p:cNvSpPr/>
          <p:nvPr userDrawn="1"/>
        </p:nvSpPr>
        <p:spPr>
          <a:xfrm rot="16200000">
            <a:off x="-3157538" y="3157537"/>
            <a:ext cx="6858000" cy="542925"/>
          </a:xfrm>
          <a:prstGeom prst="rect">
            <a:avLst/>
          </a:prstGeom>
          <a:gradFill flip="none" rotWithShape="1">
            <a:gsLst>
              <a:gs pos="0">
                <a:srgbClr val="55B97D"/>
              </a:gs>
              <a:gs pos="38000">
                <a:srgbClr val="4DB384"/>
              </a:gs>
              <a:gs pos="74000">
                <a:srgbClr val="39A39F"/>
              </a:gs>
              <a:gs pos="100000">
                <a:srgbClr val="2C9BA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en-US" sz="2000" b="1">
              <a:solidFill>
                <a:prstClr val="white"/>
              </a:solidFill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134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4CAB2DF-10F5-4CA8-9952-CAC39E13D30B}"/>
              </a:ext>
            </a:extLst>
          </p:cNvPr>
          <p:cNvSpPr/>
          <p:nvPr/>
        </p:nvSpPr>
        <p:spPr>
          <a:xfrm>
            <a:off x="542925" y="1304392"/>
            <a:ext cx="11649075" cy="5553608"/>
          </a:xfrm>
          <a:prstGeom prst="rect">
            <a:avLst/>
          </a:prstGeom>
          <a:solidFill>
            <a:srgbClr val="EFF2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68D5AF-24AF-4C04-AF28-23D15DB0C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390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054C62-9D84-4A04-9750-DD3E395834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26193"/>
            <a:ext cx="10515600" cy="46507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9B1BE1-7D79-43E9-9B6D-EEB79C5B90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9698E8-909D-4D41-AADA-1F9D7333B974}" type="datetime8">
              <a:rPr lang="en-US" smtClean="0"/>
              <a:t>4/7/2025 2:02 PM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046CE4-CDA1-46E2-928C-A5DE507294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019F79-C67A-49A8-ABCE-675F562204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620986-FE1F-4F5B-A0DD-B52373B769EE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DA55212-3A68-47B0-B32B-F516D3821DF4}"/>
              </a:ext>
            </a:extLst>
          </p:cNvPr>
          <p:cNvCxnSpPr>
            <a:cxnSpLocks/>
          </p:cNvCxnSpPr>
          <p:nvPr/>
        </p:nvCxnSpPr>
        <p:spPr>
          <a:xfrm>
            <a:off x="528956" y="1304158"/>
            <a:ext cx="11663044" cy="0"/>
          </a:xfrm>
          <a:prstGeom prst="line">
            <a:avLst/>
          </a:prstGeom>
          <a:ln w="50800">
            <a:solidFill>
              <a:srgbClr val="1D90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1A5D96DD-0C0F-4BBF-9BA9-D3FF06976028}"/>
              </a:ext>
            </a:extLst>
          </p:cNvPr>
          <p:cNvSpPr/>
          <p:nvPr/>
        </p:nvSpPr>
        <p:spPr>
          <a:xfrm rot="16200000">
            <a:off x="-3157538" y="3157537"/>
            <a:ext cx="6858000" cy="542925"/>
          </a:xfrm>
          <a:prstGeom prst="rect">
            <a:avLst/>
          </a:prstGeom>
          <a:gradFill flip="none" rotWithShape="1">
            <a:gsLst>
              <a:gs pos="0">
                <a:srgbClr val="55B97D"/>
              </a:gs>
              <a:gs pos="38000">
                <a:srgbClr val="4DB384"/>
              </a:gs>
              <a:gs pos="74000">
                <a:srgbClr val="39A39F"/>
              </a:gs>
              <a:gs pos="100000">
                <a:srgbClr val="2C9BA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en-US" sz="2000" b="1">
              <a:solidFill>
                <a:prstClr val="white"/>
              </a:solidFill>
              <a:latin typeface="Franklin Gothic Medium Cond" panose="020B06060304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869FD0B-3EAA-4C3E-B45E-9B085836630F}"/>
              </a:ext>
            </a:extLst>
          </p:cNvPr>
          <p:cNvCxnSpPr>
            <a:cxnSpLocks/>
          </p:cNvCxnSpPr>
          <p:nvPr userDrawn="1"/>
        </p:nvCxnSpPr>
        <p:spPr>
          <a:xfrm>
            <a:off x="528956" y="1304158"/>
            <a:ext cx="11663044" cy="0"/>
          </a:xfrm>
          <a:prstGeom prst="line">
            <a:avLst/>
          </a:prstGeom>
          <a:ln w="50800">
            <a:solidFill>
              <a:srgbClr val="1D90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AC539911-2C0C-4E82-93C3-77BEA9554F97}"/>
              </a:ext>
            </a:extLst>
          </p:cNvPr>
          <p:cNvSpPr/>
          <p:nvPr userDrawn="1"/>
        </p:nvSpPr>
        <p:spPr>
          <a:xfrm rot="16200000">
            <a:off x="-3157538" y="3157537"/>
            <a:ext cx="6858000" cy="542925"/>
          </a:xfrm>
          <a:prstGeom prst="rect">
            <a:avLst/>
          </a:prstGeom>
          <a:gradFill flip="none" rotWithShape="1">
            <a:gsLst>
              <a:gs pos="0">
                <a:srgbClr val="55B97D"/>
              </a:gs>
              <a:gs pos="38000">
                <a:srgbClr val="4DB384"/>
              </a:gs>
              <a:gs pos="74000">
                <a:srgbClr val="39A39F"/>
              </a:gs>
              <a:gs pos="100000">
                <a:srgbClr val="2C9BA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en-US" sz="2000" b="1">
              <a:solidFill>
                <a:prstClr val="white"/>
              </a:solidFill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5498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6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0144D-C410-4B14-9B80-2577C3D061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93801"/>
            <a:ext cx="9144000" cy="2387600"/>
          </a:xfrm>
        </p:spPr>
        <p:txBody>
          <a:bodyPr/>
          <a:lstStyle/>
          <a:p>
            <a:r>
              <a:rPr lang="en-US" b="1" dirty="0"/>
              <a:t>Leasing and Development at County Airports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7EA510-0C7C-4B7F-8574-7AD1A43877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171F5F09-4CCE-40E5-B940-6B5584C6871A}" type="datetime8">
              <a:rPr lang="en-US" smtClean="0"/>
              <a:pPr/>
              <a:t>4/7/2025 2:02 PM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9FB59C-E153-4F1A-BE67-F5598B6AE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3620986-FE1F-4F5B-A0DD-B52373B769EE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D6DC00-DE02-42A8-B9AF-31600438A5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052948"/>
            <a:ext cx="9144000" cy="1655762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Fallbrook Airpark Advisory Committee</a:t>
            </a:r>
          </a:p>
          <a:p>
            <a:r>
              <a:rPr lang="en-US" dirty="0">
                <a:solidFill>
                  <a:srgbClr val="0070C0"/>
                </a:solidFill>
              </a:rPr>
              <a:t>April 7, 2025</a:t>
            </a:r>
          </a:p>
        </p:txBody>
      </p:sp>
    </p:spTree>
    <p:extLst>
      <p:ext uri="{BB962C8B-B14F-4D97-AF65-F5344CB8AC3E}">
        <p14:creationId xmlns:p14="http://schemas.microsoft.com/office/powerpoint/2010/main" val="33622401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43130-6FAD-CD6C-2B31-760FB7EC1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Future Developments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BB73E8-B5AB-ADF2-5641-2BCB7B8D90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Project: Rehabilitation of Runway 18/36 at Fallbrook Airpark.</a:t>
            </a:r>
          </a:p>
          <a:p>
            <a:r>
              <a:rPr lang="en-US" b="1" dirty="0">
                <a:solidFill>
                  <a:schemeClr val="accent6"/>
                </a:solidFill>
              </a:rPr>
              <a:t>Funding: FAA &amp; AEF</a:t>
            </a:r>
          </a:p>
          <a:p>
            <a:r>
              <a:rPr lang="en-US" b="1" dirty="0">
                <a:solidFill>
                  <a:schemeClr val="accent6"/>
                </a:solidFill>
              </a:rPr>
              <a:t>Cost: Estimated at $2.4 Million</a:t>
            </a:r>
          </a:p>
          <a:p>
            <a:r>
              <a:rPr lang="en-US" b="1" dirty="0">
                <a:solidFill>
                  <a:schemeClr val="accent6"/>
                </a:solidFill>
              </a:rPr>
              <a:t>Project Area: The project area includes the runway, shoulders, and blast area.</a:t>
            </a:r>
          </a:p>
          <a:p>
            <a:r>
              <a:rPr lang="en-US" b="1" dirty="0">
                <a:solidFill>
                  <a:schemeClr val="accent6"/>
                </a:solidFill>
              </a:rPr>
              <a:t>Status: The project is currently in the design and construction phase.</a:t>
            </a:r>
          </a:p>
          <a:p>
            <a:r>
              <a:rPr lang="en-US" b="1" dirty="0">
                <a:solidFill>
                  <a:schemeClr val="accent6"/>
                </a:solidFill>
              </a:rPr>
              <a:t>Possible construction this Fall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89F501-7999-DD7F-FA53-A52198ACD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390A7-38F6-4E66-8481-D30A3F68DB1E}" type="datetime8">
              <a:rPr lang="en-US" smtClean="0"/>
              <a:t>4/7/2025 2:02 PM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F1AAC4-99E3-E43E-3D5F-16414F406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20986-FE1F-4F5B-A0DD-B52373B769E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4712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29ECF-E97C-D83F-F829-BBD0CCF7B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7065"/>
            <a:ext cx="10515600" cy="98168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Fallbrook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Airpark </a:t>
            </a:r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Expenditure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Summary</a:t>
            </a:r>
            <a:b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1215F9-A37D-79A5-5AB2-DABEA99980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2800" b="1" dirty="0">
                <a:solidFill>
                  <a:schemeClr val="accent4"/>
                </a:solidFill>
                <a:latin typeface="Montserrat"/>
              </a:rPr>
              <a:t>Adopted FY 2024-25 Budget: $.4M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95CC66-8723-543C-A137-E9EB5CD8E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390A7-38F6-4E66-8481-D30A3F68DB1E}" type="datetime8">
              <a:rPr lang="en-US" smtClean="0"/>
              <a:t>4/7/2025 2:02 PM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C7DAE9-3029-B571-1A23-699F068F2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20986-FE1F-4F5B-A0DD-B52373B769EE}" type="slidenum">
              <a:rPr lang="en-US" smtClean="0"/>
              <a:t>11</a:t>
            </a:fld>
            <a:endParaRPr lang="en-US"/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35003514-C936-D022-025B-9A584C8756AA}"/>
              </a:ext>
            </a:extLst>
          </p:cNvPr>
          <p:cNvSpPr/>
          <p:nvPr/>
        </p:nvSpPr>
        <p:spPr>
          <a:xfrm>
            <a:off x="4033087" y="2250203"/>
            <a:ext cx="4125826" cy="3609892"/>
          </a:xfrm>
          <a:custGeom>
            <a:avLst/>
            <a:gdLst>
              <a:gd name="connsiteX0" fmla="*/ 0 w 2152426"/>
              <a:gd name="connsiteY0" fmla="*/ 215243 h 3987800"/>
              <a:gd name="connsiteX1" fmla="*/ 215243 w 2152426"/>
              <a:gd name="connsiteY1" fmla="*/ 0 h 3987800"/>
              <a:gd name="connsiteX2" fmla="*/ 1937183 w 2152426"/>
              <a:gd name="connsiteY2" fmla="*/ 0 h 3987800"/>
              <a:gd name="connsiteX3" fmla="*/ 2152426 w 2152426"/>
              <a:gd name="connsiteY3" fmla="*/ 215243 h 3987800"/>
              <a:gd name="connsiteX4" fmla="*/ 2152426 w 2152426"/>
              <a:gd name="connsiteY4" fmla="*/ 3772557 h 3987800"/>
              <a:gd name="connsiteX5" fmla="*/ 1937183 w 2152426"/>
              <a:gd name="connsiteY5" fmla="*/ 3987800 h 3987800"/>
              <a:gd name="connsiteX6" fmla="*/ 215243 w 2152426"/>
              <a:gd name="connsiteY6" fmla="*/ 3987800 h 3987800"/>
              <a:gd name="connsiteX7" fmla="*/ 0 w 2152426"/>
              <a:gd name="connsiteY7" fmla="*/ 3772557 h 3987800"/>
              <a:gd name="connsiteX8" fmla="*/ 0 w 2152426"/>
              <a:gd name="connsiteY8" fmla="*/ 215243 h 398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2426" h="3987800">
                <a:moveTo>
                  <a:pt x="0" y="215243"/>
                </a:moveTo>
                <a:cubicBezTo>
                  <a:pt x="0" y="96368"/>
                  <a:pt x="96368" y="0"/>
                  <a:pt x="215243" y="0"/>
                </a:cubicBezTo>
                <a:lnTo>
                  <a:pt x="1937183" y="0"/>
                </a:lnTo>
                <a:cubicBezTo>
                  <a:pt x="2056058" y="0"/>
                  <a:pt x="2152426" y="96368"/>
                  <a:pt x="2152426" y="215243"/>
                </a:cubicBezTo>
                <a:lnTo>
                  <a:pt x="2152426" y="3772557"/>
                </a:lnTo>
                <a:cubicBezTo>
                  <a:pt x="2152426" y="3891432"/>
                  <a:pt x="2056058" y="3987800"/>
                  <a:pt x="1937183" y="3987800"/>
                </a:cubicBezTo>
                <a:lnTo>
                  <a:pt x="215243" y="3987800"/>
                </a:lnTo>
                <a:cubicBezTo>
                  <a:pt x="96368" y="3987800"/>
                  <a:pt x="0" y="3891432"/>
                  <a:pt x="0" y="3772557"/>
                </a:cubicBezTo>
                <a:lnTo>
                  <a:pt x="0" y="21524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softEdge rad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1440" tIns="91440" rIns="91440" bIns="2882900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en-US" sz="2400" dirty="0">
              <a:solidFill>
                <a:prstClr val="white"/>
              </a:solidFill>
              <a:latin typeface="Montserrat" panose="00000500000000000000" pitchFamily="2" charset="0"/>
            </a:endParaRPr>
          </a:p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2800" b="1" dirty="0">
                <a:solidFill>
                  <a:schemeClr val="bg1"/>
                </a:solidFill>
                <a:latin typeface="Montserrat" panose="00000500000000000000" pitchFamily="2" charset="0"/>
              </a:rPr>
              <a:t>Services &amp;  Supplies</a:t>
            </a:r>
          </a:p>
        </p:txBody>
      </p:sp>
      <p:sp>
        <p:nvSpPr>
          <p:cNvPr id="7" name="Freeform 9">
            <a:extLst>
              <a:ext uri="{FF2B5EF4-FFF2-40B4-BE49-F238E27FC236}">
                <a16:creationId xmlns:a16="http://schemas.microsoft.com/office/drawing/2014/main" id="{5E21066B-008E-BB09-E676-B140FCA9F3A0}"/>
              </a:ext>
            </a:extLst>
          </p:cNvPr>
          <p:cNvSpPr/>
          <p:nvPr/>
        </p:nvSpPr>
        <p:spPr>
          <a:xfrm>
            <a:off x="4223776" y="3803224"/>
            <a:ext cx="3767061" cy="1864351"/>
          </a:xfrm>
          <a:custGeom>
            <a:avLst/>
            <a:gdLst>
              <a:gd name="connsiteX0" fmla="*/ 0 w 1721941"/>
              <a:gd name="connsiteY0" fmla="*/ 120238 h 1202376"/>
              <a:gd name="connsiteX1" fmla="*/ 120238 w 1721941"/>
              <a:gd name="connsiteY1" fmla="*/ 0 h 1202376"/>
              <a:gd name="connsiteX2" fmla="*/ 1601703 w 1721941"/>
              <a:gd name="connsiteY2" fmla="*/ 0 h 1202376"/>
              <a:gd name="connsiteX3" fmla="*/ 1721941 w 1721941"/>
              <a:gd name="connsiteY3" fmla="*/ 120238 h 1202376"/>
              <a:gd name="connsiteX4" fmla="*/ 1721941 w 1721941"/>
              <a:gd name="connsiteY4" fmla="*/ 1082138 h 1202376"/>
              <a:gd name="connsiteX5" fmla="*/ 1601703 w 1721941"/>
              <a:gd name="connsiteY5" fmla="*/ 1202376 h 1202376"/>
              <a:gd name="connsiteX6" fmla="*/ 120238 w 1721941"/>
              <a:gd name="connsiteY6" fmla="*/ 1202376 h 1202376"/>
              <a:gd name="connsiteX7" fmla="*/ 0 w 1721941"/>
              <a:gd name="connsiteY7" fmla="*/ 1082138 h 1202376"/>
              <a:gd name="connsiteX8" fmla="*/ 0 w 1721941"/>
              <a:gd name="connsiteY8" fmla="*/ 120238 h 1202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21941" h="1202376">
                <a:moveTo>
                  <a:pt x="0" y="120238"/>
                </a:moveTo>
                <a:cubicBezTo>
                  <a:pt x="0" y="53832"/>
                  <a:pt x="53832" y="0"/>
                  <a:pt x="120238" y="0"/>
                </a:cubicBezTo>
                <a:lnTo>
                  <a:pt x="1601703" y="0"/>
                </a:lnTo>
                <a:cubicBezTo>
                  <a:pt x="1668109" y="0"/>
                  <a:pt x="1721941" y="53832"/>
                  <a:pt x="1721941" y="120238"/>
                </a:cubicBezTo>
                <a:lnTo>
                  <a:pt x="1721941" y="1082138"/>
                </a:lnTo>
                <a:cubicBezTo>
                  <a:pt x="1721941" y="1148544"/>
                  <a:pt x="1668109" y="1202376"/>
                  <a:pt x="1601703" y="1202376"/>
                </a:cubicBezTo>
                <a:lnTo>
                  <a:pt x="120238" y="1202376"/>
                </a:lnTo>
                <a:cubicBezTo>
                  <a:pt x="53832" y="1202376"/>
                  <a:pt x="0" y="1148544"/>
                  <a:pt x="0" y="1082138"/>
                </a:cubicBezTo>
                <a:lnTo>
                  <a:pt x="0" y="120238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rgbClr r="0" g="0" b="0"/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6176" tIns="80936" rIns="96176" bIns="80936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200" dirty="0">
                <a:latin typeface="Montserrat SemiBold" panose="00000700000000000000" pitchFamily="2" charset="0"/>
              </a:rPr>
              <a:t>$.4M</a:t>
            </a:r>
          </a:p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en-US" sz="1600" dirty="0">
              <a:solidFill>
                <a:prstClr val="white"/>
              </a:solidFill>
              <a:latin typeface="Montserrat SemiBold" panose="00000700000000000000" pitchFamily="2" charset="0"/>
            </a:endParaRPr>
          </a:p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200" dirty="0">
                <a:latin typeface="Montserrat SemiBold" panose="00000700000000000000" pitchFamily="2" charset="0"/>
              </a:rPr>
              <a:t>100%</a:t>
            </a:r>
          </a:p>
        </p:txBody>
      </p:sp>
    </p:spTree>
    <p:extLst>
      <p:ext uri="{BB962C8B-B14F-4D97-AF65-F5344CB8AC3E}">
        <p14:creationId xmlns:p14="http://schemas.microsoft.com/office/powerpoint/2010/main" val="17566389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8120D-2018-0B41-7645-F6FCCA5E0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0134"/>
            <a:ext cx="10515600" cy="939032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Fallbrook</a:t>
            </a:r>
            <a:r>
              <a:rPr lang="en-US" sz="40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Airpark </a:t>
            </a:r>
            <a:r>
              <a:rPr lang="en-US" sz="4000" b="1" u="sng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Revenue</a:t>
            </a:r>
            <a:r>
              <a:rPr lang="en-US" sz="40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1D4E26-B2D8-8DC6-1BCE-88367F800E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2800" b="1" dirty="0">
                <a:solidFill>
                  <a:schemeClr val="accent5"/>
                </a:solidFill>
                <a:latin typeface="Montserrat"/>
              </a:rPr>
              <a:t>Adopted FY 2024-25 Budget: $.7M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1225A-830F-CBAE-BA58-4BD576045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390A7-38F6-4E66-8481-D30A3F68DB1E}" type="datetime8">
              <a:rPr lang="en-US" smtClean="0"/>
              <a:t>4/7/2025 2:02 PM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7F4A56-DFE8-6F6D-4E25-24DC9BFDE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20986-FE1F-4F5B-A0DD-B52373B769EE}" type="slidenum">
              <a:rPr lang="en-US" smtClean="0"/>
              <a:t>12</a:t>
            </a:fld>
            <a:endParaRPr lang="en-US"/>
          </a:p>
        </p:txBody>
      </p:sp>
      <p:sp>
        <p:nvSpPr>
          <p:cNvPr id="6" name="Freeform 10">
            <a:extLst>
              <a:ext uri="{FF2B5EF4-FFF2-40B4-BE49-F238E27FC236}">
                <a16:creationId xmlns:a16="http://schemas.microsoft.com/office/drawing/2014/main" id="{EDAA822F-DB8D-75EA-E267-4FFB4C2CE3EB}"/>
              </a:ext>
            </a:extLst>
          </p:cNvPr>
          <p:cNvSpPr/>
          <p:nvPr/>
        </p:nvSpPr>
        <p:spPr>
          <a:xfrm>
            <a:off x="4101055" y="2338753"/>
            <a:ext cx="3989890" cy="3551183"/>
          </a:xfrm>
          <a:custGeom>
            <a:avLst/>
            <a:gdLst>
              <a:gd name="connsiteX0" fmla="*/ 0 w 2152426"/>
              <a:gd name="connsiteY0" fmla="*/ 215243 h 3987800"/>
              <a:gd name="connsiteX1" fmla="*/ 215243 w 2152426"/>
              <a:gd name="connsiteY1" fmla="*/ 0 h 3987800"/>
              <a:gd name="connsiteX2" fmla="*/ 1937183 w 2152426"/>
              <a:gd name="connsiteY2" fmla="*/ 0 h 3987800"/>
              <a:gd name="connsiteX3" fmla="*/ 2152426 w 2152426"/>
              <a:gd name="connsiteY3" fmla="*/ 215243 h 3987800"/>
              <a:gd name="connsiteX4" fmla="*/ 2152426 w 2152426"/>
              <a:gd name="connsiteY4" fmla="*/ 3772557 h 3987800"/>
              <a:gd name="connsiteX5" fmla="*/ 1937183 w 2152426"/>
              <a:gd name="connsiteY5" fmla="*/ 3987800 h 3987800"/>
              <a:gd name="connsiteX6" fmla="*/ 215243 w 2152426"/>
              <a:gd name="connsiteY6" fmla="*/ 3987800 h 3987800"/>
              <a:gd name="connsiteX7" fmla="*/ 0 w 2152426"/>
              <a:gd name="connsiteY7" fmla="*/ 3772557 h 3987800"/>
              <a:gd name="connsiteX8" fmla="*/ 0 w 2152426"/>
              <a:gd name="connsiteY8" fmla="*/ 215243 h 398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2426" h="3987800">
                <a:moveTo>
                  <a:pt x="0" y="215243"/>
                </a:moveTo>
                <a:cubicBezTo>
                  <a:pt x="0" y="96368"/>
                  <a:pt x="96368" y="0"/>
                  <a:pt x="215243" y="0"/>
                </a:cubicBezTo>
                <a:lnTo>
                  <a:pt x="1937183" y="0"/>
                </a:lnTo>
                <a:cubicBezTo>
                  <a:pt x="2056058" y="0"/>
                  <a:pt x="2152426" y="96368"/>
                  <a:pt x="2152426" y="215243"/>
                </a:cubicBezTo>
                <a:lnTo>
                  <a:pt x="2152426" y="3772557"/>
                </a:lnTo>
                <a:cubicBezTo>
                  <a:pt x="2152426" y="3891432"/>
                  <a:pt x="2056058" y="3987800"/>
                  <a:pt x="1937183" y="3987800"/>
                </a:cubicBezTo>
                <a:lnTo>
                  <a:pt x="215243" y="3987800"/>
                </a:lnTo>
                <a:cubicBezTo>
                  <a:pt x="96368" y="3987800"/>
                  <a:pt x="0" y="3891432"/>
                  <a:pt x="0" y="3772557"/>
                </a:cubicBezTo>
                <a:lnTo>
                  <a:pt x="0" y="215243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1440" tIns="91440" rIns="91440" bIns="2882900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en-US" sz="2400" dirty="0">
              <a:solidFill>
                <a:srgbClr val="000000"/>
              </a:solidFill>
              <a:latin typeface="Montserrat" panose="00000500000000000000" pitchFamily="2" charset="0"/>
            </a:endParaRPr>
          </a:p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2800" b="1" dirty="0">
                <a:solidFill>
                  <a:schemeClr val="bg1"/>
                </a:solidFill>
                <a:latin typeface="Montserrat" panose="00000500000000000000" pitchFamily="2" charset="0"/>
              </a:rPr>
              <a:t>Rents/Lease Agreements</a:t>
            </a:r>
          </a:p>
        </p:txBody>
      </p:sp>
      <p:sp>
        <p:nvSpPr>
          <p:cNvPr id="7" name="Freeform 9">
            <a:extLst>
              <a:ext uri="{FF2B5EF4-FFF2-40B4-BE49-F238E27FC236}">
                <a16:creationId xmlns:a16="http://schemas.microsoft.com/office/drawing/2014/main" id="{96232ED0-FB31-AD53-B382-6F61DECF3D82}"/>
              </a:ext>
            </a:extLst>
          </p:cNvPr>
          <p:cNvSpPr/>
          <p:nvPr/>
        </p:nvSpPr>
        <p:spPr>
          <a:xfrm>
            <a:off x="4589585" y="3661783"/>
            <a:ext cx="3094891" cy="1768798"/>
          </a:xfrm>
          <a:custGeom>
            <a:avLst/>
            <a:gdLst>
              <a:gd name="connsiteX0" fmla="*/ 0 w 1721941"/>
              <a:gd name="connsiteY0" fmla="*/ 120238 h 1202376"/>
              <a:gd name="connsiteX1" fmla="*/ 120238 w 1721941"/>
              <a:gd name="connsiteY1" fmla="*/ 0 h 1202376"/>
              <a:gd name="connsiteX2" fmla="*/ 1601703 w 1721941"/>
              <a:gd name="connsiteY2" fmla="*/ 0 h 1202376"/>
              <a:gd name="connsiteX3" fmla="*/ 1721941 w 1721941"/>
              <a:gd name="connsiteY3" fmla="*/ 120238 h 1202376"/>
              <a:gd name="connsiteX4" fmla="*/ 1721941 w 1721941"/>
              <a:gd name="connsiteY4" fmla="*/ 1082138 h 1202376"/>
              <a:gd name="connsiteX5" fmla="*/ 1601703 w 1721941"/>
              <a:gd name="connsiteY5" fmla="*/ 1202376 h 1202376"/>
              <a:gd name="connsiteX6" fmla="*/ 120238 w 1721941"/>
              <a:gd name="connsiteY6" fmla="*/ 1202376 h 1202376"/>
              <a:gd name="connsiteX7" fmla="*/ 0 w 1721941"/>
              <a:gd name="connsiteY7" fmla="*/ 1082138 h 1202376"/>
              <a:gd name="connsiteX8" fmla="*/ 0 w 1721941"/>
              <a:gd name="connsiteY8" fmla="*/ 120238 h 1202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21941" h="1202376">
                <a:moveTo>
                  <a:pt x="0" y="120238"/>
                </a:moveTo>
                <a:cubicBezTo>
                  <a:pt x="0" y="53832"/>
                  <a:pt x="53832" y="0"/>
                  <a:pt x="120238" y="0"/>
                </a:cubicBezTo>
                <a:lnTo>
                  <a:pt x="1601703" y="0"/>
                </a:lnTo>
                <a:cubicBezTo>
                  <a:pt x="1668109" y="0"/>
                  <a:pt x="1721941" y="53832"/>
                  <a:pt x="1721941" y="120238"/>
                </a:cubicBezTo>
                <a:lnTo>
                  <a:pt x="1721941" y="1082138"/>
                </a:lnTo>
                <a:cubicBezTo>
                  <a:pt x="1721941" y="1148544"/>
                  <a:pt x="1668109" y="1202376"/>
                  <a:pt x="1601703" y="1202376"/>
                </a:cubicBezTo>
                <a:lnTo>
                  <a:pt x="120238" y="1202376"/>
                </a:lnTo>
                <a:cubicBezTo>
                  <a:pt x="53832" y="1202376"/>
                  <a:pt x="0" y="1148544"/>
                  <a:pt x="0" y="1082138"/>
                </a:cubicBezTo>
                <a:lnTo>
                  <a:pt x="0" y="12023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rgbClr r="0" g="0" b="0"/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6176" tIns="80936" rIns="96176" bIns="80936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200" dirty="0">
                <a:latin typeface="Montserrat SemiBold" panose="00000700000000000000" pitchFamily="2" charset="0"/>
              </a:rPr>
              <a:t>$.7M</a:t>
            </a:r>
          </a:p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en-US" sz="1600" dirty="0">
              <a:solidFill>
                <a:prstClr val="white"/>
              </a:solidFill>
              <a:latin typeface="Montserrat SemiBold" panose="00000700000000000000" pitchFamily="2" charset="0"/>
            </a:endParaRPr>
          </a:p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3200" dirty="0">
                <a:latin typeface="Montserrat SemiBold" panose="00000700000000000000" pitchFamily="2" charset="0"/>
              </a:rPr>
              <a:t>100%</a:t>
            </a:r>
          </a:p>
        </p:txBody>
      </p:sp>
    </p:spTree>
    <p:extLst>
      <p:ext uri="{BB962C8B-B14F-4D97-AF65-F5344CB8AC3E}">
        <p14:creationId xmlns:p14="http://schemas.microsoft.com/office/powerpoint/2010/main" val="34809021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601E3444-AE15-C6C1-4591-1E101F23A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39032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schemeClr val="accent6"/>
                </a:solidFill>
              </a:rPr>
              <a:t>Altman Specialty Plants</a:t>
            </a:r>
            <a:endParaRPr lang="en-US" dirty="0"/>
          </a:p>
        </p:txBody>
      </p:sp>
      <p:pic>
        <p:nvPicPr>
          <p:cNvPr id="7" name="Picture 6" descr="A picture containing grass, sky, outdoor, tree&#10;&#10;AI-generated content may be incorrect.">
            <a:extLst>
              <a:ext uri="{FF2B5EF4-FFF2-40B4-BE49-F238E27FC236}">
                <a16:creationId xmlns:a16="http://schemas.microsoft.com/office/drawing/2014/main" id="{D8AA80BD-7609-C7D0-A8AD-15627BA28E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1" b="30431"/>
          <a:stretch/>
        </p:blipFill>
        <p:spPr>
          <a:xfrm>
            <a:off x="838200" y="1441938"/>
            <a:ext cx="10515600" cy="4914412"/>
          </a:xfrm>
          <a:prstGeom prst="rect">
            <a:avLst/>
          </a:prstGeom>
          <a:noFill/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E21F08-60C0-ED1B-2D53-51949EDA4D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708D5F1C-1082-4B2A-BD3B-D909A0C2ADE3}" type="datetime8">
              <a:rPr lang="en-US" smtClean="0"/>
              <a:pPr>
                <a:spcAft>
                  <a:spcPts val="600"/>
                </a:spcAft>
              </a:pPr>
              <a:t>4/7/2025 2:02 PM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691D71-2F69-F170-933B-989713FA3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03620986-FE1F-4F5B-A0DD-B52373B769EE}" type="slidenum">
              <a:rPr lang="en-US" smtClean="0"/>
              <a:pPr>
                <a:spcAft>
                  <a:spcPts val="600"/>
                </a:spcAft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1042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AD354-A399-1BCE-0B62-B00CEBDE2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Avocado Groves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2CE27A-21E1-4656-5770-8A3B634AF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E0E93-FCF3-4668-AD81-5F80B7A46FFB}" type="datetime8">
              <a:rPr lang="en-US" smtClean="0"/>
              <a:t>4/7/2025 2:02 PM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4C5682-BD06-02E3-0B87-AB9800CF6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20986-FE1F-4F5B-A0DD-B52373B769EE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BECC0A-DF75-A920-B1F4-7C6A0A18E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740876"/>
            <a:ext cx="10515600" cy="4615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0297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A9824-5CB5-5C2B-9145-7349C0A4A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>
                <a:solidFill>
                  <a:schemeClr val="accent6"/>
                </a:solidFill>
              </a:rPr>
              <a:t>L18 Airpark, LLC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F20D44-EBAC-B93F-DFEB-C1A6AEAA7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0B10F-8F72-4DA1-A89C-A7DC2F664177}" type="datetime8">
              <a:rPr lang="en-US" smtClean="0"/>
              <a:t>4/7/2025 2:02 PM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02476D-0428-FD8A-3AB2-7BEE71AF6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20986-FE1F-4F5B-A0DD-B52373B769EE}" type="slidenum">
              <a:rPr lang="en-US" smtClean="0"/>
              <a:t>15</a:t>
            </a:fld>
            <a:endParaRPr lang="en-US"/>
          </a:p>
        </p:txBody>
      </p:sp>
      <p:pic>
        <p:nvPicPr>
          <p:cNvPr id="1028" name="Picture 4" descr="Located in the southwest corner of Fallbrook Airpark">
            <a:extLst>
              <a:ext uri="{FF2B5EF4-FFF2-40B4-BE49-F238E27FC236}">
                <a16:creationId xmlns:a16="http://schemas.microsoft.com/office/drawing/2014/main" id="{90646E00-3AE5-59B9-EB82-15429BFF07D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758462"/>
            <a:ext cx="9706708" cy="413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65408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0355E67-9268-D589-D897-512B25494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1394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b="1" dirty="0">
                <a:solidFill>
                  <a:schemeClr val="accent6"/>
                </a:solidFill>
              </a:rPr>
              <a:t>Fallbrook Community Youth Baseball</a:t>
            </a:r>
            <a:br>
              <a:rPr lang="en-US" sz="4400" b="1" dirty="0">
                <a:solidFill>
                  <a:schemeClr val="accent6"/>
                </a:solidFill>
              </a:rPr>
            </a:b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372A41-0127-74D8-DA1B-239616391F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708D5F1C-1082-4B2A-BD3B-D909A0C2ADE3}" type="datetime8">
              <a:rPr lang="en-US" smtClean="0"/>
              <a:pPr>
                <a:spcAft>
                  <a:spcPts val="600"/>
                </a:spcAft>
              </a:pPr>
              <a:t>4/7/2025 2:02 PM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ADE1EEB-1613-4C4D-D33F-C80893131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03620986-FE1F-4F5B-A0DD-B52373B769EE}" type="slidenum">
              <a:rPr lang="en-US" smtClean="0"/>
              <a:pPr>
                <a:spcAft>
                  <a:spcPts val="600"/>
                </a:spcAft>
              </a:pPr>
              <a:t>16</a:t>
            </a:fld>
            <a:endParaRPr lang="en-US"/>
          </a:p>
        </p:txBody>
      </p:sp>
      <p:pic>
        <p:nvPicPr>
          <p:cNvPr id="3074" name="Picture 2" descr="Fallbrook Youth Baseball &gt; Home">
            <a:extLst>
              <a:ext uri="{FF2B5EF4-FFF2-40B4-BE49-F238E27FC236}">
                <a16:creationId xmlns:a16="http://schemas.microsoft.com/office/drawing/2014/main" id="{1DBB8EB0-AEDF-BC86-829B-40415CB68E1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376" y="1758462"/>
            <a:ext cx="6971248" cy="441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96563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Title 1">
            <a:extLst>
              <a:ext uri="{FF2B5EF4-FFF2-40B4-BE49-F238E27FC236}">
                <a16:creationId xmlns:a16="http://schemas.microsoft.com/office/drawing/2014/main" id="{4759E0E0-A4D9-5DBF-5A71-F9AFA5DC0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39032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schemeClr val="accent6"/>
                </a:solidFill>
              </a:rPr>
              <a:t>Sheriff’s Copter 12</a:t>
            </a:r>
            <a:endParaRPr lang="en-US" dirty="0"/>
          </a:p>
        </p:txBody>
      </p:sp>
      <p:pic>
        <p:nvPicPr>
          <p:cNvPr id="2050" name="Picture 2" descr="Everything Fallbrook .org – News and events in Fallbrook, California">
            <a:extLst>
              <a:ext uri="{FF2B5EF4-FFF2-40B4-BE49-F238E27FC236}">
                <a16:creationId xmlns:a16="http://schemas.microsoft.com/office/drawing/2014/main" id="{6A9F583D-ABA1-F46E-AA3E-0D003064B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" y="1441937"/>
            <a:ext cx="10515600" cy="4683639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43B706-F072-564E-42D2-B59D4EBEF1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708D5F1C-1082-4B2A-BD3B-D909A0C2ADE3}" type="datetime8">
              <a:rPr lang="en-US" smtClean="0"/>
              <a:pPr>
                <a:spcAft>
                  <a:spcPts val="600"/>
                </a:spcAft>
              </a:pPr>
              <a:t>4/7/2025 2:02 PM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EE4D7B-DAC8-A128-C83C-4F2723AB9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03620986-FE1F-4F5B-A0DD-B52373B769EE}" type="slidenum">
              <a:rPr lang="en-US" smtClean="0"/>
              <a:pPr>
                <a:spcAft>
                  <a:spcPts val="600"/>
                </a:spcAft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7576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B1504-A627-F584-08D2-12EDE22D1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Fallbrook 50</a:t>
            </a:r>
            <a:r>
              <a:rPr lang="en-US" baseline="30000" dirty="0">
                <a:solidFill>
                  <a:schemeClr val="accent6"/>
                </a:solidFill>
              </a:rPr>
              <a:t>th</a:t>
            </a:r>
            <a:r>
              <a:rPr lang="en-US" dirty="0">
                <a:solidFill>
                  <a:schemeClr val="accent6"/>
                </a:solidFill>
              </a:rPr>
              <a:t> Anniversary</a:t>
            </a:r>
          </a:p>
        </p:txBody>
      </p:sp>
      <p:pic>
        <p:nvPicPr>
          <p:cNvPr id="7" name="Content Placeholder 6" descr="A picture containing outdoor, sky, plane, ground&#10;&#10;AI-generated content may be incorrect.">
            <a:extLst>
              <a:ext uri="{FF2B5EF4-FFF2-40B4-BE49-F238E27FC236}">
                <a16:creationId xmlns:a16="http://schemas.microsoft.com/office/drawing/2014/main" id="{2D4A7A1E-CACE-BF4D-C9FB-6DE936AEBE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152" y="1462741"/>
            <a:ext cx="7643764" cy="4735025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03C6FC-0C1B-AB3F-F719-709353BB4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390A7-38F6-4E66-8481-D30A3F68DB1E}" type="datetime8">
              <a:rPr lang="en-US" smtClean="0"/>
              <a:t>4/7/2025 2:02 PM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2C6747-FBE7-EE50-379F-7EE315211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20986-FE1F-4F5B-A0DD-B52373B769E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5656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Title 1">
            <a:extLst>
              <a:ext uri="{FF2B5EF4-FFF2-40B4-BE49-F238E27FC236}">
                <a16:creationId xmlns:a16="http://schemas.microsoft.com/office/drawing/2014/main" id="{FAB3024D-A92F-3099-BAEE-FFB1027B1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39032"/>
          </a:xfrm>
        </p:spPr>
        <p:txBody>
          <a:bodyPr/>
          <a:lstStyle/>
          <a:p>
            <a:endParaRPr lang="en-US"/>
          </a:p>
        </p:txBody>
      </p:sp>
      <p:pic>
        <p:nvPicPr>
          <p:cNvPr id="4098" name="Picture 2" descr="[Freeware] Fallbrook Community Airpark (L18) (update May'24) - Airports - Microsoft Flight ...">
            <a:extLst>
              <a:ext uri="{FF2B5EF4-FFF2-40B4-BE49-F238E27FC236}">
                <a16:creationId xmlns:a16="http://schemas.microsoft.com/office/drawing/2014/main" id="{74CA1F0E-357C-3CE6-5E1B-CEB4C4676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5" b="20172"/>
          <a:stretch/>
        </p:blipFill>
        <p:spPr bwMode="auto">
          <a:xfrm>
            <a:off x="838200" y="1622349"/>
            <a:ext cx="10515600" cy="4637845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4B48E0-030D-0624-B405-3E6672F667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708D5F1C-1082-4B2A-BD3B-D909A0C2ADE3}" type="datetime8">
              <a:rPr lang="en-US" smtClean="0"/>
              <a:pPr>
                <a:spcAft>
                  <a:spcPts val="600"/>
                </a:spcAft>
              </a:pPr>
              <a:t>4/7/2025 2:02 PM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F2C94C4-56E5-D286-A78D-2014337E5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03620986-FE1F-4F5B-A0DD-B52373B769EE}" type="slidenum">
              <a:rPr lang="en-US" smtClean="0"/>
              <a:pPr>
                <a:spcAft>
                  <a:spcPts val="600"/>
                </a:spcAft>
              </a:pPr>
              <a:t>19</a:t>
            </a:fld>
            <a:endParaRPr lang="en-US"/>
          </a:p>
        </p:txBody>
      </p:sp>
      <p:pic>
        <p:nvPicPr>
          <p:cNvPr id="4100" name="Picture 4" descr="[Freeware] Fallbrook Community Airpark (L18) (update May'24) - Airports - Microsoft Flight ...">
            <a:extLst>
              <a:ext uri="{FF2B5EF4-FFF2-40B4-BE49-F238E27FC236}">
                <a16:creationId xmlns:a16="http://schemas.microsoft.com/office/drawing/2014/main" id="{C016DBCB-E25A-4376-345E-51D9A3C06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136525"/>
            <a:ext cx="11725275" cy="658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08567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E8F6F-B354-4005-AB27-7302864E9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39032"/>
          </a:xfrm>
        </p:spPr>
        <p:txBody>
          <a:bodyPr anchor="ctr">
            <a:norm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Overview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3678E14-F0F0-AD24-7605-E4CC7F180BB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82748" y="2281036"/>
            <a:ext cx="5181600" cy="3098435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055718-99D6-41A0-8AF5-913B757F43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B9E4729-B896-406F-8E59-97DB03CCF7B7}" type="datetime8">
              <a:rPr lang="en-US" smtClean="0"/>
              <a:pPr>
                <a:spcAft>
                  <a:spcPts val="600"/>
                </a:spcAft>
              </a:pPr>
              <a:t>4/7/2025 2:02 PM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EF724C-93B4-44DA-B976-204FAEE0F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03620986-FE1F-4F5B-A0DD-B52373B769EE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8E5CB767-BEAE-58C2-E8CD-6E256DA3D36B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400872517"/>
              </p:ext>
            </p:extLst>
          </p:nvPr>
        </p:nvGraphicFramePr>
        <p:xfrm>
          <a:off x="838200" y="1473565"/>
          <a:ext cx="5181600" cy="47033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9628061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A3FCB40D-4CED-EA9B-99E9-28BDDCAA5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39032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Picture 6" descr="An aerial view of a city&#10;&#10;AI-generated content may be incorrect.">
            <a:extLst>
              <a:ext uri="{FF2B5EF4-FFF2-40B4-BE49-F238E27FC236}">
                <a16:creationId xmlns:a16="http://schemas.microsoft.com/office/drawing/2014/main" id="{349221E5-2C71-6C5E-DB63-2F568E8CBF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42"/>
          <a:stretch/>
        </p:blipFill>
        <p:spPr>
          <a:xfrm>
            <a:off x="838200" y="365126"/>
            <a:ext cx="10515600" cy="5811837"/>
          </a:xfrm>
          <a:prstGeom prst="rect">
            <a:avLst/>
          </a:prstGeom>
          <a:noFill/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F2B49A-D84B-403F-AECA-1D5EAB4F52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045AA38-03B1-4D82-A336-63F9A6E14B2D}" type="datetime8">
              <a:rPr lang="en-US" smtClean="0"/>
              <a:pPr>
                <a:spcAft>
                  <a:spcPts val="600"/>
                </a:spcAft>
              </a:pPr>
              <a:t>4/7/2025 2:02 PM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436DA8-B87E-4708-A0FA-93199954F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03620986-FE1F-4F5B-A0DD-B52373B769EE}" type="slidenum">
              <a:rPr lang="en-US" smtClean="0"/>
              <a:pPr>
                <a:spcAft>
                  <a:spcPts val="600"/>
                </a:spcAft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0466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B6250-4028-7EB6-9BDD-6DEA3EED0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cap="all" dirty="0">
                <a:solidFill>
                  <a:schemeClr val="accent6"/>
                </a:solidFill>
                <a:latin typeface="Arial"/>
                <a:cs typeface="Arial"/>
              </a:rPr>
              <a:t>Questions?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5EE55F-3F6C-63C1-4C45-31A8429BA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390A7-38F6-4E66-8481-D30A3F68DB1E}" type="datetime8">
              <a:rPr lang="en-US" smtClean="0"/>
              <a:t>4/7/2025 2:02 PM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1B54CB-935C-7437-5F89-024F01E19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20986-FE1F-4F5B-A0DD-B52373B769EE}" type="slidenum">
              <a:rPr lang="en-US" smtClean="0"/>
              <a:t>21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9294946-2324-A049-CB4D-2DF3D733D6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8" name="Camera 7">
            <a:extLst>
              <a:ext uri="{FF2B5EF4-FFF2-40B4-BE49-F238E27FC236}">
                <a16:creationId xmlns:a16="http://schemas.microsoft.com/office/drawing/2014/main" id="{0272D8E5-1742-D8C5-EB7E-8C62E4875582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89582" y="2057099"/>
            <a:ext cx="4838362" cy="2778369"/>
          </a:xfrm>
          <a:prstGeom prst="rect">
            <a:avLst/>
          </a:prstGeom>
        </p:spPr>
      </p:pic>
      <p:pic>
        <p:nvPicPr>
          <p:cNvPr id="9" name="Picture 2" descr="Fallbrook Airpark">
            <a:extLst>
              <a:ext uri="{FF2B5EF4-FFF2-40B4-BE49-F238E27FC236}">
                <a16:creationId xmlns:a16="http://schemas.microsoft.com/office/drawing/2014/main" id="{087376A2-65AA-B00A-0B8A-F02C7E32E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907" y="1751745"/>
            <a:ext cx="9390185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39366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E8F6F-B354-4005-AB27-7302864E9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6"/>
                </a:solidFill>
              </a:rPr>
              <a:t>Airport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643F5E-5725-40FD-A643-0DA211B9EB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>
              <a:effectLst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E0BC19-EF8D-4D89-9808-453B4655D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EA4C7-9AAD-4A11-91CE-F8AFFE365112}" type="datetime8">
              <a:rPr lang="en-US" smtClean="0"/>
              <a:t>4/7/2025 2:02 PM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7FFD53-C59B-4F32-BEC1-F0E3F689F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20986-FE1F-4F5B-A0DD-B52373B769EE}" type="slidenum">
              <a:rPr lang="en-US" smtClean="0"/>
              <a:t>3</a:t>
            </a:fld>
            <a:endParaRPr lang="en-US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328282AC-C11D-3675-402F-865ECC252A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33973354"/>
              </p:ext>
            </p:extLst>
          </p:nvPr>
        </p:nvGraphicFramePr>
        <p:xfrm>
          <a:off x="2032000" y="1304158"/>
          <a:ext cx="8128000" cy="4834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90257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70143-4750-F8BA-BF68-A299D190C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6"/>
                </a:solidFill>
              </a:rPr>
              <a:t>Airports Team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057CBF-473F-F3D1-4A45-F7A3C1978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E0E93-FCF3-4668-AD81-5F80B7A46FFB}" type="datetime8">
              <a:rPr lang="en-US" smtClean="0"/>
              <a:t>4/7/2025 2:02 PM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4C99E3-16E8-D7E0-A490-37D80F7BE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20986-FE1F-4F5B-A0DD-B52373B769EE}" type="slidenum">
              <a:rPr lang="en-US" smtClean="0"/>
              <a:t>4</a:t>
            </a:fld>
            <a:endParaRPr lang="en-US"/>
          </a:p>
        </p:txBody>
      </p:sp>
      <p:pic>
        <p:nvPicPr>
          <p:cNvPr id="6" name="Graphic 5" descr="Airplane outline">
            <a:extLst>
              <a:ext uri="{FF2B5EF4-FFF2-40B4-BE49-F238E27FC236}">
                <a16:creationId xmlns:a16="http://schemas.microsoft.com/office/drawing/2014/main" id="{E98B7069-AFDC-E110-16DA-93CB0EB50A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2902450" y="4387696"/>
            <a:ext cx="503261" cy="5087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DC24D7C-E4D6-7DFB-EC8F-CFF29CBA661A}"/>
              </a:ext>
            </a:extLst>
          </p:cNvPr>
          <p:cNvSpPr txBox="1"/>
          <p:nvPr/>
        </p:nvSpPr>
        <p:spPr>
          <a:xfrm>
            <a:off x="3700019" y="1365996"/>
            <a:ext cx="4740016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1" dirty="0">
              <a:solidFill>
                <a:schemeClr val="accent6"/>
              </a:solidFill>
            </a:endParaRPr>
          </a:p>
          <a:p>
            <a:r>
              <a:rPr lang="en-US" b="1" dirty="0">
                <a:solidFill>
                  <a:schemeClr val="accent6"/>
                </a:solidFill>
              </a:rPr>
              <a:t>Contracts at 8 County Airports</a:t>
            </a:r>
          </a:p>
          <a:p>
            <a:endParaRPr lang="en-US" b="1" dirty="0">
              <a:solidFill>
                <a:schemeClr val="accent6"/>
              </a:solidFill>
            </a:endParaRPr>
          </a:p>
          <a:p>
            <a:r>
              <a:rPr lang="en-US" b="1" dirty="0">
                <a:solidFill>
                  <a:schemeClr val="accent6"/>
                </a:solidFill>
              </a:rPr>
              <a:t>3 Gillespie Field Industrial Parks.  </a:t>
            </a:r>
          </a:p>
          <a:p>
            <a:endParaRPr lang="en-US" b="1" dirty="0">
              <a:solidFill>
                <a:schemeClr val="accent6"/>
              </a:solidFill>
            </a:endParaRPr>
          </a:p>
          <a:p>
            <a:r>
              <a:rPr lang="en-US" b="1" dirty="0">
                <a:solidFill>
                  <a:schemeClr val="accent6"/>
                </a:solidFill>
              </a:rPr>
              <a:t>Revenue must be used for Airport System</a:t>
            </a:r>
          </a:p>
          <a:p>
            <a:endParaRPr lang="en-US" b="1" dirty="0">
              <a:solidFill>
                <a:schemeClr val="accent6"/>
              </a:solidFill>
            </a:endParaRPr>
          </a:p>
          <a:p>
            <a:r>
              <a:rPr lang="en-US" b="1" dirty="0">
                <a:solidFill>
                  <a:schemeClr val="accent6"/>
                </a:solidFill>
              </a:rPr>
              <a:t>Used to Maintain and Operate all Airports</a:t>
            </a:r>
          </a:p>
          <a:p>
            <a:endParaRPr lang="en-US" b="1" dirty="0">
              <a:solidFill>
                <a:schemeClr val="accent6"/>
              </a:solidFill>
            </a:endParaRPr>
          </a:p>
          <a:p>
            <a:r>
              <a:rPr lang="en-US" b="1" dirty="0">
                <a:solidFill>
                  <a:schemeClr val="accent6"/>
                </a:solidFill>
              </a:rPr>
              <a:t>Fund Local Share of FAA Grants</a:t>
            </a:r>
          </a:p>
          <a:p>
            <a:endParaRPr lang="en-US" b="1" dirty="0">
              <a:solidFill>
                <a:schemeClr val="accent6"/>
              </a:solidFill>
            </a:endParaRPr>
          </a:p>
          <a:p>
            <a:r>
              <a:rPr lang="en-US" b="1" dirty="0">
                <a:solidFill>
                  <a:schemeClr val="accent6"/>
                </a:solidFill>
              </a:rPr>
              <a:t>The Airports Enterprise Fund is self-supporting.</a:t>
            </a:r>
          </a:p>
          <a:p>
            <a:endParaRPr lang="en-US" b="1" dirty="0">
              <a:solidFill>
                <a:schemeClr val="accent6"/>
              </a:solidFill>
            </a:endParaRPr>
          </a:p>
          <a:p>
            <a:endParaRPr lang="en-US" b="1" dirty="0">
              <a:solidFill>
                <a:schemeClr val="accent6"/>
              </a:solidFill>
            </a:endParaRPr>
          </a:p>
        </p:txBody>
      </p:sp>
      <p:pic>
        <p:nvPicPr>
          <p:cNvPr id="11" name="Graphic 10" descr="Airplane outline">
            <a:extLst>
              <a:ext uri="{FF2B5EF4-FFF2-40B4-BE49-F238E27FC236}">
                <a16:creationId xmlns:a16="http://schemas.microsoft.com/office/drawing/2014/main" id="{DCE43014-CA01-C675-BACE-C428EEA947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2902453" y="3797466"/>
            <a:ext cx="503261" cy="508754"/>
          </a:xfrm>
          <a:prstGeom prst="rect">
            <a:avLst/>
          </a:prstGeom>
        </p:spPr>
      </p:pic>
      <p:pic>
        <p:nvPicPr>
          <p:cNvPr id="12" name="Graphic 11" descr="Airplane outline">
            <a:extLst>
              <a:ext uri="{FF2B5EF4-FFF2-40B4-BE49-F238E27FC236}">
                <a16:creationId xmlns:a16="http://schemas.microsoft.com/office/drawing/2014/main" id="{50F96F22-F0A9-0900-1417-A0CDD67CD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2902451" y="3232206"/>
            <a:ext cx="503261" cy="508754"/>
          </a:xfrm>
          <a:prstGeom prst="rect">
            <a:avLst/>
          </a:prstGeom>
        </p:spPr>
      </p:pic>
      <p:pic>
        <p:nvPicPr>
          <p:cNvPr id="13" name="Graphic 12" descr="Airplane outline">
            <a:extLst>
              <a:ext uri="{FF2B5EF4-FFF2-40B4-BE49-F238E27FC236}">
                <a16:creationId xmlns:a16="http://schemas.microsoft.com/office/drawing/2014/main" id="{AB29957C-EA5E-CE37-F178-517B5A28EA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2902452" y="2740028"/>
            <a:ext cx="503261" cy="508754"/>
          </a:xfrm>
          <a:prstGeom prst="rect">
            <a:avLst/>
          </a:prstGeom>
        </p:spPr>
      </p:pic>
      <p:pic>
        <p:nvPicPr>
          <p:cNvPr id="14" name="Graphic 13" descr="Airplane outline">
            <a:extLst>
              <a:ext uri="{FF2B5EF4-FFF2-40B4-BE49-F238E27FC236}">
                <a16:creationId xmlns:a16="http://schemas.microsoft.com/office/drawing/2014/main" id="{28C963D2-28E4-1C9F-55C9-2A16EE059E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2902452" y="2136177"/>
            <a:ext cx="503261" cy="508754"/>
          </a:xfrm>
          <a:prstGeom prst="rect">
            <a:avLst/>
          </a:prstGeom>
        </p:spPr>
      </p:pic>
      <p:pic>
        <p:nvPicPr>
          <p:cNvPr id="15" name="Graphic 14" descr="Airplane outline">
            <a:extLst>
              <a:ext uri="{FF2B5EF4-FFF2-40B4-BE49-F238E27FC236}">
                <a16:creationId xmlns:a16="http://schemas.microsoft.com/office/drawing/2014/main" id="{A62C0F6A-CD2D-E7AA-93A8-28AF2F12FB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2902452" y="1597796"/>
            <a:ext cx="503261" cy="50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5614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D9DFA-96F0-45CD-89F8-3A20073A8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6"/>
                </a:solidFill>
              </a:rPr>
              <a:t>Lease Development Process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013731E9-18BC-C416-5324-3073FDF1C88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69540648"/>
              </p:ext>
            </p:extLst>
          </p:nvPr>
        </p:nvGraphicFramePr>
        <p:xfrm>
          <a:off x="838200" y="1304158"/>
          <a:ext cx="10515600" cy="54173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C49BE6-6472-4FFC-ADD9-2F72D579F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390A7-38F6-4E66-8481-D30A3F68DB1E}" type="datetime8">
              <a:rPr lang="en-US" smtClean="0"/>
              <a:t>4/7/2025 2:02 PM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BD9B2F-0BDF-4F4B-9C34-F7BAF4987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20986-FE1F-4F5B-A0DD-B52373B769EE}" type="slidenum">
              <a:rPr lang="en-US" smtClean="0"/>
              <a:t>5</a:t>
            </a:fld>
            <a:endParaRPr lang="en-US"/>
          </a:p>
        </p:txBody>
      </p:sp>
      <p:sp>
        <p:nvSpPr>
          <p:cNvPr id="15" name="Flowchart: Terminator 14">
            <a:extLst>
              <a:ext uri="{FF2B5EF4-FFF2-40B4-BE49-F238E27FC236}">
                <a16:creationId xmlns:a16="http://schemas.microsoft.com/office/drawing/2014/main" id="{D83BB322-CD87-9DD3-9B8F-3F1DAE8BE489}"/>
              </a:ext>
            </a:extLst>
          </p:cNvPr>
          <p:cNvSpPr/>
          <p:nvPr/>
        </p:nvSpPr>
        <p:spPr>
          <a:xfrm>
            <a:off x="1567542" y="1661520"/>
            <a:ext cx="1604865" cy="581670"/>
          </a:xfrm>
          <a:prstGeom prst="flowChartTerminator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Proposals</a:t>
            </a:r>
          </a:p>
        </p:txBody>
      </p:sp>
      <p:sp>
        <p:nvSpPr>
          <p:cNvPr id="16" name="Flowchart: Terminator 15">
            <a:extLst>
              <a:ext uri="{FF2B5EF4-FFF2-40B4-BE49-F238E27FC236}">
                <a16:creationId xmlns:a16="http://schemas.microsoft.com/office/drawing/2014/main" id="{4847F702-A79F-C65C-BE33-F5580BBECDD6}"/>
              </a:ext>
            </a:extLst>
          </p:cNvPr>
          <p:cNvSpPr/>
          <p:nvPr/>
        </p:nvSpPr>
        <p:spPr>
          <a:xfrm>
            <a:off x="5131837" y="1661521"/>
            <a:ext cx="1847461" cy="581670"/>
          </a:xfrm>
          <a:prstGeom prst="flowChartTerminator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Review</a:t>
            </a:r>
          </a:p>
        </p:txBody>
      </p:sp>
      <p:sp>
        <p:nvSpPr>
          <p:cNvPr id="17" name="Flowchart: Terminator 16">
            <a:extLst>
              <a:ext uri="{FF2B5EF4-FFF2-40B4-BE49-F238E27FC236}">
                <a16:creationId xmlns:a16="http://schemas.microsoft.com/office/drawing/2014/main" id="{8FACFFD8-ED3A-E97C-CE94-5632A852C14C}"/>
              </a:ext>
            </a:extLst>
          </p:cNvPr>
          <p:cNvSpPr/>
          <p:nvPr/>
        </p:nvSpPr>
        <p:spPr>
          <a:xfrm>
            <a:off x="8938728" y="1661520"/>
            <a:ext cx="1604865" cy="581670"/>
          </a:xfrm>
          <a:prstGeom prst="flowChartTerminator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Approval</a:t>
            </a:r>
          </a:p>
        </p:txBody>
      </p:sp>
    </p:spTree>
    <p:extLst>
      <p:ext uri="{BB962C8B-B14F-4D97-AF65-F5344CB8AC3E}">
        <p14:creationId xmlns:p14="http://schemas.microsoft.com/office/powerpoint/2010/main" val="30509031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02CA3-FD9C-78BA-EEF9-F6312252E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6"/>
                </a:solidFill>
              </a:rPr>
              <a:t>Development Review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B43A0095-0D03-61D1-BA4E-DFC4463439D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98830850"/>
              </p:ext>
            </p:extLst>
          </p:nvPr>
        </p:nvGraphicFramePr>
        <p:xfrm>
          <a:off x="838200" y="1525588"/>
          <a:ext cx="11049000" cy="49672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B9821D-57AB-847C-2459-C75AF840A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390A7-38F6-4E66-8481-D30A3F68DB1E}" type="datetime8">
              <a:rPr lang="en-US" smtClean="0"/>
              <a:t>4/7/2025 2:02 PM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4A2C88-99BA-5640-3C8B-14718A2DC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20986-FE1F-4F5B-A0DD-B52373B769E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1755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C1B41-593F-1B62-171D-6AFDDBCF7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6"/>
                </a:solidFill>
              </a:rPr>
              <a:t>Fallbrook Airpark Contracts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54DB4010-1A1D-1D14-7668-9B9952E7527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391594"/>
              </p:ext>
            </p:extLst>
          </p:nvPr>
        </p:nvGraphicFramePr>
        <p:xfrm>
          <a:off x="2637692" y="1600200"/>
          <a:ext cx="7033846" cy="44952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25484">
                  <a:extLst>
                    <a:ext uri="{9D8B030D-6E8A-4147-A177-3AD203B41FA5}">
                      <a16:colId xmlns:a16="http://schemas.microsoft.com/office/drawing/2014/main" val="1683894413"/>
                    </a:ext>
                  </a:extLst>
                </a:gridCol>
                <a:gridCol w="3508362">
                  <a:extLst>
                    <a:ext uri="{9D8B030D-6E8A-4147-A177-3AD203B41FA5}">
                      <a16:colId xmlns:a16="http://schemas.microsoft.com/office/drawing/2014/main" val="2376412231"/>
                    </a:ext>
                  </a:extLst>
                </a:gridCol>
              </a:tblGrid>
              <a:tr h="105607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accent6"/>
                        </a:solidFill>
                      </a:endParaRP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  <a:p>
                      <a:pPr algn="ctr"/>
                      <a:r>
                        <a:rPr lang="en-US" sz="2400" dirty="0"/>
                        <a:t>Amount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3775798"/>
                  </a:ext>
                </a:extLst>
              </a:tr>
              <a:tr h="491307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bg1"/>
                          </a:solidFill>
                        </a:rPr>
                        <a:t>Aviation Leases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accent1"/>
                          </a:solidFill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3914065"/>
                  </a:ext>
                </a:extLst>
              </a:tr>
              <a:tr h="491307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bg1"/>
                          </a:solidFill>
                        </a:rPr>
                        <a:t>Agricultural Leases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accent1"/>
                          </a:solidFill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0623121"/>
                  </a:ext>
                </a:extLst>
              </a:tr>
              <a:tr h="491307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bg1"/>
                          </a:solidFill>
                        </a:rPr>
                        <a:t>Recreational Leases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accent1"/>
                          </a:solidFill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6985779"/>
                  </a:ext>
                </a:extLst>
              </a:tr>
              <a:tr h="491307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bg1"/>
                          </a:solidFill>
                        </a:rPr>
                        <a:t>Public Services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accent1"/>
                          </a:solidFill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3977091"/>
                  </a:ext>
                </a:extLst>
              </a:tr>
              <a:tr h="491307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bg1"/>
                          </a:solidFill>
                        </a:rPr>
                        <a:t>Tie-Downs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accent1"/>
                          </a:solidFill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6216984"/>
                  </a:ext>
                </a:extLst>
              </a:tr>
              <a:tr h="491307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bg1"/>
                          </a:solidFill>
                        </a:rPr>
                        <a:t>Licenses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accent1"/>
                          </a:solidFill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2967954"/>
                  </a:ext>
                </a:extLst>
              </a:tr>
              <a:tr h="49130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Total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1"/>
                          </a:solidFill>
                        </a:rPr>
                        <a:t>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8036113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9A0A0E-2564-1901-BDB8-BFBF02449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390A7-38F6-4E66-8481-D30A3F68DB1E}" type="datetime8">
              <a:rPr lang="en-US" smtClean="0"/>
              <a:t>4/7/2025 2:02 PM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09265D-21BD-36C8-573B-F4FD9C01D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20986-FE1F-4F5B-A0DD-B52373B769E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0988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40381-F8B0-D1EE-CC16-2E9C391F7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6"/>
                </a:solidFill>
              </a:rPr>
              <a:t>Fallbrook </a:t>
            </a:r>
            <a:r>
              <a:rPr lang="en-US" b="1" cap="all" dirty="0">
                <a:solidFill>
                  <a:schemeClr val="accent6"/>
                </a:solidFill>
              </a:rPr>
              <a:t>a</a:t>
            </a:r>
            <a:r>
              <a:rPr lang="en-US" b="1" dirty="0">
                <a:solidFill>
                  <a:schemeClr val="accent6"/>
                </a:solidFill>
              </a:rPr>
              <a:t>irpark Contract Names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CE16E4-7454-B271-8FBA-77E62791E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390A7-38F6-4E66-8481-D30A3F68DB1E}" type="datetime8">
              <a:rPr lang="en-US" smtClean="0"/>
              <a:t>4/7/2025 2:02 PM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90903A-6C14-3D07-CB45-42F92856C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20986-FE1F-4F5B-A0DD-B52373B769EE}" type="slidenum">
              <a:rPr lang="en-US" smtClean="0"/>
              <a:t>8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2EBDE5-0D2C-89CF-179A-B6E6CDFC54A8}"/>
              </a:ext>
            </a:extLst>
          </p:cNvPr>
          <p:cNvSpPr txBox="1"/>
          <p:nvPr/>
        </p:nvSpPr>
        <p:spPr>
          <a:xfrm>
            <a:off x="2198077" y="1304158"/>
            <a:ext cx="8862646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/>
                </a:solidFill>
              </a:rPr>
              <a:t>		       Aviation Leases 			</a:t>
            </a:r>
            <a:endParaRPr lang="en-US" sz="1600" b="1" dirty="0">
              <a:solidFill>
                <a:schemeClr val="accent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6"/>
                </a:solidFill>
              </a:rPr>
              <a:t>Aircraft Hangar Management, LLC	Fallbrook Air Service, Inc.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6"/>
                </a:solidFill>
              </a:rPr>
              <a:t>Murray Investment Company, LLC	L18 Airpark, LLC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6"/>
                </a:solidFill>
              </a:rPr>
              <a:t>Craig B. </a:t>
            </a:r>
            <a:r>
              <a:rPr lang="en-US" sz="1600" b="1" dirty="0" err="1">
                <a:solidFill>
                  <a:schemeClr val="accent6"/>
                </a:solidFill>
              </a:rPr>
              <a:t>Wiblemo</a:t>
            </a:r>
            <a:r>
              <a:rPr lang="en-US" sz="1600" b="1" dirty="0">
                <a:solidFill>
                  <a:schemeClr val="accent6"/>
                </a:solidFill>
              </a:rPr>
              <a:t> (Tie-Down Lease)	Matthew Young (Tie-Down Lease)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6"/>
                </a:solidFill>
              </a:rPr>
              <a:t>Joseph LaBarbera (Tie-Down Lease)	James Patrick Frimodig (Tie-Down Lease) </a:t>
            </a:r>
          </a:p>
          <a:p>
            <a:endParaRPr lang="en-US" sz="1600" b="1" dirty="0">
              <a:solidFill>
                <a:schemeClr val="accent6"/>
              </a:solidFill>
            </a:endParaRPr>
          </a:p>
          <a:p>
            <a:r>
              <a:rPr lang="en-US" sz="2400" b="1" dirty="0">
                <a:solidFill>
                  <a:schemeClr val="accent6"/>
                </a:solidFill>
              </a:rPr>
              <a:t>Agricultural Leases 				Aviation License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6"/>
                </a:solidFill>
              </a:rPr>
              <a:t>Altman Specialty Plants, LLC (2 leases) 	                        Ascent Aviation Group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6"/>
                </a:solidFill>
              </a:rPr>
              <a:t>Avocado Groves; McDaniel Brothers, LLC (2 leases)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6"/>
                </a:solidFill>
              </a:rPr>
              <a:t>Airpark Ranch II, LLC </a:t>
            </a:r>
          </a:p>
          <a:p>
            <a:pPr lvl="7" algn="ctr"/>
            <a:endParaRPr lang="en-US" sz="1600" b="1" dirty="0">
              <a:solidFill>
                <a:schemeClr val="accent6"/>
              </a:solidFill>
            </a:endParaRPr>
          </a:p>
          <a:p>
            <a:r>
              <a:rPr lang="en-US" sz="2400" b="1" dirty="0">
                <a:solidFill>
                  <a:schemeClr val="accent6"/>
                </a:solidFill>
              </a:rPr>
              <a:t>		       Recreational Leases</a:t>
            </a:r>
          </a:p>
          <a:p>
            <a:pPr marL="2628900" lvl="5" indent="-34290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6"/>
                </a:solidFill>
              </a:rPr>
              <a:t>Fallbrook Community Youth Baseball Council, Inc.</a:t>
            </a:r>
          </a:p>
          <a:p>
            <a:pPr marL="2628900" lvl="5" indent="-34290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6"/>
                </a:solidFill>
              </a:rPr>
              <a:t>Fallbrook Sports Association, Inc</a:t>
            </a:r>
          </a:p>
          <a:p>
            <a:pPr marL="2628900" lvl="5" indent="-34290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6"/>
                </a:solidFill>
              </a:rPr>
              <a:t>Fallbrook Tennis Club 							</a:t>
            </a:r>
            <a:endParaRPr lang="en-US" sz="2400" b="1" dirty="0">
              <a:solidFill>
                <a:schemeClr val="accent6"/>
              </a:solidFill>
            </a:endParaRPr>
          </a:p>
          <a:p>
            <a:r>
              <a:rPr lang="en-US" sz="2400" b="1" dirty="0">
                <a:solidFill>
                  <a:schemeClr val="accent6"/>
                </a:solidFill>
              </a:rPr>
              <a:t>Public Safety Agreements	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/>
                </a:solidFill>
              </a:rPr>
              <a:t>V</a:t>
            </a:r>
            <a:r>
              <a:rPr lang="en-US" sz="1600" dirty="0">
                <a:solidFill>
                  <a:schemeClr val="accent6"/>
                </a:solidFill>
              </a:rPr>
              <a:t>aisala, Inc.</a:t>
            </a:r>
            <a:r>
              <a:rPr lang="en-US" sz="1600" b="1" dirty="0">
                <a:solidFill>
                  <a:schemeClr val="accent6"/>
                </a:solidFill>
              </a:rPr>
              <a:t>		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6"/>
                </a:solidFill>
              </a:rPr>
              <a:t>Sheriff’s Copter 12				    			</a:t>
            </a:r>
            <a:r>
              <a:rPr lang="en-US" sz="2800" b="1" dirty="0">
                <a:solidFill>
                  <a:schemeClr val="accent6"/>
                </a:solidFill>
              </a:rPr>
              <a:t>		</a:t>
            </a:r>
            <a:r>
              <a:rPr lang="en-US" sz="2000" b="1" dirty="0">
                <a:solidFill>
                  <a:schemeClr val="accent6"/>
                </a:solidFill>
              </a:rPr>
              <a:t>	</a:t>
            </a:r>
            <a:r>
              <a:rPr lang="en-US" sz="2800" b="1" dirty="0">
                <a:solidFill>
                  <a:schemeClr val="accent6"/>
                </a:solidFill>
              </a:rPr>
              <a:t>			</a:t>
            </a:r>
            <a:endParaRPr lang="en-US" sz="2000" b="1" dirty="0">
              <a:solidFill>
                <a:schemeClr val="accent6"/>
              </a:solidFill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BC42EE0B-F286-26AA-0A04-96B6B66C75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145322" y="1526193"/>
            <a:ext cx="52754" cy="197099"/>
          </a:xfrm>
        </p:spPr>
        <p:txBody>
          <a:bodyPr>
            <a:normAutofit fontScale="32500" lnSpcReduction="2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23822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6EFCA-3740-4D20-8B70-34D50F395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Fallbrook Aviation Lease Rates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A0A8CA-F1B8-95D2-5FC5-F5ACF4333A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6760"/>
            <a:ext cx="10515600" cy="380698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Standard Rate Set at $548 Per Acre Per Month in 2024/25 FY</a:t>
            </a:r>
          </a:p>
          <a:p>
            <a:r>
              <a:rPr lang="en-US" b="1" dirty="0">
                <a:solidFill>
                  <a:schemeClr val="accent6"/>
                </a:solidFill>
              </a:rPr>
              <a:t>Subject to Annual CPI</a:t>
            </a:r>
          </a:p>
          <a:p>
            <a:r>
              <a:rPr lang="en-US" b="1" dirty="0">
                <a:solidFill>
                  <a:schemeClr val="accent6"/>
                </a:solidFill>
              </a:rPr>
              <a:t>Next New Lease</a:t>
            </a:r>
          </a:p>
          <a:p>
            <a:pPr lvl="1"/>
            <a:r>
              <a:rPr lang="en-US" b="1" dirty="0">
                <a:solidFill>
                  <a:schemeClr val="accent6"/>
                </a:solidFill>
              </a:rPr>
              <a:t>Tennis Club – BOS date TBD</a:t>
            </a:r>
          </a:p>
          <a:p>
            <a:r>
              <a:rPr lang="en-US" b="1" dirty="0">
                <a:solidFill>
                  <a:schemeClr val="accent6"/>
                </a:solidFill>
              </a:rPr>
              <a:t>Next Rent Adjustment</a:t>
            </a:r>
          </a:p>
          <a:p>
            <a:pPr lvl="1"/>
            <a:r>
              <a:rPr lang="en-US" b="1" dirty="0">
                <a:solidFill>
                  <a:schemeClr val="accent6"/>
                </a:solidFill>
              </a:rPr>
              <a:t>Fallbrook Sports Association </a:t>
            </a:r>
          </a:p>
          <a:p>
            <a:pPr lvl="1"/>
            <a:r>
              <a:rPr lang="en-US" b="1" dirty="0">
                <a:solidFill>
                  <a:schemeClr val="accent6"/>
                </a:solidFill>
              </a:rPr>
              <a:t>Altman</a:t>
            </a:r>
          </a:p>
          <a:p>
            <a:pPr lvl="1"/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C3B85C-5897-2ABD-ABD4-F17DA58C1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390A7-38F6-4E66-8481-D30A3F68DB1E}" type="datetime8">
              <a:rPr lang="en-US" smtClean="0"/>
              <a:t>4/7/2025 2:02 PM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71E928-EFBC-14ED-1A95-9BB124FD1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20986-FE1F-4F5B-A0DD-B52373B769E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812380"/>
      </p:ext>
    </p:extLst>
  </p:cSld>
  <p:clrMapOvr>
    <a:masterClrMapping/>
  </p:clrMapOvr>
</p:sld>
</file>

<file path=ppt/theme/theme1.xml><?xml version="1.0" encoding="utf-8"?>
<a:theme xmlns:a="http://schemas.openxmlformats.org/drawingml/2006/main" name="LUEG-BOS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UEG-BOS" id="{55579EE0-7E8E-4F41-8317-E7BA3203AC43}" vid="{F7C21903-1281-46BF-B3F6-AAB08E7F608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 xmlns="a71743f6-8f11-4112-89bc-7fca851468b8" xsi:nil="true"/>
    <lcf76f155ced4ddcb4097134ff3c332f xmlns="a71743f6-8f11-4112-89bc-7fca851468b8">
      <Terms xmlns="http://schemas.microsoft.com/office/infopath/2007/PartnerControls"/>
    </lcf76f155ced4ddcb4097134ff3c332f>
    <TaxCatchAll xmlns="c1dc5ad5-337b-4d66-a194-b33a7344dd5f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3A938CE2A44B34C85BE787ED74466DF" ma:contentTypeVersion="22" ma:contentTypeDescription="Create a new document." ma:contentTypeScope="" ma:versionID="7a8e285605bca38c204db2d87addc3f5">
  <xsd:schema xmlns:xsd="http://www.w3.org/2001/XMLSchema" xmlns:xs="http://www.w3.org/2001/XMLSchema" xmlns:p="http://schemas.microsoft.com/office/2006/metadata/properties" xmlns:ns2="a71743f6-8f11-4112-89bc-7fca851468b8" xmlns:ns3="e2d903f0-558c-4231-b52f-71f49c34e57a" xmlns:ns4="c1dc5ad5-337b-4d66-a194-b33a7344dd5f" targetNamespace="http://schemas.microsoft.com/office/2006/metadata/properties" ma:root="true" ma:fieldsID="6a8fc53915b9a8d6576fe25836123c5a" ns2:_="" ns3:_="" ns4:_="">
    <xsd:import namespace="a71743f6-8f11-4112-89bc-7fca851468b8"/>
    <xsd:import namespace="e2d903f0-558c-4231-b52f-71f49c34e57a"/>
    <xsd:import namespace="c1dc5ad5-337b-4d66-a194-b33a7344dd5f"/>
    <xsd:element name="properties">
      <xsd:complexType>
        <xsd:sequence>
          <xsd:element name="documentManagement">
            <xsd:complexType>
              <xsd:all>
                <xsd:element ref="ns2:Comment" minOccurs="0"/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4:TaxCatchAll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1743f6-8f11-4112-89bc-7fca851468b8" elementFormDefault="qualified">
    <xsd:import namespace="http://schemas.microsoft.com/office/2006/documentManagement/types"/>
    <xsd:import namespace="http://schemas.microsoft.com/office/infopath/2007/PartnerControls"/>
    <xsd:element name="Comment" ma:index="2" nillable="true" ma:displayName="Comment" ma:internalName="Comment" ma:readOnly="false">
      <xsd:simpleType>
        <xsd:restriction base="dms:Note">
          <xsd:maxLength value="255"/>
        </xsd:restriction>
      </xsd:simple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hidden="true" ma:internalName="MediaServiceKeyPoints" ma:readOnly="true">
      <xsd:simpleType>
        <xsd:restriction base="dms:Note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7" nillable="true" ma:displayName="Tags" ma:hidden="true" ma:internalName="MediaServiceAutoTags" ma:readOnly="true">
      <xsd:simpleType>
        <xsd:restriction base="dms:Text"/>
      </xsd:simpleType>
    </xsd:element>
    <xsd:element name="MediaServiceOCR" ma:index="18" nillable="true" ma:displayName="Extracted Text" ma:hidden="true" ma:internalName="MediaServiceOCR" ma:readOnly="true">
      <xsd:simpleType>
        <xsd:restriction base="dms:Note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cb8cc222-65fd-42cc-aeaa-058f903907f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d903f0-558c-4231-b52f-71f49c34e57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dc5ad5-337b-4d66-a194-b33a7344dd5f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859796ef-37bf-4dd0-8794-b51375c48c2c}" ma:internalName="TaxCatchAll" ma:readOnly="false" ma:showField="CatchAllData" ma:web="c1dc5ad5-337b-4d66-a194-b33a7344dd5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77F679B-BFC8-460A-AFE1-655FDF87670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D0B2A24-0E6E-4DCB-B581-6B7DEA25B10B}">
  <ds:schemaRefs>
    <ds:schemaRef ds:uri="http://www.w3.org/XML/1998/namespace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c1dc5ad5-337b-4d66-a194-b33a7344dd5f"/>
    <ds:schemaRef ds:uri="http://schemas.microsoft.com/office/infopath/2007/PartnerControls"/>
    <ds:schemaRef ds:uri="http://purl.org/dc/elements/1.1/"/>
    <ds:schemaRef ds:uri="e2d903f0-558c-4231-b52f-71f49c34e57a"/>
    <ds:schemaRef ds:uri="a71743f6-8f11-4112-89bc-7fca851468b8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02CCDB1-E07E-40D7-920A-26FA5700495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71743f6-8f11-4112-89bc-7fca851468b8"/>
    <ds:schemaRef ds:uri="e2d903f0-558c-4231-b52f-71f49c34e57a"/>
    <ds:schemaRef ds:uri="c1dc5ad5-337b-4d66-a194-b33a7344dd5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LUEG-BOS</Template>
  <TotalTime>15980</TotalTime>
  <Words>634</Words>
  <Application>Microsoft Office PowerPoint</Application>
  <PresentationFormat>Widescreen</PresentationFormat>
  <Paragraphs>206</Paragraphs>
  <Slides>21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Arial</vt:lpstr>
      <vt:lpstr>Calibri</vt:lpstr>
      <vt:lpstr>Calibri (Body)</vt:lpstr>
      <vt:lpstr>Franklin Gothic Book</vt:lpstr>
      <vt:lpstr>Franklin Gothic Medium</vt:lpstr>
      <vt:lpstr>Franklin Gothic Medium Cond</vt:lpstr>
      <vt:lpstr>Montserrat</vt:lpstr>
      <vt:lpstr>Montserrat SemiBold</vt:lpstr>
      <vt:lpstr>Times New Roman</vt:lpstr>
      <vt:lpstr>LUEG-BOS</vt:lpstr>
      <vt:lpstr>Leasing and Development at County Airports</vt:lpstr>
      <vt:lpstr>Overview</vt:lpstr>
      <vt:lpstr>Airport Goals</vt:lpstr>
      <vt:lpstr>Airports Team</vt:lpstr>
      <vt:lpstr>Lease Development Process</vt:lpstr>
      <vt:lpstr>Development Review</vt:lpstr>
      <vt:lpstr>Fallbrook Airpark Contracts</vt:lpstr>
      <vt:lpstr>Fallbrook airpark Contract Names</vt:lpstr>
      <vt:lpstr>Fallbrook Aviation Lease Rates</vt:lpstr>
      <vt:lpstr>Future Developments</vt:lpstr>
      <vt:lpstr>Fallbrook Airpark Expenditure Summary </vt:lpstr>
      <vt:lpstr>Fallbrook Airpark Revenue Summary</vt:lpstr>
      <vt:lpstr>Altman Specialty Plants</vt:lpstr>
      <vt:lpstr>Avocado Groves</vt:lpstr>
      <vt:lpstr>L18 Airpark, LLC</vt:lpstr>
      <vt:lpstr>Fallbrook Community Youth Baseball </vt:lpstr>
      <vt:lpstr>Sheriff’s Copter 12</vt:lpstr>
      <vt:lpstr>Fallbrook 50th Anniversary</vt:lpstr>
      <vt:lpstr>PowerPoint Presentation</vt:lpstr>
      <vt:lpstr>PowerPoint Presentation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Deguzman, Arnold</dc:creator>
  <cp:keywords>BOS;LUEG Template</cp:keywords>
  <cp:lastModifiedBy>Abbott, Jamie</cp:lastModifiedBy>
  <cp:revision>8</cp:revision>
  <cp:lastPrinted>2025-04-02T00:02:13Z</cp:lastPrinted>
  <dcterms:created xsi:type="dcterms:W3CDTF">2020-07-01T16:18:43Z</dcterms:created>
  <dcterms:modified xsi:type="dcterms:W3CDTF">2025-04-07T21:10:36Z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0x01010093A938CE2A44B34C85BE787ED74466DF</vt:lpwstr>
  </property>
  <property fmtid="{D5CDD505-2E9C-101B-9397-08002B2CF9AE}" pid="3" name="MediaServiceImageTags">
    <vt:lpwstr/>
  </property>
</Properties>
</file>