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B1_26D70D2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 id="2147483664" r:id="rId5"/>
    <p:sldMasterId id="2147483666" r:id="rId6"/>
    <p:sldMasterId id="2147483668" r:id="rId7"/>
    <p:sldMasterId id="2147483670" r:id="rId8"/>
  </p:sldMasterIdLst>
  <p:notesMasterIdLst>
    <p:notesMasterId r:id="rId40"/>
  </p:notesMasterIdLst>
  <p:sldIdLst>
    <p:sldId id="385" r:id="rId9"/>
    <p:sldId id="431" r:id="rId10"/>
    <p:sldId id="465" r:id="rId11"/>
    <p:sldId id="433" r:id="rId12"/>
    <p:sldId id="414" r:id="rId13"/>
    <p:sldId id="457" r:id="rId14"/>
    <p:sldId id="458" r:id="rId15"/>
    <p:sldId id="459" r:id="rId16"/>
    <p:sldId id="460" r:id="rId17"/>
    <p:sldId id="461" r:id="rId18"/>
    <p:sldId id="462" r:id="rId19"/>
    <p:sldId id="463" r:id="rId20"/>
    <p:sldId id="464" r:id="rId21"/>
    <p:sldId id="274" r:id="rId22"/>
    <p:sldId id="415" r:id="rId23"/>
    <p:sldId id="417" r:id="rId24"/>
    <p:sldId id="419" r:id="rId25"/>
    <p:sldId id="407" r:id="rId26"/>
    <p:sldId id="293" r:id="rId27"/>
    <p:sldId id="454" r:id="rId28"/>
    <p:sldId id="294" r:id="rId29"/>
    <p:sldId id="466" r:id="rId30"/>
    <p:sldId id="258" r:id="rId31"/>
    <p:sldId id="263" r:id="rId32"/>
    <p:sldId id="264" r:id="rId33"/>
    <p:sldId id="265" r:id="rId34"/>
    <p:sldId id="444" r:id="rId35"/>
    <p:sldId id="405" r:id="rId36"/>
    <p:sldId id="306" r:id="rId37"/>
    <p:sldId id="456" r:id="rId38"/>
    <p:sldId id="2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7FF1EF-AC91-CAE8-5FF3-9CFF3B05F60B}" name="Silva, Naomi" initials="NS" userId="Silva, Naomi" providerId="None"/>
  <p188:author id="{15B8FDFF-4619-0E80-A4A7-29C59E04BA2D}" name="Doyle, Jacqueline" initials="DJ" userId="S::Jacqueline.Doyle@sdcounty.ca.gov::504345f8-70fb-43e0-b758-48dad74f2e7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enegas, Marian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C0"/>
    <a:srgbClr val="58585B"/>
    <a:srgbClr val="FBA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9E517-C18C-4ABE-4970-BC2222FFA12D}" v="29" dt="2025-07-12T02:01:09.151"/>
    <p1510:client id="{1BE593C0-0D49-4BC2-8EAA-6C7F3C6511EE}" v="62" dt="2025-07-10T21:55:35.881"/>
    <p1510:client id="{CBB3254B-D427-C037-F003-707C4634702B}" v="1" dt="2025-07-10T20:56:54.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105" d="100"/>
          <a:sy n="105"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commentAuthors" Target="commentAuthors.xml"/></Relationships>
</file>

<file path=ppt/comments/modernComment_1B1_26D70D28.xml><?xml version="1.0" encoding="utf-8"?>
<p188:cmLst xmlns:a="http://schemas.openxmlformats.org/drawingml/2006/main" xmlns:r="http://schemas.openxmlformats.org/officeDocument/2006/relationships" xmlns:p188="http://schemas.microsoft.com/office/powerpoint/2018/8/main">
  <p188:cm id="{6DBE5140-7D2E-4351-B773-9E6B5A709E22}" authorId="{537FF1EF-AC91-CAE8-5FF3-9CFF3B05F60B}" created="2025-07-10T19:42:41.678">
    <ac:txMkLst xmlns:ac="http://schemas.microsoft.com/office/drawing/2013/main/command">
      <pc:docMk xmlns:pc="http://schemas.microsoft.com/office/powerpoint/2013/main/command"/>
      <pc:sldMk xmlns:pc="http://schemas.microsoft.com/office/powerpoint/2013/main/command" cId="651627816" sldId="433"/>
      <ac:spMk id="4" creationId="{5C5D700D-A517-CE8F-019F-157BFDD7261D}"/>
      <ac:txMk cp="0" len="158">
        <ac:context len="159" hash="11676180"/>
      </ac:txMk>
    </ac:txMkLst>
    <p188:pos x="5679909" y="266474"/>
    <p188:txBody>
      <a:bodyPr/>
      <a:lstStyle/>
      <a:p>
        <a:r>
          <a:rPr lang="en-US"/>
          <a:t>Did you mean to leave this on this page too? Doesn’t seem like it needs to be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22DA3-D873-42F1-BE93-33930BB85CAA}" type="datetimeFigureOut">
              <a:rPr lang="en-US" smtClean="0"/>
              <a:t>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12EE6-4976-4C4A-8700-E7DEE5D5C618}" type="slidenum">
              <a:rPr lang="en-US" smtClean="0"/>
              <a:t>‹#›</a:t>
            </a:fld>
            <a:endParaRPr lang="en-US"/>
          </a:p>
        </p:txBody>
      </p:sp>
    </p:spTree>
    <p:extLst>
      <p:ext uri="{BB962C8B-B14F-4D97-AF65-F5344CB8AC3E}">
        <p14:creationId xmlns:p14="http://schemas.microsoft.com/office/powerpoint/2010/main" val="429066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12EE6-4976-4C4A-8700-E7DEE5D5C618}" type="slidenum">
              <a:rPr lang="en-US" smtClean="0"/>
              <a:t>2</a:t>
            </a:fld>
            <a:endParaRPr lang="en-US"/>
          </a:p>
        </p:txBody>
      </p:sp>
    </p:spTree>
    <p:extLst>
      <p:ext uri="{BB962C8B-B14F-4D97-AF65-F5344CB8AC3E}">
        <p14:creationId xmlns:p14="http://schemas.microsoft.com/office/powerpoint/2010/main" val="99834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a:extLst>
            <a:ext uri="{FF2B5EF4-FFF2-40B4-BE49-F238E27FC236}">
              <a16:creationId xmlns:a16="http://schemas.microsoft.com/office/drawing/2014/main" id="{F33E7FB9-4E70-5AD8-C9D3-44095A6D36E8}"/>
            </a:ext>
          </a:extLst>
        </p:cNvPr>
        <p:cNvGrpSpPr/>
        <p:nvPr/>
      </p:nvGrpSpPr>
      <p:grpSpPr>
        <a:xfrm>
          <a:off x="0" y="0"/>
          <a:ext cx="0" cy="0"/>
          <a:chOff x="0" y="0"/>
          <a:chExt cx="0" cy="0"/>
        </a:xfrm>
      </p:grpSpPr>
      <p:sp>
        <p:nvSpPr>
          <p:cNvPr id="1151" name="Google Shape;1151;g2e4368408aa_1_176:notes">
            <a:extLst>
              <a:ext uri="{FF2B5EF4-FFF2-40B4-BE49-F238E27FC236}">
                <a16:creationId xmlns:a16="http://schemas.microsoft.com/office/drawing/2014/main" id="{682D972D-5EA3-BB59-BFA5-3F0F0C204D31}"/>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2" name="Google Shape;1152;g2e4368408aa_1_176:notes">
            <a:extLst>
              <a:ext uri="{FF2B5EF4-FFF2-40B4-BE49-F238E27FC236}">
                <a16:creationId xmlns:a16="http://schemas.microsoft.com/office/drawing/2014/main" id="{FB6BB707-9EA8-5C3F-1E2F-114CFA0DBED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344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2e4368408aa_1_17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2" name="Google Shape;1152;g2e4368408aa_1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43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278460f7368_1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0" name="Google Shape;1160;g278460f7368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31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912EE6-4976-4C4A-8700-E7DEE5D5C618}" type="slidenum">
              <a:rPr lang="en-US" smtClean="0"/>
              <a:t>15</a:t>
            </a:fld>
            <a:endParaRPr lang="en-US"/>
          </a:p>
        </p:txBody>
      </p:sp>
    </p:spTree>
    <p:extLst>
      <p:ext uri="{BB962C8B-B14F-4D97-AF65-F5344CB8AC3E}">
        <p14:creationId xmlns:p14="http://schemas.microsoft.com/office/powerpoint/2010/main" val="373922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1EB3F9-B20E-20EF-FC53-816C48E272A2}"/>
              </a:ext>
            </a:extLst>
          </p:cNvPr>
          <p:cNvSpPr>
            <a:spLocks noGrp="1"/>
          </p:cNvSpPr>
          <p:nvPr>
            <p:ph type="dt" sz="half" idx="10"/>
          </p:nvPr>
        </p:nvSpPr>
        <p:spPr/>
        <p:txBody>
          <a:bodyPr/>
          <a:lstStyle/>
          <a:p>
            <a:fld id="{54FF6B80-12F6-4762-A229-D1B33DDF8472}" type="datetimeFigureOut">
              <a:rPr lang="en-US" smtClean="0"/>
              <a:t>7/11/2025</a:t>
            </a:fld>
            <a:endParaRPr lang="en-US"/>
          </a:p>
        </p:txBody>
      </p:sp>
      <p:sp>
        <p:nvSpPr>
          <p:cNvPr id="5" name="Footer Placeholder 4">
            <a:extLst>
              <a:ext uri="{FF2B5EF4-FFF2-40B4-BE49-F238E27FC236}">
                <a16:creationId xmlns:a16="http://schemas.microsoft.com/office/drawing/2014/main" id="{8216167C-6301-E1DD-6213-6EAF85B51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3537C-1A84-EE8D-AF1F-1B3E7D9FEA97}"/>
              </a:ext>
            </a:extLst>
          </p:cNvPr>
          <p:cNvSpPr>
            <a:spLocks noGrp="1"/>
          </p:cNvSpPr>
          <p:nvPr>
            <p:ph type="sldNum" sz="quarter" idx="12"/>
          </p:nvPr>
        </p:nvSpPr>
        <p:spPr/>
        <p:txBody>
          <a:bodyPr/>
          <a:lstStyle/>
          <a:p>
            <a:fld id="{F96F75C0-DAD5-470C-95DC-1791D97A6260}" type="slidenum">
              <a:rPr lang="en-US" smtClean="0"/>
              <a:t>‹#›</a:t>
            </a:fld>
            <a:endParaRPr lang="en-US"/>
          </a:p>
        </p:txBody>
      </p:sp>
      <p:sp>
        <p:nvSpPr>
          <p:cNvPr id="11" name="Title 1">
            <a:extLst>
              <a:ext uri="{FF2B5EF4-FFF2-40B4-BE49-F238E27FC236}">
                <a16:creationId xmlns:a16="http://schemas.microsoft.com/office/drawing/2014/main" id="{3D7EBEF7-DD36-72A8-3990-F913A6F6DB55}"/>
              </a:ext>
            </a:extLst>
          </p:cNvPr>
          <p:cNvSpPr>
            <a:spLocks noGrp="1"/>
          </p:cNvSpPr>
          <p:nvPr>
            <p:ph type="ctrTitle" hasCustomPrompt="1"/>
          </p:nvPr>
        </p:nvSpPr>
        <p:spPr>
          <a:xfrm>
            <a:off x="1524000" y="362719"/>
            <a:ext cx="9144000" cy="664287"/>
          </a:xfrm>
          <a:prstGeom prst="rect">
            <a:avLst/>
          </a:prstGeom>
        </p:spPr>
        <p:txBody>
          <a:bodyPr anchor="b">
            <a:normAutofit/>
          </a:bodyPr>
          <a:lstStyle>
            <a:lvl1pPr algn="l">
              <a:defRPr sz="3600" b="1" i="0">
                <a:solidFill>
                  <a:srgbClr val="0070C0"/>
                </a:solidFill>
                <a:latin typeface="Arial" panose="020B0604020202020204" pitchFamily="34" charset="0"/>
                <a:cs typeface="Arial" panose="020B0604020202020204" pitchFamily="34" charset="0"/>
              </a:defRPr>
            </a:lvl1pPr>
          </a:lstStyle>
          <a:p>
            <a:r>
              <a:rPr lang="en-US"/>
              <a:t>PRESENTATION TITLE</a:t>
            </a:r>
          </a:p>
        </p:txBody>
      </p:sp>
      <p:sp>
        <p:nvSpPr>
          <p:cNvPr id="12" name="Subtitle 2">
            <a:extLst>
              <a:ext uri="{FF2B5EF4-FFF2-40B4-BE49-F238E27FC236}">
                <a16:creationId xmlns:a16="http://schemas.microsoft.com/office/drawing/2014/main" id="{8F2EB498-9FEE-1D3A-EA65-3D60A6DADBE0}"/>
              </a:ext>
            </a:extLst>
          </p:cNvPr>
          <p:cNvSpPr>
            <a:spLocks noGrp="1"/>
          </p:cNvSpPr>
          <p:nvPr>
            <p:ph type="subTitle" idx="1" hasCustomPrompt="1"/>
          </p:nvPr>
        </p:nvSpPr>
        <p:spPr>
          <a:xfrm>
            <a:off x="1524000" y="5139176"/>
            <a:ext cx="9144000" cy="765010"/>
          </a:xfrm>
          <a:prstGeom prst="rect">
            <a:avLst/>
          </a:prstGeom>
        </p:spPr>
        <p:txBody>
          <a:bodyPr>
            <a:normAutofit/>
          </a:bodyPr>
          <a:lstStyle>
            <a:lvl1pPr marL="0" indent="0" algn="l">
              <a:buNone/>
              <a:defRPr sz="1600" b="1" i="0">
                <a:solidFill>
                  <a:srgbClr val="58585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of Presentation</a:t>
            </a:r>
          </a:p>
          <a:p>
            <a:r>
              <a:rPr lang="en-US"/>
              <a:t>Second Subtitle of Presentation</a:t>
            </a:r>
          </a:p>
        </p:txBody>
      </p:sp>
      <p:sp>
        <p:nvSpPr>
          <p:cNvPr id="16" name="Picture Placeholder 15">
            <a:extLst>
              <a:ext uri="{FF2B5EF4-FFF2-40B4-BE49-F238E27FC236}">
                <a16:creationId xmlns:a16="http://schemas.microsoft.com/office/drawing/2014/main" id="{9263480A-E282-F7A9-150F-9846C8668D72}"/>
              </a:ext>
            </a:extLst>
          </p:cNvPr>
          <p:cNvSpPr>
            <a:spLocks noGrp="1"/>
          </p:cNvSpPr>
          <p:nvPr>
            <p:ph type="pic" sz="quarter" idx="13" hasCustomPrompt="1"/>
          </p:nvPr>
        </p:nvSpPr>
        <p:spPr>
          <a:xfrm>
            <a:off x="0" y="1225550"/>
            <a:ext cx="12192000" cy="3732213"/>
          </a:xfrm>
          <a:prstGeom prst="rect">
            <a:avLst/>
          </a:prstGeom>
        </p:spPr>
        <p:txBody>
          <a:bodyPr/>
          <a:lstStyle>
            <a:lvl1pPr>
              <a:defRPr/>
            </a:lvl1pPr>
          </a:lstStyle>
          <a:p>
            <a:r>
              <a:rPr lang="en-US"/>
              <a:t>Insert Image</a:t>
            </a:r>
          </a:p>
        </p:txBody>
      </p:sp>
    </p:spTree>
    <p:extLst>
      <p:ext uri="{BB962C8B-B14F-4D97-AF65-F5344CB8AC3E}">
        <p14:creationId xmlns:p14="http://schemas.microsoft.com/office/powerpoint/2010/main" val="84729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45F871-4BAC-4ACE-54EC-E5ADD839B4AA}"/>
              </a:ext>
            </a:extLst>
          </p:cNvPr>
          <p:cNvSpPr>
            <a:spLocks noGrp="1"/>
          </p:cNvSpPr>
          <p:nvPr>
            <p:ph type="dt" sz="half" idx="10"/>
          </p:nvPr>
        </p:nvSpPr>
        <p:spPr/>
        <p:txBody>
          <a:bodyPr/>
          <a:lstStyle/>
          <a:p>
            <a:fld id="{F1B9F277-6213-49A0-A49A-042DE135E87D}" type="datetimeFigureOut">
              <a:rPr lang="en-US" smtClean="0"/>
              <a:t>7/11/2025</a:t>
            </a:fld>
            <a:endParaRPr lang="en-US"/>
          </a:p>
        </p:txBody>
      </p:sp>
      <p:sp>
        <p:nvSpPr>
          <p:cNvPr id="5" name="Footer Placeholder 4">
            <a:extLst>
              <a:ext uri="{FF2B5EF4-FFF2-40B4-BE49-F238E27FC236}">
                <a16:creationId xmlns:a16="http://schemas.microsoft.com/office/drawing/2014/main" id="{15EFFFF3-05A1-CB43-AE9E-A678492C0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2EFB8-E164-C9F2-3BA6-F3B2E5A144BC}"/>
              </a:ext>
            </a:extLst>
          </p:cNvPr>
          <p:cNvSpPr>
            <a:spLocks noGrp="1"/>
          </p:cNvSpPr>
          <p:nvPr>
            <p:ph type="sldNum" sz="quarter" idx="12"/>
          </p:nvPr>
        </p:nvSpPr>
        <p:spPr/>
        <p:txBody>
          <a:bodyPr/>
          <a:lstStyle/>
          <a:p>
            <a:fld id="{C1A03774-2738-45C1-848F-256AEC763A80}" type="slidenum">
              <a:rPr lang="en-US" smtClean="0"/>
              <a:t>‹#›</a:t>
            </a:fld>
            <a:endParaRPr lang="en-US"/>
          </a:p>
        </p:txBody>
      </p:sp>
      <p:sp>
        <p:nvSpPr>
          <p:cNvPr id="7" name="Content Placeholder 2">
            <a:extLst>
              <a:ext uri="{FF2B5EF4-FFF2-40B4-BE49-F238E27FC236}">
                <a16:creationId xmlns:a16="http://schemas.microsoft.com/office/drawing/2014/main" id="{2AD447D9-E53D-5464-9E84-EE61B6DA81A2}"/>
              </a:ext>
            </a:extLst>
          </p:cNvPr>
          <p:cNvSpPr>
            <a:spLocks noGrp="1"/>
          </p:cNvSpPr>
          <p:nvPr>
            <p:ph idx="1"/>
          </p:nvPr>
        </p:nvSpPr>
        <p:spPr>
          <a:xfrm>
            <a:off x="834619" y="1418672"/>
            <a:ext cx="5903367" cy="41980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1914D913-3D11-9289-9B86-E1538CFCF572}"/>
              </a:ext>
            </a:extLst>
          </p:cNvPr>
          <p:cNvSpPr>
            <a:spLocks noGrp="1"/>
          </p:cNvSpPr>
          <p:nvPr>
            <p:ph type="ctrTitle" hasCustomPrompt="1"/>
          </p:nvPr>
        </p:nvSpPr>
        <p:spPr>
          <a:xfrm>
            <a:off x="838200" y="384570"/>
            <a:ext cx="9144000" cy="664287"/>
          </a:xfrm>
          <a:prstGeom prst="rect">
            <a:avLst/>
          </a:prstGeom>
        </p:spPr>
        <p:txBody>
          <a:bodyPr anchor="b">
            <a:normAutofit/>
          </a:bodyPr>
          <a:lstStyle>
            <a:lvl1pPr algn="l">
              <a:defRPr sz="3600" b="1" i="0">
                <a:solidFill>
                  <a:srgbClr val="0071C0"/>
                </a:solidFill>
                <a:latin typeface="Arial" panose="020B0604020202020204" pitchFamily="34" charset="0"/>
                <a:cs typeface="Arial" panose="020B0604020202020204" pitchFamily="34" charset="0"/>
              </a:defRPr>
            </a:lvl1pPr>
          </a:lstStyle>
          <a:p>
            <a:r>
              <a:rPr lang="en-US"/>
              <a:t>HEADER</a:t>
            </a:r>
          </a:p>
        </p:txBody>
      </p:sp>
    </p:spTree>
    <p:extLst>
      <p:ext uri="{BB962C8B-B14F-4D97-AF65-F5344CB8AC3E}">
        <p14:creationId xmlns:p14="http://schemas.microsoft.com/office/powerpoint/2010/main" val="54545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0EAD97-8D4F-F975-9AC9-846A238C04E8}"/>
              </a:ext>
            </a:extLst>
          </p:cNvPr>
          <p:cNvSpPr/>
          <p:nvPr userDrawn="1"/>
        </p:nvSpPr>
        <p:spPr>
          <a:xfrm>
            <a:off x="0" y="1237407"/>
            <a:ext cx="6818586" cy="4501240"/>
          </a:xfrm>
          <a:prstGeom prst="rect">
            <a:avLst/>
          </a:prstGeom>
          <a:solidFill>
            <a:srgbClr val="0071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1245F871-4BAC-4ACE-54EC-E5ADD839B4AA}"/>
              </a:ext>
            </a:extLst>
          </p:cNvPr>
          <p:cNvSpPr>
            <a:spLocks noGrp="1"/>
          </p:cNvSpPr>
          <p:nvPr>
            <p:ph type="dt" sz="half" idx="10"/>
          </p:nvPr>
        </p:nvSpPr>
        <p:spPr/>
        <p:txBody>
          <a:bodyPr/>
          <a:lstStyle/>
          <a:p>
            <a:fld id="{F1B9F277-6213-49A0-A49A-042DE135E87D}" type="datetimeFigureOut">
              <a:rPr lang="en-US" smtClean="0"/>
              <a:t>7/11/2025</a:t>
            </a:fld>
            <a:endParaRPr lang="en-US"/>
          </a:p>
        </p:txBody>
      </p:sp>
      <p:sp>
        <p:nvSpPr>
          <p:cNvPr id="5" name="Footer Placeholder 4">
            <a:extLst>
              <a:ext uri="{FF2B5EF4-FFF2-40B4-BE49-F238E27FC236}">
                <a16:creationId xmlns:a16="http://schemas.microsoft.com/office/drawing/2014/main" id="{15EFFFF3-05A1-CB43-AE9E-A678492C0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2EFB8-E164-C9F2-3BA6-F3B2E5A144BC}"/>
              </a:ext>
            </a:extLst>
          </p:cNvPr>
          <p:cNvSpPr>
            <a:spLocks noGrp="1"/>
          </p:cNvSpPr>
          <p:nvPr>
            <p:ph type="sldNum" sz="quarter" idx="12"/>
          </p:nvPr>
        </p:nvSpPr>
        <p:spPr/>
        <p:txBody>
          <a:bodyPr/>
          <a:lstStyle/>
          <a:p>
            <a:fld id="{C1A03774-2738-45C1-848F-256AEC763A80}" type="slidenum">
              <a:rPr lang="en-US" smtClean="0"/>
              <a:t>‹#›</a:t>
            </a:fld>
            <a:endParaRPr lang="en-US"/>
          </a:p>
        </p:txBody>
      </p:sp>
      <p:sp>
        <p:nvSpPr>
          <p:cNvPr id="7" name="Content Placeholder 2">
            <a:extLst>
              <a:ext uri="{FF2B5EF4-FFF2-40B4-BE49-F238E27FC236}">
                <a16:creationId xmlns:a16="http://schemas.microsoft.com/office/drawing/2014/main" id="{2AD447D9-E53D-5464-9E84-EE61B6DA81A2}"/>
              </a:ext>
            </a:extLst>
          </p:cNvPr>
          <p:cNvSpPr>
            <a:spLocks noGrp="1"/>
          </p:cNvSpPr>
          <p:nvPr>
            <p:ph idx="1"/>
          </p:nvPr>
        </p:nvSpPr>
        <p:spPr>
          <a:xfrm>
            <a:off x="834619" y="1418672"/>
            <a:ext cx="5903367" cy="41980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1914D913-3D11-9289-9B86-E1538CFCF572}"/>
              </a:ext>
            </a:extLst>
          </p:cNvPr>
          <p:cNvSpPr>
            <a:spLocks noGrp="1"/>
          </p:cNvSpPr>
          <p:nvPr>
            <p:ph type="ctrTitle" hasCustomPrompt="1"/>
          </p:nvPr>
        </p:nvSpPr>
        <p:spPr>
          <a:xfrm>
            <a:off x="838200" y="384570"/>
            <a:ext cx="9144000" cy="664287"/>
          </a:xfrm>
          <a:prstGeom prst="rect">
            <a:avLst/>
          </a:prstGeom>
        </p:spPr>
        <p:txBody>
          <a:bodyPr anchor="b">
            <a:normAutofit/>
          </a:bodyPr>
          <a:lstStyle>
            <a:lvl1pPr algn="l">
              <a:defRPr sz="3600" b="1" i="0">
                <a:solidFill>
                  <a:srgbClr val="0071C0"/>
                </a:solidFill>
                <a:latin typeface="Arial" panose="020B0604020202020204" pitchFamily="34" charset="0"/>
                <a:cs typeface="Arial" panose="020B0604020202020204" pitchFamily="34" charset="0"/>
              </a:defRPr>
            </a:lvl1pPr>
          </a:lstStyle>
          <a:p>
            <a:r>
              <a:rPr lang="en-US"/>
              <a:t>HEADER</a:t>
            </a:r>
          </a:p>
        </p:txBody>
      </p:sp>
      <p:sp>
        <p:nvSpPr>
          <p:cNvPr id="3" name="Rectangle 2">
            <a:extLst>
              <a:ext uri="{FF2B5EF4-FFF2-40B4-BE49-F238E27FC236}">
                <a16:creationId xmlns:a16="http://schemas.microsoft.com/office/drawing/2014/main" id="{84C705A1-F5D7-25A0-2586-704E1F82DFB9}"/>
              </a:ext>
            </a:extLst>
          </p:cNvPr>
          <p:cNvSpPr/>
          <p:nvPr userDrawn="1"/>
        </p:nvSpPr>
        <p:spPr>
          <a:xfrm>
            <a:off x="7084505" y="2307696"/>
            <a:ext cx="45719" cy="2607204"/>
          </a:xfrm>
          <a:prstGeom prst="rect">
            <a:avLst/>
          </a:prstGeom>
          <a:solidFill>
            <a:srgbClr val="FBA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E73D1246-BE39-2578-E6EC-176326D68F3B}"/>
              </a:ext>
            </a:extLst>
          </p:cNvPr>
          <p:cNvSpPr>
            <a:spLocks noGrp="1"/>
          </p:cNvSpPr>
          <p:nvPr>
            <p:ph sz="quarter" idx="13" hasCustomPrompt="1"/>
          </p:nvPr>
        </p:nvSpPr>
        <p:spPr>
          <a:xfrm>
            <a:off x="7818438" y="1236663"/>
            <a:ext cx="3808412" cy="4502150"/>
          </a:xfrm>
          <a:prstGeom prst="rect">
            <a:avLst/>
          </a:prstGeom>
        </p:spPr>
        <p:txBody>
          <a:bodyPr/>
          <a:lstStyle>
            <a:lvl1pPr>
              <a:defRPr/>
            </a:lvl1pPr>
          </a:lstStyle>
          <a:p>
            <a:pPr lvl="0"/>
            <a:r>
              <a:rPr lang="en-US"/>
              <a:t>Click to insert content</a:t>
            </a:r>
          </a:p>
        </p:txBody>
      </p:sp>
    </p:spTree>
    <p:extLst>
      <p:ext uri="{BB962C8B-B14F-4D97-AF65-F5344CB8AC3E}">
        <p14:creationId xmlns:p14="http://schemas.microsoft.com/office/powerpoint/2010/main" val="256217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45F871-4BAC-4ACE-54EC-E5ADD839B4AA}"/>
              </a:ext>
            </a:extLst>
          </p:cNvPr>
          <p:cNvSpPr>
            <a:spLocks noGrp="1"/>
          </p:cNvSpPr>
          <p:nvPr>
            <p:ph type="dt" sz="half" idx="10"/>
          </p:nvPr>
        </p:nvSpPr>
        <p:spPr/>
        <p:txBody>
          <a:bodyPr/>
          <a:lstStyle/>
          <a:p>
            <a:fld id="{F1B9F277-6213-49A0-A49A-042DE135E87D}" type="datetimeFigureOut">
              <a:rPr lang="en-US" smtClean="0"/>
              <a:t>7/11/2025</a:t>
            </a:fld>
            <a:endParaRPr lang="en-US"/>
          </a:p>
        </p:txBody>
      </p:sp>
      <p:sp>
        <p:nvSpPr>
          <p:cNvPr id="5" name="Footer Placeholder 4">
            <a:extLst>
              <a:ext uri="{FF2B5EF4-FFF2-40B4-BE49-F238E27FC236}">
                <a16:creationId xmlns:a16="http://schemas.microsoft.com/office/drawing/2014/main" id="{15EFFFF3-05A1-CB43-AE9E-A678492C0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2EFB8-E164-C9F2-3BA6-F3B2E5A144BC}"/>
              </a:ext>
            </a:extLst>
          </p:cNvPr>
          <p:cNvSpPr>
            <a:spLocks noGrp="1"/>
          </p:cNvSpPr>
          <p:nvPr>
            <p:ph type="sldNum" sz="quarter" idx="12"/>
          </p:nvPr>
        </p:nvSpPr>
        <p:spPr/>
        <p:txBody>
          <a:bodyPr/>
          <a:lstStyle/>
          <a:p>
            <a:fld id="{C1A03774-2738-45C1-848F-256AEC763A80}" type="slidenum">
              <a:rPr lang="en-US" smtClean="0"/>
              <a:t>‹#›</a:t>
            </a:fld>
            <a:endParaRPr lang="en-US"/>
          </a:p>
        </p:txBody>
      </p:sp>
      <p:sp>
        <p:nvSpPr>
          <p:cNvPr id="10" name="Content Placeholder 2">
            <a:extLst>
              <a:ext uri="{FF2B5EF4-FFF2-40B4-BE49-F238E27FC236}">
                <a16:creationId xmlns:a16="http://schemas.microsoft.com/office/drawing/2014/main" id="{828FF8F3-2C76-1F43-EA8E-CAE09DB18DE5}"/>
              </a:ext>
            </a:extLst>
          </p:cNvPr>
          <p:cNvSpPr>
            <a:spLocks noGrp="1"/>
          </p:cNvSpPr>
          <p:nvPr>
            <p:ph idx="1" hasCustomPrompt="1"/>
          </p:nvPr>
        </p:nvSpPr>
        <p:spPr>
          <a:xfrm>
            <a:off x="834619" y="1418672"/>
            <a:ext cx="9991878" cy="441659"/>
          </a:xfrm>
          <a:prstGeom prst="rect">
            <a:avLst/>
          </a:prstGeom>
        </p:spPr>
        <p:txBody>
          <a:bodyPr/>
          <a:lstStyle>
            <a:lvl1pPr marL="0" indent="0">
              <a:buNone/>
              <a:defRPr/>
            </a:lvl1pPr>
          </a:lstStyle>
          <a:p>
            <a:pPr lvl="0"/>
            <a:r>
              <a:rPr lang="en-US"/>
              <a:t>Text</a:t>
            </a:r>
          </a:p>
        </p:txBody>
      </p:sp>
      <p:sp>
        <p:nvSpPr>
          <p:cNvPr id="13" name="Title 1">
            <a:extLst>
              <a:ext uri="{FF2B5EF4-FFF2-40B4-BE49-F238E27FC236}">
                <a16:creationId xmlns:a16="http://schemas.microsoft.com/office/drawing/2014/main" id="{27427C58-FF65-31E9-8208-28FF221E7E52}"/>
              </a:ext>
            </a:extLst>
          </p:cNvPr>
          <p:cNvSpPr txBox="1">
            <a:spLocks/>
          </p:cNvSpPr>
          <p:nvPr userDrawn="1"/>
        </p:nvSpPr>
        <p:spPr>
          <a:xfrm>
            <a:off x="838200" y="384570"/>
            <a:ext cx="9144000" cy="664287"/>
          </a:xfrm>
          <a:prstGeom prst="rect">
            <a:avLst/>
          </a:prstGeom>
        </p:spPr>
        <p:txBody>
          <a:bodyPr anchor="b">
            <a:normAutofit/>
          </a:bodyPr>
          <a:lstStyle>
            <a:lvl1pPr algn="l" defTabSz="914400" rtl="0" eaLnBrk="1" latinLnBrk="0" hangingPunct="1">
              <a:lnSpc>
                <a:spcPct val="90000"/>
              </a:lnSpc>
              <a:spcBef>
                <a:spcPct val="0"/>
              </a:spcBef>
              <a:buNone/>
              <a:defRPr sz="3600" b="1" i="0" kern="1200">
                <a:solidFill>
                  <a:srgbClr val="0070C0"/>
                </a:solidFill>
                <a:latin typeface="Arial" panose="020B0604020202020204" pitchFamily="34" charset="0"/>
                <a:ea typeface="+mj-ea"/>
                <a:cs typeface="Arial" panose="020B0604020202020204" pitchFamily="34" charset="0"/>
              </a:defRPr>
            </a:lvl1pPr>
          </a:lstStyle>
          <a:p>
            <a:r>
              <a:rPr lang="en-US"/>
              <a:t>HEADER</a:t>
            </a:r>
          </a:p>
        </p:txBody>
      </p:sp>
      <p:sp>
        <p:nvSpPr>
          <p:cNvPr id="14" name="Picture Placeholder 13">
            <a:extLst>
              <a:ext uri="{FF2B5EF4-FFF2-40B4-BE49-F238E27FC236}">
                <a16:creationId xmlns:a16="http://schemas.microsoft.com/office/drawing/2014/main" id="{0DC4A91A-4A54-FD83-83CB-0B59ED3AFB7E}"/>
              </a:ext>
            </a:extLst>
          </p:cNvPr>
          <p:cNvSpPr>
            <a:spLocks noGrp="1"/>
          </p:cNvSpPr>
          <p:nvPr>
            <p:ph type="pic" sz="quarter" idx="13"/>
          </p:nvPr>
        </p:nvSpPr>
        <p:spPr>
          <a:xfrm>
            <a:off x="834619" y="2471949"/>
            <a:ext cx="2637632" cy="2827613"/>
          </a:xfrm>
          <a:prstGeom prst="rect">
            <a:avLst/>
          </a:prstGeom>
          <a:ln>
            <a:solidFill>
              <a:srgbClr val="00B0F0"/>
            </a:solidFill>
          </a:ln>
        </p:spPr>
        <p:txBody>
          <a:bodyPr/>
          <a:lstStyle/>
          <a:p>
            <a:endParaRPr lang="en-US"/>
          </a:p>
        </p:txBody>
      </p:sp>
      <p:sp>
        <p:nvSpPr>
          <p:cNvPr id="15" name="Picture Placeholder 13">
            <a:extLst>
              <a:ext uri="{FF2B5EF4-FFF2-40B4-BE49-F238E27FC236}">
                <a16:creationId xmlns:a16="http://schemas.microsoft.com/office/drawing/2014/main" id="{DFCE0263-A9DF-B3CD-AB33-A9455417335B}"/>
              </a:ext>
            </a:extLst>
          </p:cNvPr>
          <p:cNvSpPr>
            <a:spLocks noGrp="1"/>
          </p:cNvSpPr>
          <p:nvPr>
            <p:ph type="pic" sz="quarter" idx="14"/>
          </p:nvPr>
        </p:nvSpPr>
        <p:spPr>
          <a:xfrm>
            <a:off x="4523750" y="2471949"/>
            <a:ext cx="2637632" cy="2827613"/>
          </a:xfrm>
          <a:prstGeom prst="rect">
            <a:avLst/>
          </a:prstGeom>
          <a:ln>
            <a:solidFill>
              <a:srgbClr val="00B0F0"/>
            </a:solidFill>
          </a:ln>
        </p:spPr>
        <p:txBody>
          <a:bodyPr/>
          <a:lstStyle/>
          <a:p>
            <a:endParaRPr lang="en-US"/>
          </a:p>
        </p:txBody>
      </p:sp>
      <p:sp>
        <p:nvSpPr>
          <p:cNvPr id="16" name="Picture Placeholder 13">
            <a:extLst>
              <a:ext uri="{FF2B5EF4-FFF2-40B4-BE49-F238E27FC236}">
                <a16:creationId xmlns:a16="http://schemas.microsoft.com/office/drawing/2014/main" id="{FAF486ED-EB63-AFE9-5BA5-F478ED478DDB}"/>
              </a:ext>
            </a:extLst>
          </p:cNvPr>
          <p:cNvSpPr>
            <a:spLocks noGrp="1"/>
          </p:cNvSpPr>
          <p:nvPr>
            <p:ph type="pic" sz="quarter" idx="15"/>
          </p:nvPr>
        </p:nvSpPr>
        <p:spPr>
          <a:xfrm>
            <a:off x="8149819" y="2456184"/>
            <a:ext cx="2637632" cy="2827613"/>
          </a:xfrm>
          <a:prstGeom prst="rect">
            <a:avLst/>
          </a:prstGeom>
          <a:ln>
            <a:solidFill>
              <a:srgbClr val="00B0F0"/>
            </a:solidFill>
          </a:ln>
        </p:spPr>
        <p:txBody>
          <a:bodyPr/>
          <a:lstStyle/>
          <a:p>
            <a:endParaRPr lang="en-US"/>
          </a:p>
        </p:txBody>
      </p:sp>
    </p:spTree>
    <p:extLst>
      <p:ext uri="{BB962C8B-B14F-4D97-AF65-F5344CB8AC3E}">
        <p14:creationId xmlns:p14="http://schemas.microsoft.com/office/powerpoint/2010/main" val="336414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45F871-4BAC-4ACE-54EC-E5ADD839B4AA}"/>
              </a:ext>
            </a:extLst>
          </p:cNvPr>
          <p:cNvSpPr>
            <a:spLocks noGrp="1"/>
          </p:cNvSpPr>
          <p:nvPr>
            <p:ph type="dt" sz="half" idx="10"/>
          </p:nvPr>
        </p:nvSpPr>
        <p:spPr/>
        <p:txBody>
          <a:bodyPr/>
          <a:lstStyle/>
          <a:p>
            <a:fld id="{F1B9F277-6213-49A0-A49A-042DE135E87D}" type="datetimeFigureOut">
              <a:rPr lang="en-US" smtClean="0"/>
              <a:t>7/11/2025</a:t>
            </a:fld>
            <a:endParaRPr lang="en-US"/>
          </a:p>
        </p:txBody>
      </p:sp>
      <p:sp>
        <p:nvSpPr>
          <p:cNvPr id="5" name="Footer Placeholder 4">
            <a:extLst>
              <a:ext uri="{FF2B5EF4-FFF2-40B4-BE49-F238E27FC236}">
                <a16:creationId xmlns:a16="http://schemas.microsoft.com/office/drawing/2014/main" id="{15EFFFF3-05A1-CB43-AE9E-A678492C0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2EFB8-E164-C9F2-3BA6-F3B2E5A144BC}"/>
              </a:ext>
            </a:extLst>
          </p:cNvPr>
          <p:cNvSpPr>
            <a:spLocks noGrp="1"/>
          </p:cNvSpPr>
          <p:nvPr>
            <p:ph type="sldNum" sz="quarter" idx="12"/>
          </p:nvPr>
        </p:nvSpPr>
        <p:spPr/>
        <p:txBody>
          <a:bodyPr/>
          <a:lstStyle/>
          <a:p>
            <a:fld id="{C1A03774-2738-45C1-848F-256AEC763A80}" type="slidenum">
              <a:rPr lang="en-US" smtClean="0"/>
              <a:t>‹#›</a:t>
            </a:fld>
            <a:endParaRPr lang="en-US"/>
          </a:p>
        </p:txBody>
      </p:sp>
      <p:sp>
        <p:nvSpPr>
          <p:cNvPr id="3" name="Text Placeholder 2">
            <a:extLst>
              <a:ext uri="{FF2B5EF4-FFF2-40B4-BE49-F238E27FC236}">
                <a16:creationId xmlns:a16="http://schemas.microsoft.com/office/drawing/2014/main" id="{6C9AD936-535F-0F70-7F8A-FD1C1C7F25D8}"/>
              </a:ext>
            </a:extLst>
          </p:cNvPr>
          <p:cNvSpPr>
            <a:spLocks noGrp="1"/>
          </p:cNvSpPr>
          <p:nvPr>
            <p:ph type="body" sz="quarter" idx="13" hasCustomPrompt="1"/>
          </p:nvPr>
        </p:nvSpPr>
        <p:spPr>
          <a:xfrm>
            <a:off x="3581400" y="2701925"/>
            <a:ext cx="5260975" cy="938213"/>
          </a:xfrm>
          <a:prstGeom prst="rect">
            <a:avLst/>
          </a:prstGeom>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THANK YOU</a:t>
            </a:r>
          </a:p>
        </p:txBody>
      </p:sp>
    </p:spTree>
    <p:extLst>
      <p:ext uri="{BB962C8B-B14F-4D97-AF65-F5344CB8AC3E}">
        <p14:creationId xmlns:p14="http://schemas.microsoft.com/office/powerpoint/2010/main" val="255459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2"/>
        <p:cNvGrpSpPr/>
        <p:nvPr/>
      </p:nvGrpSpPr>
      <p:grpSpPr>
        <a:xfrm>
          <a:off x="0" y="0"/>
          <a:ext cx="0" cy="0"/>
          <a:chOff x="0" y="0"/>
          <a:chExt cx="0" cy="0"/>
        </a:xfrm>
      </p:grpSpPr>
      <p:sp>
        <p:nvSpPr>
          <p:cNvPr id="113" name="Google Shape;113;p22"/>
          <p:cNvSpPr/>
          <p:nvPr/>
        </p:nvSpPr>
        <p:spPr>
          <a:xfrm>
            <a:off x="0" y="1237407"/>
            <a:ext cx="6818587" cy="4501240"/>
          </a:xfrm>
          <a:prstGeom prst="rect">
            <a:avLst/>
          </a:prstGeom>
          <a:solidFill>
            <a:srgbClr val="0071C0"/>
          </a:solidFill>
          <a:ln w="12700" cap="flat" cmpd="sng">
            <a:solidFill>
              <a:srgbClr val="0070C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114" name="Google Shape;114;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17" name="Google Shape;117;p22"/>
          <p:cNvSpPr txBox="1">
            <a:spLocks noGrp="1"/>
          </p:cNvSpPr>
          <p:nvPr>
            <p:ph type="body" idx="1"/>
          </p:nvPr>
        </p:nvSpPr>
        <p:spPr>
          <a:xfrm>
            <a:off x="834619" y="1418672"/>
            <a:ext cx="5903367" cy="4198048"/>
          </a:xfrm>
          <a:prstGeom prst="rect">
            <a:avLst/>
          </a:prstGeom>
          <a:noFill/>
          <a:ln>
            <a:noFill/>
          </a:ln>
        </p:spPr>
        <p:txBody>
          <a:bodyPr spcFirstLastPara="1" wrap="square" lIns="68575" tIns="34275" rIns="68575" bIns="34275" anchor="t" anchorCtr="0">
            <a:noAutofit/>
          </a:bodyPr>
          <a:lstStyle>
            <a:lvl1pPr marL="609585" marR="0" lvl="0" indent="-482588" algn="l" rtl="0">
              <a:lnSpc>
                <a:spcPct val="90000"/>
              </a:lnSpc>
              <a:spcBef>
                <a:spcPts val="1067"/>
              </a:spcBef>
              <a:spcAft>
                <a:spcPts val="0"/>
              </a:spcAft>
              <a:buClr>
                <a:schemeClr val="lt1"/>
              </a:buClr>
              <a:buSzPts val="2100"/>
              <a:buFont typeface="Arial"/>
              <a:buChar char="•"/>
              <a:defRPr sz="2800" b="0" i="0" u="none" strike="noStrike" cap="none">
                <a:solidFill>
                  <a:schemeClr val="lt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lt1"/>
              </a:buClr>
              <a:buSzPts val="1500"/>
              <a:buFont typeface="Arial"/>
              <a:buChar char="•"/>
              <a:defRPr sz="2000" b="0" i="0" u="none" strike="noStrike" cap="none">
                <a:solidFill>
                  <a:schemeClr val="lt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lt1"/>
              </a:buClr>
              <a:buSzPts val="1400"/>
              <a:buFont typeface="Arial"/>
              <a:buChar char="•"/>
              <a:defRPr sz="1867" b="0" i="0" u="none" strike="noStrike" cap="none">
                <a:solidFill>
                  <a:schemeClr val="lt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lt1"/>
              </a:buClr>
              <a:buSzPts val="1400"/>
              <a:buFont typeface="Arial"/>
              <a:buChar char="•"/>
              <a:defRPr sz="1867" b="0" i="0" u="none" strike="noStrike" cap="none">
                <a:solidFill>
                  <a:schemeClr val="lt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19" name="Google Shape;119;p22"/>
          <p:cNvSpPr txBox="1">
            <a:spLocks noGrp="1"/>
          </p:cNvSpPr>
          <p:nvPr>
            <p:ph type="ctrTitle"/>
          </p:nvPr>
        </p:nvSpPr>
        <p:spPr>
          <a:xfrm>
            <a:off x="838200" y="384570"/>
            <a:ext cx="9144000" cy="664287"/>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rgbClr val="0071C0"/>
              </a:buClr>
              <a:buSzPts val="2700"/>
              <a:buFont typeface="Arial"/>
              <a:buNone/>
              <a:defRPr sz="3600" b="1" i="0" u="none" strike="noStrike" cap="none">
                <a:solidFill>
                  <a:srgbClr val="0071C0"/>
                </a:solidFill>
                <a:latin typeface="Arial"/>
                <a:ea typeface="Arial"/>
                <a:cs typeface="Arial"/>
                <a:sym typeface="Arial"/>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a:p>
        </p:txBody>
      </p:sp>
      <p:sp>
        <p:nvSpPr>
          <p:cNvPr id="120" name="Google Shape;120;p22"/>
          <p:cNvSpPr/>
          <p:nvPr/>
        </p:nvSpPr>
        <p:spPr>
          <a:xfrm>
            <a:off x="7084506" y="2307697"/>
            <a:ext cx="45719" cy="2607204"/>
          </a:xfrm>
          <a:prstGeom prst="rect">
            <a:avLst/>
          </a:prstGeom>
          <a:solidFill>
            <a:srgbClr val="FBA026"/>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121" name="Google Shape;121;p22"/>
          <p:cNvSpPr txBox="1">
            <a:spLocks noGrp="1"/>
          </p:cNvSpPr>
          <p:nvPr>
            <p:ph type="body" idx="2"/>
          </p:nvPr>
        </p:nvSpPr>
        <p:spPr>
          <a:xfrm>
            <a:off x="7818439" y="1236663"/>
            <a:ext cx="3808412" cy="4502151"/>
          </a:xfrm>
          <a:prstGeom prst="rect">
            <a:avLst/>
          </a:prstGeom>
          <a:noFill/>
          <a:ln>
            <a:noFill/>
          </a:ln>
        </p:spPr>
        <p:txBody>
          <a:bodyPr spcFirstLastPara="1" wrap="square" lIns="68575" tIns="34275" rIns="68575" bIns="34275" anchor="t" anchorCtr="0">
            <a:noAutofit/>
          </a:bodyPr>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8448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0A53-0F23-626D-C81D-850EDCF643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062F8-A365-050D-9DBB-AB60942073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91226-A4B3-E650-A138-2D820920AA78}"/>
              </a:ext>
            </a:extLst>
          </p:cNvPr>
          <p:cNvSpPr>
            <a:spLocks noGrp="1"/>
          </p:cNvSpPr>
          <p:nvPr>
            <p:ph type="dt" sz="half" idx="10"/>
          </p:nvPr>
        </p:nvSpPr>
        <p:spPr/>
        <p:txBody>
          <a:bodyPr/>
          <a:lstStyle/>
          <a:p>
            <a:fld id="{6969CDCF-0C5F-B946-AB66-4ED3FCC675B2}" type="datetimeFigureOut">
              <a:rPr lang="en-US" smtClean="0"/>
              <a:t>7/11/2025</a:t>
            </a:fld>
            <a:endParaRPr lang="en-US"/>
          </a:p>
        </p:txBody>
      </p:sp>
      <p:sp>
        <p:nvSpPr>
          <p:cNvPr id="5" name="Footer Placeholder 4">
            <a:extLst>
              <a:ext uri="{FF2B5EF4-FFF2-40B4-BE49-F238E27FC236}">
                <a16:creationId xmlns:a16="http://schemas.microsoft.com/office/drawing/2014/main" id="{AFC24F0B-BAA9-0830-2D70-9A336DE65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F196E-1825-9740-4DA8-3557C527406F}"/>
              </a:ext>
            </a:extLst>
          </p:cNvPr>
          <p:cNvSpPr>
            <a:spLocks noGrp="1"/>
          </p:cNvSpPr>
          <p:nvPr>
            <p:ph type="sldNum" sz="quarter" idx="12"/>
          </p:nvPr>
        </p:nvSpPr>
        <p:spPr/>
        <p:txBody>
          <a:bodyPr/>
          <a:lstStyle/>
          <a:p>
            <a:fld id="{B4905197-7291-CE43-B460-66252D3CC2F8}" type="slidenum">
              <a:rPr lang="en-US" smtClean="0"/>
              <a:t>‹#›</a:t>
            </a:fld>
            <a:endParaRPr lang="en-US"/>
          </a:p>
        </p:txBody>
      </p:sp>
    </p:spTree>
    <p:extLst>
      <p:ext uri="{BB962C8B-B14F-4D97-AF65-F5344CB8AC3E}">
        <p14:creationId xmlns:p14="http://schemas.microsoft.com/office/powerpoint/2010/main" val="2175651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42A5E7-D0C5-E95E-EDDC-0B92F5A75A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F6B80-12F6-4762-A229-D1B33DDF8472}" type="datetimeFigureOut">
              <a:rPr lang="en-US" smtClean="0"/>
              <a:t>7/11/2025</a:t>
            </a:fld>
            <a:endParaRPr lang="en-US"/>
          </a:p>
        </p:txBody>
      </p:sp>
      <p:sp>
        <p:nvSpPr>
          <p:cNvPr id="5" name="Footer Placeholder 4">
            <a:extLst>
              <a:ext uri="{FF2B5EF4-FFF2-40B4-BE49-F238E27FC236}">
                <a16:creationId xmlns:a16="http://schemas.microsoft.com/office/drawing/2014/main" id="{3D587864-2349-971C-A9FF-86556DBAA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4B9016-BF00-FC5D-8207-C24628794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F75C0-DAD5-470C-95DC-1791D97A6260}" type="slidenum">
              <a:rPr lang="en-US" smtClean="0"/>
              <a:t>‹#›</a:t>
            </a:fld>
            <a:endParaRPr lang="en-US"/>
          </a:p>
        </p:txBody>
      </p:sp>
      <p:pic>
        <p:nvPicPr>
          <p:cNvPr id="7" name="Picture 6" descr="A black and white logo&#10;&#10;Description automatically generated">
            <a:extLst>
              <a:ext uri="{FF2B5EF4-FFF2-40B4-BE49-F238E27FC236}">
                <a16:creationId xmlns:a16="http://schemas.microsoft.com/office/drawing/2014/main" id="{182863C8-6873-7F11-5F46-C33F58187B50}"/>
              </a:ext>
            </a:extLst>
          </p:cNvPr>
          <p:cNvPicPr>
            <a:picLocks noChangeAspect="1"/>
          </p:cNvPicPr>
          <p:nvPr userDrawn="1"/>
        </p:nvPicPr>
        <p:blipFill>
          <a:blip r:embed="rId3"/>
          <a:stretch>
            <a:fillRect/>
          </a:stretch>
        </p:blipFill>
        <p:spPr>
          <a:xfrm>
            <a:off x="9479423" y="102198"/>
            <a:ext cx="2596002" cy="1072262"/>
          </a:xfrm>
          <a:prstGeom prst="rect">
            <a:avLst/>
          </a:prstGeom>
        </p:spPr>
      </p:pic>
    </p:spTree>
    <p:extLst>
      <p:ext uri="{BB962C8B-B14F-4D97-AF65-F5344CB8AC3E}">
        <p14:creationId xmlns:p14="http://schemas.microsoft.com/office/powerpoint/2010/main" val="1288680957"/>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C4835E-25A4-8FF1-5C25-5EAA425D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9F277-6213-49A0-A49A-042DE135E87D}" type="datetimeFigureOut">
              <a:rPr lang="en-US" smtClean="0"/>
              <a:t>7/11/2025</a:t>
            </a:fld>
            <a:endParaRPr lang="en-US"/>
          </a:p>
        </p:txBody>
      </p:sp>
      <p:sp>
        <p:nvSpPr>
          <p:cNvPr id="5" name="Footer Placeholder 4">
            <a:extLst>
              <a:ext uri="{FF2B5EF4-FFF2-40B4-BE49-F238E27FC236}">
                <a16:creationId xmlns:a16="http://schemas.microsoft.com/office/drawing/2014/main" id="{A8AAADA9-06A8-571B-0C75-EE55CE8F5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41B923-BABB-45B3-DF7C-68438CBF2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03774-2738-45C1-848F-256AEC763A80}" type="slidenum">
              <a:rPr lang="en-US" smtClean="0"/>
              <a:t>‹#›</a:t>
            </a:fld>
            <a:endParaRPr lang="en-US"/>
          </a:p>
        </p:txBody>
      </p:sp>
      <p:pic>
        <p:nvPicPr>
          <p:cNvPr id="7" name="Picture 6" descr="A black and white logo&#10;&#10;Description automatically generated">
            <a:extLst>
              <a:ext uri="{FF2B5EF4-FFF2-40B4-BE49-F238E27FC236}">
                <a16:creationId xmlns:a16="http://schemas.microsoft.com/office/drawing/2014/main" id="{C31CD496-A537-E040-AAF0-C6F770DBFE3C}"/>
              </a:ext>
            </a:extLst>
          </p:cNvPr>
          <p:cNvPicPr>
            <a:picLocks noChangeAspect="1"/>
          </p:cNvPicPr>
          <p:nvPr userDrawn="1"/>
        </p:nvPicPr>
        <p:blipFill>
          <a:blip r:embed="rId3"/>
          <a:stretch>
            <a:fillRect/>
          </a:stretch>
        </p:blipFill>
        <p:spPr>
          <a:xfrm>
            <a:off x="9479423" y="102198"/>
            <a:ext cx="2596002" cy="1072262"/>
          </a:xfrm>
          <a:prstGeom prst="rect">
            <a:avLst/>
          </a:prstGeom>
        </p:spPr>
      </p:pic>
      <p:pic>
        <p:nvPicPr>
          <p:cNvPr id="8" name="Picture 7">
            <a:extLst>
              <a:ext uri="{FF2B5EF4-FFF2-40B4-BE49-F238E27FC236}">
                <a16:creationId xmlns:a16="http://schemas.microsoft.com/office/drawing/2014/main" id="{014E7896-6FCB-8F90-A1AF-49B0DB5537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spTree>
    <p:extLst>
      <p:ext uri="{BB962C8B-B14F-4D97-AF65-F5344CB8AC3E}">
        <p14:creationId xmlns:p14="http://schemas.microsoft.com/office/powerpoint/2010/main" val="402908697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C4835E-25A4-8FF1-5C25-5EAA425D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9F277-6213-49A0-A49A-042DE135E87D}" type="datetimeFigureOut">
              <a:rPr lang="en-US" smtClean="0"/>
              <a:t>7/11/2025</a:t>
            </a:fld>
            <a:endParaRPr lang="en-US"/>
          </a:p>
        </p:txBody>
      </p:sp>
      <p:sp>
        <p:nvSpPr>
          <p:cNvPr id="5" name="Footer Placeholder 4">
            <a:extLst>
              <a:ext uri="{FF2B5EF4-FFF2-40B4-BE49-F238E27FC236}">
                <a16:creationId xmlns:a16="http://schemas.microsoft.com/office/drawing/2014/main" id="{A8AAADA9-06A8-571B-0C75-EE55CE8F5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41B923-BABB-45B3-DF7C-68438CBF2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03774-2738-45C1-848F-256AEC763A80}" type="slidenum">
              <a:rPr lang="en-US" smtClean="0"/>
              <a:t>‹#›</a:t>
            </a:fld>
            <a:endParaRPr lang="en-US"/>
          </a:p>
        </p:txBody>
      </p:sp>
      <p:pic>
        <p:nvPicPr>
          <p:cNvPr id="7" name="Picture 6" descr="A black and white logo&#10;&#10;Description automatically generated">
            <a:extLst>
              <a:ext uri="{FF2B5EF4-FFF2-40B4-BE49-F238E27FC236}">
                <a16:creationId xmlns:a16="http://schemas.microsoft.com/office/drawing/2014/main" id="{C31CD496-A537-E040-AAF0-C6F770DBFE3C}"/>
              </a:ext>
            </a:extLst>
          </p:cNvPr>
          <p:cNvPicPr>
            <a:picLocks noChangeAspect="1"/>
          </p:cNvPicPr>
          <p:nvPr userDrawn="1"/>
        </p:nvPicPr>
        <p:blipFill>
          <a:blip r:embed="rId3"/>
          <a:stretch>
            <a:fillRect/>
          </a:stretch>
        </p:blipFill>
        <p:spPr>
          <a:xfrm>
            <a:off x="9479423" y="102198"/>
            <a:ext cx="2596002" cy="1072262"/>
          </a:xfrm>
          <a:prstGeom prst="rect">
            <a:avLst/>
          </a:prstGeom>
        </p:spPr>
      </p:pic>
      <p:pic>
        <p:nvPicPr>
          <p:cNvPr id="8" name="Picture 7">
            <a:extLst>
              <a:ext uri="{FF2B5EF4-FFF2-40B4-BE49-F238E27FC236}">
                <a16:creationId xmlns:a16="http://schemas.microsoft.com/office/drawing/2014/main" id="{014E7896-6FCB-8F90-A1AF-49B0DB5537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spTree>
    <p:extLst>
      <p:ext uri="{BB962C8B-B14F-4D97-AF65-F5344CB8AC3E}">
        <p14:creationId xmlns:p14="http://schemas.microsoft.com/office/powerpoint/2010/main" val="2483090856"/>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C4835E-25A4-8FF1-5C25-5EAA425D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9F277-6213-49A0-A49A-042DE135E87D}" type="datetimeFigureOut">
              <a:rPr lang="en-US" smtClean="0"/>
              <a:t>7/11/2025</a:t>
            </a:fld>
            <a:endParaRPr lang="en-US"/>
          </a:p>
        </p:txBody>
      </p:sp>
      <p:sp>
        <p:nvSpPr>
          <p:cNvPr id="5" name="Footer Placeholder 4">
            <a:extLst>
              <a:ext uri="{FF2B5EF4-FFF2-40B4-BE49-F238E27FC236}">
                <a16:creationId xmlns:a16="http://schemas.microsoft.com/office/drawing/2014/main" id="{A8AAADA9-06A8-571B-0C75-EE55CE8F5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41B923-BABB-45B3-DF7C-68438CBF2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03774-2738-45C1-848F-256AEC763A80}" type="slidenum">
              <a:rPr lang="en-US" smtClean="0"/>
              <a:t>‹#›</a:t>
            </a:fld>
            <a:endParaRPr lang="en-US"/>
          </a:p>
        </p:txBody>
      </p:sp>
      <p:pic>
        <p:nvPicPr>
          <p:cNvPr id="7" name="Picture 6" descr="A black and white logo&#10;&#10;Description automatically generated">
            <a:extLst>
              <a:ext uri="{FF2B5EF4-FFF2-40B4-BE49-F238E27FC236}">
                <a16:creationId xmlns:a16="http://schemas.microsoft.com/office/drawing/2014/main" id="{C31CD496-A537-E040-AAF0-C6F770DBFE3C}"/>
              </a:ext>
            </a:extLst>
          </p:cNvPr>
          <p:cNvPicPr>
            <a:picLocks noChangeAspect="1"/>
          </p:cNvPicPr>
          <p:nvPr userDrawn="1"/>
        </p:nvPicPr>
        <p:blipFill>
          <a:blip r:embed="rId3"/>
          <a:stretch>
            <a:fillRect/>
          </a:stretch>
        </p:blipFill>
        <p:spPr>
          <a:xfrm>
            <a:off x="9479423" y="102198"/>
            <a:ext cx="2596002" cy="1072262"/>
          </a:xfrm>
          <a:prstGeom prst="rect">
            <a:avLst/>
          </a:prstGeom>
        </p:spPr>
      </p:pic>
      <p:pic>
        <p:nvPicPr>
          <p:cNvPr id="8" name="Picture 7">
            <a:extLst>
              <a:ext uri="{FF2B5EF4-FFF2-40B4-BE49-F238E27FC236}">
                <a16:creationId xmlns:a16="http://schemas.microsoft.com/office/drawing/2014/main" id="{014E7896-6FCB-8F90-A1AF-49B0DB5537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290560" y="5487892"/>
            <a:ext cx="3901440" cy="1376733"/>
          </a:xfrm>
          <a:prstGeom prst="rect">
            <a:avLst/>
          </a:prstGeom>
          <a:noFill/>
          <a:ln>
            <a:noFill/>
          </a:ln>
        </p:spPr>
      </p:pic>
    </p:spTree>
    <p:extLst>
      <p:ext uri="{BB962C8B-B14F-4D97-AF65-F5344CB8AC3E}">
        <p14:creationId xmlns:p14="http://schemas.microsoft.com/office/powerpoint/2010/main" val="363666380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C4835E-25A4-8FF1-5C25-5EAA425D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9F277-6213-49A0-A49A-042DE135E87D}" type="datetimeFigureOut">
              <a:rPr lang="en-US" smtClean="0"/>
              <a:t>7/11/2025</a:t>
            </a:fld>
            <a:endParaRPr lang="en-US"/>
          </a:p>
        </p:txBody>
      </p:sp>
      <p:sp>
        <p:nvSpPr>
          <p:cNvPr id="5" name="Footer Placeholder 4">
            <a:extLst>
              <a:ext uri="{FF2B5EF4-FFF2-40B4-BE49-F238E27FC236}">
                <a16:creationId xmlns:a16="http://schemas.microsoft.com/office/drawing/2014/main" id="{A8AAADA9-06A8-571B-0C75-EE55CE8F5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41B923-BABB-45B3-DF7C-68438CBF2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03774-2738-45C1-848F-256AEC763A80}" type="slidenum">
              <a:rPr lang="en-US" smtClean="0"/>
              <a:t>‹#›</a:t>
            </a:fld>
            <a:endParaRPr lang="en-US"/>
          </a:p>
        </p:txBody>
      </p:sp>
      <p:pic>
        <p:nvPicPr>
          <p:cNvPr id="7" name="Picture 6" descr="A black and white logo&#10;&#10;Description automatically generated">
            <a:extLst>
              <a:ext uri="{FF2B5EF4-FFF2-40B4-BE49-F238E27FC236}">
                <a16:creationId xmlns:a16="http://schemas.microsoft.com/office/drawing/2014/main" id="{C31CD496-A537-E040-AAF0-C6F770DBFE3C}"/>
              </a:ext>
            </a:extLst>
          </p:cNvPr>
          <p:cNvPicPr>
            <a:picLocks noChangeAspect="1"/>
          </p:cNvPicPr>
          <p:nvPr userDrawn="1"/>
        </p:nvPicPr>
        <p:blipFill>
          <a:blip r:embed="rId5"/>
          <a:stretch>
            <a:fillRect/>
          </a:stretch>
        </p:blipFill>
        <p:spPr>
          <a:xfrm>
            <a:off x="9479423" y="102198"/>
            <a:ext cx="2596002" cy="1072262"/>
          </a:xfrm>
          <a:prstGeom prst="rect">
            <a:avLst/>
          </a:prstGeom>
        </p:spPr>
      </p:pic>
      <p:sp>
        <p:nvSpPr>
          <p:cNvPr id="2" name="Rectangle 1">
            <a:extLst>
              <a:ext uri="{FF2B5EF4-FFF2-40B4-BE49-F238E27FC236}">
                <a16:creationId xmlns:a16="http://schemas.microsoft.com/office/drawing/2014/main" id="{A2A26921-38A8-423C-B63C-16A353FB4BD4}"/>
              </a:ext>
            </a:extLst>
          </p:cNvPr>
          <p:cNvSpPr/>
          <p:nvPr userDrawn="1"/>
        </p:nvSpPr>
        <p:spPr>
          <a:xfrm>
            <a:off x="0" y="1567384"/>
            <a:ext cx="12192000" cy="3413421"/>
          </a:xfrm>
          <a:prstGeom prst="rect">
            <a:avLst/>
          </a:prstGeom>
          <a:solidFill>
            <a:srgbClr val="0071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873181"/>
      </p:ext>
    </p:extLst>
  </p:cSld>
  <p:clrMap bg1="lt1" tx1="dk1" bg2="lt2" tx2="dk2" accent1="accent1" accent2="accent2" accent3="accent3" accent4="accent4" accent5="accent5" accent6="accent6" hlink="hlink" folHlink="folHlink"/>
  <p:sldLayoutIdLst>
    <p:sldLayoutId id="2147483671" r:id="rId1"/>
    <p:sldLayoutId id="2147483694"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ana.Venegas@sdcounty.ca.gov" TargetMode="External"/><Relationship Id="rId2" Type="http://schemas.openxmlformats.org/officeDocument/2006/relationships/hyperlink" Target="mailto:Araceli.Montera@sdcounty.c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mailto:mycavax.hd@cdph.ca.gov" TargetMode="External"/><Relationship Id="rId4" Type="http://schemas.openxmlformats.org/officeDocument/2006/relationships/hyperlink" Target="mailto:ProviderCallCenter@cdph.ca.go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eziz.org/" TargetMode="External"/><Relationship Id="rId7" Type="http://schemas.openxmlformats.org/officeDocument/2006/relationships/hyperlink" Target="https://www.sandiegocounty.gov/content/sdc/hhsa/programs/phs/immunization_branch/IZ_Materials.html" TargetMode="External"/><Relationship Id="rId2" Type="http://schemas.openxmlformats.org/officeDocument/2006/relationships/hyperlink" Target="https://www.sandiegocounty.gov/content/sdc/hhsa/programs/phs/immunization_branch/Vaccines-HCP/State-Purchased_Influenza_Vaccine_Provider_Resources.html" TargetMode="External"/><Relationship Id="rId1" Type="http://schemas.openxmlformats.org/officeDocument/2006/relationships/slideLayout" Target="../slideLayouts/slideLayout3.xml"/><Relationship Id="rId6" Type="http://schemas.openxmlformats.org/officeDocument/2006/relationships/hyperlink" Target="https://mycavax.cdph.ca.gov/s/my-turn" TargetMode="External"/><Relationship Id="rId11" Type="http://schemas.openxmlformats.org/officeDocument/2006/relationships/image" Target="../media/image30.png"/><Relationship Id="rId5" Type="http://schemas.openxmlformats.org/officeDocument/2006/relationships/hyperlink" Target="https://mycavax.cdph.ca.gov/" TargetMode="External"/><Relationship Id="rId10" Type="http://schemas.openxmlformats.org/officeDocument/2006/relationships/image" Target="../media/image29.png"/><Relationship Id="rId4" Type="http://schemas.openxmlformats.org/officeDocument/2006/relationships/hyperlink" Target="https://cair.cdph.ca.gov/CAPRD/portalHeader.do" TargetMode="Externa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sandiegocounty.gov/content/sdc/hhsa/programs/phs/immunization_branch/Vaccines-HCP/State-Purchased_Influenza_Vaccine_Provider_Resources.html"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ziz.org/"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cdph.ca.gov/Programs/CID/DCDC/CAIR/Pages/CAIR-Training-Guides.aspx" TargetMode="Externa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hyperlink" Target="https://www.cdph.ca.gov/Programs/CID/DCDC/CAIR/Pages/CAIR-records-forms.aspx" TargetMode="External"/><Relationship Id="rId7" Type="http://schemas.openxmlformats.org/officeDocument/2006/relationships/image" Target="../media/image37.png"/><Relationship Id="rId2" Type="http://schemas.openxmlformats.org/officeDocument/2006/relationships/hyperlink" Target="https://cair.cdph.ca.gov/CAPRD/portalHeader.do" TargetMode="Externa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dph.ca.gov/Programs/CID/DCDC/CAIR/CDPH%20Document%20Library/AU-Instructions.pdf"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forms.office.com/g/3qaWidfN2T" TargetMode="Externa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B1_26D70D28.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75A3-062A-3B0C-3B1F-3BFB29EAB37A}"/>
              </a:ext>
            </a:extLst>
          </p:cNvPr>
          <p:cNvSpPr>
            <a:spLocks noGrp="1"/>
          </p:cNvSpPr>
          <p:nvPr>
            <p:ph type="ctrTitle"/>
          </p:nvPr>
        </p:nvSpPr>
        <p:spPr>
          <a:xfrm>
            <a:off x="696057" y="1521069"/>
            <a:ext cx="10799885" cy="1767254"/>
          </a:xfrm>
        </p:spPr>
        <p:txBody>
          <a:bodyPr>
            <a:noAutofit/>
          </a:bodyPr>
          <a:lstStyle/>
          <a:p>
            <a:pPr algn="ctr"/>
            <a:r>
              <a:rPr lang="en-US" sz="4000" dirty="0"/>
              <a:t>Annual Enrollment </a:t>
            </a:r>
            <a:br>
              <a:rPr lang="en-US" sz="4000" dirty="0"/>
            </a:br>
            <a:r>
              <a:rPr lang="en-US" sz="4000" dirty="0"/>
              <a:t>State-Purchased Influenza Vaccine</a:t>
            </a:r>
            <a:br>
              <a:rPr lang="en-US" sz="4000" dirty="0"/>
            </a:br>
            <a:r>
              <a:rPr lang="en-US" sz="4000" dirty="0"/>
              <a:t>Program</a:t>
            </a:r>
            <a:br>
              <a:rPr lang="en-US" sz="4000" dirty="0"/>
            </a:br>
            <a:r>
              <a:rPr lang="en-US" sz="4000" dirty="0"/>
              <a:t>for 2025-2026 Season </a:t>
            </a:r>
          </a:p>
        </p:txBody>
      </p:sp>
      <p:sp>
        <p:nvSpPr>
          <p:cNvPr id="4" name="Google Shape;212;p36">
            <a:extLst>
              <a:ext uri="{FF2B5EF4-FFF2-40B4-BE49-F238E27FC236}">
                <a16:creationId xmlns:a16="http://schemas.microsoft.com/office/drawing/2014/main" id="{1757DB56-DBD0-C0C5-FCDA-359A575DE16C}"/>
              </a:ext>
            </a:extLst>
          </p:cNvPr>
          <p:cNvSpPr txBox="1">
            <a:spLocks/>
          </p:cNvSpPr>
          <p:nvPr/>
        </p:nvSpPr>
        <p:spPr>
          <a:xfrm>
            <a:off x="1433398" y="3694010"/>
            <a:ext cx="4048200" cy="1222800"/>
          </a:xfrm>
          <a:prstGeom prst="rect">
            <a:avLst/>
          </a:prstGeom>
          <a:noFill/>
          <a:ln>
            <a:noFill/>
          </a:ln>
        </p:spPr>
        <p:txBody>
          <a:bodyPr spcFirstLastPara="1" wrap="square" lIns="68575" tIns="34275" rIns="68575" bIns="34275"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5858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Clr>
                <a:srgbClr val="58585B"/>
              </a:buClr>
              <a:buSzPts val="1100"/>
              <a:buFont typeface="Arial"/>
              <a:buNone/>
            </a:pPr>
            <a:r>
              <a:rPr lang="en-US" sz="1100" dirty="0"/>
              <a:t>Araceli Montera, MPH – Community Health Program </a:t>
            </a:r>
            <a:r>
              <a:rPr lang="en-US" sz="1100" dirty="0" err="1"/>
              <a:t>Spc</a:t>
            </a:r>
            <a:r>
              <a:rPr lang="en-US" sz="1100" dirty="0"/>
              <a:t>.</a:t>
            </a:r>
          </a:p>
          <a:p>
            <a:pPr>
              <a:lnSpc>
                <a:spcPct val="100000"/>
              </a:lnSpc>
              <a:spcBef>
                <a:spcPts val="500"/>
              </a:spcBef>
              <a:buClr>
                <a:srgbClr val="58585B"/>
              </a:buClr>
              <a:buSzPts val="1100"/>
              <a:buFont typeface="Arial"/>
              <a:buNone/>
            </a:pPr>
            <a:r>
              <a:rPr lang="en-US" sz="1100" dirty="0"/>
              <a:t>State Flu Vaccine Admin Coordinator</a:t>
            </a:r>
            <a:br>
              <a:rPr lang="en-US" sz="1100" dirty="0"/>
            </a:br>
            <a:r>
              <a:rPr lang="en-US" sz="1100" dirty="0"/>
              <a:t>Epidemiology and Immunization Services Branch</a:t>
            </a:r>
            <a:endParaRPr lang="en-US" dirty="0"/>
          </a:p>
          <a:p>
            <a:pPr>
              <a:lnSpc>
                <a:spcPct val="100000"/>
              </a:lnSpc>
              <a:spcBef>
                <a:spcPts val="500"/>
              </a:spcBef>
              <a:buClr>
                <a:srgbClr val="58585B"/>
              </a:buClr>
              <a:buSzPts val="1100"/>
            </a:pPr>
            <a:r>
              <a:rPr lang="en-US" sz="1100" u="sng" dirty="0">
                <a:solidFill>
                  <a:schemeClr val="hlink"/>
                </a:solidFill>
                <a:hlinkClick r:id="rId2"/>
              </a:rPr>
              <a:t>Araceli.Montera@sdcounty.ca.gov</a:t>
            </a:r>
            <a:r>
              <a:rPr lang="en-US" sz="1100" dirty="0"/>
              <a:t> </a:t>
            </a:r>
            <a:endParaRPr lang="en-US" dirty="0"/>
          </a:p>
          <a:p>
            <a:pPr>
              <a:lnSpc>
                <a:spcPct val="100000"/>
              </a:lnSpc>
              <a:spcBef>
                <a:spcPts val="500"/>
              </a:spcBef>
              <a:buClr>
                <a:srgbClr val="58585B"/>
              </a:buClr>
              <a:buSzPts val="1100"/>
            </a:pPr>
            <a:r>
              <a:rPr lang="en-US" sz="1100" dirty="0"/>
              <a:t>Office: 858-505-6724 | Phone:  619-366-7128 </a:t>
            </a:r>
          </a:p>
        </p:txBody>
      </p:sp>
      <p:sp>
        <p:nvSpPr>
          <p:cNvPr id="6" name="Google Shape;213;p36">
            <a:extLst>
              <a:ext uri="{FF2B5EF4-FFF2-40B4-BE49-F238E27FC236}">
                <a16:creationId xmlns:a16="http://schemas.microsoft.com/office/drawing/2014/main" id="{97D5E743-D1D1-1E83-E9D8-0BF0BF09CC96}"/>
              </a:ext>
            </a:extLst>
          </p:cNvPr>
          <p:cNvSpPr txBox="1">
            <a:spLocks/>
          </p:cNvSpPr>
          <p:nvPr/>
        </p:nvSpPr>
        <p:spPr>
          <a:xfrm>
            <a:off x="6710403" y="3694010"/>
            <a:ext cx="4694100" cy="970800"/>
          </a:xfrm>
          <a:prstGeom prst="rect">
            <a:avLst/>
          </a:prstGeom>
          <a:noFill/>
          <a:ln>
            <a:noFill/>
          </a:ln>
        </p:spPr>
        <p:txBody>
          <a:bodyPr spcFirstLastPara="1" wrap="square" lIns="68575" tIns="34275" rIns="68575" bIns="34275"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5858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Clr>
                <a:srgbClr val="58585B"/>
              </a:buClr>
              <a:buSzPts val="1100"/>
            </a:pPr>
            <a:r>
              <a:rPr lang="en-US" sz="1100" dirty="0"/>
              <a:t>Mariana Venegas, MSN, RN – Sr. Public Health Nurse </a:t>
            </a:r>
          </a:p>
          <a:p>
            <a:pPr>
              <a:lnSpc>
                <a:spcPct val="100000"/>
              </a:lnSpc>
              <a:spcBef>
                <a:spcPts val="500"/>
              </a:spcBef>
              <a:buClr>
                <a:srgbClr val="58585B"/>
              </a:buClr>
              <a:buSzPts val="1100"/>
            </a:pPr>
            <a:r>
              <a:rPr lang="en-US" sz="1100" dirty="0"/>
              <a:t>Vaccine and Surge Coordinator </a:t>
            </a:r>
          </a:p>
          <a:p>
            <a:pPr>
              <a:lnSpc>
                <a:spcPct val="100000"/>
              </a:lnSpc>
              <a:spcBef>
                <a:spcPts val="500"/>
              </a:spcBef>
              <a:buClr>
                <a:srgbClr val="58585B"/>
              </a:buClr>
              <a:buSzPts val="1100"/>
            </a:pPr>
            <a:r>
              <a:rPr lang="en-US" sz="1100" dirty="0"/>
              <a:t>Epidemiology and Immunization Services Branch </a:t>
            </a:r>
          </a:p>
          <a:p>
            <a:pPr>
              <a:lnSpc>
                <a:spcPct val="100000"/>
              </a:lnSpc>
              <a:spcBef>
                <a:spcPts val="0"/>
              </a:spcBef>
              <a:buClr>
                <a:schemeClr val="dk1"/>
              </a:buClr>
              <a:buSzPts val="1200"/>
              <a:buFont typeface="Noto Sans Symbols"/>
              <a:buNone/>
            </a:pPr>
            <a:r>
              <a:rPr lang="en-US" sz="1100" u="sng" dirty="0">
                <a:solidFill>
                  <a:schemeClr val="hlink"/>
                </a:solidFill>
                <a:hlinkClick r:id="rId3"/>
              </a:rPr>
              <a:t>Mariana.Venegas@sdcounty.ca.gov</a:t>
            </a:r>
            <a:r>
              <a:rPr lang="en-US" sz="1100" dirty="0"/>
              <a:t> | Phone: 619-980-0419</a:t>
            </a:r>
          </a:p>
        </p:txBody>
      </p:sp>
      <p:sp>
        <p:nvSpPr>
          <p:cNvPr id="3" name="TextBox 2">
            <a:extLst>
              <a:ext uri="{FF2B5EF4-FFF2-40B4-BE49-F238E27FC236}">
                <a16:creationId xmlns:a16="http://schemas.microsoft.com/office/drawing/2014/main" id="{FBB3036D-2DB9-F251-C4D2-83B59714EE42}"/>
              </a:ext>
            </a:extLst>
          </p:cNvPr>
          <p:cNvSpPr txBox="1"/>
          <p:nvPr/>
        </p:nvSpPr>
        <p:spPr>
          <a:xfrm>
            <a:off x="10614211" y="6517341"/>
            <a:ext cx="1341778" cy="276999"/>
          </a:xfrm>
          <a:prstGeom prst="rect">
            <a:avLst/>
          </a:prstGeom>
          <a:noFill/>
        </p:spPr>
        <p:txBody>
          <a:bodyPr wrap="none" rtlCol="0">
            <a:spAutoFit/>
          </a:bodyPr>
          <a:lstStyle/>
          <a:p>
            <a:r>
              <a:rPr lang="en-US" sz="1200" dirty="0"/>
              <a:t>Revised 6-13-2025</a:t>
            </a:r>
          </a:p>
        </p:txBody>
      </p:sp>
    </p:spTree>
    <p:extLst>
      <p:ext uri="{BB962C8B-B14F-4D97-AF65-F5344CB8AC3E}">
        <p14:creationId xmlns:p14="http://schemas.microsoft.com/office/powerpoint/2010/main" val="44817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26B1-4D2B-C532-13E4-2A3266BCF6C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5F83B2-27B2-72B4-EE5C-E85C50201E28}"/>
              </a:ext>
            </a:extLst>
          </p:cNvPr>
          <p:cNvSpPr>
            <a:spLocks noGrp="1"/>
          </p:cNvSpPr>
          <p:nvPr>
            <p:ph idx="1"/>
          </p:nvPr>
        </p:nvSpPr>
        <p:spPr>
          <a:xfrm>
            <a:off x="115826" y="1331015"/>
            <a:ext cx="6598649" cy="351993"/>
          </a:xfrm>
          <a:solidFill>
            <a:schemeClr val="bg1"/>
          </a:solidFill>
          <a:ln>
            <a:solidFill>
              <a:schemeClr val="bg1"/>
            </a:solidFill>
          </a:ln>
        </p:spPr>
        <p:txBody>
          <a:bodyPr numCol="1"/>
          <a:lstStyle/>
          <a:p>
            <a:pPr marL="0" indent="0" algn="ctr">
              <a:buNone/>
            </a:pPr>
            <a:r>
              <a:rPr lang="en-US" sz="1800" i="1" u="sng" dirty="0">
                <a:solidFill>
                  <a:srgbClr val="0070C0"/>
                </a:solidFill>
              </a:rPr>
              <a:t>Managing myCAvax Provider Accounts job aid</a:t>
            </a:r>
            <a:endParaRPr lang="en-US" sz="1800" dirty="0">
              <a:solidFill>
                <a:srgbClr val="0070C0"/>
              </a:solidFill>
            </a:endParaRPr>
          </a:p>
          <a:p>
            <a:pPr marL="0" indent="0">
              <a:buNone/>
            </a:pPr>
            <a:endParaRPr lang="en-US" sz="1200" dirty="0">
              <a:solidFill>
                <a:srgbClr val="0070C0"/>
              </a:solidFill>
            </a:endParaRPr>
          </a:p>
        </p:txBody>
      </p:sp>
      <p:sp>
        <p:nvSpPr>
          <p:cNvPr id="3" name="Title 2">
            <a:extLst>
              <a:ext uri="{FF2B5EF4-FFF2-40B4-BE49-F238E27FC236}">
                <a16:creationId xmlns:a16="http://schemas.microsoft.com/office/drawing/2014/main" id="{E79E3DFD-954C-FECD-0149-9DD11DAB01BF}"/>
              </a:ext>
            </a:extLst>
          </p:cNvPr>
          <p:cNvSpPr>
            <a:spLocks noGrp="1"/>
          </p:cNvSpPr>
          <p:nvPr>
            <p:ph type="ctrTitle"/>
          </p:nvPr>
        </p:nvSpPr>
        <p:spPr>
          <a:xfrm>
            <a:off x="371856" y="530874"/>
            <a:ext cx="9144000" cy="664287"/>
          </a:xfrm>
        </p:spPr>
        <p:txBody>
          <a:bodyPr>
            <a:normAutofit fontScale="90000"/>
          </a:bodyPr>
          <a:lstStyle/>
          <a:p>
            <a:r>
              <a:rPr lang="en-US" dirty="0"/>
              <a:t>UPDATING THE PROVIDER ADDRESS IN myCAvax </a:t>
            </a:r>
          </a:p>
        </p:txBody>
      </p:sp>
      <p:sp>
        <p:nvSpPr>
          <p:cNvPr id="6" name="Content Placeholder 1">
            <a:extLst>
              <a:ext uri="{FF2B5EF4-FFF2-40B4-BE49-F238E27FC236}">
                <a16:creationId xmlns:a16="http://schemas.microsoft.com/office/drawing/2014/main" id="{8A382B37-4BF9-655E-9782-25BFD38DDA8B}"/>
              </a:ext>
            </a:extLst>
          </p:cNvPr>
          <p:cNvSpPr txBox="1">
            <a:spLocks/>
          </p:cNvSpPr>
          <p:nvPr/>
        </p:nvSpPr>
        <p:spPr>
          <a:xfrm>
            <a:off x="115826" y="1868148"/>
            <a:ext cx="6598649" cy="351993"/>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u="sng" dirty="0"/>
              <a:t>Updating the Provider’s Address </a:t>
            </a:r>
            <a:endParaRPr lang="en-US" sz="1800" dirty="0"/>
          </a:p>
          <a:p>
            <a:pPr marL="0" indent="0">
              <a:buFont typeface="Arial" panose="020B0604020202020204" pitchFamily="34" charset="0"/>
              <a:buNone/>
            </a:pPr>
            <a:endParaRPr lang="en-US" sz="1200" dirty="0"/>
          </a:p>
        </p:txBody>
      </p:sp>
      <p:sp>
        <p:nvSpPr>
          <p:cNvPr id="7" name="Content Placeholder 1">
            <a:extLst>
              <a:ext uri="{FF2B5EF4-FFF2-40B4-BE49-F238E27FC236}">
                <a16:creationId xmlns:a16="http://schemas.microsoft.com/office/drawing/2014/main" id="{931E7EA4-C625-3B91-B4CD-9163619CA849}"/>
              </a:ext>
            </a:extLst>
          </p:cNvPr>
          <p:cNvSpPr txBox="1">
            <a:spLocks/>
          </p:cNvSpPr>
          <p:nvPr/>
        </p:nvSpPr>
        <p:spPr>
          <a:xfrm>
            <a:off x="115826" y="2456044"/>
            <a:ext cx="6486142" cy="328638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i="1" dirty="0"/>
              <a:t>Under the location account, Click the “Update Address” button </a:t>
            </a:r>
          </a:p>
          <a:p>
            <a:pPr marL="342900" indent="-342900">
              <a:buFont typeface="+mj-lt"/>
              <a:buAutoNum type="arabicPeriod"/>
            </a:pPr>
            <a:r>
              <a:rPr lang="en-US" sz="1800" i="1" dirty="0"/>
              <a:t>Click the “Pencil” icon </a:t>
            </a:r>
          </a:p>
          <a:p>
            <a:pPr marL="342900" indent="-342900">
              <a:buFont typeface="+mj-lt"/>
              <a:buAutoNum type="arabicPeriod"/>
            </a:pPr>
            <a:r>
              <a:rPr lang="en-US" sz="1800" i="1" dirty="0"/>
              <a:t>Make necessary changes to the fields in the pop-up window </a:t>
            </a:r>
          </a:p>
          <a:p>
            <a:pPr marL="342900" indent="-342900">
              <a:buFont typeface="+mj-lt"/>
              <a:buAutoNum type="arabicPeriod"/>
            </a:pPr>
            <a:r>
              <a:rPr lang="en-US" sz="1800" i="1" dirty="0"/>
              <a:t>Click the “Save” button </a:t>
            </a:r>
          </a:p>
          <a:p>
            <a:pPr marL="342900" indent="-342900">
              <a:buFont typeface="+mj-lt"/>
              <a:buAutoNum type="arabicPeriod"/>
            </a:pPr>
            <a:endParaRPr lang="en-US" sz="1800" i="1" dirty="0"/>
          </a:p>
          <a:p>
            <a:pPr marL="0" indent="0">
              <a:buNone/>
            </a:pPr>
            <a:r>
              <a:rPr lang="en-US" sz="1800" i="1" dirty="0"/>
              <a:t>Note: </a:t>
            </a:r>
          </a:p>
          <a:p>
            <a:r>
              <a:rPr lang="en-US" sz="1800" i="1" dirty="0"/>
              <a:t>Do not update the “State” field on the pop-up window </a:t>
            </a:r>
          </a:p>
          <a:p>
            <a:r>
              <a:rPr lang="en-US" sz="1800" i="1" dirty="0"/>
              <a:t>An error message will appear if the entered address is not valid</a:t>
            </a:r>
            <a:endParaRPr lang="en-US" sz="1800" dirty="0"/>
          </a:p>
          <a:p>
            <a:pPr marL="0" indent="0">
              <a:buFont typeface="Arial" panose="020B0604020202020204" pitchFamily="34" charset="0"/>
              <a:buNone/>
            </a:pPr>
            <a:endParaRPr lang="en-US" sz="1200" dirty="0"/>
          </a:p>
        </p:txBody>
      </p:sp>
      <p:pic>
        <p:nvPicPr>
          <p:cNvPr id="10" name="Content Placeholder 9">
            <a:extLst>
              <a:ext uri="{FF2B5EF4-FFF2-40B4-BE49-F238E27FC236}">
                <a16:creationId xmlns:a16="http://schemas.microsoft.com/office/drawing/2014/main" id="{EA5BB4D7-5830-4382-670D-05D0FBEC28C5}"/>
              </a:ext>
            </a:extLst>
          </p:cNvPr>
          <p:cNvPicPr>
            <a:picLocks noGrp="1" noChangeAspect="1"/>
          </p:cNvPicPr>
          <p:nvPr>
            <p:ph sz="quarter" idx="13"/>
          </p:nvPr>
        </p:nvPicPr>
        <p:blipFill>
          <a:blip r:embed="rId2"/>
          <a:stretch>
            <a:fillRect/>
          </a:stretch>
        </p:blipFill>
        <p:spPr>
          <a:xfrm>
            <a:off x="7296912" y="2044145"/>
            <a:ext cx="4572000" cy="3092467"/>
          </a:xfrm>
        </p:spPr>
      </p:pic>
    </p:spTree>
    <p:extLst>
      <p:ext uri="{BB962C8B-B14F-4D97-AF65-F5344CB8AC3E}">
        <p14:creationId xmlns:p14="http://schemas.microsoft.com/office/powerpoint/2010/main" val="377094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A19E-59C7-27C0-5B9F-C0243BAD93F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4C0244-8D9A-EA65-1932-ADD5E187E80E}"/>
              </a:ext>
            </a:extLst>
          </p:cNvPr>
          <p:cNvSpPr>
            <a:spLocks noGrp="1"/>
          </p:cNvSpPr>
          <p:nvPr>
            <p:ph idx="1"/>
          </p:nvPr>
        </p:nvSpPr>
        <p:spPr>
          <a:xfrm>
            <a:off x="115826" y="1331015"/>
            <a:ext cx="6598649" cy="351993"/>
          </a:xfrm>
          <a:solidFill>
            <a:schemeClr val="bg1"/>
          </a:solidFill>
          <a:ln>
            <a:solidFill>
              <a:schemeClr val="bg1"/>
            </a:solidFill>
          </a:ln>
        </p:spPr>
        <p:txBody>
          <a:bodyPr numCol="1"/>
          <a:lstStyle/>
          <a:p>
            <a:pPr marL="0" indent="0" algn="ctr">
              <a:buNone/>
            </a:pPr>
            <a:r>
              <a:rPr lang="en-US" sz="1800" i="1" u="sng" dirty="0">
                <a:solidFill>
                  <a:srgbClr val="0070C0"/>
                </a:solidFill>
              </a:rPr>
              <a:t>Managing myCAvax Provider Accounts job aid</a:t>
            </a:r>
            <a:endParaRPr lang="en-US" sz="1800" dirty="0">
              <a:solidFill>
                <a:srgbClr val="0070C0"/>
              </a:solidFill>
            </a:endParaRPr>
          </a:p>
          <a:p>
            <a:pPr marL="0" indent="0">
              <a:buNone/>
            </a:pPr>
            <a:endParaRPr lang="en-US" sz="1200" dirty="0">
              <a:solidFill>
                <a:srgbClr val="0070C0"/>
              </a:solidFill>
            </a:endParaRPr>
          </a:p>
        </p:txBody>
      </p:sp>
      <p:sp>
        <p:nvSpPr>
          <p:cNvPr id="3" name="Title 2">
            <a:extLst>
              <a:ext uri="{FF2B5EF4-FFF2-40B4-BE49-F238E27FC236}">
                <a16:creationId xmlns:a16="http://schemas.microsoft.com/office/drawing/2014/main" id="{FDFB3DD4-8F6C-54A6-F8EC-64CDEB0990A7}"/>
              </a:ext>
            </a:extLst>
          </p:cNvPr>
          <p:cNvSpPr>
            <a:spLocks noGrp="1"/>
          </p:cNvSpPr>
          <p:nvPr>
            <p:ph type="ctrTitle"/>
          </p:nvPr>
        </p:nvSpPr>
        <p:spPr>
          <a:xfrm>
            <a:off x="298416" y="254112"/>
            <a:ext cx="9144000" cy="646521"/>
          </a:xfrm>
        </p:spPr>
        <p:txBody>
          <a:bodyPr>
            <a:normAutofit fontScale="90000"/>
          </a:bodyPr>
          <a:lstStyle/>
          <a:p>
            <a:r>
              <a:rPr lang="en-US" dirty="0"/>
              <a:t>MODIFYING STORAGE UNITS IN myCAvax </a:t>
            </a:r>
          </a:p>
        </p:txBody>
      </p:sp>
      <p:sp>
        <p:nvSpPr>
          <p:cNvPr id="6" name="Content Placeholder 1">
            <a:extLst>
              <a:ext uri="{FF2B5EF4-FFF2-40B4-BE49-F238E27FC236}">
                <a16:creationId xmlns:a16="http://schemas.microsoft.com/office/drawing/2014/main" id="{D77380DD-AF61-92DC-E889-5E0ACB0531BC}"/>
              </a:ext>
            </a:extLst>
          </p:cNvPr>
          <p:cNvSpPr txBox="1">
            <a:spLocks/>
          </p:cNvSpPr>
          <p:nvPr/>
        </p:nvSpPr>
        <p:spPr>
          <a:xfrm>
            <a:off x="115826" y="1730998"/>
            <a:ext cx="6598649" cy="351993"/>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u="sng" dirty="0"/>
              <a:t>Modifying Storage Units: Update storage units as needed</a:t>
            </a:r>
            <a:endParaRPr lang="en-US" sz="1800" dirty="0"/>
          </a:p>
          <a:p>
            <a:pPr marL="0" indent="0">
              <a:buFont typeface="Arial" panose="020B0604020202020204" pitchFamily="34" charset="0"/>
              <a:buNone/>
            </a:pPr>
            <a:endParaRPr lang="en-US" sz="1200" dirty="0"/>
          </a:p>
        </p:txBody>
      </p:sp>
      <p:sp>
        <p:nvSpPr>
          <p:cNvPr id="7" name="Content Placeholder 1">
            <a:extLst>
              <a:ext uri="{FF2B5EF4-FFF2-40B4-BE49-F238E27FC236}">
                <a16:creationId xmlns:a16="http://schemas.microsoft.com/office/drawing/2014/main" id="{55D99FE0-453D-146B-4AB4-33034CAAFD2E}"/>
              </a:ext>
            </a:extLst>
          </p:cNvPr>
          <p:cNvSpPr txBox="1">
            <a:spLocks/>
          </p:cNvSpPr>
          <p:nvPr/>
        </p:nvSpPr>
        <p:spPr>
          <a:xfrm>
            <a:off x="115826" y="2226716"/>
            <a:ext cx="6486142" cy="328638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i="1" dirty="0"/>
              <a:t>Click “Storage Unit Number” hyperlink on the “Storage Units” Page </a:t>
            </a:r>
          </a:p>
          <a:p>
            <a:pPr marL="342900" indent="-342900">
              <a:buFont typeface="+mj-lt"/>
              <a:buAutoNum type="arabicPeriod"/>
            </a:pPr>
            <a:r>
              <a:rPr lang="en-US" sz="1800" i="1" dirty="0"/>
              <a:t>Click the “Edit” button OR Click the “Pencil” icon </a:t>
            </a:r>
          </a:p>
          <a:p>
            <a:pPr marL="342900" indent="-342900">
              <a:buFont typeface="+mj-lt"/>
              <a:buAutoNum type="arabicPeriod"/>
            </a:pPr>
            <a:r>
              <a:rPr lang="en-US" sz="1800" i="1" dirty="0"/>
              <a:t>Click the “Save” button </a:t>
            </a:r>
          </a:p>
          <a:p>
            <a:pPr marL="0" indent="0">
              <a:buNone/>
            </a:pPr>
            <a:r>
              <a:rPr lang="en-US" sz="1800" i="1" dirty="0"/>
              <a:t>Note: </a:t>
            </a:r>
          </a:p>
          <a:p>
            <a:r>
              <a:rPr lang="en-US" sz="1800" i="1" dirty="0"/>
              <a:t>If the thermometer type, model, serial number or expiration date is updated a message will appear asking you to upload a calibration certificate. </a:t>
            </a:r>
            <a:endParaRPr lang="en-US" sz="1800" dirty="0"/>
          </a:p>
          <a:p>
            <a:pPr marL="0" indent="0">
              <a:buFont typeface="Arial" panose="020B0604020202020204" pitchFamily="34" charset="0"/>
              <a:buNone/>
            </a:pPr>
            <a:endParaRPr lang="en-US" sz="1200" dirty="0"/>
          </a:p>
        </p:txBody>
      </p:sp>
      <p:pic>
        <p:nvPicPr>
          <p:cNvPr id="9" name="Content Placeholder 8">
            <a:extLst>
              <a:ext uri="{FF2B5EF4-FFF2-40B4-BE49-F238E27FC236}">
                <a16:creationId xmlns:a16="http://schemas.microsoft.com/office/drawing/2014/main" id="{FDBD292C-AA8F-1DB8-0C4D-93AF9A4C475A}"/>
              </a:ext>
            </a:extLst>
          </p:cNvPr>
          <p:cNvPicPr>
            <a:picLocks noGrp="1" noChangeAspect="1"/>
          </p:cNvPicPr>
          <p:nvPr>
            <p:ph sz="quarter" idx="13"/>
          </p:nvPr>
        </p:nvPicPr>
        <p:blipFill>
          <a:blip r:embed="rId2"/>
          <a:srcRect t="25690"/>
          <a:stretch/>
        </p:blipFill>
        <p:spPr>
          <a:xfrm>
            <a:off x="7247856" y="1331015"/>
            <a:ext cx="4389120" cy="1598284"/>
          </a:xfrm>
        </p:spPr>
      </p:pic>
      <p:pic>
        <p:nvPicPr>
          <p:cNvPr id="12" name="Picture 11">
            <a:extLst>
              <a:ext uri="{FF2B5EF4-FFF2-40B4-BE49-F238E27FC236}">
                <a16:creationId xmlns:a16="http://schemas.microsoft.com/office/drawing/2014/main" id="{8058208C-52BF-705B-DA85-06B564FA4AEE}"/>
              </a:ext>
            </a:extLst>
          </p:cNvPr>
          <p:cNvPicPr>
            <a:picLocks noChangeAspect="1"/>
          </p:cNvPicPr>
          <p:nvPr/>
        </p:nvPicPr>
        <p:blipFill>
          <a:blip r:embed="rId3"/>
          <a:stretch>
            <a:fillRect/>
          </a:stretch>
        </p:blipFill>
        <p:spPr>
          <a:xfrm>
            <a:off x="7412734" y="2765853"/>
            <a:ext cx="4663440" cy="3728307"/>
          </a:xfrm>
          <a:prstGeom prst="rect">
            <a:avLst/>
          </a:prstGeom>
        </p:spPr>
      </p:pic>
      <p:pic>
        <p:nvPicPr>
          <p:cNvPr id="16" name="Picture 15">
            <a:extLst>
              <a:ext uri="{FF2B5EF4-FFF2-40B4-BE49-F238E27FC236}">
                <a16:creationId xmlns:a16="http://schemas.microsoft.com/office/drawing/2014/main" id="{99A456C8-7CFF-AB03-BB03-1D497C0BAD31}"/>
              </a:ext>
            </a:extLst>
          </p:cNvPr>
          <p:cNvPicPr>
            <a:picLocks noChangeAspect="1"/>
          </p:cNvPicPr>
          <p:nvPr/>
        </p:nvPicPr>
        <p:blipFill>
          <a:blip r:embed="rId4"/>
          <a:stretch>
            <a:fillRect/>
          </a:stretch>
        </p:blipFill>
        <p:spPr>
          <a:xfrm>
            <a:off x="685406" y="4904644"/>
            <a:ext cx="5639587" cy="714475"/>
          </a:xfrm>
          <a:prstGeom prst="rect">
            <a:avLst/>
          </a:prstGeom>
        </p:spPr>
      </p:pic>
    </p:spTree>
    <p:extLst>
      <p:ext uri="{BB962C8B-B14F-4D97-AF65-F5344CB8AC3E}">
        <p14:creationId xmlns:p14="http://schemas.microsoft.com/office/powerpoint/2010/main" val="175794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A0511-D587-B730-AB5A-73E1C476FA0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D42E0-F424-CE0A-7C3E-0ADA5EB38769}"/>
              </a:ext>
            </a:extLst>
          </p:cNvPr>
          <p:cNvSpPr>
            <a:spLocks noGrp="1"/>
          </p:cNvSpPr>
          <p:nvPr>
            <p:ph idx="1"/>
          </p:nvPr>
        </p:nvSpPr>
        <p:spPr>
          <a:xfrm>
            <a:off x="115826" y="1331015"/>
            <a:ext cx="6598649" cy="351993"/>
          </a:xfrm>
          <a:solidFill>
            <a:schemeClr val="bg1"/>
          </a:solidFill>
          <a:ln>
            <a:solidFill>
              <a:schemeClr val="bg1"/>
            </a:solidFill>
          </a:ln>
        </p:spPr>
        <p:txBody>
          <a:bodyPr numCol="1"/>
          <a:lstStyle/>
          <a:p>
            <a:pPr marL="0" indent="0" algn="ctr">
              <a:buNone/>
            </a:pPr>
            <a:r>
              <a:rPr lang="en-US" sz="1800" i="1" u="sng" dirty="0">
                <a:solidFill>
                  <a:srgbClr val="0070C0"/>
                </a:solidFill>
              </a:rPr>
              <a:t>Managing myCAvax Provider Accounts job aid</a:t>
            </a:r>
            <a:endParaRPr lang="en-US" sz="1800" dirty="0">
              <a:solidFill>
                <a:srgbClr val="0070C0"/>
              </a:solidFill>
            </a:endParaRPr>
          </a:p>
          <a:p>
            <a:pPr marL="0" indent="0">
              <a:buNone/>
            </a:pPr>
            <a:endParaRPr lang="en-US" sz="1200" dirty="0">
              <a:solidFill>
                <a:srgbClr val="0070C0"/>
              </a:solidFill>
            </a:endParaRPr>
          </a:p>
        </p:txBody>
      </p:sp>
      <p:sp>
        <p:nvSpPr>
          <p:cNvPr id="3" name="Title 2">
            <a:extLst>
              <a:ext uri="{FF2B5EF4-FFF2-40B4-BE49-F238E27FC236}">
                <a16:creationId xmlns:a16="http://schemas.microsoft.com/office/drawing/2014/main" id="{CE0E0F57-B17F-BEC3-DA71-6C358A2B3A89}"/>
              </a:ext>
            </a:extLst>
          </p:cNvPr>
          <p:cNvSpPr>
            <a:spLocks noGrp="1"/>
          </p:cNvSpPr>
          <p:nvPr>
            <p:ph type="ctrTitle"/>
          </p:nvPr>
        </p:nvSpPr>
        <p:spPr>
          <a:xfrm>
            <a:off x="225264" y="192024"/>
            <a:ext cx="9144000" cy="1031869"/>
          </a:xfrm>
        </p:spPr>
        <p:txBody>
          <a:bodyPr>
            <a:normAutofit fontScale="90000"/>
          </a:bodyPr>
          <a:lstStyle/>
          <a:p>
            <a:r>
              <a:rPr lang="en-US" dirty="0"/>
              <a:t>MODIFYING STORAGE UNITS IN myCAvax NOTE </a:t>
            </a:r>
          </a:p>
        </p:txBody>
      </p:sp>
      <p:sp>
        <p:nvSpPr>
          <p:cNvPr id="6" name="Content Placeholder 1">
            <a:extLst>
              <a:ext uri="{FF2B5EF4-FFF2-40B4-BE49-F238E27FC236}">
                <a16:creationId xmlns:a16="http://schemas.microsoft.com/office/drawing/2014/main" id="{EAAB584A-A039-E1FC-AE0B-51BF73DC0C7B}"/>
              </a:ext>
            </a:extLst>
          </p:cNvPr>
          <p:cNvSpPr txBox="1">
            <a:spLocks/>
          </p:cNvSpPr>
          <p:nvPr/>
        </p:nvSpPr>
        <p:spPr>
          <a:xfrm>
            <a:off x="115826" y="1761909"/>
            <a:ext cx="6598649" cy="351993"/>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u="sng" dirty="0"/>
              <a:t>Modifying Storage Units: Note</a:t>
            </a:r>
            <a:endParaRPr lang="en-US" sz="1800" dirty="0"/>
          </a:p>
          <a:p>
            <a:pPr marL="0" indent="0">
              <a:buFont typeface="Arial" panose="020B0604020202020204" pitchFamily="34" charset="0"/>
              <a:buNone/>
            </a:pPr>
            <a:endParaRPr lang="en-US" sz="1200" dirty="0"/>
          </a:p>
        </p:txBody>
      </p:sp>
      <p:sp>
        <p:nvSpPr>
          <p:cNvPr id="7" name="Content Placeholder 1">
            <a:extLst>
              <a:ext uri="{FF2B5EF4-FFF2-40B4-BE49-F238E27FC236}">
                <a16:creationId xmlns:a16="http://schemas.microsoft.com/office/drawing/2014/main" id="{632C0B8D-D271-45EC-4988-281D59A9ECB9}"/>
              </a:ext>
            </a:extLst>
          </p:cNvPr>
          <p:cNvSpPr txBox="1">
            <a:spLocks/>
          </p:cNvSpPr>
          <p:nvPr/>
        </p:nvSpPr>
        <p:spPr>
          <a:xfrm>
            <a:off x="115826" y="2192803"/>
            <a:ext cx="6486142" cy="3519314"/>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t>CDPH reviews any changes made to the storage units at a location to ensure compliance. Providers should expect a follow-up task from CDPH to confirm the updated storage units and equipment.</a:t>
            </a:r>
          </a:p>
          <a:p>
            <a:r>
              <a:rPr lang="en-US" sz="1600" i="1" dirty="0"/>
              <a:t>Vaccine Coordinators for each location and vaccine program receive email notifications regarding the calibration expiration dates of the storage units containing vaccines corresponding to the program they are participating in. Email notifications are sent when the storage units are:</a:t>
            </a:r>
          </a:p>
          <a:p>
            <a:pPr marL="800100" lvl="1" indent="-342900">
              <a:buFont typeface="+mj-lt"/>
              <a:buAutoNum type="arabicPeriod"/>
            </a:pPr>
            <a:r>
              <a:rPr lang="en-US" sz="1600" i="1" dirty="0"/>
              <a:t>90 days away from the calibration expiration date</a:t>
            </a:r>
          </a:p>
          <a:p>
            <a:pPr marL="800100" lvl="1" indent="-342900">
              <a:buFont typeface="+mj-lt"/>
              <a:buAutoNum type="arabicPeriod"/>
            </a:pPr>
            <a:r>
              <a:rPr lang="en-US" sz="1600" i="1" dirty="0"/>
              <a:t>30 days away from the calibration expiration date</a:t>
            </a:r>
          </a:p>
          <a:p>
            <a:pPr marL="800100" lvl="1" indent="-342900">
              <a:buFont typeface="+mj-lt"/>
              <a:buAutoNum type="arabicPeriod"/>
            </a:pPr>
            <a:r>
              <a:rPr lang="en-US" sz="1600" i="1" dirty="0"/>
              <a:t>0 days past the calibration expiration date</a:t>
            </a:r>
          </a:p>
          <a:p>
            <a:pPr marL="800100" lvl="1" indent="-342900">
              <a:buFont typeface="+mj-lt"/>
              <a:buAutoNum type="arabicPeriod"/>
            </a:pPr>
            <a:r>
              <a:rPr lang="en-US" sz="1600" i="1" dirty="0"/>
              <a:t>30 days past the calibration expiration date</a:t>
            </a:r>
          </a:p>
          <a:p>
            <a:r>
              <a:rPr lang="en-US" sz="1600" i="1" dirty="0"/>
              <a:t>When a storage unit is past the calibration expiration date, </a:t>
            </a:r>
            <a:r>
              <a:rPr lang="en-US" sz="1600" b="1" i="1" u="sng" dirty="0"/>
              <a:t>the corresponding Vaccine Program Location is placed on hold.</a:t>
            </a:r>
            <a:endParaRPr lang="en-US" sz="1600" b="1" u="sng" dirty="0"/>
          </a:p>
        </p:txBody>
      </p:sp>
      <p:pic>
        <p:nvPicPr>
          <p:cNvPr id="12" name="Picture 11">
            <a:extLst>
              <a:ext uri="{FF2B5EF4-FFF2-40B4-BE49-F238E27FC236}">
                <a16:creationId xmlns:a16="http://schemas.microsoft.com/office/drawing/2014/main" id="{A75E01A5-6DCB-D8A9-B9C4-78129BC2ACDB}"/>
              </a:ext>
            </a:extLst>
          </p:cNvPr>
          <p:cNvPicPr>
            <a:picLocks noChangeAspect="1"/>
          </p:cNvPicPr>
          <p:nvPr/>
        </p:nvPicPr>
        <p:blipFill>
          <a:blip r:embed="rId2"/>
          <a:stretch>
            <a:fillRect/>
          </a:stretch>
        </p:blipFill>
        <p:spPr>
          <a:xfrm>
            <a:off x="7162800" y="1725087"/>
            <a:ext cx="5029200" cy="4020723"/>
          </a:xfrm>
          <a:prstGeom prst="rect">
            <a:avLst/>
          </a:prstGeom>
        </p:spPr>
      </p:pic>
    </p:spTree>
    <p:extLst>
      <p:ext uri="{BB962C8B-B14F-4D97-AF65-F5344CB8AC3E}">
        <p14:creationId xmlns:p14="http://schemas.microsoft.com/office/powerpoint/2010/main" val="396820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18522-44E5-CE72-6E5B-47D5F774922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15509-BE93-EA9C-889F-B08092F30744}"/>
              </a:ext>
            </a:extLst>
          </p:cNvPr>
          <p:cNvSpPr>
            <a:spLocks noGrp="1"/>
          </p:cNvSpPr>
          <p:nvPr>
            <p:ph idx="1"/>
          </p:nvPr>
        </p:nvSpPr>
        <p:spPr>
          <a:xfrm>
            <a:off x="115826" y="1331015"/>
            <a:ext cx="6598649" cy="351993"/>
          </a:xfrm>
          <a:solidFill>
            <a:schemeClr val="bg1"/>
          </a:solidFill>
          <a:ln>
            <a:solidFill>
              <a:schemeClr val="bg1"/>
            </a:solidFill>
          </a:ln>
        </p:spPr>
        <p:txBody>
          <a:bodyPr numCol="1"/>
          <a:lstStyle/>
          <a:p>
            <a:pPr marL="0" indent="0" algn="ctr">
              <a:buNone/>
            </a:pPr>
            <a:r>
              <a:rPr lang="en-US" sz="1800" i="1" u="sng" dirty="0">
                <a:solidFill>
                  <a:srgbClr val="0070C0"/>
                </a:solidFill>
              </a:rPr>
              <a:t>Managing myCAvax Provider Accounts job aid</a:t>
            </a:r>
            <a:endParaRPr lang="en-US" sz="1800" dirty="0">
              <a:solidFill>
                <a:srgbClr val="0070C0"/>
              </a:solidFill>
            </a:endParaRPr>
          </a:p>
          <a:p>
            <a:pPr marL="0" indent="0">
              <a:buNone/>
            </a:pPr>
            <a:endParaRPr lang="en-US" sz="1200" dirty="0">
              <a:solidFill>
                <a:srgbClr val="0070C0"/>
              </a:solidFill>
            </a:endParaRPr>
          </a:p>
        </p:txBody>
      </p:sp>
      <p:sp>
        <p:nvSpPr>
          <p:cNvPr id="3" name="Title 2">
            <a:extLst>
              <a:ext uri="{FF2B5EF4-FFF2-40B4-BE49-F238E27FC236}">
                <a16:creationId xmlns:a16="http://schemas.microsoft.com/office/drawing/2014/main" id="{7448C2CE-6EB2-CBD5-EB5A-E49D45A984CE}"/>
              </a:ext>
            </a:extLst>
          </p:cNvPr>
          <p:cNvSpPr>
            <a:spLocks noGrp="1"/>
          </p:cNvSpPr>
          <p:nvPr>
            <p:ph type="ctrTitle"/>
          </p:nvPr>
        </p:nvSpPr>
        <p:spPr>
          <a:xfrm>
            <a:off x="298416" y="254112"/>
            <a:ext cx="9144000" cy="646521"/>
          </a:xfrm>
        </p:spPr>
        <p:txBody>
          <a:bodyPr>
            <a:normAutofit fontScale="90000"/>
          </a:bodyPr>
          <a:lstStyle/>
          <a:p>
            <a:r>
              <a:rPr lang="en-US" dirty="0"/>
              <a:t>MODIFYING STORAGE UNITS IN myCAvax </a:t>
            </a:r>
          </a:p>
        </p:txBody>
      </p:sp>
      <p:sp>
        <p:nvSpPr>
          <p:cNvPr id="6" name="Content Placeholder 1">
            <a:extLst>
              <a:ext uri="{FF2B5EF4-FFF2-40B4-BE49-F238E27FC236}">
                <a16:creationId xmlns:a16="http://schemas.microsoft.com/office/drawing/2014/main" id="{60ECFEAE-F162-7C76-6E71-F92619DD9104}"/>
              </a:ext>
            </a:extLst>
          </p:cNvPr>
          <p:cNvSpPr txBox="1">
            <a:spLocks/>
          </p:cNvSpPr>
          <p:nvPr/>
        </p:nvSpPr>
        <p:spPr>
          <a:xfrm>
            <a:off x="115826" y="1785002"/>
            <a:ext cx="6598649" cy="351993"/>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u="sng" dirty="0"/>
              <a:t>Modifying Storage Units: Upload Documents</a:t>
            </a:r>
            <a:endParaRPr lang="en-US" sz="1800" dirty="0"/>
          </a:p>
          <a:p>
            <a:pPr marL="0" indent="0">
              <a:buFont typeface="Arial" panose="020B0604020202020204" pitchFamily="34" charset="0"/>
              <a:buNone/>
            </a:pPr>
            <a:endParaRPr lang="en-US" sz="1200" dirty="0"/>
          </a:p>
        </p:txBody>
      </p:sp>
      <p:sp>
        <p:nvSpPr>
          <p:cNvPr id="7" name="Content Placeholder 1">
            <a:extLst>
              <a:ext uri="{FF2B5EF4-FFF2-40B4-BE49-F238E27FC236}">
                <a16:creationId xmlns:a16="http://schemas.microsoft.com/office/drawing/2014/main" id="{850A4ECF-B746-EEA8-E452-AC0FF553AC21}"/>
              </a:ext>
            </a:extLst>
          </p:cNvPr>
          <p:cNvSpPr txBox="1">
            <a:spLocks/>
          </p:cNvSpPr>
          <p:nvPr/>
        </p:nvSpPr>
        <p:spPr>
          <a:xfrm>
            <a:off x="115826" y="2238989"/>
            <a:ext cx="6486142" cy="3519314"/>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600" i="1" dirty="0"/>
              <a:t>Select Upload Documents tab on the storage unit </a:t>
            </a:r>
          </a:p>
          <a:p>
            <a:pPr marL="342900" indent="-342900">
              <a:buAutoNum type="arabicPeriod"/>
            </a:pPr>
            <a:r>
              <a:rPr lang="en-US" sz="1600" i="1" dirty="0"/>
              <a:t>Click “Add Files” </a:t>
            </a:r>
          </a:p>
          <a:p>
            <a:pPr marL="342900" indent="-342900">
              <a:buAutoNum type="arabicPeriod"/>
            </a:pPr>
            <a:r>
              <a:rPr lang="en-US" sz="1600" i="1" dirty="0"/>
              <a:t>Click “Upload Files” </a:t>
            </a:r>
          </a:p>
          <a:p>
            <a:pPr marL="342900" indent="-342900">
              <a:buAutoNum type="arabicPeriod"/>
            </a:pPr>
            <a:r>
              <a:rPr lang="en-US" sz="1600" i="1" dirty="0"/>
              <a:t>Select and add the required documents </a:t>
            </a:r>
          </a:p>
          <a:p>
            <a:pPr marL="342900" indent="-342900">
              <a:buAutoNum type="arabicPeriod"/>
            </a:pPr>
            <a:r>
              <a:rPr lang="en-US" sz="1600" i="1" dirty="0"/>
              <a:t>Click “Done” </a:t>
            </a:r>
          </a:p>
          <a:p>
            <a:pPr marL="342900" indent="-342900">
              <a:buAutoNum type="arabicPeriod"/>
            </a:pPr>
            <a:endParaRPr lang="en-US" sz="1400" dirty="0"/>
          </a:p>
        </p:txBody>
      </p:sp>
      <p:pic>
        <p:nvPicPr>
          <p:cNvPr id="5" name="Picture 4">
            <a:extLst>
              <a:ext uri="{FF2B5EF4-FFF2-40B4-BE49-F238E27FC236}">
                <a16:creationId xmlns:a16="http://schemas.microsoft.com/office/drawing/2014/main" id="{7BACEA57-5149-A824-D3BD-983E0E3A8920}"/>
              </a:ext>
            </a:extLst>
          </p:cNvPr>
          <p:cNvPicPr>
            <a:picLocks noChangeAspect="1"/>
          </p:cNvPicPr>
          <p:nvPr/>
        </p:nvPicPr>
        <p:blipFill>
          <a:blip r:embed="rId2"/>
          <a:stretch>
            <a:fillRect/>
          </a:stretch>
        </p:blipFill>
        <p:spPr>
          <a:xfrm>
            <a:off x="4150494" y="2835664"/>
            <a:ext cx="7547010" cy="2242083"/>
          </a:xfrm>
          <a:prstGeom prst="rect">
            <a:avLst/>
          </a:prstGeom>
        </p:spPr>
      </p:pic>
    </p:spTree>
    <p:extLst>
      <p:ext uri="{BB962C8B-B14F-4D97-AF65-F5344CB8AC3E}">
        <p14:creationId xmlns:p14="http://schemas.microsoft.com/office/powerpoint/2010/main" val="289157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232E2-6B03-A6D8-9AC5-CDB7B0C4F335}"/>
              </a:ext>
            </a:extLst>
          </p:cNvPr>
          <p:cNvSpPr>
            <a:spLocks noGrp="1"/>
          </p:cNvSpPr>
          <p:nvPr>
            <p:ph type="body" sz="quarter" idx="13"/>
          </p:nvPr>
        </p:nvSpPr>
        <p:spPr>
          <a:xfrm>
            <a:off x="1855230" y="1936994"/>
            <a:ext cx="8262083" cy="1492006"/>
          </a:xfrm>
        </p:spPr>
        <p:txBody>
          <a:bodyPr/>
          <a:lstStyle/>
          <a:p>
            <a:r>
              <a:rPr lang="en-US" sz="9600" dirty="0"/>
              <a:t>myCAvax Resources </a:t>
            </a:r>
          </a:p>
        </p:txBody>
      </p:sp>
    </p:spTree>
    <p:extLst>
      <p:ext uri="{BB962C8B-B14F-4D97-AF65-F5344CB8AC3E}">
        <p14:creationId xmlns:p14="http://schemas.microsoft.com/office/powerpoint/2010/main" val="270141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4E546D-3C4F-A44F-0F48-3EBF0BF48BCD}"/>
              </a:ext>
            </a:extLst>
          </p:cNvPr>
          <p:cNvSpPr>
            <a:spLocks noGrp="1"/>
          </p:cNvSpPr>
          <p:nvPr>
            <p:ph type="ctrTitle"/>
          </p:nvPr>
        </p:nvSpPr>
        <p:spPr/>
        <p:txBody>
          <a:bodyPr/>
          <a:lstStyle/>
          <a:p>
            <a:r>
              <a:rPr lang="en-US" dirty="0"/>
              <a:t>DOCUMENTS IN myCAvax </a:t>
            </a:r>
          </a:p>
        </p:txBody>
      </p:sp>
      <p:sp>
        <p:nvSpPr>
          <p:cNvPr id="11" name="Content Placeholder 1">
            <a:extLst>
              <a:ext uri="{FF2B5EF4-FFF2-40B4-BE49-F238E27FC236}">
                <a16:creationId xmlns:a16="http://schemas.microsoft.com/office/drawing/2014/main" id="{1C967041-EC20-586F-CD9F-972466C141C8}"/>
              </a:ext>
            </a:extLst>
          </p:cNvPr>
          <p:cNvSpPr txBox="1">
            <a:spLocks/>
          </p:cNvSpPr>
          <p:nvPr/>
        </p:nvSpPr>
        <p:spPr>
          <a:xfrm>
            <a:off x="180301" y="1938528"/>
            <a:ext cx="3176799" cy="302939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Resource Materials</a:t>
            </a:r>
          </a:p>
          <a:p>
            <a:pPr marL="0" indent="0" algn="ctr">
              <a:buNone/>
            </a:pPr>
            <a:endParaRPr lang="en-US" sz="1600" dirty="0"/>
          </a:p>
          <a:p>
            <a:r>
              <a:rPr lang="en-US" sz="1600" dirty="0"/>
              <a:t>Managing Storage Units </a:t>
            </a:r>
          </a:p>
          <a:p>
            <a:r>
              <a:rPr lang="en-US" sz="1600" dirty="0"/>
              <a:t>Recording Shipment Incidents </a:t>
            </a:r>
          </a:p>
          <a:p>
            <a:r>
              <a:rPr lang="en-US" sz="1600" dirty="0"/>
              <a:t>Recording Returns and Waste </a:t>
            </a:r>
          </a:p>
          <a:p>
            <a:r>
              <a:rPr lang="en-US" sz="1600" dirty="0"/>
              <a:t>Recording Temperature Excursions </a:t>
            </a:r>
          </a:p>
          <a:p>
            <a:r>
              <a:rPr lang="en-US" sz="1600" dirty="0"/>
              <a:t>Reviewing Shipments </a:t>
            </a:r>
          </a:p>
          <a:p>
            <a:r>
              <a:rPr lang="en-US" sz="1600" dirty="0"/>
              <a:t>Placing Vaccine Order Requests </a:t>
            </a:r>
            <a:endParaRPr lang="en-US" sz="1200" dirty="0"/>
          </a:p>
        </p:txBody>
      </p:sp>
      <p:sp>
        <p:nvSpPr>
          <p:cNvPr id="12" name="Content Placeholder 1">
            <a:extLst>
              <a:ext uri="{FF2B5EF4-FFF2-40B4-BE49-F238E27FC236}">
                <a16:creationId xmlns:a16="http://schemas.microsoft.com/office/drawing/2014/main" id="{5DF4F3A7-E8E7-9217-8823-DE17CE2A97E7}"/>
              </a:ext>
            </a:extLst>
          </p:cNvPr>
          <p:cNvSpPr txBox="1">
            <a:spLocks/>
          </p:cNvSpPr>
          <p:nvPr/>
        </p:nvSpPr>
        <p:spPr>
          <a:xfrm>
            <a:off x="3342001" y="1938528"/>
            <a:ext cx="3268882" cy="3197262"/>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Training Materials</a:t>
            </a:r>
          </a:p>
          <a:p>
            <a:pPr marL="0" indent="0" algn="ctr">
              <a:spcBef>
                <a:spcPts val="0"/>
              </a:spcBef>
              <a:buNone/>
            </a:pPr>
            <a:endParaRPr lang="en-US" sz="1600" dirty="0"/>
          </a:p>
          <a:p>
            <a:r>
              <a:rPr lang="en-US" sz="1600" dirty="0"/>
              <a:t>State General Fund Flu Vaccine FAQ</a:t>
            </a:r>
          </a:p>
          <a:p>
            <a:r>
              <a:rPr lang="en-US" sz="1600" dirty="0"/>
              <a:t>Getting Started with State General Fund Program in myCAvax for Providers </a:t>
            </a:r>
          </a:p>
          <a:p>
            <a:r>
              <a:rPr lang="en-US" sz="1600" dirty="0"/>
              <a:t>State General Fund Flu 101 for Providers </a:t>
            </a:r>
          </a:p>
          <a:p>
            <a:r>
              <a:rPr lang="en-US" sz="1600" dirty="0"/>
              <a:t>State General Fund Flu 102 for Providers  </a:t>
            </a:r>
          </a:p>
          <a:p>
            <a:pPr marL="0" indent="0">
              <a:buFont typeface="Arial" panose="020B0604020202020204" pitchFamily="34" charset="0"/>
              <a:buNone/>
            </a:pPr>
            <a:endParaRPr lang="en-US" sz="1050" dirty="0"/>
          </a:p>
        </p:txBody>
      </p:sp>
      <p:sp>
        <p:nvSpPr>
          <p:cNvPr id="2" name="Content Placeholder 1">
            <a:extLst>
              <a:ext uri="{FF2B5EF4-FFF2-40B4-BE49-F238E27FC236}">
                <a16:creationId xmlns:a16="http://schemas.microsoft.com/office/drawing/2014/main" id="{A7755F83-E368-0528-EAF3-081D2188084F}"/>
              </a:ext>
            </a:extLst>
          </p:cNvPr>
          <p:cNvSpPr txBox="1">
            <a:spLocks/>
          </p:cNvSpPr>
          <p:nvPr/>
        </p:nvSpPr>
        <p:spPr>
          <a:xfrm>
            <a:off x="165202" y="1316395"/>
            <a:ext cx="6445681" cy="45426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Knowledge Center Documents in myCAvax </a:t>
            </a:r>
          </a:p>
          <a:p>
            <a:pPr marL="0" indent="0">
              <a:buFont typeface="Arial" panose="020B0604020202020204" pitchFamily="34" charset="0"/>
              <a:buNone/>
            </a:pPr>
            <a:endParaRPr lang="en-US" sz="1050" dirty="0"/>
          </a:p>
        </p:txBody>
      </p:sp>
      <p:pic>
        <p:nvPicPr>
          <p:cNvPr id="16" name="Content Placeholder 15">
            <a:extLst>
              <a:ext uri="{FF2B5EF4-FFF2-40B4-BE49-F238E27FC236}">
                <a16:creationId xmlns:a16="http://schemas.microsoft.com/office/drawing/2014/main" id="{034DDBCD-74D2-317B-AB5C-E8F3E38826BF}"/>
              </a:ext>
            </a:extLst>
          </p:cNvPr>
          <p:cNvPicPr>
            <a:picLocks noGrp="1" noChangeAspect="1"/>
          </p:cNvPicPr>
          <p:nvPr>
            <p:ph sz="quarter" idx="13"/>
          </p:nvPr>
        </p:nvPicPr>
        <p:blipFill>
          <a:blip r:embed="rId3"/>
          <a:stretch>
            <a:fillRect/>
          </a:stretch>
        </p:blipFill>
        <p:spPr>
          <a:xfrm>
            <a:off x="7481090" y="1316395"/>
            <a:ext cx="4389120" cy="2853856"/>
          </a:xfrm>
          <a:prstGeom prst="rect">
            <a:avLst/>
          </a:prstGeom>
          <a:ln>
            <a:no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AD3DD402-D8B5-7192-DC4C-2E83D0680CF9}"/>
              </a:ext>
            </a:extLst>
          </p:cNvPr>
          <p:cNvGrpSpPr/>
          <p:nvPr/>
        </p:nvGrpSpPr>
        <p:grpSpPr>
          <a:xfrm>
            <a:off x="9417969" y="3749558"/>
            <a:ext cx="2593730" cy="307777"/>
            <a:chOff x="9353548" y="4044440"/>
            <a:chExt cx="2593730" cy="307777"/>
          </a:xfrm>
        </p:grpSpPr>
        <p:sp>
          <p:nvSpPr>
            <p:cNvPr id="7" name="Arrow: Left 6">
              <a:extLst>
                <a:ext uri="{FF2B5EF4-FFF2-40B4-BE49-F238E27FC236}">
                  <a16:creationId xmlns:a16="http://schemas.microsoft.com/office/drawing/2014/main" id="{4AAA239D-E53D-D12E-B01E-D5F2D07936DD}"/>
                </a:ext>
              </a:extLst>
            </p:cNvPr>
            <p:cNvSpPr/>
            <p:nvPr/>
          </p:nvSpPr>
          <p:spPr>
            <a:xfrm>
              <a:off x="9353548" y="4088425"/>
              <a:ext cx="553915" cy="21980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B55FDE-C0FE-8362-F26E-F4EEE9824DC5}"/>
                </a:ext>
              </a:extLst>
            </p:cNvPr>
            <p:cNvSpPr txBox="1"/>
            <p:nvPr/>
          </p:nvSpPr>
          <p:spPr>
            <a:xfrm>
              <a:off x="9872298" y="4044440"/>
              <a:ext cx="2074980" cy="307777"/>
            </a:xfrm>
            <a:prstGeom prst="rect">
              <a:avLst/>
            </a:prstGeom>
            <a:noFill/>
          </p:spPr>
          <p:txBody>
            <a:bodyPr wrap="square" rtlCol="0">
              <a:spAutoFit/>
            </a:bodyPr>
            <a:lstStyle/>
            <a:p>
              <a:r>
                <a:rPr lang="en-US" sz="1400"/>
                <a:t>More training articles</a:t>
              </a:r>
            </a:p>
          </p:txBody>
        </p:sp>
      </p:grpSp>
      <p:sp>
        <p:nvSpPr>
          <p:cNvPr id="4" name="TextBox 3">
            <a:extLst>
              <a:ext uri="{FF2B5EF4-FFF2-40B4-BE49-F238E27FC236}">
                <a16:creationId xmlns:a16="http://schemas.microsoft.com/office/drawing/2014/main" id="{881EDF69-F0F1-ED1D-7053-B5D9DAA4FCE7}"/>
              </a:ext>
            </a:extLst>
          </p:cNvPr>
          <p:cNvSpPr txBox="1"/>
          <p:nvPr/>
        </p:nvSpPr>
        <p:spPr>
          <a:xfrm>
            <a:off x="7774686" y="4295090"/>
            <a:ext cx="3840480" cy="2308324"/>
          </a:xfrm>
          <a:prstGeom prst="rect">
            <a:avLst/>
          </a:prstGeom>
          <a:solidFill>
            <a:schemeClr val="bg1"/>
          </a:solidFill>
        </p:spPr>
        <p:txBody>
          <a:bodyPr wrap="square" rtlCol="0">
            <a:spAutoFit/>
          </a:bodyPr>
          <a:lstStyle/>
          <a:p>
            <a:pPr algn="ctr"/>
            <a:r>
              <a:rPr lang="en-US" sz="1600" b="1" u="sng" dirty="0"/>
              <a:t>For myCAvax SGF Flu program or policy inquiries, contact:  </a:t>
            </a:r>
            <a:endParaRPr lang="en-US" sz="1600" b="1" u="sng" dirty="0">
              <a:hlinkClick r:id="rId4"/>
            </a:endParaRPr>
          </a:p>
          <a:p>
            <a:pPr algn="ctr"/>
            <a:r>
              <a:rPr lang="en-US" sz="1600" dirty="0">
                <a:hlinkClick r:id="rId4"/>
              </a:rPr>
              <a:t>ProviderCallCenter@cdph.ca.gov</a:t>
            </a:r>
            <a:r>
              <a:rPr lang="en-US" sz="1600" dirty="0"/>
              <a:t> </a:t>
            </a:r>
          </a:p>
          <a:p>
            <a:pPr algn="ctr"/>
            <a:r>
              <a:rPr lang="en-US" sz="1600" dirty="0"/>
              <a:t> (833) 502-1245</a:t>
            </a:r>
          </a:p>
          <a:p>
            <a:pPr algn="ctr"/>
            <a:r>
              <a:rPr lang="en-US" sz="1600" dirty="0"/>
              <a:t>Monday through Friday</a:t>
            </a:r>
          </a:p>
          <a:p>
            <a:pPr algn="ctr"/>
            <a:r>
              <a:rPr lang="en-US" sz="1600" dirty="0"/>
              <a:t>8AM to 5PM</a:t>
            </a:r>
          </a:p>
          <a:p>
            <a:pPr algn="ctr"/>
            <a:endParaRPr lang="en-US" sz="1600" dirty="0"/>
          </a:p>
          <a:p>
            <a:pPr algn="ctr"/>
            <a:r>
              <a:rPr lang="en-US" sz="1600" b="1" u="sng" dirty="0"/>
              <a:t>For Technical Difficulties, contact:</a:t>
            </a:r>
          </a:p>
          <a:p>
            <a:pPr algn="ctr"/>
            <a:r>
              <a:rPr lang="en-US" sz="1600" dirty="0">
                <a:hlinkClick r:id="rId5"/>
              </a:rPr>
              <a:t>mycavax.hd@cdph.ca.gov</a:t>
            </a:r>
            <a:r>
              <a:rPr lang="en-US" sz="1600" dirty="0"/>
              <a:t> </a:t>
            </a:r>
          </a:p>
        </p:txBody>
      </p:sp>
    </p:spTree>
    <p:extLst>
      <p:ext uri="{BB962C8B-B14F-4D97-AF65-F5344CB8AC3E}">
        <p14:creationId xmlns:p14="http://schemas.microsoft.com/office/powerpoint/2010/main" val="101332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FF92C-C1BE-1246-D460-16265F663673}"/>
              </a:ext>
            </a:extLst>
          </p:cNvPr>
          <p:cNvSpPr>
            <a:spLocks noGrp="1"/>
          </p:cNvSpPr>
          <p:nvPr>
            <p:ph idx="1"/>
          </p:nvPr>
        </p:nvSpPr>
        <p:spPr>
          <a:xfrm>
            <a:off x="205155" y="1418672"/>
            <a:ext cx="6532832" cy="4198048"/>
          </a:xfrm>
        </p:spPr>
        <p:txBody>
          <a:bodyPr/>
          <a:lstStyle/>
          <a:p>
            <a:pPr marL="0" indent="0" rtl="0">
              <a:spcBef>
                <a:spcPts val="0"/>
              </a:spcBef>
              <a:spcAft>
                <a:spcPts val="0"/>
              </a:spcAft>
              <a:buNone/>
            </a:pPr>
            <a:r>
              <a:rPr lang="en-US" sz="1800" b="1" i="0" u="none" strike="noStrike" dirty="0">
                <a:solidFill>
                  <a:srgbClr val="FFFFFF"/>
                </a:solidFill>
                <a:effectLst/>
              </a:rPr>
              <a:t>Only accounts with an active SGF program location in myCAvax are eligible to order vaccines.</a:t>
            </a:r>
          </a:p>
          <a:p>
            <a:pPr marL="0" indent="0" algn="ctr" rtl="0">
              <a:spcBef>
                <a:spcPts val="0"/>
              </a:spcBef>
              <a:spcAft>
                <a:spcPts val="0"/>
              </a:spcAft>
              <a:buNone/>
            </a:pPr>
            <a:br>
              <a:rPr lang="en-US" sz="1500" b="0" i="0" u="none" strike="noStrike" dirty="0">
                <a:solidFill>
                  <a:srgbClr val="FFFFFF"/>
                </a:solidFill>
                <a:effectLst/>
              </a:rPr>
            </a:br>
            <a:r>
              <a:rPr lang="en-US" sz="1800" b="0" i="0" u="sng" strike="noStrike" dirty="0">
                <a:solidFill>
                  <a:srgbClr val="FFFFFF"/>
                </a:solidFill>
                <a:effectLst/>
              </a:rPr>
              <a:t>How to Submit an Order in myCAvax</a:t>
            </a:r>
          </a:p>
          <a:p>
            <a:pPr marL="0" indent="0" algn="ctr" rtl="0">
              <a:spcBef>
                <a:spcPts val="0"/>
              </a:spcBef>
              <a:spcAft>
                <a:spcPts val="0"/>
              </a:spcAft>
              <a:buNone/>
            </a:pPr>
            <a:endParaRPr lang="en-US" sz="1800" b="0" u="sng" dirty="0">
              <a:effectLst/>
            </a:endParaRPr>
          </a:p>
          <a:p>
            <a:pPr marL="457200" rtl="0" fontAlgn="base">
              <a:spcBef>
                <a:spcPts val="0"/>
              </a:spcBef>
              <a:spcAft>
                <a:spcPts val="1200"/>
              </a:spcAft>
              <a:buFont typeface="Arial" panose="020B0604020202020204" pitchFamily="34" charset="0"/>
              <a:buChar char="•"/>
            </a:pPr>
            <a:r>
              <a:rPr lang="en-US" sz="1800" b="0" i="0" u="none" strike="noStrike" dirty="0">
                <a:solidFill>
                  <a:srgbClr val="FFFFFF"/>
                </a:solidFill>
                <a:effectLst/>
              </a:rPr>
              <a:t>Click “Order Vaccine” on State General Fund (SGF) Tile</a:t>
            </a:r>
          </a:p>
          <a:p>
            <a:pPr marL="457200" rtl="0" fontAlgn="base">
              <a:spcBef>
                <a:spcPts val="0"/>
              </a:spcBef>
              <a:spcAft>
                <a:spcPts val="1200"/>
              </a:spcAft>
              <a:buFont typeface="Arial" panose="020B0604020202020204" pitchFamily="34" charset="0"/>
              <a:buChar char="•"/>
            </a:pPr>
            <a:r>
              <a:rPr lang="en-US" sz="1800" b="0" i="0" u="none" strike="noStrike" dirty="0">
                <a:solidFill>
                  <a:srgbClr val="FFFFFF"/>
                </a:solidFill>
                <a:effectLst/>
              </a:rPr>
              <a:t>Enter “On-hand Inventory”, “Doses administered”, and “</a:t>
            </a:r>
            <a:r>
              <a:rPr lang="en-US" sz="1800" dirty="0">
                <a:solidFill>
                  <a:srgbClr val="FFFFFF"/>
                </a:solidFill>
              </a:rPr>
              <a:t>D</a:t>
            </a:r>
            <a:r>
              <a:rPr lang="en-US" sz="1800" b="0" i="0" u="none" strike="noStrike" dirty="0">
                <a:solidFill>
                  <a:srgbClr val="FFFFFF"/>
                </a:solidFill>
                <a:effectLst/>
              </a:rPr>
              <a:t>oses Requested” for each product.</a:t>
            </a:r>
            <a:endParaRPr lang="en-US" sz="1800" dirty="0"/>
          </a:p>
          <a:p>
            <a:endParaRPr lang="en-US" dirty="0"/>
          </a:p>
        </p:txBody>
      </p:sp>
      <p:sp>
        <p:nvSpPr>
          <p:cNvPr id="3" name="Title 2">
            <a:extLst>
              <a:ext uri="{FF2B5EF4-FFF2-40B4-BE49-F238E27FC236}">
                <a16:creationId xmlns:a16="http://schemas.microsoft.com/office/drawing/2014/main" id="{4AF30480-05D9-4841-A144-D24609EC5E3F}"/>
              </a:ext>
            </a:extLst>
          </p:cNvPr>
          <p:cNvSpPr>
            <a:spLocks noGrp="1"/>
          </p:cNvSpPr>
          <p:nvPr>
            <p:ph type="ctrTitle"/>
          </p:nvPr>
        </p:nvSpPr>
        <p:spPr>
          <a:xfrm>
            <a:off x="205154" y="314232"/>
            <a:ext cx="9144000" cy="847056"/>
          </a:xfrm>
        </p:spPr>
        <p:txBody>
          <a:bodyPr>
            <a:normAutofit fontScale="90000"/>
          </a:bodyPr>
          <a:lstStyle/>
          <a:p>
            <a:r>
              <a:rPr lang="en-US" dirty="0"/>
              <a:t>SUBMITTING VACCINE ORDER REQUESTS </a:t>
            </a:r>
            <a:br>
              <a:rPr lang="en-US" dirty="0"/>
            </a:br>
            <a:r>
              <a:rPr lang="en-US" dirty="0"/>
              <a:t>IN myCAvax</a:t>
            </a:r>
          </a:p>
        </p:txBody>
      </p:sp>
      <p:pic>
        <p:nvPicPr>
          <p:cNvPr id="6" name="Content Placeholder 5">
            <a:extLst>
              <a:ext uri="{FF2B5EF4-FFF2-40B4-BE49-F238E27FC236}">
                <a16:creationId xmlns:a16="http://schemas.microsoft.com/office/drawing/2014/main" id="{A56E69C6-5AC4-F2F0-70D1-58587754A3C0}"/>
              </a:ext>
            </a:extLst>
          </p:cNvPr>
          <p:cNvPicPr>
            <a:picLocks noGrp="1" noChangeAspect="1"/>
          </p:cNvPicPr>
          <p:nvPr>
            <p:ph sz="quarter" idx="13"/>
          </p:nvPr>
        </p:nvPicPr>
        <p:blipFill>
          <a:blip r:embed="rId2"/>
          <a:stretch>
            <a:fillRect/>
          </a:stretch>
        </p:blipFill>
        <p:spPr>
          <a:xfrm>
            <a:off x="1195013" y="3700810"/>
            <a:ext cx="4572000" cy="2105350"/>
          </a:xfrm>
          <a:prstGeom prst="rect">
            <a:avLst/>
          </a:prstGeom>
          <a:ln>
            <a:noFill/>
          </a:ln>
          <a:effectLst>
            <a:outerShdw blurRad="190500" algn="tl" rotWithShape="0">
              <a:srgbClr val="000000">
                <a:alpha val="70000"/>
              </a:srgbClr>
            </a:outerShdw>
          </a:effectLst>
        </p:spPr>
      </p:pic>
      <p:sp>
        <p:nvSpPr>
          <p:cNvPr id="9" name="Content Placeholder 1">
            <a:extLst>
              <a:ext uri="{FF2B5EF4-FFF2-40B4-BE49-F238E27FC236}">
                <a16:creationId xmlns:a16="http://schemas.microsoft.com/office/drawing/2014/main" id="{3C7FB1AC-2AE6-CE5B-6AF7-54AA8050A518}"/>
              </a:ext>
            </a:extLst>
          </p:cNvPr>
          <p:cNvSpPr txBox="1">
            <a:spLocks/>
          </p:cNvSpPr>
          <p:nvPr/>
        </p:nvSpPr>
        <p:spPr>
          <a:xfrm>
            <a:off x="7334005" y="2291230"/>
            <a:ext cx="4663440" cy="2673961"/>
          </a:xfrm>
          <a:prstGeom prst="rect">
            <a:avLst/>
          </a:prstGeom>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u="sng" dirty="0">
                <a:solidFill>
                  <a:schemeClr val="tx1"/>
                </a:solidFill>
              </a:rPr>
              <a:t>Vaccine Ordering Tips</a:t>
            </a:r>
          </a:p>
          <a:p>
            <a:pPr>
              <a:buFont typeface="Wingdings" panose="05000000000000000000" pitchFamily="2" charset="2"/>
              <a:buChar char="ü"/>
            </a:pPr>
            <a:r>
              <a:rPr lang="en-US" sz="1800" dirty="0">
                <a:solidFill>
                  <a:schemeClr val="tx1"/>
                </a:solidFill>
              </a:rPr>
              <a:t>Review allocated products in the email to prevent rejected orders. </a:t>
            </a:r>
          </a:p>
          <a:p>
            <a:pPr>
              <a:buFont typeface="Wingdings" panose="05000000000000000000" pitchFamily="2" charset="2"/>
              <a:buChar char="ü"/>
            </a:pPr>
            <a:r>
              <a:rPr lang="en-US" sz="1800" dirty="0">
                <a:solidFill>
                  <a:schemeClr val="tx1"/>
                </a:solidFill>
              </a:rPr>
              <a:t>Confirm the shipping address and verify the hours in myCAvax.  </a:t>
            </a:r>
          </a:p>
          <a:p>
            <a:pPr>
              <a:buFont typeface="Wingdings" panose="05000000000000000000" pitchFamily="2" charset="2"/>
              <a:buChar char="ü"/>
            </a:pPr>
            <a:r>
              <a:rPr lang="en-US" sz="1800" dirty="0">
                <a:solidFill>
                  <a:schemeClr val="tx1"/>
                </a:solidFill>
              </a:rPr>
              <a:t>Note: Vaccine order requests are approved twice a week according to the CDPH cadence calendar.</a:t>
            </a:r>
          </a:p>
        </p:txBody>
      </p:sp>
    </p:spTree>
    <p:extLst>
      <p:ext uri="{BB962C8B-B14F-4D97-AF65-F5344CB8AC3E}">
        <p14:creationId xmlns:p14="http://schemas.microsoft.com/office/powerpoint/2010/main" val="392875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F30480-05D9-4841-A144-D24609EC5E3F}"/>
              </a:ext>
            </a:extLst>
          </p:cNvPr>
          <p:cNvSpPr>
            <a:spLocks noGrp="1"/>
          </p:cNvSpPr>
          <p:nvPr>
            <p:ph type="ctrTitle"/>
          </p:nvPr>
        </p:nvSpPr>
        <p:spPr>
          <a:xfrm>
            <a:off x="205154" y="314232"/>
            <a:ext cx="8581560" cy="664287"/>
          </a:xfrm>
        </p:spPr>
        <p:txBody>
          <a:bodyPr>
            <a:normAutofit fontScale="90000"/>
          </a:bodyPr>
          <a:lstStyle/>
          <a:p>
            <a:r>
              <a:rPr lang="en-US" dirty="0"/>
              <a:t>RECEIVING VACCINE ORDERS DIRECTLY </a:t>
            </a:r>
          </a:p>
        </p:txBody>
      </p:sp>
      <p:sp>
        <p:nvSpPr>
          <p:cNvPr id="9" name="Content Placeholder 1">
            <a:extLst>
              <a:ext uri="{FF2B5EF4-FFF2-40B4-BE49-F238E27FC236}">
                <a16:creationId xmlns:a16="http://schemas.microsoft.com/office/drawing/2014/main" id="{3C7FB1AC-2AE6-CE5B-6AF7-54AA8050A518}"/>
              </a:ext>
            </a:extLst>
          </p:cNvPr>
          <p:cNvSpPr txBox="1">
            <a:spLocks/>
          </p:cNvSpPr>
          <p:nvPr/>
        </p:nvSpPr>
        <p:spPr>
          <a:xfrm>
            <a:off x="7417609" y="1835160"/>
            <a:ext cx="4572000" cy="3764279"/>
          </a:xfrm>
          <a:prstGeom prst="rect">
            <a:avLst/>
          </a:prstGeom>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u="sng" dirty="0">
                <a:solidFill>
                  <a:schemeClr val="tx1"/>
                </a:solidFill>
              </a:rPr>
              <a:t>Tips for Receiving Vaccine Orders</a:t>
            </a:r>
          </a:p>
          <a:p>
            <a:pPr algn="ctr">
              <a:buFont typeface="Wingdings" panose="05000000000000000000" pitchFamily="2" charset="2"/>
              <a:buChar char="ü"/>
            </a:pPr>
            <a:r>
              <a:rPr lang="en-US" sz="1600" b="1" dirty="0">
                <a:solidFill>
                  <a:schemeClr val="tx1"/>
                </a:solidFill>
              </a:rPr>
              <a:t>Never reject</a:t>
            </a:r>
            <a:r>
              <a:rPr lang="en-US" sz="1600" dirty="0">
                <a:solidFill>
                  <a:schemeClr val="tx1"/>
                </a:solidFill>
              </a:rPr>
              <a:t> a vaccine shipment.</a:t>
            </a:r>
          </a:p>
          <a:p>
            <a:pPr algn="ctr">
              <a:buFont typeface="Wingdings" panose="05000000000000000000" pitchFamily="2" charset="2"/>
              <a:buChar char="ü"/>
            </a:pPr>
            <a:r>
              <a:rPr lang="en-US" sz="1600" dirty="0">
                <a:solidFill>
                  <a:schemeClr val="tx1"/>
                </a:solidFill>
              </a:rPr>
              <a:t>Confirm staff are </a:t>
            </a:r>
            <a:r>
              <a:rPr lang="en-US" sz="1600" b="1" dirty="0">
                <a:solidFill>
                  <a:schemeClr val="tx1"/>
                </a:solidFill>
              </a:rPr>
              <a:t>available to accept the vaccine </a:t>
            </a:r>
            <a:r>
              <a:rPr lang="en-US" sz="1600" dirty="0">
                <a:solidFill>
                  <a:schemeClr val="tx1"/>
                </a:solidFill>
              </a:rPr>
              <a:t>upon receiving the shipment notification.</a:t>
            </a:r>
          </a:p>
          <a:p>
            <a:pPr algn="ctr">
              <a:buFont typeface="Wingdings" panose="05000000000000000000" pitchFamily="2" charset="2"/>
              <a:buChar char="ü"/>
            </a:pPr>
            <a:r>
              <a:rPr lang="en-US" sz="1600" b="1" dirty="0">
                <a:solidFill>
                  <a:schemeClr val="tx1"/>
                </a:solidFill>
              </a:rPr>
              <a:t>Check the products </a:t>
            </a:r>
            <a:r>
              <a:rPr lang="en-US" sz="1600" dirty="0">
                <a:solidFill>
                  <a:schemeClr val="tx1"/>
                </a:solidFill>
              </a:rPr>
              <a:t>against the packing slip and add "State" stickers.</a:t>
            </a:r>
          </a:p>
          <a:p>
            <a:pPr algn="ctr">
              <a:buFont typeface="Wingdings" panose="05000000000000000000" pitchFamily="2" charset="2"/>
              <a:buChar char="ü"/>
            </a:pPr>
            <a:r>
              <a:rPr lang="en-US" sz="1600" b="1" dirty="0">
                <a:solidFill>
                  <a:schemeClr val="tx1"/>
                </a:solidFill>
              </a:rPr>
              <a:t>Confirm</a:t>
            </a:r>
            <a:r>
              <a:rPr lang="en-US" sz="1600" dirty="0">
                <a:solidFill>
                  <a:schemeClr val="tx1"/>
                </a:solidFill>
              </a:rPr>
              <a:t> </a:t>
            </a:r>
            <a:r>
              <a:rPr lang="en-US" sz="1600" b="1" dirty="0">
                <a:solidFill>
                  <a:schemeClr val="tx1"/>
                </a:solidFill>
              </a:rPr>
              <a:t>the funding source indicates SGF</a:t>
            </a:r>
            <a:r>
              <a:rPr lang="en-US" sz="1600" dirty="0">
                <a:solidFill>
                  <a:schemeClr val="tx1"/>
                </a:solidFill>
              </a:rPr>
              <a:t>, especially if VFC vaccines are included. </a:t>
            </a:r>
            <a:endParaRPr lang="en-US" dirty="0">
              <a:solidFill>
                <a:schemeClr val="tx1"/>
              </a:solidFill>
            </a:endParaRPr>
          </a:p>
        </p:txBody>
      </p:sp>
      <p:pic>
        <p:nvPicPr>
          <p:cNvPr id="11" name="Picture 10">
            <a:extLst>
              <a:ext uri="{FF2B5EF4-FFF2-40B4-BE49-F238E27FC236}">
                <a16:creationId xmlns:a16="http://schemas.microsoft.com/office/drawing/2014/main" id="{FB7AB2D1-09FF-021A-75D4-FF7E56170103}"/>
              </a:ext>
            </a:extLst>
          </p:cNvPr>
          <p:cNvPicPr>
            <a:picLocks noChangeAspect="1"/>
          </p:cNvPicPr>
          <p:nvPr/>
        </p:nvPicPr>
        <p:blipFill>
          <a:blip r:embed="rId2"/>
          <a:stretch>
            <a:fillRect/>
          </a:stretch>
        </p:blipFill>
        <p:spPr>
          <a:xfrm>
            <a:off x="8786715" y="4068403"/>
            <a:ext cx="1981477" cy="1276528"/>
          </a:xfrm>
          <a:prstGeom prst="rect">
            <a:avLst/>
          </a:prstGeom>
        </p:spPr>
      </p:pic>
      <p:sp>
        <p:nvSpPr>
          <p:cNvPr id="12" name="Rectangle 11">
            <a:extLst>
              <a:ext uri="{FF2B5EF4-FFF2-40B4-BE49-F238E27FC236}">
                <a16:creationId xmlns:a16="http://schemas.microsoft.com/office/drawing/2014/main" id="{243E1796-B5AE-7CCC-F8AB-33B1347F8353}"/>
              </a:ext>
            </a:extLst>
          </p:cNvPr>
          <p:cNvSpPr/>
          <p:nvPr/>
        </p:nvSpPr>
        <p:spPr>
          <a:xfrm>
            <a:off x="8786715" y="4710590"/>
            <a:ext cx="1981477" cy="294199"/>
          </a:xfrm>
          <a:prstGeom prst="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80FD50B-4395-203A-03E2-683375C3DA95}"/>
              </a:ext>
            </a:extLst>
          </p:cNvPr>
          <p:cNvPicPr>
            <a:picLocks noChangeAspect="1"/>
          </p:cNvPicPr>
          <p:nvPr/>
        </p:nvPicPr>
        <p:blipFill>
          <a:blip r:embed="rId3"/>
          <a:stretch>
            <a:fillRect/>
          </a:stretch>
        </p:blipFill>
        <p:spPr>
          <a:xfrm>
            <a:off x="325482" y="1664406"/>
            <a:ext cx="6220858" cy="3529188"/>
          </a:xfrm>
          <a:prstGeom prst="rect">
            <a:avLst/>
          </a:prstGeom>
        </p:spPr>
      </p:pic>
      <p:sp>
        <p:nvSpPr>
          <p:cNvPr id="13" name="TextBox 12">
            <a:extLst>
              <a:ext uri="{FF2B5EF4-FFF2-40B4-BE49-F238E27FC236}">
                <a16:creationId xmlns:a16="http://schemas.microsoft.com/office/drawing/2014/main" id="{8CC6B5F7-7FB8-F5EA-28CD-997E87B2DC9D}"/>
              </a:ext>
            </a:extLst>
          </p:cNvPr>
          <p:cNvSpPr txBox="1"/>
          <p:nvPr/>
        </p:nvSpPr>
        <p:spPr>
          <a:xfrm>
            <a:off x="202391" y="3318933"/>
            <a:ext cx="6467039" cy="400110"/>
          </a:xfrm>
          <a:prstGeom prst="rect">
            <a:avLst/>
          </a:prstGeom>
          <a:solidFill>
            <a:schemeClr val="tx1">
              <a:alpha val="68000"/>
            </a:schemeClr>
          </a:solidFill>
          <a:ln>
            <a:solidFill>
              <a:schemeClr val="tx1"/>
            </a:solidFill>
          </a:ln>
        </p:spPr>
        <p:txBody>
          <a:bodyPr wrap="square" rtlCol="0">
            <a:spAutoFit/>
          </a:bodyPr>
          <a:lstStyle/>
          <a:p>
            <a:r>
              <a:rPr lang="en-US" sz="2000" b="1" dirty="0">
                <a:solidFill>
                  <a:schemeClr val="bg1"/>
                </a:solidFill>
              </a:rPr>
              <a:t>In the process of being updated for the 2025-2026 season</a:t>
            </a:r>
          </a:p>
        </p:txBody>
      </p:sp>
      <p:sp>
        <p:nvSpPr>
          <p:cNvPr id="16" name="TextBox 15">
            <a:extLst>
              <a:ext uri="{FF2B5EF4-FFF2-40B4-BE49-F238E27FC236}">
                <a16:creationId xmlns:a16="http://schemas.microsoft.com/office/drawing/2014/main" id="{33D671A4-3CD3-C243-09F5-BE363C0B0EC9}"/>
              </a:ext>
            </a:extLst>
          </p:cNvPr>
          <p:cNvSpPr txBox="1"/>
          <p:nvPr/>
        </p:nvSpPr>
        <p:spPr>
          <a:xfrm>
            <a:off x="710710" y="5263139"/>
            <a:ext cx="5385290" cy="400110"/>
          </a:xfrm>
          <a:prstGeom prst="rect">
            <a:avLst/>
          </a:prstGeom>
          <a:solidFill>
            <a:schemeClr val="bg1"/>
          </a:solidFill>
        </p:spPr>
        <p:txBody>
          <a:bodyPr wrap="square" rtlCol="0">
            <a:spAutoFit/>
          </a:bodyPr>
          <a:lstStyle/>
          <a:p>
            <a:r>
              <a:rPr lang="en-US" sz="2000" dirty="0"/>
              <a:t>Calendar can be found on EZIZ.org - IMM1475</a:t>
            </a:r>
          </a:p>
        </p:txBody>
      </p:sp>
    </p:spTree>
    <p:extLst>
      <p:ext uri="{BB962C8B-B14F-4D97-AF65-F5344CB8AC3E}">
        <p14:creationId xmlns:p14="http://schemas.microsoft.com/office/powerpoint/2010/main" val="94432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FF92C-C1BE-1246-D460-16265F663673}"/>
              </a:ext>
            </a:extLst>
          </p:cNvPr>
          <p:cNvSpPr>
            <a:spLocks noGrp="1"/>
          </p:cNvSpPr>
          <p:nvPr>
            <p:ph idx="1"/>
          </p:nvPr>
        </p:nvSpPr>
        <p:spPr>
          <a:xfrm>
            <a:off x="205155" y="1418672"/>
            <a:ext cx="6532832" cy="387219"/>
          </a:xfrm>
        </p:spPr>
        <p:txBody>
          <a:bodyPr/>
          <a:lstStyle/>
          <a:p>
            <a:pPr marL="0" indent="0">
              <a:buNone/>
            </a:pPr>
            <a:r>
              <a:rPr lang="en-US" sz="1600" dirty="0"/>
              <a:t>The shipment incident </a:t>
            </a:r>
            <a:r>
              <a:rPr lang="en-US" sz="1600" i="1" u="sng" dirty="0"/>
              <a:t>must be reported on the day it occurs</a:t>
            </a:r>
            <a:r>
              <a:rPr lang="en-US" sz="1600" i="1"/>
              <a:t> </a:t>
            </a:r>
            <a:r>
              <a:rPr lang="en-US" sz="1600" dirty="0"/>
              <a:t>for a quick resolution.</a:t>
            </a:r>
          </a:p>
          <a:p>
            <a:pPr marL="0" indent="0">
              <a:buNone/>
            </a:pPr>
            <a:endParaRPr lang="en-US" dirty="0"/>
          </a:p>
        </p:txBody>
      </p:sp>
      <p:sp>
        <p:nvSpPr>
          <p:cNvPr id="3" name="Title 2">
            <a:extLst>
              <a:ext uri="{FF2B5EF4-FFF2-40B4-BE49-F238E27FC236}">
                <a16:creationId xmlns:a16="http://schemas.microsoft.com/office/drawing/2014/main" id="{4AF30480-05D9-4841-A144-D24609EC5E3F}"/>
              </a:ext>
            </a:extLst>
          </p:cNvPr>
          <p:cNvSpPr>
            <a:spLocks noGrp="1"/>
          </p:cNvSpPr>
          <p:nvPr>
            <p:ph type="ctrTitle"/>
          </p:nvPr>
        </p:nvSpPr>
        <p:spPr>
          <a:xfrm>
            <a:off x="205155" y="201169"/>
            <a:ext cx="9144000" cy="967350"/>
          </a:xfrm>
        </p:spPr>
        <p:txBody>
          <a:bodyPr>
            <a:normAutofit fontScale="90000"/>
          </a:bodyPr>
          <a:lstStyle/>
          <a:p>
            <a:r>
              <a:rPr lang="en-US" dirty="0"/>
              <a:t>REPORTING SHIPMENT INCIDENTS IN myCAvax</a:t>
            </a:r>
          </a:p>
        </p:txBody>
      </p:sp>
      <p:sp>
        <p:nvSpPr>
          <p:cNvPr id="9" name="Content Placeholder 1">
            <a:extLst>
              <a:ext uri="{FF2B5EF4-FFF2-40B4-BE49-F238E27FC236}">
                <a16:creationId xmlns:a16="http://schemas.microsoft.com/office/drawing/2014/main" id="{3C7FB1AC-2AE6-CE5B-6AF7-54AA8050A518}"/>
              </a:ext>
            </a:extLst>
          </p:cNvPr>
          <p:cNvSpPr txBox="1">
            <a:spLocks/>
          </p:cNvSpPr>
          <p:nvPr/>
        </p:nvSpPr>
        <p:spPr>
          <a:xfrm>
            <a:off x="7402762" y="2302678"/>
            <a:ext cx="4572000" cy="2590090"/>
          </a:xfrm>
          <a:prstGeom prst="rect">
            <a:avLst/>
          </a:prstGeom>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u="sng" dirty="0">
                <a:solidFill>
                  <a:schemeClr val="tx1"/>
                </a:solidFill>
              </a:rPr>
              <a:t>Shipment Incident Types: </a:t>
            </a:r>
          </a:p>
          <a:p>
            <a:pPr>
              <a:buFont typeface="Wingdings" panose="05000000000000000000" pitchFamily="2" charset="2"/>
              <a:buChar char="ü"/>
            </a:pPr>
            <a:r>
              <a:rPr lang="en-US" sz="1600" dirty="0">
                <a:solidFill>
                  <a:schemeClr val="tx1"/>
                </a:solidFill>
              </a:rPr>
              <a:t>Broken, torn or tempered with </a:t>
            </a:r>
          </a:p>
          <a:p>
            <a:pPr>
              <a:buFont typeface="Wingdings" panose="05000000000000000000" pitchFamily="2" charset="2"/>
              <a:buChar char="ü"/>
            </a:pPr>
            <a:r>
              <a:rPr lang="en-US" sz="1600" dirty="0">
                <a:solidFill>
                  <a:schemeClr val="tx1"/>
                </a:solidFill>
              </a:rPr>
              <a:t>Not Ordered/incorrect recipient </a:t>
            </a:r>
          </a:p>
          <a:p>
            <a:pPr>
              <a:buFont typeface="Wingdings" panose="05000000000000000000" pitchFamily="2" charset="2"/>
              <a:buChar char="ü"/>
            </a:pPr>
            <a:r>
              <a:rPr lang="en-US" sz="1600" dirty="0">
                <a:solidFill>
                  <a:schemeClr val="tx1"/>
                </a:solidFill>
              </a:rPr>
              <a:t>Out-of-range temperature</a:t>
            </a:r>
          </a:p>
          <a:p>
            <a:pPr>
              <a:buFont typeface="Wingdings" panose="05000000000000000000" pitchFamily="2" charset="2"/>
              <a:buChar char="ü"/>
            </a:pPr>
            <a:r>
              <a:rPr lang="en-US" sz="1600" dirty="0">
                <a:solidFill>
                  <a:schemeClr val="tx1"/>
                </a:solidFill>
              </a:rPr>
              <a:t>Package never arrived</a:t>
            </a:r>
          </a:p>
          <a:p>
            <a:pPr>
              <a:buFont typeface="Wingdings" panose="05000000000000000000" pitchFamily="2" charset="2"/>
              <a:buChar char="ü"/>
            </a:pPr>
            <a:r>
              <a:rPr lang="en-US" sz="1600" dirty="0">
                <a:solidFill>
                  <a:schemeClr val="tx1"/>
                </a:solidFill>
              </a:rPr>
              <a:t>Previously Opened</a:t>
            </a:r>
          </a:p>
          <a:p>
            <a:pPr>
              <a:buFont typeface="Wingdings" panose="05000000000000000000" pitchFamily="2" charset="2"/>
              <a:buChar char="ü"/>
            </a:pPr>
            <a:r>
              <a:rPr lang="en-US" sz="1600" dirty="0">
                <a:solidFill>
                  <a:schemeClr val="tx1"/>
                </a:solidFill>
              </a:rPr>
              <a:t>Shipping content discrepancies </a:t>
            </a:r>
          </a:p>
          <a:p>
            <a:pPr marL="0" indent="0">
              <a:buFont typeface="Arial" panose="020B0604020202020204" pitchFamily="34" charset="0"/>
              <a:buNone/>
            </a:pPr>
            <a:endParaRPr lang="en-US" sz="1800" dirty="0">
              <a:solidFill>
                <a:schemeClr val="tx1"/>
              </a:solidFill>
            </a:endParaRPr>
          </a:p>
          <a:p>
            <a:endParaRPr lang="en-US" dirty="0">
              <a:solidFill>
                <a:schemeClr val="tx1"/>
              </a:solidFill>
            </a:endParaRPr>
          </a:p>
        </p:txBody>
      </p:sp>
      <p:sp>
        <p:nvSpPr>
          <p:cNvPr id="13" name="TextBox 12">
            <a:extLst>
              <a:ext uri="{FF2B5EF4-FFF2-40B4-BE49-F238E27FC236}">
                <a16:creationId xmlns:a16="http://schemas.microsoft.com/office/drawing/2014/main" id="{E3BFA4DD-B277-D266-E950-3B8B35E01269}"/>
              </a:ext>
            </a:extLst>
          </p:cNvPr>
          <p:cNvSpPr txBox="1"/>
          <p:nvPr/>
        </p:nvSpPr>
        <p:spPr>
          <a:xfrm>
            <a:off x="473011" y="1929001"/>
            <a:ext cx="6264976" cy="1323439"/>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solidFill>
                  <a:schemeClr val="bg1"/>
                </a:solidFill>
              </a:rPr>
              <a:t>If you select the “Not ordered/incorrect recipient” option in step 5</a:t>
            </a:r>
          </a:p>
          <a:p>
            <a:pPr marL="742950" lvl="1" indent="-285750">
              <a:buFont typeface="Wingdings" panose="05000000000000000000" pitchFamily="2" charset="2"/>
              <a:buChar char="ü"/>
            </a:pPr>
            <a:r>
              <a:rPr lang="en-US" sz="1600" dirty="0">
                <a:solidFill>
                  <a:schemeClr val="bg1"/>
                </a:solidFill>
              </a:rPr>
              <a:t> Indicate whether you agree to keep the doses or not. </a:t>
            </a:r>
          </a:p>
          <a:p>
            <a:pPr marL="742950" lvl="1" indent="-285750">
              <a:buFont typeface="Wingdings" panose="05000000000000000000" pitchFamily="2" charset="2"/>
              <a:buChar char="ü"/>
            </a:pPr>
            <a:r>
              <a:rPr lang="en-US" sz="1600" dirty="0">
                <a:solidFill>
                  <a:schemeClr val="bg1"/>
                </a:solidFill>
              </a:rPr>
              <a:t>If you do not agree to keep the doses, continue to store them until you receive further instructions from the program.</a:t>
            </a:r>
          </a:p>
          <a:p>
            <a:pPr marL="285750" indent="-285750">
              <a:buFont typeface="Wingdings" panose="05000000000000000000" pitchFamily="2" charset="2"/>
              <a:buChar char="ü"/>
            </a:pPr>
            <a:r>
              <a:rPr lang="en-US" sz="1600" dirty="0">
                <a:solidFill>
                  <a:schemeClr val="bg1"/>
                </a:solidFill>
              </a:rPr>
              <a:t>Notify the State Flu Program via email after reporting it in myCAvax.</a:t>
            </a:r>
          </a:p>
        </p:txBody>
      </p:sp>
      <p:pic>
        <p:nvPicPr>
          <p:cNvPr id="6" name="Picture 5">
            <a:extLst>
              <a:ext uri="{FF2B5EF4-FFF2-40B4-BE49-F238E27FC236}">
                <a16:creationId xmlns:a16="http://schemas.microsoft.com/office/drawing/2014/main" id="{731BC29A-8801-1C01-C321-3B0D725A8521}"/>
              </a:ext>
            </a:extLst>
          </p:cNvPr>
          <p:cNvPicPr>
            <a:picLocks noChangeAspect="1"/>
          </p:cNvPicPr>
          <p:nvPr/>
        </p:nvPicPr>
        <p:blipFill>
          <a:blip r:embed="rId2"/>
          <a:srcRect l="30685" t="26507" r="37447" b="33727"/>
          <a:stretch/>
        </p:blipFill>
        <p:spPr>
          <a:xfrm>
            <a:off x="2222814" y="3252440"/>
            <a:ext cx="2743200" cy="209832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9025A5B-C126-F2ED-1C34-7EE53D3B66DD}"/>
              </a:ext>
            </a:extLst>
          </p:cNvPr>
          <p:cNvPicPr>
            <a:picLocks noChangeAspect="1"/>
          </p:cNvPicPr>
          <p:nvPr/>
        </p:nvPicPr>
        <p:blipFill>
          <a:blip r:embed="rId2"/>
          <a:srcRect l="54126" t="67133" r="29414" b="1933"/>
          <a:stretch/>
        </p:blipFill>
        <p:spPr>
          <a:xfrm>
            <a:off x="4106165" y="5367721"/>
            <a:ext cx="914400" cy="1053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970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FF92C-C1BE-1246-D460-16265F663673}"/>
              </a:ext>
            </a:extLst>
          </p:cNvPr>
          <p:cNvSpPr>
            <a:spLocks noGrp="1"/>
          </p:cNvSpPr>
          <p:nvPr>
            <p:ph idx="1"/>
          </p:nvPr>
        </p:nvSpPr>
        <p:spPr>
          <a:xfrm>
            <a:off x="205155" y="1418671"/>
            <a:ext cx="6532832" cy="3856714"/>
          </a:xfrm>
        </p:spPr>
        <p:txBody>
          <a:bodyPr/>
          <a:lstStyle/>
          <a:p>
            <a:pPr marL="0" indent="0" algn="ctr">
              <a:buNone/>
            </a:pPr>
            <a:r>
              <a:rPr lang="en-US" sz="1800" u="sng" dirty="0"/>
              <a:t>Vaccine Transfers</a:t>
            </a:r>
          </a:p>
          <a:p>
            <a:r>
              <a:rPr lang="en-US" sz="1800" dirty="0"/>
              <a:t>State General Fund (SGF) Flu Vaccine Transfers can </a:t>
            </a:r>
            <a:r>
              <a:rPr lang="en-US" sz="1800" b="1" dirty="0"/>
              <a:t>only be initiated </a:t>
            </a:r>
            <a:r>
              <a:rPr lang="en-US" sz="1800" dirty="0"/>
              <a:t>in myCAvax </a:t>
            </a:r>
            <a:r>
              <a:rPr lang="en-US" sz="1800" b="1" dirty="0"/>
              <a:t>by</a:t>
            </a:r>
            <a:r>
              <a:rPr lang="en-US" sz="1800" dirty="0"/>
              <a:t> </a:t>
            </a:r>
            <a:r>
              <a:rPr lang="en-US" sz="1800" b="1" dirty="0"/>
              <a:t>the Local Health Department</a:t>
            </a:r>
            <a:r>
              <a:rPr lang="en-US" sz="1800" dirty="0"/>
              <a:t>. </a:t>
            </a:r>
          </a:p>
          <a:p>
            <a:r>
              <a:rPr lang="en-US" sz="1800" dirty="0"/>
              <a:t>Please inform the State Flu Program about any vaccine transfers </a:t>
            </a:r>
            <a:r>
              <a:rPr lang="en-US" sz="1800" b="1" dirty="0"/>
              <a:t>before</a:t>
            </a:r>
            <a:r>
              <a:rPr lang="en-US" sz="1800" dirty="0"/>
              <a:t> moving SGF Flu vaccines.</a:t>
            </a:r>
          </a:p>
          <a:p>
            <a:pPr marL="0" indent="0">
              <a:buNone/>
            </a:pPr>
            <a:endParaRPr lang="en-US" sz="1800" dirty="0"/>
          </a:p>
          <a:p>
            <a:pPr marL="0" indent="0" algn="ctr">
              <a:buNone/>
            </a:pPr>
            <a:r>
              <a:rPr lang="en-US" sz="1800" u="sng" dirty="0"/>
              <a:t>After the transfer: Review and Approve a Transfer as the Receiver</a:t>
            </a:r>
          </a:p>
          <a:p>
            <a:pPr lvl="1"/>
            <a:r>
              <a:rPr lang="en-US" sz="1800" dirty="0"/>
              <a:t>On the “Transfer” page, locate the vaccine transfer order status that is “In Progress.” </a:t>
            </a:r>
          </a:p>
          <a:p>
            <a:pPr lvl="1"/>
            <a:r>
              <a:rPr lang="en-US" sz="1800" dirty="0"/>
              <a:t>Click the “Accept or Reject” option on the transfer </a:t>
            </a:r>
          </a:p>
          <a:p>
            <a:pPr lvl="1"/>
            <a:r>
              <a:rPr lang="en-US" sz="1800" dirty="0"/>
              <a:t>Changes made after accepting a transfer will be communicated in an email notification sent to the Primary and Backup Vaccine Coordinators.</a:t>
            </a:r>
          </a:p>
        </p:txBody>
      </p:sp>
      <p:sp>
        <p:nvSpPr>
          <p:cNvPr id="3" name="Title 2">
            <a:extLst>
              <a:ext uri="{FF2B5EF4-FFF2-40B4-BE49-F238E27FC236}">
                <a16:creationId xmlns:a16="http://schemas.microsoft.com/office/drawing/2014/main" id="{4AF30480-05D9-4841-A144-D24609EC5E3F}"/>
              </a:ext>
            </a:extLst>
          </p:cNvPr>
          <p:cNvSpPr>
            <a:spLocks noGrp="1"/>
          </p:cNvSpPr>
          <p:nvPr>
            <p:ph type="ctrTitle"/>
          </p:nvPr>
        </p:nvSpPr>
        <p:spPr>
          <a:xfrm>
            <a:off x="205154" y="314232"/>
            <a:ext cx="9144000" cy="664287"/>
          </a:xfrm>
        </p:spPr>
        <p:txBody>
          <a:bodyPr/>
          <a:lstStyle/>
          <a:p>
            <a:r>
              <a:rPr lang="en-US" dirty="0"/>
              <a:t>VACCINE TRANSFERS</a:t>
            </a:r>
          </a:p>
        </p:txBody>
      </p:sp>
      <p:pic>
        <p:nvPicPr>
          <p:cNvPr id="7" name="Picture 6">
            <a:extLst>
              <a:ext uri="{FF2B5EF4-FFF2-40B4-BE49-F238E27FC236}">
                <a16:creationId xmlns:a16="http://schemas.microsoft.com/office/drawing/2014/main" id="{50DF3B3F-7596-E278-27B2-93F68D44BAA1}"/>
              </a:ext>
            </a:extLst>
          </p:cNvPr>
          <p:cNvPicPr>
            <a:picLocks noChangeAspect="1"/>
          </p:cNvPicPr>
          <p:nvPr/>
        </p:nvPicPr>
        <p:blipFill>
          <a:blip r:embed="rId2"/>
          <a:stretch>
            <a:fillRect/>
          </a:stretch>
        </p:blipFill>
        <p:spPr>
          <a:xfrm>
            <a:off x="7315416" y="2001373"/>
            <a:ext cx="4572000" cy="3060001"/>
          </a:xfrm>
          <a:prstGeom prst="rect">
            <a:avLst/>
          </a:prstGeom>
        </p:spPr>
      </p:pic>
    </p:spTree>
    <p:extLst>
      <p:ext uri="{BB962C8B-B14F-4D97-AF65-F5344CB8AC3E}">
        <p14:creationId xmlns:p14="http://schemas.microsoft.com/office/powerpoint/2010/main" val="138194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232E2-6B03-A6D8-9AC5-CDB7B0C4F335}"/>
              </a:ext>
            </a:extLst>
          </p:cNvPr>
          <p:cNvSpPr>
            <a:spLocks noGrp="1"/>
          </p:cNvSpPr>
          <p:nvPr>
            <p:ph type="body" sz="quarter" idx="13"/>
          </p:nvPr>
        </p:nvSpPr>
        <p:spPr>
          <a:xfrm>
            <a:off x="143692" y="2785571"/>
            <a:ext cx="11904616" cy="1286858"/>
          </a:xfrm>
        </p:spPr>
        <p:txBody>
          <a:bodyPr/>
          <a:lstStyle/>
          <a:p>
            <a:r>
              <a:rPr lang="en-US" sz="8000" dirty="0"/>
              <a:t>SPIVP ENROLLMENT</a:t>
            </a:r>
          </a:p>
        </p:txBody>
      </p:sp>
    </p:spTree>
    <p:extLst>
      <p:ext uri="{BB962C8B-B14F-4D97-AF65-F5344CB8AC3E}">
        <p14:creationId xmlns:p14="http://schemas.microsoft.com/office/powerpoint/2010/main" val="321692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0FA42-F499-2379-F801-0709007C37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1B6A73-9730-B526-8A65-DC741B925EDC}"/>
              </a:ext>
            </a:extLst>
          </p:cNvPr>
          <p:cNvSpPr>
            <a:spLocks noGrp="1"/>
          </p:cNvSpPr>
          <p:nvPr>
            <p:ph type="ctrTitle"/>
          </p:nvPr>
        </p:nvSpPr>
        <p:spPr>
          <a:xfrm>
            <a:off x="205154" y="314232"/>
            <a:ext cx="9144000" cy="664287"/>
          </a:xfrm>
        </p:spPr>
        <p:txBody>
          <a:bodyPr/>
          <a:lstStyle/>
          <a:p>
            <a:r>
              <a:rPr lang="en-US" dirty="0"/>
              <a:t>VACCINE RETURNS AND WASTE</a:t>
            </a:r>
          </a:p>
        </p:txBody>
      </p:sp>
      <p:sp>
        <p:nvSpPr>
          <p:cNvPr id="5" name="Content Placeholder 4">
            <a:extLst>
              <a:ext uri="{FF2B5EF4-FFF2-40B4-BE49-F238E27FC236}">
                <a16:creationId xmlns:a16="http://schemas.microsoft.com/office/drawing/2014/main" id="{F5432AAC-C7CD-C584-4E7D-E8F3C67F0E15}"/>
              </a:ext>
            </a:extLst>
          </p:cNvPr>
          <p:cNvSpPr>
            <a:spLocks noGrp="1"/>
          </p:cNvSpPr>
          <p:nvPr>
            <p:ph idx="1"/>
          </p:nvPr>
        </p:nvSpPr>
        <p:spPr>
          <a:xfrm>
            <a:off x="0" y="1257899"/>
            <a:ext cx="6723479" cy="4198048"/>
          </a:xfrm>
        </p:spPr>
        <p:txBody>
          <a:bodyPr/>
          <a:lstStyle/>
          <a:p>
            <a:pPr marL="0" indent="0" algn="ctr">
              <a:buNone/>
            </a:pPr>
            <a:r>
              <a:rPr lang="en-US" sz="2400" u="sng" dirty="0"/>
              <a:t>Recording Vaccine Returns and Waste  in myCAvax</a:t>
            </a:r>
          </a:p>
          <a:p>
            <a:pPr>
              <a:spcBef>
                <a:spcPts val="600"/>
              </a:spcBef>
              <a:buFont typeface="Wingdings" panose="05000000000000000000" pitchFamily="2" charset="2"/>
              <a:buChar char="ü"/>
            </a:pPr>
            <a:r>
              <a:rPr lang="en-US" sz="2400" dirty="0"/>
              <a:t>Select “Returns and Waste” from the “Vaccine Inventory” dropdown or program tile</a:t>
            </a:r>
          </a:p>
          <a:p>
            <a:pPr>
              <a:spcBef>
                <a:spcPts val="600"/>
              </a:spcBef>
              <a:buFont typeface="Wingdings" panose="05000000000000000000" pitchFamily="2" charset="2"/>
              <a:buChar char="ü"/>
            </a:pPr>
            <a:r>
              <a:rPr lang="en-US" sz="2400" dirty="0"/>
              <a:t>Click the “New Return and Waste” to create a new event</a:t>
            </a:r>
          </a:p>
          <a:p>
            <a:pPr>
              <a:spcBef>
                <a:spcPts val="600"/>
              </a:spcBef>
              <a:buFont typeface="Wingdings" panose="05000000000000000000" pitchFamily="2" charset="2"/>
              <a:buChar char="ü"/>
            </a:pPr>
            <a:r>
              <a:rPr lang="en-US" sz="2400" dirty="0"/>
              <a:t>You may use the same form for multiple products associated with the selected program.</a:t>
            </a:r>
          </a:p>
          <a:p>
            <a:pPr>
              <a:spcBef>
                <a:spcPts val="600"/>
              </a:spcBef>
              <a:buFont typeface="Wingdings" panose="05000000000000000000" pitchFamily="2" charset="2"/>
              <a:buChar char="ü"/>
            </a:pPr>
            <a:r>
              <a:rPr lang="en-US" sz="2400" dirty="0"/>
              <a:t>Select Type of Waste: </a:t>
            </a:r>
          </a:p>
          <a:p>
            <a:pPr marL="914400" lvl="2" indent="0">
              <a:spcBef>
                <a:spcPts val="600"/>
              </a:spcBef>
              <a:buNone/>
            </a:pPr>
            <a:r>
              <a:rPr lang="en-US" sz="2400" dirty="0"/>
              <a:t>Expired</a:t>
            </a:r>
          </a:p>
          <a:p>
            <a:pPr marL="914400" lvl="2" indent="0">
              <a:spcBef>
                <a:spcPts val="600"/>
              </a:spcBef>
              <a:buNone/>
            </a:pPr>
            <a:r>
              <a:rPr lang="en-US" sz="2400" dirty="0"/>
              <a:t>Spoiled</a:t>
            </a:r>
          </a:p>
          <a:p>
            <a:pPr marL="914400" lvl="2" indent="0">
              <a:spcBef>
                <a:spcPts val="600"/>
              </a:spcBef>
              <a:buNone/>
            </a:pPr>
            <a:r>
              <a:rPr lang="en-US" sz="2400" dirty="0"/>
              <a:t>Wasted</a:t>
            </a:r>
          </a:p>
          <a:p>
            <a:pPr marL="0" indent="0">
              <a:buNone/>
            </a:pPr>
            <a:endParaRPr lang="en-US" sz="2400" dirty="0"/>
          </a:p>
        </p:txBody>
      </p:sp>
      <p:pic>
        <p:nvPicPr>
          <p:cNvPr id="11" name="Picture 10">
            <a:extLst>
              <a:ext uri="{FF2B5EF4-FFF2-40B4-BE49-F238E27FC236}">
                <a16:creationId xmlns:a16="http://schemas.microsoft.com/office/drawing/2014/main" id="{142F88C0-C0A4-DD72-6E4A-1CCF082B3AF4}"/>
              </a:ext>
            </a:extLst>
          </p:cNvPr>
          <p:cNvPicPr>
            <a:picLocks noChangeAspect="1"/>
          </p:cNvPicPr>
          <p:nvPr/>
        </p:nvPicPr>
        <p:blipFill>
          <a:blip r:embed="rId2"/>
          <a:srcRect l="4044" t="4763" r="5040" b="9089"/>
          <a:stretch/>
        </p:blipFill>
        <p:spPr>
          <a:xfrm>
            <a:off x="7318855" y="2475581"/>
            <a:ext cx="4572000" cy="2231190"/>
          </a:xfrm>
          <a:prstGeom prst="rect">
            <a:avLst/>
          </a:prstGeom>
        </p:spPr>
      </p:pic>
    </p:spTree>
    <p:extLst>
      <p:ext uri="{BB962C8B-B14F-4D97-AF65-F5344CB8AC3E}">
        <p14:creationId xmlns:p14="http://schemas.microsoft.com/office/powerpoint/2010/main" val="1867187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FF92C-C1BE-1246-D460-16265F663673}"/>
              </a:ext>
            </a:extLst>
          </p:cNvPr>
          <p:cNvSpPr>
            <a:spLocks noGrp="1"/>
          </p:cNvSpPr>
          <p:nvPr>
            <p:ph idx="1"/>
          </p:nvPr>
        </p:nvSpPr>
        <p:spPr>
          <a:xfrm>
            <a:off x="205155" y="1418672"/>
            <a:ext cx="6532832" cy="4198048"/>
          </a:xfrm>
        </p:spPr>
        <p:txBody>
          <a:bodyPr/>
          <a:lstStyle/>
          <a:p>
            <a:pPr marL="0" indent="0">
              <a:buNone/>
            </a:pPr>
            <a:r>
              <a:rPr lang="en-US" sz="1800" b="1" dirty="0"/>
              <a:t>Remember to keep all refrigerator storage units up to date in myCAvax.</a:t>
            </a:r>
          </a:p>
          <a:p>
            <a:pPr lvl="1"/>
            <a:r>
              <a:rPr lang="en-US" sz="1800" dirty="0"/>
              <a:t>Backup Thermometer</a:t>
            </a:r>
          </a:p>
          <a:p>
            <a:pPr lvl="1"/>
            <a:r>
              <a:rPr lang="en-US" sz="1800" dirty="0"/>
              <a:t>Primary Refrigerator </a:t>
            </a:r>
          </a:p>
          <a:p>
            <a:pPr lvl="1"/>
            <a:r>
              <a:rPr lang="en-US" sz="1800" dirty="0"/>
              <a:t>Backup Refrigerator </a:t>
            </a:r>
          </a:p>
          <a:p>
            <a:pPr lvl="1"/>
            <a:r>
              <a:rPr lang="en-US" sz="1800" dirty="0"/>
              <a:t>Mobile Unit </a:t>
            </a:r>
          </a:p>
          <a:p>
            <a:pPr lvl="1"/>
            <a:r>
              <a:rPr lang="en-US" sz="1800" dirty="0"/>
              <a:t>No Longer in use</a:t>
            </a:r>
          </a:p>
          <a:p>
            <a:r>
              <a:rPr lang="en-US" sz="1800" dirty="0"/>
              <a:t>Add new vaccine storage unit or edit an existing one</a:t>
            </a:r>
          </a:p>
          <a:p>
            <a:r>
              <a:rPr lang="en-US" sz="1800" dirty="0"/>
              <a:t>Mark storage units not in use as “No longer in use”</a:t>
            </a:r>
          </a:p>
          <a:p>
            <a:r>
              <a:rPr lang="en-US" sz="1800" dirty="0"/>
              <a:t>Add, Edit or Update Storage Unit &amp; DDL details</a:t>
            </a:r>
          </a:p>
          <a:p>
            <a:r>
              <a:rPr lang="en-US" sz="1800" dirty="0"/>
              <a:t>Mark storage units with SGF products as “SGF”</a:t>
            </a:r>
          </a:p>
          <a:p>
            <a:endParaRPr lang="en-US" sz="1600" dirty="0"/>
          </a:p>
        </p:txBody>
      </p:sp>
      <p:sp>
        <p:nvSpPr>
          <p:cNvPr id="3" name="Title 2">
            <a:extLst>
              <a:ext uri="{FF2B5EF4-FFF2-40B4-BE49-F238E27FC236}">
                <a16:creationId xmlns:a16="http://schemas.microsoft.com/office/drawing/2014/main" id="{4AF30480-05D9-4841-A144-D24609EC5E3F}"/>
              </a:ext>
            </a:extLst>
          </p:cNvPr>
          <p:cNvSpPr>
            <a:spLocks noGrp="1"/>
          </p:cNvSpPr>
          <p:nvPr>
            <p:ph type="ctrTitle"/>
          </p:nvPr>
        </p:nvSpPr>
        <p:spPr>
          <a:xfrm>
            <a:off x="205154" y="314232"/>
            <a:ext cx="9144000" cy="664287"/>
          </a:xfrm>
        </p:spPr>
        <p:txBody>
          <a:bodyPr/>
          <a:lstStyle/>
          <a:p>
            <a:r>
              <a:rPr lang="en-US"/>
              <a:t>MANAGING STORAGE UNITS</a:t>
            </a:r>
          </a:p>
        </p:txBody>
      </p:sp>
      <p:pic>
        <p:nvPicPr>
          <p:cNvPr id="11" name="Picture 10">
            <a:extLst>
              <a:ext uri="{FF2B5EF4-FFF2-40B4-BE49-F238E27FC236}">
                <a16:creationId xmlns:a16="http://schemas.microsoft.com/office/drawing/2014/main" id="{75030987-CDCF-72BF-07AB-6C271B5515A7}"/>
              </a:ext>
            </a:extLst>
          </p:cNvPr>
          <p:cNvPicPr>
            <a:picLocks noChangeAspect="1"/>
          </p:cNvPicPr>
          <p:nvPr/>
        </p:nvPicPr>
        <p:blipFill>
          <a:blip r:embed="rId2"/>
          <a:stretch>
            <a:fillRect/>
          </a:stretch>
        </p:blipFill>
        <p:spPr>
          <a:xfrm>
            <a:off x="7301683" y="3517696"/>
            <a:ext cx="4799881" cy="2573101"/>
          </a:xfrm>
          <a:prstGeom prst="rect">
            <a:avLst/>
          </a:prstGeom>
          <a:ln>
            <a:noFill/>
          </a:ln>
          <a:effectLst>
            <a:outerShdw blurRad="292100" dist="139700" dir="2700000" algn="tl" rotWithShape="0">
              <a:srgbClr val="333333">
                <a:alpha val="65000"/>
              </a:srgbClr>
            </a:outerShdw>
          </a:effectLst>
        </p:spPr>
      </p:pic>
      <p:pic>
        <p:nvPicPr>
          <p:cNvPr id="8" name="Content Placeholder 7">
            <a:extLst>
              <a:ext uri="{FF2B5EF4-FFF2-40B4-BE49-F238E27FC236}">
                <a16:creationId xmlns:a16="http://schemas.microsoft.com/office/drawing/2014/main" id="{89BC6280-AEAE-8EE8-074F-391157C0232D}"/>
              </a:ext>
            </a:extLst>
          </p:cNvPr>
          <p:cNvPicPr>
            <a:picLocks noGrp="1" noRot="1" noChangeAspect="1" noMove="1" noResize="1" noEditPoints="1" noAdjustHandles="1" noChangeArrowheads="1" noChangeShapeType="1" noCrop="1"/>
          </p:cNvPicPr>
          <p:nvPr>
            <p:ph sz="quarter" idx="13"/>
          </p:nvPr>
        </p:nvPicPr>
        <p:blipFill>
          <a:blip r:embed="rId3"/>
          <a:srcRect t="9256" b="34916"/>
          <a:stretch/>
        </p:blipFill>
        <p:spPr>
          <a:xfrm>
            <a:off x="8018084" y="1418672"/>
            <a:ext cx="3547949" cy="1771344"/>
          </a:xfrm>
          <a:prstGeom prst="rect">
            <a:avLst/>
          </a:prstGeom>
          <a:ln>
            <a:noFill/>
          </a:ln>
          <a:effectLst>
            <a:outerShdw blurRad="292100" dist="139700" dir="2700000" algn="tl" rotWithShape="0">
              <a:srgbClr val="333333">
                <a:alpha val="65000"/>
              </a:srgbClr>
            </a:outerShdw>
          </a:effectLst>
        </p:spPr>
      </p:pic>
      <p:pic>
        <p:nvPicPr>
          <p:cNvPr id="13" name="Content Placeholder 7">
            <a:extLst>
              <a:ext uri="{FF2B5EF4-FFF2-40B4-BE49-F238E27FC236}">
                <a16:creationId xmlns:a16="http://schemas.microsoft.com/office/drawing/2014/main" id="{7941C40F-9E30-7A7F-3D66-9DDD5201E97C}"/>
              </a:ext>
            </a:extLst>
          </p:cNvPr>
          <p:cNvPicPr>
            <a:picLocks noGrp="1" noRot="1" noChangeAspect="1" noMove="1" noResize="1" noEditPoints="1" noAdjustHandles="1" noChangeArrowheads="1" noChangeShapeType="1" noCrop="1"/>
          </p:cNvPicPr>
          <p:nvPr/>
        </p:nvPicPr>
        <p:blipFill>
          <a:blip r:embed="rId3"/>
          <a:srcRect l="39747" t="64980" r="36748"/>
          <a:stretch/>
        </p:blipFill>
        <p:spPr>
          <a:xfrm>
            <a:off x="9425353" y="3190016"/>
            <a:ext cx="833951" cy="1111103"/>
          </a:xfrm>
          <a:prstGeom prst="rect">
            <a:avLst/>
          </a:prstGeom>
        </p:spPr>
      </p:pic>
      <p:pic>
        <p:nvPicPr>
          <p:cNvPr id="15" name="Picture 14">
            <a:extLst>
              <a:ext uri="{FF2B5EF4-FFF2-40B4-BE49-F238E27FC236}">
                <a16:creationId xmlns:a16="http://schemas.microsoft.com/office/drawing/2014/main" id="{CAE86686-190D-C6B2-AB27-669239BAD7E8}"/>
              </a:ext>
            </a:extLst>
          </p:cNvPr>
          <p:cNvPicPr>
            <a:picLocks noChangeAspect="1"/>
          </p:cNvPicPr>
          <p:nvPr/>
        </p:nvPicPr>
        <p:blipFill>
          <a:blip r:embed="rId4"/>
          <a:srcRect t="2219" r="7469" b="6867"/>
          <a:stretch/>
        </p:blipFill>
        <p:spPr>
          <a:xfrm>
            <a:off x="4890318" y="4685424"/>
            <a:ext cx="2011680" cy="2000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11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4E4B2-F905-FCFC-E7E2-0351DE227F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F6B47B-D53F-09EC-1FA3-CA6092067669}"/>
              </a:ext>
            </a:extLst>
          </p:cNvPr>
          <p:cNvSpPr>
            <a:spLocks noGrp="1"/>
          </p:cNvSpPr>
          <p:nvPr>
            <p:ph type="body" sz="quarter" idx="13"/>
          </p:nvPr>
        </p:nvSpPr>
        <p:spPr>
          <a:xfrm>
            <a:off x="0" y="2641963"/>
            <a:ext cx="12192000" cy="1574074"/>
          </a:xfrm>
        </p:spPr>
        <p:txBody>
          <a:bodyPr/>
          <a:lstStyle/>
          <a:p>
            <a:r>
              <a:rPr lang="en-US" sz="9600" dirty="0"/>
              <a:t>SPIVP Resources</a:t>
            </a:r>
          </a:p>
        </p:txBody>
      </p:sp>
    </p:spTree>
    <p:extLst>
      <p:ext uri="{BB962C8B-B14F-4D97-AF65-F5344CB8AC3E}">
        <p14:creationId xmlns:p14="http://schemas.microsoft.com/office/powerpoint/2010/main" val="247916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4B341B-51CB-3355-D77F-3A2F92F3EBE9}"/>
              </a:ext>
            </a:extLst>
          </p:cNvPr>
          <p:cNvSpPr>
            <a:spLocks noGrp="1"/>
          </p:cNvSpPr>
          <p:nvPr>
            <p:ph idx="1"/>
          </p:nvPr>
        </p:nvSpPr>
        <p:spPr>
          <a:xfrm>
            <a:off x="79131" y="1327637"/>
            <a:ext cx="6658855" cy="4325817"/>
          </a:xfrm>
        </p:spPr>
        <p:txBody>
          <a:bodyPr/>
          <a:lstStyle/>
          <a:p>
            <a:r>
              <a:rPr lang="en-US" sz="2600" dirty="0">
                <a:hlinkClick r:id="rId2">
                  <a:extLst>
                    <a:ext uri="{A12FA001-AC4F-418D-AE19-62706E023703}">
                      <ahyp:hlinkClr xmlns:ahyp="http://schemas.microsoft.com/office/drawing/2018/hyperlinkcolor" val="tx"/>
                    </a:ext>
                  </a:extLst>
                </a:hlinkClick>
              </a:rPr>
              <a:t>State-Purchased Influenza Vaccine Program and Providers</a:t>
            </a:r>
            <a:r>
              <a:rPr lang="en-US" sz="2600"/>
              <a:t> (County website)</a:t>
            </a:r>
            <a:endParaRPr lang="en-US" sz="2600" dirty="0"/>
          </a:p>
          <a:p>
            <a:r>
              <a:rPr lang="en-US" sz="2600" dirty="0">
                <a:hlinkClick r:id="rId3">
                  <a:extLst>
                    <a:ext uri="{A12FA001-AC4F-418D-AE19-62706E023703}">
                      <ahyp:hlinkClr xmlns:ahyp="http://schemas.microsoft.com/office/drawing/2018/hyperlinkcolor" val="tx"/>
                    </a:ext>
                  </a:extLst>
                </a:hlinkClick>
              </a:rPr>
              <a:t>EZIZ</a:t>
            </a:r>
            <a:endParaRPr lang="en-US" sz="2600" dirty="0"/>
          </a:p>
          <a:p>
            <a:r>
              <a:rPr lang="en-US" sz="2600" dirty="0">
                <a:hlinkClick r:id="rId4">
                  <a:extLst>
                    <a:ext uri="{A12FA001-AC4F-418D-AE19-62706E023703}">
                      <ahyp:hlinkClr xmlns:ahyp="http://schemas.microsoft.com/office/drawing/2018/hyperlinkcolor" val="tx"/>
                    </a:ext>
                  </a:extLst>
                </a:hlinkClick>
              </a:rPr>
              <a:t>CAIR2 Portal</a:t>
            </a:r>
            <a:r>
              <a:rPr lang="en-US" sz="2600" dirty="0"/>
              <a:t> </a:t>
            </a:r>
          </a:p>
          <a:p>
            <a:r>
              <a:rPr lang="en-US" sz="2600" dirty="0">
                <a:hlinkClick r:id="rId5">
                  <a:extLst>
                    <a:ext uri="{A12FA001-AC4F-418D-AE19-62706E023703}">
                      <ahyp:hlinkClr xmlns:ahyp="http://schemas.microsoft.com/office/drawing/2018/hyperlinkcolor" val="tx"/>
                    </a:ext>
                  </a:extLst>
                </a:hlinkClick>
              </a:rPr>
              <a:t>myCAvax</a:t>
            </a:r>
            <a:endParaRPr lang="en-US" sz="2600" dirty="0"/>
          </a:p>
          <a:p>
            <a:r>
              <a:rPr lang="en-US" sz="2600" dirty="0">
                <a:hlinkClick r:id="rId6">
                  <a:extLst>
                    <a:ext uri="{A12FA001-AC4F-418D-AE19-62706E023703}">
                      <ahyp:hlinkClr xmlns:ahyp="http://schemas.microsoft.com/office/drawing/2018/hyperlinkcolor" val="tx"/>
                    </a:ext>
                  </a:extLst>
                </a:hlinkClick>
              </a:rPr>
              <a:t>My Turn</a:t>
            </a:r>
            <a:endParaRPr lang="en-US" sz="2600" dirty="0"/>
          </a:p>
          <a:p>
            <a:r>
              <a:rPr lang="en-US" sz="2600" dirty="0">
                <a:hlinkClick r:id="rId7">
                  <a:extLst>
                    <a:ext uri="{A12FA001-AC4F-418D-AE19-62706E023703}">
                      <ahyp:hlinkClr xmlns:ahyp="http://schemas.microsoft.com/office/drawing/2018/hyperlinkcolor" val="tx"/>
                    </a:ext>
                  </a:extLst>
                </a:hlinkClick>
              </a:rPr>
              <a:t>Immunization Material </a:t>
            </a:r>
            <a:r>
              <a:rPr lang="en-US" sz="2600">
                <a:hlinkClick r:id="rId7">
                  <a:extLst>
                    <a:ext uri="{A12FA001-AC4F-418D-AE19-62706E023703}">
                      <ahyp:hlinkClr xmlns:ahyp="http://schemas.microsoft.com/office/drawing/2018/hyperlinkcolor" val="tx"/>
                    </a:ext>
                  </a:extLst>
                </a:hlinkClick>
              </a:rPr>
              <a:t>Requests</a:t>
            </a:r>
            <a:r>
              <a:rPr lang="en-US" sz="2600" dirty="0">
                <a:hlinkClick r:id="rId7">
                  <a:extLst>
                    <a:ext uri="{A12FA001-AC4F-418D-AE19-62706E023703}">
                      <ahyp:hlinkClr xmlns:ahyp="http://schemas.microsoft.com/office/drawing/2018/hyperlinkcolor" val="tx"/>
                    </a:ext>
                  </a:extLst>
                </a:hlinkClick>
              </a:rPr>
              <a:t> </a:t>
            </a:r>
            <a:endParaRPr lang="en-US" sz="2600" dirty="0"/>
          </a:p>
          <a:p>
            <a:pPr lvl="1"/>
            <a:r>
              <a:rPr lang="en-US" dirty="0"/>
              <a:t>State Stickers *Now Available*</a:t>
            </a:r>
          </a:p>
          <a:p>
            <a:pPr lvl="1"/>
            <a:r>
              <a:rPr lang="en-US" dirty="0"/>
              <a:t>Temperature Logs</a:t>
            </a:r>
          </a:p>
          <a:p>
            <a:pPr lvl="1"/>
            <a:r>
              <a:rPr lang="en-US" dirty="0"/>
              <a:t>Yellow Cards </a:t>
            </a:r>
          </a:p>
        </p:txBody>
      </p:sp>
      <p:sp>
        <p:nvSpPr>
          <p:cNvPr id="3" name="Title 2">
            <a:extLst>
              <a:ext uri="{FF2B5EF4-FFF2-40B4-BE49-F238E27FC236}">
                <a16:creationId xmlns:a16="http://schemas.microsoft.com/office/drawing/2014/main" id="{8D922EA3-5B03-00EB-9787-19F57E0501E3}"/>
              </a:ext>
            </a:extLst>
          </p:cNvPr>
          <p:cNvSpPr>
            <a:spLocks noGrp="1"/>
          </p:cNvSpPr>
          <p:nvPr>
            <p:ph type="ctrTitle"/>
          </p:nvPr>
        </p:nvSpPr>
        <p:spPr>
          <a:xfrm>
            <a:off x="192024" y="330653"/>
            <a:ext cx="9762744" cy="664287"/>
          </a:xfrm>
        </p:spPr>
        <p:txBody>
          <a:bodyPr>
            <a:noAutofit/>
          </a:bodyPr>
          <a:lstStyle/>
          <a:p>
            <a:r>
              <a:rPr lang="en-US" sz="2400" dirty="0"/>
              <a:t>STATE-PURCHASED INFLUENZA VACCINE PROGRAM (SPIVP) </a:t>
            </a:r>
            <a:br>
              <a:rPr lang="en-US" sz="2400" dirty="0"/>
            </a:br>
            <a:r>
              <a:rPr lang="en-US" sz="2400" dirty="0"/>
              <a:t>SUMMARY OF WEBPAGE RESOURCES AND LINKS</a:t>
            </a:r>
          </a:p>
        </p:txBody>
      </p:sp>
      <p:pic>
        <p:nvPicPr>
          <p:cNvPr id="18" name="Picture 17">
            <a:extLst>
              <a:ext uri="{FF2B5EF4-FFF2-40B4-BE49-F238E27FC236}">
                <a16:creationId xmlns:a16="http://schemas.microsoft.com/office/drawing/2014/main" id="{19050258-FC57-30C1-85B5-6FF2668B41A9}"/>
              </a:ext>
            </a:extLst>
          </p:cNvPr>
          <p:cNvPicPr>
            <a:picLocks noChangeAspect="1"/>
          </p:cNvPicPr>
          <p:nvPr/>
        </p:nvPicPr>
        <p:blipFill>
          <a:blip r:embed="rId8"/>
          <a:stretch>
            <a:fillRect/>
          </a:stretch>
        </p:blipFill>
        <p:spPr>
          <a:xfrm>
            <a:off x="7209946" y="1312532"/>
            <a:ext cx="2926832" cy="1678526"/>
          </a:xfrm>
          <a:prstGeom prst="rect">
            <a:avLst/>
          </a:prstGeom>
          <a:ln>
            <a:noFill/>
          </a:ln>
          <a:effectLst>
            <a:outerShdw blurRad="190500" algn="tl" rotWithShape="0">
              <a:srgbClr val="000000">
                <a:alpha val="70000"/>
              </a:srgbClr>
            </a:outerShdw>
          </a:effectLst>
        </p:spPr>
      </p:pic>
      <p:pic>
        <p:nvPicPr>
          <p:cNvPr id="12" name="Content Placeholder 11">
            <a:extLst>
              <a:ext uri="{FF2B5EF4-FFF2-40B4-BE49-F238E27FC236}">
                <a16:creationId xmlns:a16="http://schemas.microsoft.com/office/drawing/2014/main" id="{6F280901-1DA2-4CF8-1112-8229C8ED3FF1}"/>
              </a:ext>
            </a:extLst>
          </p:cNvPr>
          <p:cNvPicPr>
            <a:picLocks noGrp="1" noChangeAspect="1"/>
          </p:cNvPicPr>
          <p:nvPr>
            <p:ph sz="quarter" idx="13"/>
          </p:nvPr>
        </p:nvPicPr>
        <p:blipFill rotWithShape="1">
          <a:blip r:embed="rId9"/>
          <a:srcRect r="27593"/>
          <a:stretch/>
        </p:blipFill>
        <p:spPr>
          <a:xfrm>
            <a:off x="9594931" y="1947715"/>
            <a:ext cx="2449453" cy="2614036"/>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569899E9-7EF6-197B-28CA-33CB3B68E441}"/>
              </a:ext>
            </a:extLst>
          </p:cNvPr>
          <p:cNvPicPr>
            <a:picLocks noChangeAspect="1"/>
          </p:cNvPicPr>
          <p:nvPr/>
        </p:nvPicPr>
        <p:blipFill rotWithShape="1">
          <a:blip r:embed="rId10"/>
          <a:srcRect r="27593"/>
          <a:stretch/>
        </p:blipFill>
        <p:spPr>
          <a:xfrm>
            <a:off x="7209946" y="2944283"/>
            <a:ext cx="2449453" cy="3016888"/>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CF2BC7A2-BCBE-5D60-A5C8-9578B6B163BA}"/>
              </a:ext>
            </a:extLst>
          </p:cNvPr>
          <p:cNvPicPr>
            <a:picLocks noChangeAspect="1"/>
          </p:cNvPicPr>
          <p:nvPr/>
        </p:nvPicPr>
        <p:blipFill>
          <a:blip r:embed="rId11"/>
          <a:stretch>
            <a:fillRect/>
          </a:stretch>
        </p:blipFill>
        <p:spPr>
          <a:xfrm>
            <a:off x="8881989" y="4576034"/>
            <a:ext cx="3097927" cy="20747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8215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4B341B-51CB-3355-D77F-3A2F92F3EBE9}"/>
              </a:ext>
            </a:extLst>
          </p:cNvPr>
          <p:cNvSpPr>
            <a:spLocks noGrp="1"/>
          </p:cNvSpPr>
          <p:nvPr>
            <p:ph idx="1"/>
          </p:nvPr>
        </p:nvSpPr>
        <p:spPr>
          <a:xfrm>
            <a:off x="79131" y="1327638"/>
            <a:ext cx="6658855" cy="4298100"/>
          </a:xfrm>
        </p:spPr>
        <p:txBody>
          <a:bodyPr/>
          <a:lstStyle/>
          <a:p>
            <a:pPr marL="0" indent="0" algn="ctr">
              <a:buNone/>
            </a:pPr>
            <a:r>
              <a:rPr lang="en-US" sz="2000" dirty="0">
                <a:hlinkClick r:id="rId2">
                  <a:extLst>
                    <a:ext uri="{A12FA001-AC4F-418D-AE19-62706E023703}">
                      <ahyp:hlinkClr xmlns:ahyp="http://schemas.microsoft.com/office/drawing/2018/hyperlinkcolor" val="tx"/>
                    </a:ext>
                  </a:extLst>
                </a:hlinkClick>
              </a:rPr>
              <a:t>State-Purchased Influenza Vaccine Program and Providers</a:t>
            </a:r>
            <a:endParaRPr lang="en-US" sz="2000" dirty="0"/>
          </a:p>
          <a:p>
            <a:pPr lvl="1"/>
            <a:r>
              <a:rPr lang="en-US" sz="1800" dirty="0"/>
              <a:t>Weekly Report Form and Instructions</a:t>
            </a:r>
          </a:p>
          <a:p>
            <a:pPr lvl="1"/>
            <a:r>
              <a:rPr lang="en-US" sz="1800" dirty="0"/>
              <a:t>Managing SGF Vaccine Inventory </a:t>
            </a:r>
          </a:p>
          <a:p>
            <a:pPr lvl="1"/>
            <a:r>
              <a:rPr lang="en-US" sz="1800" dirty="0"/>
              <a:t>Temperature Excursions and Vaccine Handling Incidents</a:t>
            </a:r>
          </a:p>
          <a:p>
            <a:pPr marL="914400" lvl="2" indent="0">
              <a:buNone/>
            </a:pPr>
            <a:r>
              <a:rPr lang="en-US" sz="1600" dirty="0"/>
              <a:t>* Updated June 2025*</a:t>
            </a:r>
          </a:p>
          <a:p>
            <a:pPr lvl="3"/>
            <a:r>
              <a:rPr lang="en-US" sz="1600" dirty="0"/>
              <a:t>Process </a:t>
            </a:r>
          </a:p>
          <a:p>
            <a:pPr lvl="3"/>
            <a:r>
              <a:rPr lang="en-US" sz="1600" dirty="0"/>
              <a:t>Reporting Form </a:t>
            </a:r>
          </a:p>
          <a:p>
            <a:pPr lvl="1"/>
            <a:r>
              <a:rPr lang="en-US" sz="1800" dirty="0"/>
              <a:t>Outreach Vaccination Events and Transporting Vaccine </a:t>
            </a:r>
          </a:p>
          <a:p>
            <a:pPr lvl="1"/>
            <a:r>
              <a:rPr lang="en-US" sz="1800" dirty="0"/>
              <a:t>Training</a:t>
            </a:r>
          </a:p>
          <a:p>
            <a:pPr lvl="2"/>
            <a:r>
              <a:rPr lang="en-US" sz="1600" dirty="0"/>
              <a:t>PowerPoint </a:t>
            </a:r>
            <a:r>
              <a:rPr lang="en-US" sz="1600" i="1" dirty="0"/>
              <a:t>*Available July 2025*</a:t>
            </a:r>
          </a:p>
          <a:p>
            <a:pPr lvl="2"/>
            <a:r>
              <a:rPr lang="en-US" sz="1600" dirty="0"/>
              <a:t>Location Map and Directions </a:t>
            </a:r>
          </a:p>
          <a:p>
            <a:pPr lvl="1"/>
            <a:r>
              <a:rPr lang="en-US" sz="1800" dirty="0"/>
              <a:t>Enrollment Packet Documents </a:t>
            </a:r>
          </a:p>
          <a:p>
            <a:pPr lvl="1"/>
            <a:r>
              <a:rPr lang="en-US" sz="1800" dirty="0"/>
              <a:t>Other Resources: EZIZ &amp; CAIR2</a:t>
            </a:r>
          </a:p>
        </p:txBody>
      </p:sp>
      <p:sp>
        <p:nvSpPr>
          <p:cNvPr id="3" name="Title 2">
            <a:extLst>
              <a:ext uri="{FF2B5EF4-FFF2-40B4-BE49-F238E27FC236}">
                <a16:creationId xmlns:a16="http://schemas.microsoft.com/office/drawing/2014/main" id="{8D922EA3-5B03-00EB-9787-19F57E0501E3}"/>
              </a:ext>
            </a:extLst>
          </p:cNvPr>
          <p:cNvSpPr>
            <a:spLocks noGrp="1"/>
          </p:cNvSpPr>
          <p:nvPr>
            <p:ph type="ctrTitle"/>
          </p:nvPr>
        </p:nvSpPr>
        <p:spPr>
          <a:xfrm>
            <a:off x="79131" y="152856"/>
            <a:ext cx="9464040" cy="960534"/>
          </a:xfrm>
        </p:spPr>
        <p:txBody>
          <a:bodyPr>
            <a:noAutofit/>
          </a:bodyPr>
          <a:lstStyle/>
          <a:p>
            <a:r>
              <a:rPr lang="en-US" sz="2800"/>
              <a:t>STATE-PURCHASED INFLUENZA VACCINE PROGRAM</a:t>
            </a:r>
            <a:br>
              <a:rPr lang="en-US" sz="2800"/>
            </a:br>
            <a:r>
              <a:rPr lang="en-US" sz="2800"/>
              <a:t>PROVIDER RESOURCES WEBPAGE</a:t>
            </a:r>
            <a:endParaRPr lang="en-US" sz="2800" dirty="0"/>
          </a:p>
        </p:txBody>
      </p:sp>
      <p:pic>
        <p:nvPicPr>
          <p:cNvPr id="9" name="Content Placeholder 8">
            <a:extLst>
              <a:ext uri="{FF2B5EF4-FFF2-40B4-BE49-F238E27FC236}">
                <a16:creationId xmlns:a16="http://schemas.microsoft.com/office/drawing/2014/main" id="{F0909A3E-5C9D-2F42-891C-EA032EC3CD16}"/>
              </a:ext>
            </a:extLst>
          </p:cNvPr>
          <p:cNvPicPr>
            <a:picLocks noGrp="1" noChangeAspect="1"/>
          </p:cNvPicPr>
          <p:nvPr>
            <p:ph sz="quarter" idx="13"/>
          </p:nvPr>
        </p:nvPicPr>
        <p:blipFill>
          <a:blip r:embed="rId3"/>
          <a:stretch>
            <a:fillRect/>
          </a:stretch>
        </p:blipFill>
        <p:spPr>
          <a:xfrm>
            <a:off x="7257171" y="1405095"/>
            <a:ext cx="4572000" cy="4143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335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4B341B-51CB-3355-D77F-3A2F92F3EBE9}"/>
              </a:ext>
            </a:extLst>
          </p:cNvPr>
          <p:cNvSpPr>
            <a:spLocks noGrp="1"/>
          </p:cNvSpPr>
          <p:nvPr>
            <p:ph idx="1"/>
          </p:nvPr>
        </p:nvSpPr>
        <p:spPr>
          <a:xfrm>
            <a:off x="79131" y="1327637"/>
            <a:ext cx="6658855" cy="4325817"/>
          </a:xfrm>
        </p:spPr>
        <p:txBody>
          <a:bodyPr/>
          <a:lstStyle/>
          <a:p>
            <a:pPr marL="0" indent="0" algn="ctr">
              <a:buNone/>
            </a:pPr>
            <a:r>
              <a:rPr lang="en-US" sz="2600" dirty="0">
                <a:hlinkClick r:id="rId2">
                  <a:extLst>
                    <a:ext uri="{A12FA001-AC4F-418D-AE19-62706E023703}">
                      <ahyp:hlinkClr xmlns:ahyp="http://schemas.microsoft.com/office/drawing/2018/hyperlinkcolor" val="tx"/>
                    </a:ext>
                  </a:extLst>
                </a:hlinkClick>
              </a:rPr>
              <a:t>EZIZ</a:t>
            </a:r>
            <a:endParaRPr lang="en-US" sz="2600" dirty="0"/>
          </a:p>
          <a:p>
            <a:r>
              <a:rPr lang="en-US" sz="2600" dirty="0"/>
              <a:t>Flu &amp; Respiratory Disease Prevention Promotional Material </a:t>
            </a:r>
          </a:p>
          <a:p>
            <a:r>
              <a:rPr lang="en-US" sz="2600" dirty="0"/>
              <a:t>Training &amp; Webinars</a:t>
            </a:r>
          </a:p>
          <a:p>
            <a:r>
              <a:rPr lang="en-US" sz="2600" dirty="0"/>
              <a:t>Temperature Monitoring Documents </a:t>
            </a:r>
          </a:p>
          <a:p>
            <a:r>
              <a:rPr lang="en-US" sz="2600" dirty="0"/>
              <a:t>Vaccine Management Details and Documents </a:t>
            </a:r>
          </a:p>
          <a:p>
            <a:r>
              <a:rPr lang="en-US" sz="2600" dirty="0"/>
              <a:t>Clinic Resources </a:t>
            </a:r>
          </a:p>
        </p:txBody>
      </p:sp>
      <p:sp>
        <p:nvSpPr>
          <p:cNvPr id="3" name="Title 2">
            <a:extLst>
              <a:ext uri="{FF2B5EF4-FFF2-40B4-BE49-F238E27FC236}">
                <a16:creationId xmlns:a16="http://schemas.microsoft.com/office/drawing/2014/main" id="{8D922EA3-5B03-00EB-9787-19F57E0501E3}"/>
              </a:ext>
            </a:extLst>
          </p:cNvPr>
          <p:cNvSpPr>
            <a:spLocks noGrp="1"/>
          </p:cNvSpPr>
          <p:nvPr>
            <p:ph type="ctrTitle"/>
          </p:nvPr>
        </p:nvSpPr>
        <p:spPr/>
        <p:txBody>
          <a:bodyPr/>
          <a:lstStyle/>
          <a:p>
            <a:r>
              <a:rPr lang="en-US" dirty="0"/>
              <a:t>EZIZ RESOURCES</a:t>
            </a:r>
          </a:p>
        </p:txBody>
      </p:sp>
      <p:pic>
        <p:nvPicPr>
          <p:cNvPr id="6" name="Content Placeholder 5">
            <a:extLst>
              <a:ext uri="{FF2B5EF4-FFF2-40B4-BE49-F238E27FC236}">
                <a16:creationId xmlns:a16="http://schemas.microsoft.com/office/drawing/2014/main" id="{CF2BC7A2-BCBE-5D60-A5C8-9578B6B163BA}"/>
              </a:ext>
            </a:extLst>
          </p:cNvPr>
          <p:cNvPicPr>
            <a:picLocks noGrp="1" noChangeAspect="1"/>
          </p:cNvPicPr>
          <p:nvPr>
            <p:ph sz="quarter" idx="13"/>
          </p:nvPr>
        </p:nvPicPr>
        <p:blipFill>
          <a:blip r:embed="rId3"/>
          <a:srcRect/>
          <a:stretch/>
        </p:blipFill>
        <p:spPr>
          <a:xfrm>
            <a:off x="7332935" y="1898010"/>
            <a:ext cx="4572000" cy="30619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1537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4B341B-51CB-3355-D77F-3A2F92F3EBE9}"/>
              </a:ext>
            </a:extLst>
          </p:cNvPr>
          <p:cNvSpPr>
            <a:spLocks noGrp="1"/>
          </p:cNvSpPr>
          <p:nvPr>
            <p:ph idx="1"/>
          </p:nvPr>
        </p:nvSpPr>
        <p:spPr>
          <a:xfrm>
            <a:off x="79131" y="1327637"/>
            <a:ext cx="6658855" cy="4325817"/>
          </a:xfrm>
        </p:spPr>
        <p:txBody>
          <a:bodyPr/>
          <a:lstStyle/>
          <a:p>
            <a:pPr marL="0" indent="0" algn="ctr">
              <a:buNone/>
            </a:pPr>
            <a:endParaRPr lang="en-US" sz="2600" dirty="0"/>
          </a:p>
          <a:p>
            <a:pPr marL="0" indent="0" algn="ctr">
              <a:buNone/>
            </a:pPr>
            <a:r>
              <a:rPr lang="en-US" sz="1800" b="1" i="1" dirty="0"/>
              <a:t>All Providers are Required to Submit Immunization Data to California Immunization Registry (CAIR)</a:t>
            </a:r>
            <a:endParaRPr lang="en-US" sz="1800" dirty="0"/>
          </a:p>
          <a:p>
            <a:pPr marL="0" indent="0" algn="ctr">
              <a:spcAft>
                <a:spcPts val="1000"/>
              </a:spcAft>
              <a:buNone/>
            </a:pPr>
            <a:r>
              <a:rPr lang="en-US" sz="1800" dirty="0"/>
              <a:t>AB 1797 effective January 1, 2023 states that providers are required to document and report to the state immunization registry:</a:t>
            </a:r>
          </a:p>
          <a:p>
            <a:pPr marL="1257300" lvl="2" indent="-342900">
              <a:buFont typeface="+mj-lt"/>
              <a:buAutoNum type="arabicPeriod"/>
            </a:pPr>
            <a:r>
              <a:rPr lang="en-US" sz="1800" dirty="0"/>
              <a:t>All immunizations administered in California.</a:t>
            </a:r>
          </a:p>
          <a:p>
            <a:pPr marL="1257300" lvl="2" indent="-342900">
              <a:buFont typeface="+mj-lt"/>
              <a:buAutoNum type="arabicPeriod"/>
            </a:pPr>
            <a:r>
              <a:rPr lang="en-US" sz="1800" dirty="0"/>
              <a:t>Including the patient's race and ethnicity.</a:t>
            </a:r>
          </a:p>
          <a:p>
            <a:pPr marL="0" indent="0">
              <a:buNone/>
            </a:pPr>
            <a:endParaRPr lang="en-US" sz="1800" dirty="0"/>
          </a:p>
          <a:p>
            <a:pPr marL="0" indent="0" algn="ctr">
              <a:buNone/>
            </a:pPr>
            <a:r>
              <a:rPr lang="en-US" sz="1800" dirty="0">
                <a:hlinkClick r:id="rId2">
                  <a:extLst>
                    <a:ext uri="{A12FA001-AC4F-418D-AE19-62706E023703}">
                      <ahyp:hlinkClr xmlns:ahyp="http://schemas.microsoft.com/office/drawing/2018/hyperlinkcolor" val="tx"/>
                    </a:ext>
                  </a:extLst>
                </a:hlinkClick>
              </a:rPr>
              <a:t>CAIR User Guides</a:t>
            </a:r>
            <a:endParaRPr lang="en-US" sz="1800" dirty="0"/>
          </a:p>
          <a:p>
            <a:pPr marL="0" indent="0" algn="ctr">
              <a:buNone/>
            </a:pPr>
            <a:r>
              <a:rPr lang="en-US" sz="1800" b="1" dirty="0"/>
              <a:t>CAIRHelpdesk@cdph.ca.gov</a:t>
            </a:r>
          </a:p>
          <a:p>
            <a:pPr marL="0" indent="0" algn="ctr">
              <a:buNone/>
            </a:pPr>
            <a:r>
              <a:rPr lang="en-US" sz="1800" b="1" dirty="0"/>
              <a:t>Phone: 800-578-7889 | Hours: 8am–5pm Monday to Friday</a:t>
            </a:r>
          </a:p>
        </p:txBody>
      </p:sp>
      <p:sp>
        <p:nvSpPr>
          <p:cNvPr id="3" name="Title 2">
            <a:extLst>
              <a:ext uri="{FF2B5EF4-FFF2-40B4-BE49-F238E27FC236}">
                <a16:creationId xmlns:a16="http://schemas.microsoft.com/office/drawing/2014/main" id="{8D922EA3-5B03-00EB-9787-19F57E0501E3}"/>
              </a:ext>
            </a:extLst>
          </p:cNvPr>
          <p:cNvSpPr>
            <a:spLocks noGrp="1"/>
          </p:cNvSpPr>
          <p:nvPr>
            <p:ph type="ctrTitle"/>
          </p:nvPr>
        </p:nvSpPr>
        <p:spPr/>
        <p:txBody>
          <a:bodyPr/>
          <a:lstStyle/>
          <a:p>
            <a:r>
              <a:rPr lang="en-US" dirty="0"/>
              <a:t>CAIR2 REQUIREMENT</a:t>
            </a:r>
          </a:p>
        </p:txBody>
      </p:sp>
      <p:pic>
        <p:nvPicPr>
          <p:cNvPr id="9" name="Content Placeholder 8">
            <a:extLst>
              <a:ext uri="{FF2B5EF4-FFF2-40B4-BE49-F238E27FC236}">
                <a16:creationId xmlns:a16="http://schemas.microsoft.com/office/drawing/2014/main" id="{D99389E0-A9EB-A745-249A-D7ED7E23EC16}"/>
              </a:ext>
            </a:extLst>
          </p:cNvPr>
          <p:cNvPicPr>
            <a:picLocks noGrp="1" noChangeAspect="1"/>
          </p:cNvPicPr>
          <p:nvPr>
            <p:ph sz="quarter" idx="13"/>
          </p:nvPr>
        </p:nvPicPr>
        <p:blipFill>
          <a:blip r:embed="rId3"/>
          <a:stretch>
            <a:fillRect/>
          </a:stretch>
        </p:blipFill>
        <p:spPr>
          <a:xfrm>
            <a:off x="7488348" y="1611101"/>
            <a:ext cx="4114800" cy="204686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D73FC00-458C-AC02-63ED-4F2C7F610A9D}"/>
              </a:ext>
            </a:extLst>
          </p:cNvPr>
          <p:cNvPicPr>
            <a:picLocks noChangeAspect="1"/>
          </p:cNvPicPr>
          <p:nvPr/>
        </p:nvPicPr>
        <p:blipFill>
          <a:blip r:embed="rId4"/>
          <a:stretch>
            <a:fillRect/>
          </a:stretch>
        </p:blipFill>
        <p:spPr>
          <a:xfrm>
            <a:off x="7259748" y="3932569"/>
            <a:ext cx="4572000" cy="1389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231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B57D-EDE4-95B8-55E4-F1425DCA662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33651-1441-E49D-F8AB-9538E0D849FE}"/>
              </a:ext>
            </a:extLst>
          </p:cNvPr>
          <p:cNvSpPr>
            <a:spLocks noGrp="1"/>
          </p:cNvSpPr>
          <p:nvPr>
            <p:ph idx="1"/>
          </p:nvPr>
        </p:nvSpPr>
        <p:spPr>
          <a:xfrm>
            <a:off x="79131" y="1327637"/>
            <a:ext cx="6658855" cy="4325817"/>
          </a:xfrm>
        </p:spPr>
        <p:txBody>
          <a:bodyPr/>
          <a:lstStyle/>
          <a:p>
            <a:pPr marL="0" indent="0" algn="ctr">
              <a:buNone/>
            </a:pPr>
            <a:r>
              <a:rPr lang="en-US" sz="2600" dirty="0">
                <a:hlinkClick r:id="rId2">
                  <a:extLst>
                    <a:ext uri="{A12FA001-AC4F-418D-AE19-62706E023703}">
                      <ahyp:hlinkClr xmlns:ahyp="http://schemas.microsoft.com/office/drawing/2018/hyperlinkcolor" val="tx"/>
                    </a:ext>
                  </a:extLst>
                </a:hlinkClick>
              </a:rPr>
              <a:t>CAIR2 Portal</a:t>
            </a:r>
            <a:r>
              <a:rPr lang="en-US" sz="2600" dirty="0"/>
              <a:t> </a:t>
            </a:r>
          </a:p>
          <a:p>
            <a:r>
              <a:rPr lang="en-US" sz="1800" b="1" dirty="0">
                <a:hlinkClick r:id="rId3">
                  <a:extLst>
                    <a:ext uri="{A12FA001-AC4F-418D-AE19-62706E023703}">
                      <ahyp:hlinkClr xmlns:ahyp="http://schemas.microsoft.com/office/drawing/2018/hyperlinkcolor" val="tx"/>
                    </a:ext>
                  </a:extLst>
                </a:hlinkClick>
              </a:rPr>
              <a:t>Immunization Registry Notice to Patients and Parents</a:t>
            </a:r>
            <a:endParaRPr lang="en-US" sz="1800" b="1" dirty="0"/>
          </a:p>
          <a:p>
            <a:r>
              <a:rPr lang="en-US" sz="1800" b="1" dirty="0">
                <a:hlinkClick r:id="rId3">
                  <a:extLst>
                    <a:ext uri="{A12FA001-AC4F-418D-AE19-62706E023703}">
                      <ahyp:hlinkClr xmlns:ahyp="http://schemas.microsoft.com/office/drawing/2018/hyperlinkcolor" val="tx"/>
                    </a:ext>
                  </a:extLst>
                </a:hlinkClick>
              </a:rPr>
              <a:t>Request to </a:t>
            </a:r>
            <a:r>
              <a:rPr lang="en-US" sz="1800" b="1" i="1" u="sng" dirty="0">
                <a:hlinkClick r:id="rId3">
                  <a:extLst>
                    <a:ext uri="{A12FA001-AC4F-418D-AE19-62706E023703}">
                      <ahyp:hlinkClr xmlns:ahyp="http://schemas.microsoft.com/office/drawing/2018/hyperlinkcolor" val="tx"/>
                    </a:ext>
                  </a:extLst>
                </a:hlinkClick>
              </a:rPr>
              <a:t>Lock</a:t>
            </a:r>
            <a:r>
              <a:rPr lang="en-US" sz="1800" b="1" dirty="0">
                <a:hlinkClick r:id="rId3">
                  <a:extLst>
                    <a:ext uri="{A12FA001-AC4F-418D-AE19-62706E023703}">
                      <ahyp:hlinkClr xmlns:ahyp="http://schemas.microsoft.com/office/drawing/2018/hyperlinkcolor" val="tx"/>
                    </a:ext>
                  </a:extLst>
                </a:hlinkClick>
              </a:rPr>
              <a:t> or </a:t>
            </a:r>
            <a:r>
              <a:rPr lang="en-US" sz="1800" b="1" i="1" dirty="0">
                <a:hlinkClick r:id="rId3">
                  <a:extLst>
                    <a:ext uri="{A12FA001-AC4F-418D-AE19-62706E023703}">
                      <ahyp:hlinkClr xmlns:ahyp="http://schemas.microsoft.com/office/drawing/2018/hyperlinkcolor" val="tx"/>
                    </a:ext>
                  </a:extLst>
                </a:hlinkClick>
              </a:rPr>
              <a:t>Unlock</a:t>
            </a:r>
            <a:r>
              <a:rPr lang="en-US" sz="1800" b="1" dirty="0">
                <a:hlinkClick r:id="rId3">
                  <a:extLst>
                    <a:ext uri="{A12FA001-AC4F-418D-AE19-62706E023703}">
                      <ahyp:hlinkClr xmlns:ahyp="http://schemas.microsoft.com/office/drawing/2018/hyperlinkcolor" val="tx"/>
                    </a:ext>
                  </a:extLst>
                </a:hlinkClick>
              </a:rPr>
              <a:t> My CAIR Record</a:t>
            </a:r>
            <a:endParaRPr lang="en-US" sz="1800" b="1" dirty="0"/>
          </a:p>
          <a:p>
            <a:r>
              <a:rPr lang="en-US" sz="1800" dirty="0">
                <a:hlinkClick r:id="rId3">
                  <a:extLst>
                    <a:ext uri="{A12FA001-AC4F-418D-AE19-62706E023703}">
                      <ahyp:hlinkClr xmlns:ahyp="http://schemas.microsoft.com/office/drawing/2018/hyperlinkcolor" val="tx"/>
                    </a:ext>
                  </a:extLst>
                </a:hlinkClick>
              </a:rPr>
              <a:t>Merge Patients Form: CAIR2 Duplicate Record Correction Form </a:t>
            </a:r>
            <a:r>
              <a:rPr lang="en-US" sz="1600" dirty="0"/>
              <a:t>Allows health care providers to request that duplicated patient records be merged into a single record by the CAIR2 Help Desk.</a:t>
            </a:r>
          </a:p>
          <a:p>
            <a:pPr marL="0" indent="0" algn="ctr">
              <a:buNone/>
            </a:pPr>
            <a:endParaRPr lang="en-US" sz="1600" b="1" dirty="0"/>
          </a:p>
          <a:p>
            <a:pPr marL="0" indent="0" algn="ctr">
              <a:buNone/>
            </a:pPr>
            <a:r>
              <a:rPr lang="en-US" sz="1600" b="1" dirty="0"/>
              <a:t>CAIRHelpdesk@cdph.ca.gov</a:t>
            </a:r>
          </a:p>
          <a:p>
            <a:pPr marL="0" indent="0" algn="ctr">
              <a:buNone/>
            </a:pPr>
            <a:r>
              <a:rPr lang="en-US" sz="1600" b="1" dirty="0"/>
              <a:t>Phone: 800-578-7889 | Hours: 8am–5pm Monday to Friday</a:t>
            </a:r>
          </a:p>
        </p:txBody>
      </p:sp>
      <p:sp>
        <p:nvSpPr>
          <p:cNvPr id="3" name="Title 2">
            <a:extLst>
              <a:ext uri="{FF2B5EF4-FFF2-40B4-BE49-F238E27FC236}">
                <a16:creationId xmlns:a16="http://schemas.microsoft.com/office/drawing/2014/main" id="{4614F522-27CB-0878-C6C6-19226F76F422}"/>
              </a:ext>
            </a:extLst>
          </p:cNvPr>
          <p:cNvSpPr>
            <a:spLocks noGrp="1"/>
          </p:cNvSpPr>
          <p:nvPr>
            <p:ph type="ctrTitle"/>
          </p:nvPr>
        </p:nvSpPr>
        <p:spPr/>
        <p:txBody>
          <a:bodyPr/>
          <a:lstStyle/>
          <a:p>
            <a:r>
              <a:rPr lang="en-US" dirty="0"/>
              <a:t>CAIR2 PORTAL AND NOTIFICATIONS</a:t>
            </a:r>
          </a:p>
        </p:txBody>
      </p:sp>
      <p:pic>
        <p:nvPicPr>
          <p:cNvPr id="6" name="Content Placeholder 5">
            <a:extLst>
              <a:ext uri="{FF2B5EF4-FFF2-40B4-BE49-F238E27FC236}">
                <a16:creationId xmlns:a16="http://schemas.microsoft.com/office/drawing/2014/main" id="{7AE8BAA8-9879-A212-34EC-2B8501775CF0}"/>
              </a:ext>
            </a:extLst>
          </p:cNvPr>
          <p:cNvPicPr>
            <a:picLocks noGrp="1" noChangeAspect="1"/>
          </p:cNvPicPr>
          <p:nvPr>
            <p:ph sz="quarter" idx="13"/>
          </p:nvPr>
        </p:nvPicPr>
        <p:blipFill>
          <a:blip r:embed="rId4"/>
          <a:stretch>
            <a:fillRect/>
          </a:stretch>
        </p:blipFill>
        <p:spPr>
          <a:xfrm>
            <a:off x="1579758" y="4604645"/>
            <a:ext cx="3657600" cy="209761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7CDB9DFE-86F6-BFF8-B18D-265AE5825BA4}"/>
              </a:ext>
            </a:extLst>
          </p:cNvPr>
          <p:cNvPicPr>
            <a:picLocks noChangeAspect="1"/>
          </p:cNvPicPr>
          <p:nvPr/>
        </p:nvPicPr>
        <p:blipFill>
          <a:blip r:embed="rId5"/>
          <a:stretch>
            <a:fillRect/>
          </a:stretch>
        </p:blipFill>
        <p:spPr>
          <a:xfrm>
            <a:off x="7303106" y="1327636"/>
            <a:ext cx="3108960" cy="4120003"/>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218725DE-DD61-FC26-AC77-E528BF46EF3C}"/>
              </a:ext>
            </a:extLst>
          </p:cNvPr>
          <p:cNvPicPr>
            <a:picLocks noChangeAspect="1"/>
          </p:cNvPicPr>
          <p:nvPr/>
        </p:nvPicPr>
        <p:blipFill>
          <a:blip r:embed="rId6"/>
          <a:stretch>
            <a:fillRect/>
          </a:stretch>
        </p:blipFill>
        <p:spPr>
          <a:xfrm>
            <a:off x="8969184" y="1923226"/>
            <a:ext cx="3108960" cy="3051652"/>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89B5E1CD-3195-FAA8-190D-1B834F4CF0E4}"/>
              </a:ext>
            </a:extLst>
          </p:cNvPr>
          <p:cNvPicPr>
            <a:picLocks noChangeAspect="1"/>
          </p:cNvPicPr>
          <p:nvPr/>
        </p:nvPicPr>
        <p:blipFill>
          <a:blip r:embed="rId7"/>
          <a:stretch>
            <a:fillRect/>
          </a:stretch>
        </p:blipFill>
        <p:spPr>
          <a:xfrm>
            <a:off x="8304484" y="3490545"/>
            <a:ext cx="3108960" cy="30181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116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4B341B-51CB-3355-D77F-3A2F92F3EBE9}"/>
              </a:ext>
            </a:extLst>
          </p:cNvPr>
          <p:cNvSpPr>
            <a:spLocks noGrp="1"/>
          </p:cNvSpPr>
          <p:nvPr>
            <p:ph idx="1"/>
          </p:nvPr>
        </p:nvSpPr>
        <p:spPr>
          <a:xfrm>
            <a:off x="79131" y="1327638"/>
            <a:ext cx="6658855" cy="4271974"/>
          </a:xfrm>
        </p:spPr>
        <p:txBody>
          <a:bodyPr numCol="2"/>
          <a:lstStyle/>
          <a:p>
            <a:pPr marL="0" indent="0" algn="ctr">
              <a:buNone/>
            </a:pPr>
            <a:r>
              <a:rPr lang="en-US" sz="1800" dirty="0">
                <a:hlinkClick r:id="rId2">
                  <a:extLst>
                    <a:ext uri="{A12FA001-AC4F-418D-AE19-62706E023703}">
                      <ahyp:hlinkClr xmlns:ahyp="http://schemas.microsoft.com/office/drawing/2018/hyperlinkcolor" val="tx"/>
                    </a:ext>
                  </a:extLst>
                </a:hlinkClick>
              </a:rPr>
              <a:t>CAIR2 Account Update </a:t>
            </a:r>
            <a:endParaRPr lang="en-US" sz="1800" dirty="0"/>
          </a:p>
          <a:p>
            <a:pPr algn="ctr">
              <a:buFont typeface="Wingdings" panose="05000000000000000000" pitchFamily="2" charset="2"/>
              <a:buChar char="ü"/>
            </a:pPr>
            <a:r>
              <a:rPr lang="en-US" sz="1800" dirty="0"/>
              <a:t>Can </a:t>
            </a:r>
          </a:p>
          <a:p>
            <a:r>
              <a:rPr lang="en-US" sz="1400" dirty="0"/>
              <a:t>Edit organization’s contact information, </a:t>
            </a:r>
          </a:p>
          <a:p>
            <a:pPr lvl="1"/>
            <a:r>
              <a:rPr lang="en-US" sz="1400" dirty="0"/>
              <a:t>VFC PIN </a:t>
            </a:r>
          </a:p>
          <a:p>
            <a:pPr lvl="1"/>
            <a:r>
              <a:rPr lang="en-US" sz="1400" dirty="0"/>
              <a:t>add licensed clinician information</a:t>
            </a:r>
          </a:p>
          <a:p>
            <a:r>
              <a:rPr lang="en-US" sz="1400" dirty="0"/>
              <a:t>Validate address</a:t>
            </a:r>
          </a:p>
          <a:p>
            <a:r>
              <a:rPr lang="en-US" sz="1400" dirty="0"/>
              <a:t>Add clinician (shot giver) to organization and edit name and title</a:t>
            </a:r>
          </a:p>
          <a:p>
            <a:r>
              <a:rPr lang="en-US" sz="1400" dirty="0"/>
              <a:t>Add new user</a:t>
            </a:r>
          </a:p>
          <a:p>
            <a:r>
              <a:rPr lang="en-US" sz="1400" dirty="0"/>
              <a:t>Edit user’s name, contact information, role (user level), active status (including deactivate)</a:t>
            </a:r>
          </a:p>
          <a:p>
            <a:r>
              <a:rPr lang="en-US" sz="1400" dirty="0"/>
              <a:t>Give access to a user for a different organization</a:t>
            </a:r>
          </a:p>
          <a:p>
            <a:pPr marL="0" indent="0" algn="ctr">
              <a:buNone/>
            </a:pPr>
            <a:endParaRPr lang="en-US" sz="1600" dirty="0"/>
          </a:p>
          <a:p>
            <a:pPr marL="0" indent="0" algn="ctr">
              <a:buNone/>
            </a:pPr>
            <a:r>
              <a:rPr lang="en-US" sz="1800" dirty="0"/>
              <a:t>CAIR2 San Diego Local CAIR Reps (LCRs):</a:t>
            </a:r>
          </a:p>
          <a:p>
            <a:pPr marL="0" indent="0" algn="ctr">
              <a:buNone/>
            </a:pPr>
            <a:endParaRPr lang="en-US" sz="1800" dirty="0"/>
          </a:p>
          <a:p>
            <a:pPr marL="0" indent="0" algn="ctr">
              <a:lnSpc>
                <a:spcPct val="100000"/>
              </a:lnSpc>
              <a:spcBef>
                <a:spcPts val="0"/>
              </a:spcBef>
              <a:spcAft>
                <a:spcPts val="600"/>
              </a:spcAft>
              <a:buNone/>
            </a:pPr>
            <a:r>
              <a:rPr lang="en-US" sz="1400" dirty="0"/>
              <a:t>Albert Lopez​	</a:t>
            </a:r>
          </a:p>
          <a:p>
            <a:pPr marL="0" indent="0" algn="ctr">
              <a:lnSpc>
                <a:spcPct val="100000"/>
              </a:lnSpc>
              <a:spcBef>
                <a:spcPts val="0"/>
              </a:spcBef>
              <a:spcAft>
                <a:spcPts val="600"/>
              </a:spcAft>
              <a:buNone/>
            </a:pPr>
            <a:r>
              <a:rPr lang="en-US" sz="1400" dirty="0"/>
              <a:t>Phone: 510-672-4328 </a:t>
            </a:r>
          </a:p>
          <a:p>
            <a:pPr marL="0" indent="0" algn="ctr">
              <a:lnSpc>
                <a:spcPct val="100000"/>
              </a:lnSpc>
              <a:spcBef>
                <a:spcPts val="0"/>
              </a:spcBef>
              <a:spcAft>
                <a:spcPts val="600"/>
              </a:spcAft>
              <a:buNone/>
            </a:pPr>
            <a:r>
              <a:rPr lang="en-US" sz="1400" dirty="0"/>
              <a:t>Email: albert.lopez@cdph.ca.gov</a:t>
            </a:r>
          </a:p>
          <a:p>
            <a:pPr marL="0" indent="0" algn="ctr">
              <a:lnSpc>
                <a:spcPct val="100000"/>
              </a:lnSpc>
              <a:spcBef>
                <a:spcPts val="0"/>
              </a:spcBef>
              <a:spcAft>
                <a:spcPts val="600"/>
              </a:spcAft>
              <a:buNone/>
            </a:pPr>
            <a:endParaRPr lang="en-US" sz="1400" dirty="0"/>
          </a:p>
          <a:p>
            <a:pPr marL="0" indent="0" algn="ctr">
              <a:lnSpc>
                <a:spcPct val="100000"/>
              </a:lnSpc>
              <a:spcBef>
                <a:spcPts val="0"/>
              </a:spcBef>
              <a:spcAft>
                <a:spcPts val="600"/>
              </a:spcAft>
              <a:buNone/>
            </a:pPr>
            <a:r>
              <a:rPr lang="en-US" sz="1400" dirty="0"/>
              <a:t>Ryan Thun</a:t>
            </a:r>
          </a:p>
          <a:p>
            <a:pPr marL="0" indent="0" algn="ctr">
              <a:lnSpc>
                <a:spcPct val="100000"/>
              </a:lnSpc>
              <a:spcBef>
                <a:spcPts val="0"/>
              </a:spcBef>
              <a:spcAft>
                <a:spcPts val="600"/>
              </a:spcAft>
              <a:buNone/>
            </a:pPr>
            <a:r>
              <a:rPr lang="en-US" sz="1400" dirty="0"/>
              <a:t>Phone: 559-375-4220</a:t>
            </a:r>
          </a:p>
          <a:p>
            <a:pPr marL="0" indent="0" algn="ctr">
              <a:lnSpc>
                <a:spcPct val="100000"/>
              </a:lnSpc>
              <a:spcBef>
                <a:spcPts val="0"/>
              </a:spcBef>
              <a:spcAft>
                <a:spcPts val="600"/>
              </a:spcAft>
              <a:buNone/>
            </a:pPr>
            <a:r>
              <a:rPr lang="en-US" sz="1400" dirty="0"/>
              <a:t>Email: ryan-christopher.thun@cdph.ca.gov​  </a:t>
            </a:r>
          </a:p>
        </p:txBody>
      </p:sp>
      <p:sp>
        <p:nvSpPr>
          <p:cNvPr id="3" name="Title 2">
            <a:extLst>
              <a:ext uri="{FF2B5EF4-FFF2-40B4-BE49-F238E27FC236}">
                <a16:creationId xmlns:a16="http://schemas.microsoft.com/office/drawing/2014/main" id="{8D922EA3-5B03-00EB-9787-19F57E0501E3}"/>
              </a:ext>
            </a:extLst>
          </p:cNvPr>
          <p:cNvSpPr>
            <a:spLocks noGrp="1"/>
          </p:cNvSpPr>
          <p:nvPr>
            <p:ph type="ctrTitle"/>
          </p:nvPr>
        </p:nvSpPr>
        <p:spPr/>
        <p:txBody>
          <a:bodyPr>
            <a:normAutofit fontScale="90000"/>
          </a:bodyPr>
          <a:lstStyle/>
          <a:p>
            <a:r>
              <a:rPr lang="en-US" dirty="0"/>
              <a:t>CAIR2 ACCOUNT UPDATE INSTRUCTIONS</a:t>
            </a:r>
          </a:p>
        </p:txBody>
      </p:sp>
      <p:pic>
        <p:nvPicPr>
          <p:cNvPr id="8" name="Content Placeholder 7">
            <a:extLst>
              <a:ext uri="{FF2B5EF4-FFF2-40B4-BE49-F238E27FC236}">
                <a16:creationId xmlns:a16="http://schemas.microsoft.com/office/drawing/2014/main" id="{169F6B6C-916A-B7C8-92F1-2694C9DE766F}"/>
              </a:ext>
            </a:extLst>
          </p:cNvPr>
          <p:cNvPicPr>
            <a:picLocks noGrp="1" noChangeAspect="1"/>
          </p:cNvPicPr>
          <p:nvPr>
            <p:ph sz="quarter" idx="13"/>
          </p:nvPr>
        </p:nvPicPr>
        <p:blipFill>
          <a:blip r:embed="rId3"/>
          <a:stretch>
            <a:fillRect/>
          </a:stretch>
        </p:blipFill>
        <p:spPr>
          <a:xfrm>
            <a:off x="7367397" y="1445209"/>
            <a:ext cx="4572000" cy="4482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577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232E2-6B03-A6D8-9AC5-CDB7B0C4F335}"/>
              </a:ext>
            </a:extLst>
          </p:cNvPr>
          <p:cNvSpPr>
            <a:spLocks noGrp="1"/>
          </p:cNvSpPr>
          <p:nvPr>
            <p:ph type="body" sz="quarter" idx="13"/>
          </p:nvPr>
        </p:nvSpPr>
        <p:spPr>
          <a:xfrm>
            <a:off x="0" y="2467574"/>
            <a:ext cx="12192000" cy="2743200"/>
          </a:xfrm>
        </p:spPr>
        <p:txBody>
          <a:bodyPr/>
          <a:lstStyle/>
          <a:p>
            <a:r>
              <a:rPr lang="en-US" sz="9600" dirty="0"/>
              <a:t>Reminders</a:t>
            </a:r>
          </a:p>
        </p:txBody>
      </p:sp>
    </p:spTree>
    <p:extLst>
      <p:ext uri="{BB962C8B-B14F-4D97-AF65-F5344CB8AC3E}">
        <p14:creationId xmlns:p14="http://schemas.microsoft.com/office/powerpoint/2010/main" val="259637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3">
          <a:extLst>
            <a:ext uri="{FF2B5EF4-FFF2-40B4-BE49-F238E27FC236}">
              <a16:creationId xmlns:a16="http://schemas.microsoft.com/office/drawing/2014/main" id="{A1997CAD-B97E-067F-D825-FBFBE2330849}"/>
            </a:ext>
          </a:extLst>
        </p:cNvPr>
        <p:cNvGrpSpPr/>
        <p:nvPr/>
      </p:nvGrpSpPr>
      <p:grpSpPr>
        <a:xfrm>
          <a:off x="0" y="0"/>
          <a:ext cx="0" cy="0"/>
          <a:chOff x="0" y="0"/>
          <a:chExt cx="0" cy="0"/>
        </a:xfrm>
      </p:grpSpPr>
      <p:sp>
        <p:nvSpPr>
          <p:cNvPr id="1154" name="Google Shape;1154;p142">
            <a:extLst>
              <a:ext uri="{FF2B5EF4-FFF2-40B4-BE49-F238E27FC236}">
                <a16:creationId xmlns:a16="http://schemas.microsoft.com/office/drawing/2014/main" id="{1BCFA6B0-5DBB-C9D6-8321-8BA39B538D21}"/>
              </a:ext>
            </a:extLst>
          </p:cNvPr>
          <p:cNvSpPr txBox="1">
            <a:spLocks noGrp="1"/>
          </p:cNvSpPr>
          <p:nvPr>
            <p:ph type="body" idx="1"/>
          </p:nvPr>
        </p:nvSpPr>
        <p:spPr>
          <a:xfrm>
            <a:off x="139333" y="1308633"/>
            <a:ext cx="6598800" cy="4032000"/>
          </a:xfrm>
          <a:prstGeom prst="rect">
            <a:avLst/>
          </a:prstGeom>
          <a:noFill/>
          <a:ln>
            <a:noFill/>
          </a:ln>
        </p:spPr>
        <p:txBody>
          <a:bodyPr spcFirstLastPara="1" wrap="square" lIns="91433" tIns="45700" rIns="91433" bIns="45700" anchor="t" anchorCtr="0">
            <a:normAutofit/>
          </a:bodyPr>
          <a:lstStyle/>
          <a:p>
            <a:pPr marL="338455" indent="-339725">
              <a:lnSpc>
                <a:spcPct val="100000"/>
              </a:lnSpc>
              <a:spcBef>
                <a:spcPts val="0"/>
              </a:spcBef>
              <a:buSzPct val="100000"/>
              <a:buFont typeface="Calibri"/>
              <a:buAutoNum type="arabicPeriod"/>
            </a:pPr>
            <a:r>
              <a:rPr lang="en" sz="1800" i="1" u="sng" dirty="0"/>
              <a:t>Agreement</a:t>
            </a:r>
            <a:r>
              <a:rPr lang="en" sz="1800" dirty="0"/>
              <a:t> for Use of CDPH-Purchased Influenza Vaccine 2024-2025</a:t>
            </a:r>
            <a:endParaRPr lang="en-US" sz="1800" dirty="0"/>
          </a:p>
          <a:p>
            <a:pPr marL="338455" indent="-339725">
              <a:lnSpc>
                <a:spcPct val="100000"/>
              </a:lnSpc>
              <a:spcBef>
                <a:spcPts val="0"/>
              </a:spcBef>
              <a:buSzPct val="100000"/>
              <a:buFont typeface="Calibri"/>
              <a:buAutoNum type="arabicPeriod"/>
            </a:pPr>
            <a:r>
              <a:rPr lang="en" sz="1800" i="1" u="sng" dirty="0"/>
              <a:t>SPIVP Vaccine Management Plan </a:t>
            </a:r>
            <a:r>
              <a:rPr lang="en" sz="1800" dirty="0"/>
              <a:t>(VMP) with Signature Page</a:t>
            </a:r>
            <a:endParaRPr sz="1800" dirty="0"/>
          </a:p>
          <a:p>
            <a:pPr marL="338455" indent="-339725">
              <a:lnSpc>
                <a:spcPct val="100000"/>
              </a:lnSpc>
              <a:spcBef>
                <a:spcPts val="0"/>
              </a:spcBef>
              <a:buSzPct val="100000"/>
              <a:buFont typeface="Calibri"/>
              <a:buAutoNum type="arabicPeriod"/>
            </a:pPr>
            <a:r>
              <a:rPr lang="en-US" sz="1800" i="1" u="sng" dirty="0"/>
              <a:t>Color Photos </a:t>
            </a:r>
            <a:endParaRPr lang="en-US" sz="1800" dirty="0"/>
          </a:p>
          <a:p>
            <a:pPr marL="694055" lvl="1" indent="-238125">
              <a:lnSpc>
                <a:spcPct val="100000"/>
              </a:lnSpc>
              <a:spcBef>
                <a:spcPts val="0"/>
              </a:spcBef>
              <a:buSzPct val="100000"/>
            </a:pPr>
            <a:r>
              <a:rPr lang="en-US" sz="1800" dirty="0"/>
              <a:t>Vaccine refrigerator (front, inside with door open &amp; label with serial number) </a:t>
            </a:r>
          </a:p>
          <a:p>
            <a:pPr marL="694055" lvl="1" indent="-238125">
              <a:lnSpc>
                <a:spcPct val="100000"/>
              </a:lnSpc>
              <a:spcBef>
                <a:spcPts val="0"/>
              </a:spcBef>
              <a:buSzPct val="100000"/>
            </a:pPr>
            <a:r>
              <a:rPr lang="en-US" sz="1800" dirty="0"/>
              <a:t>Primary (main) &amp; back-up data logger (front and side with data logger serial #</a:t>
            </a:r>
          </a:p>
          <a:p>
            <a:pPr marL="338455" indent="-339725">
              <a:lnSpc>
                <a:spcPct val="100000"/>
              </a:lnSpc>
              <a:spcBef>
                <a:spcPts val="0"/>
              </a:spcBef>
              <a:buSzPct val="100000"/>
              <a:buFont typeface="Calibri"/>
              <a:buAutoNum type="arabicPeriod"/>
            </a:pPr>
            <a:r>
              <a:rPr lang="en-US" sz="1800" dirty="0"/>
              <a:t>*Data Logger </a:t>
            </a:r>
            <a:r>
              <a:rPr lang="en-US" sz="1800" i="1" u="sng" dirty="0"/>
              <a:t>Report</a:t>
            </a:r>
            <a:r>
              <a:rPr lang="en-US" sz="1800" dirty="0"/>
              <a:t> for the Last 30 Days from the date of submission  </a:t>
            </a:r>
          </a:p>
          <a:p>
            <a:pPr marL="694055" lvl="1" indent="-238125">
              <a:lnSpc>
                <a:spcPct val="100000"/>
              </a:lnSpc>
              <a:spcBef>
                <a:spcPts val="0"/>
              </a:spcBef>
              <a:buSzPct val="100000"/>
            </a:pPr>
            <a:r>
              <a:rPr lang="en-US" sz="1800" dirty="0"/>
              <a:t>Displaying: Current, MIN and MAX temperatures </a:t>
            </a:r>
          </a:p>
          <a:p>
            <a:pPr marL="694055" lvl="1" indent="-238125">
              <a:lnSpc>
                <a:spcPct val="100000"/>
              </a:lnSpc>
              <a:spcBef>
                <a:spcPts val="0"/>
              </a:spcBef>
              <a:buSzPct val="100000"/>
            </a:pPr>
            <a:r>
              <a:rPr lang="en-US" sz="1800" dirty="0"/>
              <a:t>High/low alarm settings </a:t>
            </a:r>
          </a:p>
          <a:p>
            <a:pPr marL="338455" indent="-339725">
              <a:lnSpc>
                <a:spcPct val="100000"/>
              </a:lnSpc>
              <a:spcBef>
                <a:spcPts val="0"/>
              </a:spcBef>
              <a:buSzPct val="100000"/>
              <a:buFont typeface="Calibri"/>
              <a:buAutoNum type="arabicPeriod"/>
            </a:pPr>
            <a:r>
              <a:rPr lang="en-US" sz="1800" dirty="0"/>
              <a:t>Refrigerator </a:t>
            </a:r>
            <a:r>
              <a:rPr lang="en-US" sz="1800" i="1" u="sng" dirty="0"/>
              <a:t>Temperature Log </a:t>
            </a:r>
            <a:r>
              <a:rPr lang="en-US" sz="1800" dirty="0"/>
              <a:t>for the Last 30 Days </a:t>
            </a:r>
          </a:p>
          <a:p>
            <a:pPr marL="0" indent="0">
              <a:lnSpc>
                <a:spcPct val="100000"/>
              </a:lnSpc>
              <a:spcBef>
                <a:spcPts val="0"/>
              </a:spcBef>
              <a:buSzPct val="100000"/>
              <a:buNone/>
            </a:pPr>
            <a:endParaRPr lang="en-US" sz="2200" dirty="0"/>
          </a:p>
        </p:txBody>
      </p:sp>
      <p:sp>
        <p:nvSpPr>
          <p:cNvPr id="1155" name="Google Shape;1155;p142">
            <a:extLst>
              <a:ext uri="{FF2B5EF4-FFF2-40B4-BE49-F238E27FC236}">
                <a16:creationId xmlns:a16="http://schemas.microsoft.com/office/drawing/2014/main" id="{D4230C45-6A47-5BCB-9E2D-12F6EF6078B7}"/>
              </a:ext>
            </a:extLst>
          </p:cNvPr>
          <p:cNvSpPr txBox="1">
            <a:spLocks noGrp="1"/>
          </p:cNvSpPr>
          <p:nvPr>
            <p:ph type="ctrTitle"/>
          </p:nvPr>
        </p:nvSpPr>
        <p:spPr>
          <a:xfrm>
            <a:off x="139338" y="306194"/>
            <a:ext cx="9196252" cy="664287"/>
          </a:xfrm>
          <a:prstGeom prst="rect">
            <a:avLst/>
          </a:prstGeom>
          <a:noFill/>
          <a:ln>
            <a:noFill/>
          </a:ln>
        </p:spPr>
        <p:txBody>
          <a:bodyPr spcFirstLastPara="1" wrap="square" lIns="91433" tIns="45700" rIns="91433" bIns="45700" anchor="b" anchorCtr="0">
            <a:normAutofit fontScale="90000"/>
          </a:bodyPr>
          <a:lstStyle/>
          <a:p>
            <a:pPr>
              <a:buSzPct val="100000"/>
            </a:pPr>
            <a:r>
              <a:rPr lang="en"/>
              <a:t>SGF PROVIDER ENROLLMENT CHECKLIST</a:t>
            </a:r>
            <a:endParaRPr/>
          </a:p>
        </p:txBody>
      </p:sp>
      <p:pic>
        <p:nvPicPr>
          <p:cNvPr id="3" name="Picture 2">
            <a:extLst>
              <a:ext uri="{FF2B5EF4-FFF2-40B4-BE49-F238E27FC236}">
                <a16:creationId xmlns:a16="http://schemas.microsoft.com/office/drawing/2014/main" id="{0BF7C4C0-8833-4D02-BB75-7ABD20F04404}"/>
              </a:ext>
            </a:extLst>
          </p:cNvPr>
          <p:cNvPicPr>
            <a:picLocks noChangeAspect="1"/>
          </p:cNvPicPr>
          <p:nvPr/>
        </p:nvPicPr>
        <p:blipFill>
          <a:blip r:embed="rId3"/>
          <a:stretch>
            <a:fillRect/>
          </a:stretch>
        </p:blipFill>
        <p:spPr>
          <a:xfrm>
            <a:off x="7889677" y="1308633"/>
            <a:ext cx="3657600" cy="492113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1F06EB73-157D-AF17-3B2A-656461432736}"/>
              </a:ext>
            </a:extLst>
          </p:cNvPr>
          <p:cNvSpPr txBox="1"/>
          <p:nvPr/>
        </p:nvSpPr>
        <p:spPr>
          <a:xfrm>
            <a:off x="714245" y="5087702"/>
            <a:ext cx="5760719" cy="923330"/>
          </a:xfrm>
          <a:prstGeom prst="rect">
            <a:avLst/>
          </a:prstGeom>
          <a:solidFill>
            <a:schemeClr val="bg1"/>
          </a:solidFill>
          <a:ln>
            <a:solidFill>
              <a:srgbClr val="0070C0"/>
            </a:solidFill>
          </a:ln>
        </p:spPr>
        <p:txBody>
          <a:bodyPr wrap="square" rtlCol="0">
            <a:spAutoFit/>
          </a:bodyPr>
          <a:lstStyle/>
          <a:p>
            <a:r>
              <a:rPr lang="en-US">
                <a:solidFill>
                  <a:srgbClr val="0070C0"/>
                </a:solidFill>
              </a:rPr>
              <a:t>*Note: Returning </a:t>
            </a:r>
            <a:r>
              <a:rPr lang="en-US" b="1">
                <a:solidFill>
                  <a:srgbClr val="0070C0"/>
                </a:solidFill>
              </a:rPr>
              <a:t>clinic</a:t>
            </a:r>
            <a:r>
              <a:rPr lang="en-US">
                <a:solidFill>
                  <a:srgbClr val="0070C0"/>
                </a:solidFill>
              </a:rPr>
              <a:t> providers from the 2024-25 season with an unchanged DDL, that hasn’t expired in the past year, do not need to submit the 30 days of data.</a:t>
            </a:r>
          </a:p>
        </p:txBody>
      </p:sp>
    </p:spTree>
    <p:extLst>
      <p:ext uri="{BB962C8B-B14F-4D97-AF65-F5344CB8AC3E}">
        <p14:creationId xmlns:p14="http://schemas.microsoft.com/office/powerpoint/2010/main" val="1841682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A01DE9-E258-1E6F-3D68-CD7B8F7489EA}"/>
              </a:ext>
            </a:extLst>
          </p:cNvPr>
          <p:cNvSpPr>
            <a:spLocks noGrp="1"/>
          </p:cNvSpPr>
          <p:nvPr>
            <p:ph idx="1"/>
          </p:nvPr>
        </p:nvSpPr>
        <p:spPr>
          <a:xfrm>
            <a:off x="192632" y="1292753"/>
            <a:ext cx="5943600" cy="3269199"/>
          </a:xfrm>
          <a:ln>
            <a:solidFill>
              <a:schemeClr val="accent1">
                <a:lumMod val="60000"/>
                <a:lumOff val="40000"/>
              </a:schemeClr>
            </a:solidFill>
          </a:ln>
        </p:spPr>
        <p:txBody>
          <a:bodyPr/>
          <a:lstStyle/>
          <a:p>
            <a:pPr marL="0" indent="0">
              <a:buNone/>
            </a:pPr>
            <a:r>
              <a:rPr lang="en-US" sz="2000" dirty="0">
                <a:solidFill>
                  <a:srgbClr val="0070C0"/>
                </a:solidFill>
                <a:cs typeface="Arial" panose="020B0604020202020204" pitchFamily="34" charset="0"/>
              </a:rPr>
              <a:t>Enrollment Reminders</a:t>
            </a:r>
          </a:p>
          <a:p>
            <a:r>
              <a:rPr lang="en-US" sz="2000" dirty="0">
                <a:cs typeface="Arial" panose="020B0604020202020204" pitchFamily="34" charset="0"/>
              </a:rPr>
              <a:t>Complete the annual enrollment packet for the 2025-2026 season, including a signed Provider Agreement.</a:t>
            </a:r>
          </a:p>
          <a:p>
            <a:r>
              <a:rPr lang="en-US" sz="2000" dirty="0">
                <a:cs typeface="Arial" panose="020B0604020202020204" pitchFamily="34" charset="0"/>
              </a:rPr>
              <a:t>Ensure all Primary and Backup Vaccine Coordinators attend the annual training.</a:t>
            </a:r>
          </a:p>
          <a:p>
            <a:r>
              <a:rPr lang="en-US" sz="2000" dirty="0">
                <a:cs typeface="Arial" panose="020B0604020202020204" pitchFamily="34" charset="0"/>
              </a:rPr>
              <a:t>Notify the program of any changes promptly.</a:t>
            </a:r>
            <a:endParaRPr lang="en-US" sz="1800" dirty="0"/>
          </a:p>
        </p:txBody>
      </p:sp>
      <p:sp>
        <p:nvSpPr>
          <p:cNvPr id="3" name="Title 2">
            <a:extLst>
              <a:ext uri="{FF2B5EF4-FFF2-40B4-BE49-F238E27FC236}">
                <a16:creationId xmlns:a16="http://schemas.microsoft.com/office/drawing/2014/main" id="{EBFAC242-4E43-964A-AC17-BD22135C3E80}"/>
              </a:ext>
            </a:extLst>
          </p:cNvPr>
          <p:cNvSpPr>
            <a:spLocks noGrp="1"/>
          </p:cNvSpPr>
          <p:nvPr>
            <p:ph type="ctrTitle"/>
          </p:nvPr>
        </p:nvSpPr>
        <p:spPr>
          <a:xfrm>
            <a:off x="198783" y="214682"/>
            <a:ext cx="9303027" cy="945490"/>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REMINDERS</a:t>
            </a:r>
            <a:endParaRPr lang="en-US" dirty="0"/>
          </a:p>
        </p:txBody>
      </p:sp>
      <p:sp>
        <p:nvSpPr>
          <p:cNvPr id="4" name="Google Shape;1576;p191">
            <a:extLst>
              <a:ext uri="{FF2B5EF4-FFF2-40B4-BE49-F238E27FC236}">
                <a16:creationId xmlns:a16="http://schemas.microsoft.com/office/drawing/2014/main" id="{BE2BA986-5C51-BF91-805E-964604E6F536}"/>
              </a:ext>
            </a:extLst>
          </p:cNvPr>
          <p:cNvSpPr txBox="1"/>
          <p:nvPr/>
        </p:nvSpPr>
        <p:spPr>
          <a:xfrm>
            <a:off x="192633" y="4720331"/>
            <a:ext cx="6400800" cy="1977434"/>
          </a:xfrm>
          <a:prstGeom prst="rect">
            <a:avLst/>
          </a:prstGeom>
          <a:noFill/>
          <a:ln>
            <a:solidFill>
              <a:schemeClr val="accent1">
                <a:lumMod val="60000"/>
                <a:lumOff val="40000"/>
              </a:schemeClr>
            </a:solidFill>
          </a:ln>
        </p:spPr>
        <p:txBody>
          <a:bodyPr spcFirstLastPara="1" wrap="square" lIns="68575" tIns="34275" rIns="68575" bIns="34275" anchor="t" anchorCtr="0">
            <a:spAutoFit/>
          </a:bodyPr>
          <a:lstStyle/>
          <a:p>
            <a:pPr marL="0" marR="0" lvl="0" indent="0" algn="ctr" rtl="0">
              <a:spcBef>
                <a:spcPts val="0"/>
              </a:spcBef>
              <a:spcAft>
                <a:spcPts val="600"/>
              </a:spcAft>
              <a:buClr>
                <a:srgbClr val="0070C0"/>
              </a:buClr>
              <a:buSzPts val="1200"/>
              <a:buFont typeface="Arial"/>
              <a:buNone/>
            </a:pPr>
            <a:r>
              <a:rPr lang="en-US" sz="2000" dirty="0">
                <a:solidFill>
                  <a:srgbClr val="0070C0"/>
                </a:solidFill>
                <a:latin typeface="Calibri"/>
                <a:ea typeface="Calibri"/>
                <a:cs typeface="Calibri"/>
                <a:sym typeface="Calibri"/>
              </a:rPr>
              <a:t>Annual training is mandatory for all Primary and Backup Vaccine Coordinators.</a:t>
            </a:r>
          </a:p>
          <a:p>
            <a:pPr marL="0" marR="0" lvl="0" indent="0" algn="l" rtl="0">
              <a:spcBef>
                <a:spcPts val="0"/>
              </a:spcBef>
              <a:spcAft>
                <a:spcPts val="600"/>
              </a:spcAft>
              <a:buClr>
                <a:srgbClr val="0070C0"/>
              </a:buClr>
              <a:buSzPts val="1200"/>
              <a:buFont typeface="Arial"/>
              <a:buNone/>
            </a:pPr>
            <a:r>
              <a:rPr lang="en-US" dirty="0">
                <a:latin typeface="Calibri"/>
                <a:ea typeface="Calibri"/>
                <a:cs typeface="Calibri"/>
                <a:sym typeface="Calibri"/>
              </a:rPr>
              <a:t>Tr</a:t>
            </a:r>
            <a:r>
              <a:rPr lang="en" dirty="0">
                <a:solidFill>
                  <a:schemeClr val="dk1"/>
                </a:solidFill>
                <a:latin typeface="Calibri"/>
                <a:ea typeface="Calibri"/>
                <a:cs typeface="Calibri"/>
                <a:sym typeface="Calibri"/>
              </a:rPr>
              <a:t>aining certificates will be emailed to each person individually</a:t>
            </a:r>
            <a:endParaRPr lang="en-US" dirty="0">
              <a:solidFill>
                <a:schemeClr val="dk1"/>
              </a:solidFill>
              <a:latin typeface="Calibri"/>
              <a:ea typeface="Calibri"/>
              <a:cs typeface="Calibri"/>
              <a:sym typeface="Calibri"/>
            </a:endParaRPr>
          </a:p>
          <a:p>
            <a:pPr lvl="1">
              <a:buClr>
                <a:schemeClr val="dk1"/>
              </a:buClr>
              <a:buSzPts val="1400"/>
            </a:pPr>
            <a:r>
              <a:rPr lang="en-US" b="1" u="sng" dirty="0">
                <a:solidFill>
                  <a:schemeClr val="dk1"/>
                </a:solidFill>
                <a:latin typeface="Calibri"/>
                <a:ea typeface="Calibri"/>
                <a:cs typeface="Calibri"/>
                <a:sym typeface="Calibri"/>
              </a:rPr>
              <a:t>Note</a:t>
            </a:r>
            <a:r>
              <a:rPr lang="en-US" dirty="0">
                <a:solidFill>
                  <a:schemeClr val="dk1"/>
                </a:solidFill>
                <a:latin typeface="Calibri"/>
                <a:ea typeface="Calibri"/>
                <a:cs typeface="Calibri"/>
                <a:sym typeface="Calibri"/>
              </a:rPr>
              <a:t>: Training certificate links will expire within 10 days of being received, please save them ASAP when received. </a:t>
            </a:r>
          </a:p>
          <a:p>
            <a:pPr lvl="1">
              <a:buClr>
                <a:schemeClr val="dk1"/>
              </a:buClr>
              <a:buSzPts val="1400"/>
            </a:pPr>
            <a:endParaRPr lang="en-US" dirty="0"/>
          </a:p>
        </p:txBody>
      </p:sp>
      <p:sp>
        <p:nvSpPr>
          <p:cNvPr id="12" name="TextBox 11">
            <a:extLst>
              <a:ext uri="{FF2B5EF4-FFF2-40B4-BE49-F238E27FC236}">
                <a16:creationId xmlns:a16="http://schemas.microsoft.com/office/drawing/2014/main" id="{0CEBB9EA-A2C8-B3B6-76E7-9AA65B7BCA2B}"/>
              </a:ext>
            </a:extLst>
          </p:cNvPr>
          <p:cNvSpPr txBox="1"/>
          <p:nvPr/>
        </p:nvSpPr>
        <p:spPr>
          <a:xfrm>
            <a:off x="6850318" y="6026104"/>
            <a:ext cx="4846320" cy="430887"/>
          </a:xfrm>
          <a:prstGeom prst="rect">
            <a:avLst/>
          </a:prstGeom>
          <a:solidFill>
            <a:schemeClr val="bg1"/>
          </a:solidFill>
        </p:spPr>
        <p:txBody>
          <a:bodyPr wrap="square">
            <a:spAutoFit/>
          </a:bodyPr>
          <a:lstStyle/>
          <a:p>
            <a:r>
              <a:rPr lang="en-US" sz="2200" dirty="0">
                <a:hlinkClick r:id="rId2"/>
              </a:rPr>
              <a:t>https://forms.office.com/g/3qaWidfN2T</a:t>
            </a:r>
            <a:r>
              <a:rPr lang="en-US" sz="2200" dirty="0"/>
              <a:t> </a:t>
            </a:r>
          </a:p>
        </p:txBody>
      </p:sp>
      <p:pic>
        <p:nvPicPr>
          <p:cNvPr id="19" name="Picture 18">
            <a:extLst>
              <a:ext uri="{FF2B5EF4-FFF2-40B4-BE49-F238E27FC236}">
                <a16:creationId xmlns:a16="http://schemas.microsoft.com/office/drawing/2014/main" id="{3AC0090F-03B8-2FFD-977A-A01B117F643D}"/>
              </a:ext>
            </a:extLst>
          </p:cNvPr>
          <p:cNvPicPr>
            <a:picLocks noChangeAspect="1"/>
          </p:cNvPicPr>
          <p:nvPr/>
        </p:nvPicPr>
        <p:blipFill>
          <a:blip r:embed="rId3"/>
          <a:srcRect/>
          <a:stretch/>
        </p:blipFill>
        <p:spPr>
          <a:xfrm>
            <a:off x="6987478" y="1282231"/>
            <a:ext cx="4572000" cy="4572000"/>
          </a:xfrm>
          <a:prstGeom prst="rect">
            <a:avLst/>
          </a:prstGeom>
        </p:spPr>
      </p:pic>
      <p:sp>
        <p:nvSpPr>
          <p:cNvPr id="26" name="Flowchart: Connector 25">
            <a:extLst>
              <a:ext uri="{FF2B5EF4-FFF2-40B4-BE49-F238E27FC236}">
                <a16:creationId xmlns:a16="http://schemas.microsoft.com/office/drawing/2014/main" id="{A40864BB-40FA-AE4E-A688-98C282119D5C}"/>
              </a:ext>
            </a:extLst>
          </p:cNvPr>
          <p:cNvSpPr/>
          <p:nvPr/>
        </p:nvSpPr>
        <p:spPr>
          <a:xfrm>
            <a:off x="10822070" y="2620744"/>
            <a:ext cx="365760" cy="365760"/>
          </a:xfrm>
          <a:prstGeom prst="flowChartConnector">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ursor with solid fill">
            <a:hlinkClick r:id="" action="ppaction://noaction" highlightClick="1"/>
            <a:extLst>
              <a:ext uri="{FF2B5EF4-FFF2-40B4-BE49-F238E27FC236}">
                <a16:creationId xmlns:a16="http://schemas.microsoft.com/office/drawing/2014/main" id="{E68A9441-0011-BDF4-596A-B13CC61935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5007" y="2570504"/>
            <a:ext cx="1047541" cy="1047541"/>
          </a:xfrm>
          <a:prstGeom prst="rect">
            <a:avLst/>
          </a:prstGeom>
        </p:spPr>
      </p:pic>
    </p:spTree>
    <p:extLst>
      <p:ext uri="{BB962C8B-B14F-4D97-AF65-F5344CB8AC3E}">
        <p14:creationId xmlns:p14="http://schemas.microsoft.com/office/powerpoint/2010/main" val="2968854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232E2-6B03-A6D8-9AC5-CDB7B0C4F335}"/>
              </a:ext>
            </a:extLst>
          </p:cNvPr>
          <p:cNvSpPr>
            <a:spLocks noGrp="1"/>
          </p:cNvSpPr>
          <p:nvPr>
            <p:ph type="body" sz="quarter" idx="13"/>
          </p:nvPr>
        </p:nvSpPr>
        <p:spPr>
          <a:xfrm>
            <a:off x="76863" y="2872429"/>
            <a:ext cx="12038274" cy="938213"/>
          </a:xfrm>
        </p:spPr>
        <p:txBody>
          <a:bodyPr/>
          <a:lstStyle/>
          <a:p>
            <a:r>
              <a:rPr lang="en-US" sz="6600" dirty="0"/>
              <a:t>Thank You</a:t>
            </a:r>
          </a:p>
        </p:txBody>
      </p:sp>
    </p:spTree>
    <p:extLst>
      <p:ext uri="{BB962C8B-B14F-4D97-AF65-F5344CB8AC3E}">
        <p14:creationId xmlns:p14="http://schemas.microsoft.com/office/powerpoint/2010/main" val="207096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142"/>
          <p:cNvSpPr txBox="1">
            <a:spLocks noGrp="1"/>
          </p:cNvSpPr>
          <p:nvPr>
            <p:ph type="body" idx="1"/>
          </p:nvPr>
        </p:nvSpPr>
        <p:spPr>
          <a:xfrm>
            <a:off x="139338" y="1472551"/>
            <a:ext cx="6598800" cy="2422119"/>
          </a:xfrm>
          <a:prstGeom prst="rect">
            <a:avLst/>
          </a:prstGeom>
          <a:noFill/>
          <a:ln>
            <a:noFill/>
          </a:ln>
        </p:spPr>
        <p:txBody>
          <a:bodyPr spcFirstLastPara="1" wrap="square" lIns="91433" tIns="45700" rIns="91433" bIns="45700" anchor="t" anchorCtr="0">
            <a:normAutofit/>
          </a:bodyPr>
          <a:lstStyle/>
          <a:p>
            <a:pPr marL="338658" indent="-340351">
              <a:lnSpc>
                <a:spcPct val="100000"/>
              </a:lnSpc>
              <a:spcBef>
                <a:spcPts val="0"/>
              </a:spcBef>
              <a:buSzPct val="100000"/>
              <a:buFont typeface="Calibri"/>
              <a:buAutoNum type="arabicPeriod"/>
            </a:pPr>
            <a:r>
              <a:rPr lang="en" sz="1800" i="1" u="sng" dirty="0"/>
              <a:t>Calibration Certificate </a:t>
            </a:r>
            <a:r>
              <a:rPr lang="en" sz="1800" dirty="0"/>
              <a:t>for each Data Logger</a:t>
            </a:r>
            <a:endParaRPr sz="1800" dirty="0"/>
          </a:p>
          <a:p>
            <a:pPr marL="338658" indent="-340351">
              <a:lnSpc>
                <a:spcPct val="100000"/>
              </a:lnSpc>
              <a:spcBef>
                <a:spcPts val="0"/>
              </a:spcBef>
              <a:buSzPct val="100000"/>
              <a:buAutoNum type="arabicPeriod"/>
            </a:pPr>
            <a:r>
              <a:rPr lang="en" sz="1800" dirty="0"/>
              <a:t>Storage and Handling Learning Module </a:t>
            </a:r>
          </a:p>
          <a:p>
            <a:pPr marL="338658" indent="-340351">
              <a:lnSpc>
                <a:spcPct val="100000"/>
              </a:lnSpc>
              <a:spcBef>
                <a:spcPts val="0"/>
              </a:spcBef>
              <a:buSzPct val="100000"/>
              <a:buFont typeface="Calibri"/>
              <a:buAutoNum type="arabicPeriod"/>
            </a:pPr>
            <a:r>
              <a:rPr lang="en-US" sz="1800" dirty="0"/>
              <a:t>EZIZ </a:t>
            </a:r>
            <a:r>
              <a:rPr lang="en-US" sz="1800" i="1" u="sng" dirty="0"/>
              <a:t>Certificate of Completion </a:t>
            </a:r>
            <a:endParaRPr lang="en-US" sz="1800" dirty="0"/>
          </a:p>
          <a:p>
            <a:pPr marL="694249" lvl="1" indent="-238754">
              <a:lnSpc>
                <a:spcPct val="100000"/>
              </a:lnSpc>
              <a:spcBef>
                <a:spcPts val="0"/>
              </a:spcBef>
              <a:buSzPct val="100000"/>
            </a:pPr>
            <a:r>
              <a:rPr lang="en-US" sz="1800" dirty="0"/>
              <a:t>Primary Vaccine Coordinator and Backup Vaccine Coordinator </a:t>
            </a:r>
          </a:p>
          <a:p>
            <a:pPr marL="694249" lvl="1" indent="-238754">
              <a:lnSpc>
                <a:spcPct val="100000"/>
              </a:lnSpc>
              <a:spcBef>
                <a:spcPts val="0"/>
              </a:spcBef>
              <a:buSzPct val="100000"/>
            </a:pPr>
            <a:r>
              <a:rPr lang="en-US" sz="1800" dirty="0"/>
              <a:t>Certificates must be within the last year to be valid</a:t>
            </a:r>
          </a:p>
          <a:p>
            <a:pPr marL="1253035" lvl="2" indent="-340350">
              <a:lnSpc>
                <a:spcPct val="100000"/>
              </a:lnSpc>
              <a:spcBef>
                <a:spcPts val="0"/>
              </a:spcBef>
              <a:buSzPct val="100000"/>
              <a:buFont typeface="Calibri"/>
              <a:buAutoNum type="alphaLcPeriod"/>
            </a:pPr>
            <a:r>
              <a:rPr lang="en-US" sz="1800" dirty="0"/>
              <a:t>Storing Vaccines</a:t>
            </a:r>
          </a:p>
          <a:p>
            <a:pPr marL="1253035" lvl="2" indent="-340350">
              <a:lnSpc>
                <a:spcPct val="100000"/>
              </a:lnSpc>
              <a:spcBef>
                <a:spcPts val="0"/>
              </a:spcBef>
              <a:buSzPct val="100000"/>
              <a:buFont typeface="Calibri"/>
              <a:buAutoNum type="alphaLcPeriod"/>
            </a:pPr>
            <a:r>
              <a:rPr lang="en-US" sz="1800" dirty="0"/>
              <a:t>Monitoring Storage Unit Temperatures</a:t>
            </a:r>
          </a:p>
          <a:p>
            <a:pPr marL="1253035" lvl="2" indent="-340350">
              <a:lnSpc>
                <a:spcPct val="100000"/>
              </a:lnSpc>
              <a:spcBef>
                <a:spcPts val="0"/>
              </a:spcBef>
              <a:buSzPct val="100000"/>
              <a:buFont typeface="Calibri"/>
              <a:buAutoNum type="alphaLcPeriod"/>
            </a:pPr>
            <a:r>
              <a:rPr lang="en-US" sz="1800" dirty="0"/>
              <a:t>Conducting a Vaccine Inventory</a:t>
            </a:r>
            <a:endParaRPr sz="1800" dirty="0"/>
          </a:p>
          <a:p>
            <a:pPr marL="0" indent="0">
              <a:buSzPct val="200000"/>
              <a:buNone/>
            </a:pPr>
            <a:endParaRPr sz="533" dirty="0"/>
          </a:p>
        </p:txBody>
      </p:sp>
      <p:sp>
        <p:nvSpPr>
          <p:cNvPr id="1155" name="Google Shape;1155;p142"/>
          <p:cNvSpPr txBox="1">
            <a:spLocks noGrp="1"/>
          </p:cNvSpPr>
          <p:nvPr>
            <p:ph type="ctrTitle"/>
          </p:nvPr>
        </p:nvSpPr>
        <p:spPr>
          <a:xfrm>
            <a:off x="139338" y="306194"/>
            <a:ext cx="9196252" cy="664287"/>
          </a:xfrm>
          <a:prstGeom prst="rect">
            <a:avLst/>
          </a:prstGeom>
          <a:noFill/>
          <a:ln>
            <a:noFill/>
          </a:ln>
        </p:spPr>
        <p:txBody>
          <a:bodyPr spcFirstLastPara="1" wrap="square" lIns="91433" tIns="45700" rIns="91433" bIns="45700" anchor="b" anchorCtr="0">
            <a:normAutofit fontScale="90000"/>
          </a:bodyPr>
          <a:lstStyle/>
          <a:p>
            <a:pPr>
              <a:buSzPct val="100000"/>
            </a:pPr>
            <a:r>
              <a:rPr lang="en"/>
              <a:t>SGF PROVIDER ENROLLMENT CHECKLIST</a:t>
            </a:r>
            <a:endParaRPr/>
          </a:p>
        </p:txBody>
      </p:sp>
      <p:pic>
        <p:nvPicPr>
          <p:cNvPr id="3" name="Picture 2">
            <a:extLst>
              <a:ext uri="{FF2B5EF4-FFF2-40B4-BE49-F238E27FC236}">
                <a16:creationId xmlns:a16="http://schemas.microsoft.com/office/drawing/2014/main" id="{E3ED1577-46FB-5ED3-E958-FC424152084E}"/>
              </a:ext>
            </a:extLst>
          </p:cNvPr>
          <p:cNvPicPr>
            <a:picLocks noChangeAspect="1"/>
          </p:cNvPicPr>
          <p:nvPr/>
        </p:nvPicPr>
        <p:blipFill>
          <a:blip r:embed="rId4"/>
          <a:stretch>
            <a:fillRect/>
          </a:stretch>
        </p:blipFill>
        <p:spPr>
          <a:xfrm>
            <a:off x="7633645" y="1308633"/>
            <a:ext cx="3844110" cy="5172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162781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43"/>
          <p:cNvSpPr txBox="1">
            <a:spLocks noGrp="1"/>
          </p:cNvSpPr>
          <p:nvPr>
            <p:ph type="body" idx="1"/>
          </p:nvPr>
        </p:nvSpPr>
        <p:spPr>
          <a:xfrm>
            <a:off x="139333" y="1308633"/>
            <a:ext cx="6598800" cy="4032000"/>
          </a:xfrm>
          <a:prstGeom prst="rect">
            <a:avLst/>
          </a:prstGeom>
          <a:noFill/>
          <a:ln>
            <a:noFill/>
          </a:ln>
        </p:spPr>
        <p:txBody>
          <a:bodyPr spcFirstLastPara="1" wrap="square" lIns="91433" tIns="45700" rIns="91433" bIns="45700" anchor="t" anchorCtr="0">
            <a:normAutofit/>
          </a:bodyPr>
          <a:lstStyle/>
          <a:p>
            <a:pPr marL="0" indent="0">
              <a:lnSpc>
                <a:spcPct val="100000"/>
              </a:lnSpc>
              <a:spcBef>
                <a:spcPts val="0"/>
              </a:spcBef>
              <a:buNone/>
            </a:pPr>
            <a:r>
              <a:rPr lang="en" sz="1600" dirty="0"/>
              <a:t>Storage and Handling Learning Module </a:t>
            </a:r>
            <a:endParaRPr sz="1600" dirty="0"/>
          </a:p>
          <a:p>
            <a:pPr indent="-406390">
              <a:lnSpc>
                <a:spcPct val="100000"/>
              </a:lnSpc>
              <a:spcBef>
                <a:spcPts val="0"/>
              </a:spcBef>
              <a:buSzPts val="1200"/>
              <a:buChar char="●"/>
            </a:pPr>
            <a:r>
              <a:rPr lang="en" sz="1600" dirty="0"/>
              <a:t>Accessed online using the State-Purchased Influenza Vaccine Program Resources Webpage </a:t>
            </a:r>
            <a:endParaRPr sz="1600" dirty="0"/>
          </a:p>
          <a:p>
            <a:pPr lvl="1" indent="-406390">
              <a:lnSpc>
                <a:spcPct val="100000"/>
              </a:lnSpc>
              <a:spcBef>
                <a:spcPts val="0"/>
              </a:spcBef>
              <a:buSzPts val="1200"/>
              <a:buAutoNum type="alphaLcPeriod"/>
            </a:pPr>
            <a:r>
              <a:rPr lang="en" sz="1600" dirty="0"/>
              <a:t>10 - 15 minutes to complete</a:t>
            </a:r>
            <a:endParaRPr sz="1600" dirty="0"/>
          </a:p>
          <a:p>
            <a:pPr lvl="1" indent="-406390">
              <a:lnSpc>
                <a:spcPct val="100000"/>
              </a:lnSpc>
              <a:spcBef>
                <a:spcPts val="0"/>
              </a:spcBef>
              <a:buSzPts val="1200"/>
              <a:buAutoNum type="alphaLcPeriod"/>
            </a:pPr>
            <a:r>
              <a:rPr lang="en" sz="1600" dirty="0"/>
              <a:t>Must pass all quiz questions to move forward</a:t>
            </a:r>
            <a:endParaRPr sz="1600" dirty="0"/>
          </a:p>
          <a:p>
            <a:pPr lvl="1" indent="-406390">
              <a:lnSpc>
                <a:spcPct val="100000"/>
              </a:lnSpc>
              <a:spcBef>
                <a:spcPts val="0"/>
              </a:spcBef>
              <a:buSzPts val="1200"/>
              <a:buAutoNum type="alphaLcPeriod"/>
            </a:pPr>
            <a:r>
              <a:rPr lang="en" sz="1600" u="sng" dirty="0"/>
              <a:t>Click and Print</a:t>
            </a:r>
            <a:r>
              <a:rPr lang="en" sz="1600" dirty="0"/>
              <a:t> the Certificate of Completion </a:t>
            </a:r>
          </a:p>
          <a:p>
            <a:pPr lvl="1" indent="-406390">
              <a:lnSpc>
                <a:spcPct val="100000"/>
              </a:lnSpc>
              <a:spcBef>
                <a:spcPts val="0"/>
              </a:spcBef>
              <a:buSzPts val="1200"/>
              <a:buAutoNum type="alphaLcPeriod"/>
            </a:pPr>
            <a:r>
              <a:rPr lang="en" sz="1600" dirty="0"/>
              <a:t>Add your details (must be taken after 7/1/2025)</a:t>
            </a:r>
            <a:endParaRPr sz="1600" dirty="0"/>
          </a:p>
          <a:p>
            <a:pPr lvl="2" indent="-406390">
              <a:lnSpc>
                <a:spcPct val="100000"/>
              </a:lnSpc>
              <a:spcBef>
                <a:spcPts val="0"/>
              </a:spcBef>
              <a:buSzPts val="1200"/>
              <a:buChar char="■"/>
            </a:pPr>
            <a:r>
              <a:rPr lang="en" sz="1600" dirty="0"/>
              <a:t>First and Last Name </a:t>
            </a:r>
            <a:endParaRPr sz="1600" dirty="0"/>
          </a:p>
          <a:p>
            <a:pPr lvl="2" indent="-406390">
              <a:lnSpc>
                <a:spcPct val="100000"/>
              </a:lnSpc>
              <a:spcBef>
                <a:spcPts val="0"/>
              </a:spcBef>
              <a:buSzPts val="1200"/>
              <a:buChar char="■"/>
            </a:pPr>
            <a:r>
              <a:rPr lang="en" sz="1600" dirty="0"/>
              <a:t>Date Completed</a:t>
            </a:r>
            <a:endParaRPr sz="1600" dirty="0"/>
          </a:p>
          <a:p>
            <a:pPr lvl="2" indent="-406390">
              <a:lnSpc>
                <a:spcPct val="100000"/>
              </a:lnSpc>
              <a:spcBef>
                <a:spcPts val="0"/>
              </a:spcBef>
              <a:buSzPts val="1200"/>
              <a:buChar char="■"/>
            </a:pPr>
            <a:r>
              <a:rPr lang="en" sz="1600" dirty="0"/>
              <a:t>Email Address </a:t>
            </a:r>
            <a:endParaRPr sz="1600" dirty="0"/>
          </a:p>
          <a:p>
            <a:pPr lvl="1" indent="-406390">
              <a:lnSpc>
                <a:spcPct val="100000"/>
              </a:lnSpc>
              <a:spcBef>
                <a:spcPts val="0"/>
              </a:spcBef>
              <a:buSzPts val="1200"/>
              <a:buAutoNum type="alphaLcPeriod"/>
            </a:pPr>
            <a:r>
              <a:rPr lang="en" sz="1600" u="sng" dirty="0"/>
              <a:t>Include</a:t>
            </a:r>
            <a:r>
              <a:rPr lang="en" sz="1600" dirty="0"/>
              <a:t> in the Enrollment Packet documents</a:t>
            </a:r>
            <a:endParaRPr sz="1600" dirty="0"/>
          </a:p>
          <a:p>
            <a:pPr marL="0" indent="0">
              <a:buSzPts val="800"/>
              <a:buNone/>
            </a:pPr>
            <a:endParaRPr sz="533" dirty="0"/>
          </a:p>
        </p:txBody>
      </p:sp>
      <p:sp>
        <p:nvSpPr>
          <p:cNvPr id="1163" name="Google Shape;1163;p143"/>
          <p:cNvSpPr txBox="1">
            <a:spLocks noGrp="1"/>
          </p:cNvSpPr>
          <p:nvPr>
            <p:ph type="ctrTitle"/>
          </p:nvPr>
        </p:nvSpPr>
        <p:spPr>
          <a:xfrm>
            <a:off x="139333" y="179436"/>
            <a:ext cx="9196400" cy="1002400"/>
          </a:xfrm>
          <a:prstGeom prst="rect">
            <a:avLst/>
          </a:prstGeom>
          <a:noFill/>
          <a:ln>
            <a:noFill/>
          </a:ln>
        </p:spPr>
        <p:txBody>
          <a:bodyPr spcFirstLastPara="1" wrap="square" lIns="91433" tIns="45700" rIns="91433" bIns="45700" anchor="b" anchorCtr="0">
            <a:normAutofit fontScale="90000"/>
          </a:bodyPr>
          <a:lstStyle/>
          <a:p>
            <a:pPr>
              <a:buSzPct val="100000"/>
            </a:pPr>
            <a:r>
              <a:rPr lang="en"/>
              <a:t>PROVIDER ENROLLMENT </a:t>
            </a:r>
            <a:endParaRPr/>
          </a:p>
          <a:p>
            <a:pPr>
              <a:buSzPct val="100000"/>
            </a:pPr>
            <a:r>
              <a:rPr lang="en"/>
              <a:t>LEARNING MODULE</a:t>
            </a:r>
            <a:endParaRPr/>
          </a:p>
        </p:txBody>
      </p:sp>
      <p:pic>
        <p:nvPicPr>
          <p:cNvPr id="1165" name="Google Shape;1165;p143"/>
          <p:cNvPicPr preferRelativeResize="0"/>
          <p:nvPr/>
        </p:nvPicPr>
        <p:blipFill>
          <a:blip r:embed="rId3"/>
          <a:srcRect/>
          <a:stretch/>
        </p:blipFill>
        <p:spPr>
          <a:xfrm>
            <a:off x="7420100" y="1353466"/>
            <a:ext cx="4114800" cy="2165535"/>
          </a:xfrm>
          <a:prstGeom prst="rect">
            <a:avLst/>
          </a:prstGeom>
          <a:noFill/>
          <a:ln w="9525" cap="flat" cmpd="sng">
            <a:solidFill>
              <a:schemeClr val="dk2"/>
            </a:solidFill>
            <a:prstDash val="solid"/>
            <a:round/>
            <a:headEnd type="none" w="sm" len="sm"/>
            <a:tailEnd type="none" w="sm" len="sm"/>
          </a:ln>
        </p:spPr>
      </p:pic>
      <p:pic>
        <p:nvPicPr>
          <p:cNvPr id="1166" name="Google Shape;1166;p143"/>
          <p:cNvPicPr preferRelativeResize="0"/>
          <p:nvPr/>
        </p:nvPicPr>
        <p:blipFill>
          <a:blip r:embed="rId4"/>
          <a:srcRect/>
          <a:stretch/>
        </p:blipFill>
        <p:spPr>
          <a:xfrm>
            <a:off x="1459316" y="4118244"/>
            <a:ext cx="3657600" cy="2560320"/>
          </a:xfrm>
          <a:prstGeom prst="rect">
            <a:avLst/>
          </a:prstGeom>
          <a:noFill/>
          <a:ln w="9525" cap="flat" cmpd="sng">
            <a:solidFill>
              <a:schemeClr val="dk2"/>
            </a:solidFill>
            <a:prstDash val="solid"/>
            <a:round/>
            <a:headEnd type="none" w="sm" len="sm"/>
            <a:tailEnd type="none" w="sm" len="sm"/>
          </a:ln>
        </p:spPr>
      </p:pic>
      <p:pic>
        <p:nvPicPr>
          <p:cNvPr id="5" name="Picture 4">
            <a:extLst>
              <a:ext uri="{FF2B5EF4-FFF2-40B4-BE49-F238E27FC236}">
                <a16:creationId xmlns:a16="http://schemas.microsoft.com/office/drawing/2014/main" id="{F29D95BA-7C17-1753-9E95-653911AF4B62}"/>
              </a:ext>
            </a:extLst>
          </p:cNvPr>
          <p:cNvPicPr>
            <a:picLocks noChangeAspect="1"/>
          </p:cNvPicPr>
          <p:nvPr/>
        </p:nvPicPr>
        <p:blipFill>
          <a:blip r:embed="rId5"/>
          <a:stretch>
            <a:fillRect/>
          </a:stretch>
        </p:blipFill>
        <p:spPr>
          <a:xfrm>
            <a:off x="7420100" y="3604526"/>
            <a:ext cx="4114800" cy="2448291"/>
          </a:xfrm>
          <a:prstGeom prst="rect">
            <a:avLst/>
          </a:prstGeom>
          <a:ln w="3175">
            <a:solidFill>
              <a:schemeClr val="tx1"/>
            </a:solidFill>
          </a:ln>
        </p:spPr>
      </p:pic>
    </p:spTree>
    <p:extLst>
      <p:ext uri="{BB962C8B-B14F-4D97-AF65-F5344CB8AC3E}">
        <p14:creationId xmlns:p14="http://schemas.microsoft.com/office/powerpoint/2010/main" val="310234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12B7D-1594-E963-DF3B-3FC427A7F2E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8068EF-A3A5-AF3F-3274-C703AB4F5B4C}"/>
              </a:ext>
            </a:extLst>
          </p:cNvPr>
          <p:cNvSpPr>
            <a:spLocks noGrp="1"/>
          </p:cNvSpPr>
          <p:nvPr>
            <p:ph idx="1"/>
          </p:nvPr>
        </p:nvSpPr>
        <p:spPr>
          <a:xfrm>
            <a:off x="64638" y="1338356"/>
            <a:ext cx="6598649" cy="351993"/>
          </a:xfrm>
        </p:spPr>
        <p:txBody>
          <a:bodyPr numCol="1"/>
          <a:lstStyle/>
          <a:p>
            <a:pPr marL="0" indent="0" algn="ctr">
              <a:buNone/>
            </a:pPr>
            <a:r>
              <a:rPr lang="en-US" sz="1800" i="1" u="sng" dirty="0"/>
              <a:t>Agreement</a:t>
            </a:r>
            <a:r>
              <a:rPr lang="en-US" sz="1800" dirty="0"/>
              <a:t> for Use of CDPH-Purchased Influenza Vaccine 2025-2026</a:t>
            </a:r>
          </a:p>
          <a:p>
            <a:pPr marL="0" indent="0">
              <a:buNone/>
            </a:pPr>
            <a:endParaRPr lang="en-US" sz="1200" dirty="0"/>
          </a:p>
        </p:txBody>
      </p:sp>
      <p:sp>
        <p:nvSpPr>
          <p:cNvPr id="3" name="Title 2">
            <a:extLst>
              <a:ext uri="{FF2B5EF4-FFF2-40B4-BE49-F238E27FC236}">
                <a16:creationId xmlns:a16="http://schemas.microsoft.com/office/drawing/2014/main" id="{00AC5D00-EF44-8E32-F97F-DF4AF19272FC}"/>
              </a:ext>
            </a:extLst>
          </p:cNvPr>
          <p:cNvSpPr>
            <a:spLocks noGrp="1"/>
          </p:cNvSpPr>
          <p:nvPr>
            <p:ph type="ctrTitle"/>
          </p:nvPr>
        </p:nvSpPr>
        <p:spPr/>
        <p:txBody>
          <a:bodyPr/>
          <a:lstStyle/>
          <a:p>
            <a:r>
              <a:rPr lang="en-US"/>
              <a:t>PROVIDER AGREEMENT </a:t>
            </a:r>
          </a:p>
        </p:txBody>
      </p:sp>
      <p:sp>
        <p:nvSpPr>
          <p:cNvPr id="11" name="Content Placeholder 1">
            <a:extLst>
              <a:ext uri="{FF2B5EF4-FFF2-40B4-BE49-F238E27FC236}">
                <a16:creationId xmlns:a16="http://schemas.microsoft.com/office/drawing/2014/main" id="{2C9541F7-EB92-597F-CEB8-7912E732183B}"/>
              </a:ext>
            </a:extLst>
          </p:cNvPr>
          <p:cNvSpPr txBox="1">
            <a:spLocks/>
          </p:cNvSpPr>
          <p:nvPr/>
        </p:nvSpPr>
        <p:spPr>
          <a:xfrm>
            <a:off x="165202" y="1853748"/>
            <a:ext cx="6397523" cy="382632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u="sng" dirty="0"/>
              <a:t>Changes to staff</a:t>
            </a:r>
            <a:r>
              <a:rPr lang="en-US" sz="1600" dirty="0"/>
              <a:t>, report within 3 business days. Including vacant or newly filled positions</a:t>
            </a:r>
          </a:p>
          <a:p>
            <a:r>
              <a:rPr lang="en-US" sz="1600" i="1" u="sng" dirty="0"/>
              <a:t>Review all 26 listed points</a:t>
            </a:r>
            <a:r>
              <a:rPr lang="en-US" sz="1600" dirty="0"/>
              <a:t>, for program requirements and compliance information</a:t>
            </a:r>
          </a:p>
          <a:p>
            <a:r>
              <a:rPr lang="en-US" sz="1600" i="1" u="sng" dirty="0"/>
              <a:t>Medical Director, or Designee, Information</a:t>
            </a:r>
          </a:p>
          <a:p>
            <a:pPr lvl="1"/>
            <a:r>
              <a:rPr lang="en-US" sz="1600" dirty="0"/>
              <a:t>Each location must have a medical director or designee who is </a:t>
            </a:r>
            <a:r>
              <a:rPr lang="en-US" sz="1600" i="1" u="sng" dirty="0"/>
              <a:t>a licensed medical professional</a:t>
            </a:r>
          </a:p>
          <a:p>
            <a:pPr lvl="1"/>
            <a:r>
              <a:rPr lang="en-US" sz="1600" dirty="0"/>
              <a:t>This individual will oversee the vaccination process and be </a:t>
            </a:r>
            <a:r>
              <a:rPr lang="en-US" sz="1600" i="1" u="sng" dirty="0"/>
              <a:t>available for consultation and emergencies</a:t>
            </a:r>
          </a:p>
          <a:p>
            <a:pPr lvl="1"/>
            <a:r>
              <a:rPr lang="en-US" sz="1600" i="1" u="sng" dirty="0"/>
              <a:t>Designee</a:t>
            </a:r>
            <a:r>
              <a:rPr lang="en-US" sz="1600" dirty="0"/>
              <a:t> refers to someone who has been </a:t>
            </a:r>
            <a:r>
              <a:rPr lang="en-US" sz="1600" i="1" u="sng" dirty="0"/>
              <a:t>officially appointed </a:t>
            </a:r>
            <a:r>
              <a:rPr lang="en-US" sz="1600" dirty="0"/>
              <a:t>to fulfill the responsibility of the Medical Director </a:t>
            </a:r>
          </a:p>
          <a:p>
            <a:r>
              <a:rPr lang="en-US" sz="1600" i="1" u="sng" dirty="0"/>
              <a:t>Clinic Information</a:t>
            </a:r>
            <a:r>
              <a:rPr lang="en-US" sz="1600" dirty="0"/>
              <a:t>, List the location’s legal name, that the agreement is with, and the location’s operational name (see two arrows below)</a:t>
            </a:r>
          </a:p>
          <a:p>
            <a:pPr marL="0" indent="0">
              <a:buFont typeface="Arial" panose="020B0604020202020204" pitchFamily="34" charset="0"/>
              <a:buNone/>
            </a:pPr>
            <a:endParaRPr lang="en-US" sz="1200" dirty="0"/>
          </a:p>
        </p:txBody>
      </p:sp>
      <p:pic>
        <p:nvPicPr>
          <p:cNvPr id="8" name="Content Placeholder 7">
            <a:extLst>
              <a:ext uri="{FF2B5EF4-FFF2-40B4-BE49-F238E27FC236}">
                <a16:creationId xmlns:a16="http://schemas.microsoft.com/office/drawing/2014/main" id="{1B33E92D-1A2D-7DEF-2BAA-96838ED61996}"/>
              </a:ext>
            </a:extLst>
          </p:cNvPr>
          <p:cNvPicPr>
            <a:picLocks noGrp="1" noChangeAspect="1"/>
          </p:cNvPicPr>
          <p:nvPr>
            <p:ph sz="quarter" idx="13"/>
          </p:nvPr>
        </p:nvPicPr>
        <p:blipFill>
          <a:blip r:embed="rId2"/>
          <a:stretch>
            <a:fillRect/>
          </a:stretch>
        </p:blipFill>
        <p:spPr>
          <a:xfrm>
            <a:off x="7265278" y="1218755"/>
            <a:ext cx="3657600" cy="4907223"/>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BFCEA30E-F3ED-16C7-28A8-7FE7E3ABB425}"/>
              </a:ext>
            </a:extLst>
          </p:cNvPr>
          <p:cNvPicPr>
            <a:picLocks noChangeAspect="1"/>
          </p:cNvPicPr>
          <p:nvPr/>
        </p:nvPicPr>
        <p:blipFill>
          <a:blip r:embed="rId3"/>
          <a:stretch>
            <a:fillRect/>
          </a:stretch>
        </p:blipFill>
        <p:spPr>
          <a:xfrm>
            <a:off x="8271028" y="1935372"/>
            <a:ext cx="3657600" cy="4829122"/>
          </a:xfrm>
          <a:prstGeom prst="rect">
            <a:avLst/>
          </a:prstGeom>
        </p:spPr>
      </p:pic>
      <p:pic>
        <p:nvPicPr>
          <p:cNvPr id="21" name="Picture 20">
            <a:extLst>
              <a:ext uri="{FF2B5EF4-FFF2-40B4-BE49-F238E27FC236}">
                <a16:creationId xmlns:a16="http://schemas.microsoft.com/office/drawing/2014/main" id="{36FFCCEC-6230-65A4-4961-0BDB33A78BB3}"/>
              </a:ext>
            </a:extLst>
          </p:cNvPr>
          <p:cNvPicPr>
            <a:picLocks noChangeAspect="1"/>
          </p:cNvPicPr>
          <p:nvPr/>
        </p:nvPicPr>
        <p:blipFill>
          <a:blip r:embed="rId4"/>
          <a:stretch>
            <a:fillRect/>
          </a:stretch>
        </p:blipFill>
        <p:spPr>
          <a:xfrm>
            <a:off x="974802" y="5439329"/>
            <a:ext cx="5268060" cy="1171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38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26B80-943B-66C0-F9D2-D872E2BE64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FCA57A-1138-7789-0CC0-7DB38FDF3D03}"/>
              </a:ext>
            </a:extLst>
          </p:cNvPr>
          <p:cNvSpPr>
            <a:spLocks noGrp="1"/>
          </p:cNvSpPr>
          <p:nvPr>
            <p:ph idx="1"/>
          </p:nvPr>
        </p:nvSpPr>
        <p:spPr>
          <a:xfrm>
            <a:off x="42676" y="1264034"/>
            <a:ext cx="6598649" cy="351993"/>
          </a:xfrm>
        </p:spPr>
        <p:txBody>
          <a:bodyPr numCol="1"/>
          <a:lstStyle/>
          <a:p>
            <a:pPr marL="0" indent="0" algn="ctr">
              <a:buNone/>
            </a:pPr>
            <a:r>
              <a:rPr lang="en-US" sz="1800" i="1" u="sng" dirty="0"/>
              <a:t>Agreement</a:t>
            </a:r>
            <a:r>
              <a:rPr lang="en-US" sz="1800" dirty="0"/>
              <a:t> for Use of CDPH-Purchased Influenza Vaccine 2025-2026</a:t>
            </a:r>
          </a:p>
          <a:p>
            <a:pPr marL="0" indent="0">
              <a:buNone/>
            </a:pPr>
            <a:endParaRPr lang="en-US" sz="1200" dirty="0"/>
          </a:p>
        </p:txBody>
      </p:sp>
      <p:sp>
        <p:nvSpPr>
          <p:cNvPr id="3" name="Title 2">
            <a:extLst>
              <a:ext uri="{FF2B5EF4-FFF2-40B4-BE49-F238E27FC236}">
                <a16:creationId xmlns:a16="http://schemas.microsoft.com/office/drawing/2014/main" id="{7D28011F-EFA6-F1E3-659B-F40473394C75}"/>
              </a:ext>
            </a:extLst>
          </p:cNvPr>
          <p:cNvSpPr>
            <a:spLocks noGrp="1"/>
          </p:cNvSpPr>
          <p:nvPr>
            <p:ph type="ctrTitle"/>
          </p:nvPr>
        </p:nvSpPr>
        <p:spPr/>
        <p:txBody>
          <a:bodyPr/>
          <a:lstStyle/>
          <a:p>
            <a:r>
              <a:rPr lang="en-US"/>
              <a:t>PROVIDER AGREEMENT </a:t>
            </a:r>
          </a:p>
        </p:txBody>
      </p:sp>
      <p:sp>
        <p:nvSpPr>
          <p:cNvPr id="9" name="Right Brace 8">
            <a:extLst>
              <a:ext uri="{FF2B5EF4-FFF2-40B4-BE49-F238E27FC236}">
                <a16:creationId xmlns:a16="http://schemas.microsoft.com/office/drawing/2014/main" id="{B3004C86-AC83-2C6B-FEEF-17BFB44A44B4}"/>
              </a:ext>
            </a:extLst>
          </p:cNvPr>
          <p:cNvSpPr/>
          <p:nvPr/>
        </p:nvSpPr>
        <p:spPr>
          <a:xfrm rot="10800000" flipH="1">
            <a:off x="3607353" y="4021793"/>
            <a:ext cx="185928" cy="678818"/>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66B3E0C-575B-6387-4A45-56481BF393DD}"/>
              </a:ext>
            </a:extLst>
          </p:cNvPr>
          <p:cNvSpPr txBox="1">
            <a:spLocks/>
          </p:cNvSpPr>
          <p:nvPr/>
        </p:nvSpPr>
        <p:spPr>
          <a:xfrm>
            <a:off x="3835938" y="4069833"/>
            <a:ext cx="1316892" cy="584775"/>
          </a:xfrm>
          <a:prstGeom prst="rect">
            <a:avLst/>
          </a:prstGeom>
          <a:noFill/>
        </p:spPr>
        <p:txBody>
          <a:bodyPr wrap="square" rtlCol="0">
            <a:spAutoFit/>
          </a:bodyPr>
          <a:lstStyle/>
          <a:p>
            <a:r>
              <a:rPr lang="en-US" sz="1600" dirty="0">
                <a:solidFill>
                  <a:schemeClr val="bg1"/>
                </a:solidFill>
              </a:rPr>
              <a:t>Signature Required</a:t>
            </a:r>
          </a:p>
        </p:txBody>
      </p:sp>
      <p:sp>
        <p:nvSpPr>
          <p:cNvPr id="12" name="Content Placeholder 1">
            <a:extLst>
              <a:ext uri="{FF2B5EF4-FFF2-40B4-BE49-F238E27FC236}">
                <a16:creationId xmlns:a16="http://schemas.microsoft.com/office/drawing/2014/main" id="{2156AA01-AB2B-EE6F-CCA8-D1AF2CFB4BF9}"/>
              </a:ext>
            </a:extLst>
          </p:cNvPr>
          <p:cNvSpPr txBox="1">
            <a:spLocks/>
          </p:cNvSpPr>
          <p:nvPr/>
        </p:nvSpPr>
        <p:spPr>
          <a:xfrm>
            <a:off x="163991" y="1831204"/>
            <a:ext cx="5849698" cy="3666660"/>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Primary Vaccine Coordinator and Backup Vaccine Coordinator Information </a:t>
            </a:r>
          </a:p>
          <a:p>
            <a:pPr lvl="1"/>
            <a:r>
              <a:rPr lang="en-US" sz="1600" dirty="0"/>
              <a:t>Must be two separate individuals</a:t>
            </a:r>
          </a:p>
          <a:p>
            <a:pPr lvl="1"/>
            <a:r>
              <a:rPr lang="en-US" sz="1600" dirty="0"/>
              <a:t>If either coordinator is unavailable the location must assign another person to fulfill this role and meet the necessary requirements, even if it's temporary.</a:t>
            </a:r>
          </a:p>
          <a:p>
            <a:r>
              <a:rPr lang="en-US" sz="1600" dirty="0"/>
              <a:t>Who must sign the Agreement?</a:t>
            </a:r>
          </a:p>
          <a:p>
            <a:pPr marL="0" indent="0">
              <a:buNone/>
            </a:pPr>
            <a:endParaRPr lang="en-US" sz="1600" dirty="0"/>
          </a:p>
          <a:p>
            <a:pPr lvl="1">
              <a:spcBef>
                <a:spcPts val="0"/>
              </a:spcBef>
            </a:pPr>
            <a:r>
              <a:rPr lang="en-US" sz="1600" dirty="0"/>
              <a:t>Primary Vaccine Coordinator</a:t>
            </a:r>
          </a:p>
          <a:p>
            <a:pPr lvl="1"/>
            <a:r>
              <a:rPr lang="en-US" sz="1600" dirty="0"/>
              <a:t>Backup Vaccine Coordinator </a:t>
            </a:r>
          </a:p>
          <a:p>
            <a:pPr lvl="1"/>
            <a:r>
              <a:rPr lang="en-US" sz="1600" dirty="0"/>
              <a:t>Medical Director or Designee </a:t>
            </a:r>
          </a:p>
          <a:p>
            <a:pPr marL="457200" lvl="1" indent="0">
              <a:buNone/>
            </a:pPr>
            <a:endParaRPr lang="en-US" sz="1600" dirty="0"/>
          </a:p>
          <a:p>
            <a:pPr lvl="1"/>
            <a:r>
              <a:rPr lang="en-US" sz="1600" dirty="0"/>
              <a:t>Additional signature spaces for changes in staff that occur during the season </a:t>
            </a:r>
          </a:p>
          <a:p>
            <a:pPr marL="0" indent="0">
              <a:buFont typeface="Arial" panose="020B0604020202020204" pitchFamily="34" charset="0"/>
              <a:buNone/>
            </a:pPr>
            <a:endParaRPr lang="en-US" sz="1200" dirty="0"/>
          </a:p>
        </p:txBody>
      </p:sp>
      <p:pic>
        <p:nvPicPr>
          <p:cNvPr id="8" name="Content Placeholder 7">
            <a:extLst>
              <a:ext uri="{FF2B5EF4-FFF2-40B4-BE49-F238E27FC236}">
                <a16:creationId xmlns:a16="http://schemas.microsoft.com/office/drawing/2014/main" id="{5AF22834-CE6B-91D5-DF28-73E07417F101}"/>
              </a:ext>
            </a:extLst>
          </p:cNvPr>
          <p:cNvPicPr>
            <a:picLocks noGrp="1" noChangeAspect="1"/>
          </p:cNvPicPr>
          <p:nvPr>
            <p:ph sz="quarter" idx="13"/>
          </p:nvPr>
        </p:nvPicPr>
        <p:blipFill>
          <a:blip r:embed="rId2"/>
          <a:stretch>
            <a:fillRect/>
          </a:stretch>
        </p:blipFill>
        <p:spPr>
          <a:xfrm>
            <a:off x="7236642" y="1127315"/>
            <a:ext cx="3657600" cy="4907223"/>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E356E108-0AA2-23AE-BE75-C5D4272CFF2A}"/>
              </a:ext>
            </a:extLst>
          </p:cNvPr>
          <p:cNvPicPr>
            <a:picLocks noChangeAspect="1"/>
          </p:cNvPicPr>
          <p:nvPr/>
        </p:nvPicPr>
        <p:blipFill>
          <a:blip r:embed="rId3"/>
          <a:stretch>
            <a:fillRect/>
          </a:stretch>
        </p:blipFill>
        <p:spPr>
          <a:xfrm>
            <a:off x="8271028" y="1935372"/>
            <a:ext cx="3657600" cy="4829122"/>
          </a:xfrm>
          <a:prstGeom prst="rect">
            <a:avLst/>
          </a:prstGeom>
        </p:spPr>
      </p:pic>
    </p:spTree>
    <p:extLst>
      <p:ext uri="{BB962C8B-B14F-4D97-AF65-F5344CB8AC3E}">
        <p14:creationId xmlns:p14="http://schemas.microsoft.com/office/powerpoint/2010/main" val="1355746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3814F-B7E7-35F2-EF95-493C4D010B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B550F-F6C7-CA1E-13AB-EEF3B68AA917}"/>
              </a:ext>
            </a:extLst>
          </p:cNvPr>
          <p:cNvSpPr>
            <a:spLocks noGrp="1"/>
          </p:cNvSpPr>
          <p:nvPr>
            <p:ph idx="1"/>
          </p:nvPr>
        </p:nvSpPr>
        <p:spPr>
          <a:xfrm>
            <a:off x="115826" y="1331015"/>
            <a:ext cx="6598649" cy="351993"/>
          </a:xfrm>
          <a:solidFill>
            <a:schemeClr val="bg1"/>
          </a:solidFill>
          <a:ln>
            <a:solidFill>
              <a:schemeClr val="bg1"/>
            </a:solidFill>
          </a:ln>
        </p:spPr>
        <p:txBody>
          <a:bodyPr numCol="1"/>
          <a:lstStyle/>
          <a:p>
            <a:pPr marL="0" indent="0" algn="ctr">
              <a:buNone/>
            </a:pPr>
            <a:r>
              <a:rPr lang="en-US" sz="1800" i="1" u="sng" dirty="0">
                <a:solidFill>
                  <a:srgbClr val="0070C0"/>
                </a:solidFill>
              </a:rPr>
              <a:t>Managing myCAvax Provider Accounts job aid</a:t>
            </a:r>
            <a:endParaRPr lang="en-US" sz="1800" dirty="0">
              <a:solidFill>
                <a:srgbClr val="0070C0"/>
              </a:solidFill>
            </a:endParaRPr>
          </a:p>
          <a:p>
            <a:pPr marL="0" indent="0">
              <a:buNone/>
            </a:pPr>
            <a:endParaRPr lang="en-US" sz="1200" dirty="0">
              <a:solidFill>
                <a:srgbClr val="0070C0"/>
              </a:solidFill>
            </a:endParaRPr>
          </a:p>
        </p:txBody>
      </p:sp>
      <p:sp>
        <p:nvSpPr>
          <p:cNvPr id="3" name="Title 2">
            <a:extLst>
              <a:ext uri="{FF2B5EF4-FFF2-40B4-BE49-F238E27FC236}">
                <a16:creationId xmlns:a16="http://schemas.microsoft.com/office/drawing/2014/main" id="{24360951-7BB7-3D92-6F6E-764C357BEFFD}"/>
              </a:ext>
            </a:extLst>
          </p:cNvPr>
          <p:cNvSpPr>
            <a:spLocks noGrp="1"/>
          </p:cNvSpPr>
          <p:nvPr>
            <p:ph type="ctrTitle"/>
          </p:nvPr>
        </p:nvSpPr>
        <p:spPr/>
        <p:txBody>
          <a:bodyPr/>
          <a:lstStyle/>
          <a:p>
            <a:r>
              <a:rPr lang="en-US" dirty="0"/>
              <a:t>FILE UPLOAD myCAvax </a:t>
            </a:r>
          </a:p>
        </p:txBody>
      </p:sp>
      <p:pic>
        <p:nvPicPr>
          <p:cNvPr id="13" name="Content Placeholder 12">
            <a:extLst>
              <a:ext uri="{FF2B5EF4-FFF2-40B4-BE49-F238E27FC236}">
                <a16:creationId xmlns:a16="http://schemas.microsoft.com/office/drawing/2014/main" id="{748137A5-0FCF-AD31-D1ED-F4C97D17D858}"/>
              </a:ext>
            </a:extLst>
          </p:cNvPr>
          <p:cNvPicPr>
            <a:picLocks noGrp="1" noChangeAspect="1"/>
          </p:cNvPicPr>
          <p:nvPr>
            <p:ph sz="quarter" idx="13"/>
          </p:nvPr>
        </p:nvPicPr>
        <p:blipFill>
          <a:blip r:embed="rId2"/>
          <a:stretch>
            <a:fillRect/>
          </a:stretch>
        </p:blipFill>
        <p:spPr>
          <a:xfrm>
            <a:off x="7344916" y="1190464"/>
            <a:ext cx="4572000" cy="4302337"/>
          </a:xfrm>
          <a:prstGeom prst="rect">
            <a:avLst/>
          </a:prstGeom>
          <a:ln>
            <a:noFill/>
          </a:ln>
          <a:effectLst>
            <a:outerShdw blurRad="292100" dist="139700" dir="2700000" algn="tl" rotWithShape="0">
              <a:srgbClr val="333333">
                <a:alpha val="65000"/>
              </a:srgbClr>
            </a:outerShdw>
          </a:effectLst>
        </p:spPr>
      </p:pic>
      <p:sp>
        <p:nvSpPr>
          <p:cNvPr id="6" name="Content Placeholder 1">
            <a:extLst>
              <a:ext uri="{FF2B5EF4-FFF2-40B4-BE49-F238E27FC236}">
                <a16:creationId xmlns:a16="http://schemas.microsoft.com/office/drawing/2014/main" id="{15BE6C93-A658-310D-6ABA-EE33F8C0E9A7}"/>
              </a:ext>
            </a:extLst>
          </p:cNvPr>
          <p:cNvSpPr txBox="1">
            <a:spLocks/>
          </p:cNvSpPr>
          <p:nvPr/>
        </p:nvSpPr>
        <p:spPr>
          <a:xfrm>
            <a:off x="115827" y="1692152"/>
            <a:ext cx="6598649" cy="351993"/>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u="sng" dirty="0"/>
              <a:t>File Upload on a program location </a:t>
            </a:r>
            <a:endParaRPr lang="en-US" sz="1800" dirty="0"/>
          </a:p>
          <a:p>
            <a:pPr marL="0" indent="0">
              <a:buFont typeface="Arial" panose="020B0604020202020204" pitchFamily="34" charset="0"/>
              <a:buNone/>
            </a:pPr>
            <a:endParaRPr lang="en-US" sz="1200" dirty="0"/>
          </a:p>
        </p:txBody>
      </p:sp>
      <p:sp>
        <p:nvSpPr>
          <p:cNvPr id="7" name="Content Placeholder 1">
            <a:extLst>
              <a:ext uri="{FF2B5EF4-FFF2-40B4-BE49-F238E27FC236}">
                <a16:creationId xmlns:a16="http://schemas.microsoft.com/office/drawing/2014/main" id="{2C9023E0-BF88-D00B-7E83-40E022FA9B7E}"/>
              </a:ext>
            </a:extLst>
          </p:cNvPr>
          <p:cNvSpPr txBox="1">
            <a:spLocks/>
          </p:cNvSpPr>
          <p:nvPr/>
        </p:nvSpPr>
        <p:spPr>
          <a:xfrm>
            <a:off x="115827" y="2044564"/>
            <a:ext cx="5635482" cy="351993"/>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i="1" dirty="0"/>
              <a:t>Select Program Locations</a:t>
            </a:r>
          </a:p>
          <a:p>
            <a:pPr marL="342900" indent="-342900">
              <a:buFont typeface="+mj-lt"/>
              <a:buAutoNum type="arabicPeriod"/>
            </a:pPr>
            <a:r>
              <a:rPr lang="en-US" sz="1800" i="1" dirty="0"/>
              <a:t>Select State General Fund Program </a:t>
            </a:r>
          </a:p>
          <a:p>
            <a:pPr marL="342900" indent="-342900">
              <a:buFont typeface="+mj-lt"/>
              <a:buAutoNum type="arabicPeriod"/>
            </a:pPr>
            <a:r>
              <a:rPr lang="en-US" sz="1800" i="1" dirty="0"/>
              <a:t>Click “View Program Location” link </a:t>
            </a:r>
          </a:p>
          <a:p>
            <a:pPr marL="342900" indent="-342900">
              <a:buFont typeface="+mj-lt"/>
              <a:buAutoNum type="arabicPeriod"/>
            </a:pPr>
            <a:r>
              <a:rPr lang="en-US" sz="1800" i="1" dirty="0"/>
              <a:t>Select “Site Management” tab </a:t>
            </a:r>
          </a:p>
          <a:p>
            <a:pPr marL="342900" indent="-342900">
              <a:buFont typeface="+mj-lt"/>
              <a:buAutoNum type="arabicPeriod"/>
            </a:pPr>
            <a:r>
              <a:rPr lang="en-US" sz="1800" i="1" dirty="0"/>
              <a:t>Click “Add Files” </a:t>
            </a:r>
          </a:p>
          <a:p>
            <a:pPr marL="342900" indent="-342900">
              <a:buFont typeface="+mj-lt"/>
              <a:buAutoNum type="arabicPeriod"/>
            </a:pPr>
            <a:r>
              <a:rPr lang="en-US" sz="1800" i="1" dirty="0"/>
              <a:t>Click “Upload Files” </a:t>
            </a:r>
          </a:p>
          <a:p>
            <a:pPr marL="342900" indent="-342900">
              <a:buFont typeface="+mj-lt"/>
              <a:buAutoNum type="arabicPeriod"/>
            </a:pPr>
            <a:r>
              <a:rPr lang="en-US" sz="1800" i="1" dirty="0"/>
              <a:t>Select gathers documents for 25-26 enrollment </a:t>
            </a:r>
          </a:p>
          <a:p>
            <a:pPr marL="342900" indent="-342900">
              <a:buFont typeface="+mj-lt"/>
              <a:buAutoNum type="arabicPeriod"/>
            </a:pPr>
            <a:r>
              <a:rPr lang="en-US" sz="1800" i="1" dirty="0"/>
              <a:t>Click “Done” </a:t>
            </a:r>
            <a:endParaRPr lang="en-US" sz="1800" dirty="0"/>
          </a:p>
          <a:p>
            <a:pPr marL="0" indent="0">
              <a:buFont typeface="Arial" panose="020B0604020202020204" pitchFamily="34" charset="0"/>
              <a:buNone/>
            </a:pPr>
            <a:endParaRPr lang="en-US" sz="1200" dirty="0"/>
          </a:p>
        </p:txBody>
      </p:sp>
    </p:spTree>
    <p:extLst>
      <p:ext uri="{BB962C8B-B14F-4D97-AF65-F5344CB8AC3E}">
        <p14:creationId xmlns:p14="http://schemas.microsoft.com/office/powerpoint/2010/main" val="243236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DBCB2-BB1A-68F7-7AB4-718A88538C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E399E-0C30-DCDB-2BD9-AF1A1D34F77A}"/>
              </a:ext>
            </a:extLst>
          </p:cNvPr>
          <p:cNvSpPr>
            <a:spLocks noGrp="1"/>
          </p:cNvSpPr>
          <p:nvPr>
            <p:ph idx="1"/>
          </p:nvPr>
        </p:nvSpPr>
        <p:spPr>
          <a:xfrm>
            <a:off x="115826" y="1331015"/>
            <a:ext cx="6598649" cy="351993"/>
          </a:xfrm>
          <a:solidFill>
            <a:schemeClr val="bg1"/>
          </a:solidFill>
          <a:ln>
            <a:solidFill>
              <a:schemeClr val="bg1"/>
            </a:solidFill>
          </a:ln>
        </p:spPr>
        <p:txBody>
          <a:bodyPr numCol="1"/>
          <a:lstStyle/>
          <a:p>
            <a:pPr marL="0" indent="0" algn="ctr">
              <a:buNone/>
            </a:pPr>
            <a:r>
              <a:rPr lang="en-US" sz="1800" i="1" u="sng" dirty="0">
                <a:solidFill>
                  <a:srgbClr val="0070C0"/>
                </a:solidFill>
              </a:rPr>
              <a:t>Managing myCAvax Provider Accounts job aid</a:t>
            </a:r>
            <a:endParaRPr lang="en-US" sz="1800" dirty="0">
              <a:solidFill>
                <a:srgbClr val="0070C0"/>
              </a:solidFill>
            </a:endParaRPr>
          </a:p>
          <a:p>
            <a:pPr marL="0" indent="0">
              <a:buNone/>
            </a:pPr>
            <a:endParaRPr lang="en-US" sz="1200" dirty="0">
              <a:solidFill>
                <a:srgbClr val="0070C0"/>
              </a:solidFill>
            </a:endParaRPr>
          </a:p>
        </p:txBody>
      </p:sp>
      <p:sp>
        <p:nvSpPr>
          <p:cNvPr id="3" name="Title 2">
            <a:extLst>
              <a:ext uri="{FF2B5EF4-FFF2-40B4-BE49-F238E27FC236}">
                <a16:creationId xmlns:a16="http://schemas.microsoft.com/office/drawing/2014/main" id="{CB04C521-F742-1D78-8AFF-8E05C5D39930}"/>
              </a:ext>
            </a:extLst>
          </p:cNvPr>
          <p:cNvSpPr>
            <a:spLocks noGrp="1"/>
          </p:cNvSpPr>
          <p:nvPr>
            <p:ph type="ctrTitle"/>
          </p:nvPr>
        </p:nvSpPr>
        <p:spPr/>
        <p:txBody>
          <a:bodyPr/>
          <a:lstStyle/>
          <a:p>
            <a:r>
              <a:rPr lang="en-US" dirty="0"/>
              <a:t>EDIT FILE DETAILS myCAvax </a:t>
            </a:r>
          </a:p>
        </p:txBody>
      </p:sp>
      <p:sp>
        <p:nvSpPr>
          <p:cNvPr id="6" name="Content Placeholder 1">
            <a:extLst>
              <a:ext uri="{FF2B5EF4-FFF2-40B4-BE49-F238E27FC236}">
                <a16:creationId xmlns:a16="http://schemas.microsoft.com/office/drawing/2014/main" id="{9479323E-8308-1464-BE03-1C1453AED04E}"/>
              </a:ext>
            </a:extLst>
          </p:cNvPr>
          <p:cNvSpPr txBox="1">
            <a:spLocks/>
          </p:cNvSpPr>
          <p:nvPr/>
        </p:nvSpPr>
        <p:spPr>
          <a:xfrm>
            <a:off x="115826" y="1798313"/>
            <a:ext cx="6598649" cy="351993"/>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u="sng" dirty="0"/>
              <a:t>File Upload on a program location – Edit File Details </a:t>
            </a:r>
            <a:endParaRPr lang="en-US" sz="1800" dirty="0"/>
          </a:p>
          <a:p>
            <a:pPr marL="0" indent="0">
              <a:buFont typeface="Arial" panose="020B0604020202020204" pitchFamily="34" charset="0"/>
              <a:buNone/>
            </a:pPr>
            <a:endParaRPr lang="en-US" sz="1200" dirty="0"/>
          </a:p>
        </p:txBody>
      </p:sp>
      <p:sp>
        <p:nvSpPr>
          <p:cNvPr id="7" name="Content Placeholder 1">
            <a:extLst>
              <a:ext uri="{FF2B5EF4-FFF2-40B4-BE49-F238E27FC236}">
                <a16:creationId xmlns:a16="http://schemas.microsoft.com/office/drawing/2014/main" id="{DF21E478-6140-8F3C-9BCF-9A69C75DFAC4}"/>
              </a:ext>
            </a:extLst>
          </p:cNvPr>
          <p:cNvSpPr txBox="1">
            <a:spLocks/>
          </p:cNvSpPr>
          <p:nvPr/>
        </p:nvSpPr>
        <p:spPr>
          <a:xfrm>
            <a:off x="115826" y="2294509"/>
            <a:ext cx="5635482" cy="351993"/>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i="1" dirty="0"/>
              <a:t>Select file hyperlink to preview file </a:t>
            </a:r>
          </a:p>
          <a:p>
            <a:pPr marL="342900" indent="-342900">
              <a:buFont typeface="+mj-lt"/>
              <a:buAutoNum type="arabicPeriod"/>
            </a:pPr>
            <a:r>
              <a:rPr lang="en-US" sz="1800" i="1" dirty="0"/>
              <a:t>Click ‘caret’ icon on the file and Click “Edit File Details” </a:t>
            </a:r>
          </a:p>
          <a:p>
            <a:pPr marL="342900" indent="-342900">
              <a:buFont typeface="+mj-lt"/>
              <a:buAutoNum type="arabicPeriod"/>
            </a:pPr>
            <a:r>
              <a:rPr lang="en-US" sz="1800" i="1" dirty="0"/>
              <a:t>Enter the updated file title in the “Title” field </a:t>
            </a:r>
          </a:p>
          <a:p>
            <a:pPr marL="342900" indent="-342900">
              <a:buFont typeface="+mj-lt"/>
              <a:buAutoNum type="arabicPeriod"/>
            </a:pPr>
            <a:r>
              <a:rPr lang="en-US" sz="1800" i="1" dirty="0"/>
              <a:t>Click the “Save” button to save the changes</a:t>
            </a:r>
            <a:endParaRPr lang="en-US" sz="1800" dirty="0"/>
          </a:p>
          <a:p>
            <a:pPr marL="0" indent="0">
              <a:buFont typeface="Arial" panose="020B0604020202020204" pitchFamily="34" charset="0"/>
              <a:buNone/>
            </a:pPr>
            <a:endParaRPr lang="en-US" sz="1200" dirty="0"/>
          </a:p>
        </p:txBody>
      </p:sp>
      <p:pic>
        <p:nvPicPr>
          <p:cNvPr id="9" name="Content Placeholder 8">
            <a:extLst>
              <a:ext uri="{FF2B5EF4-FFF2-40B4-BE49-F238E27FC236}">
                <a16:creationId xmlns:a16="http://schemas.microsoft.com/office/drawing/2014/main" id="{FC83362E-E89F-65FF-3D00-786EAFBF4F58}"/>
              </a:ext>
            </a:extLst>
          </p:cNvPr>
          <p:cNvPicPr>
            <a:picLocks noGrp="1" noChangeAspect="1"/>
          </p:cNvPicPr>
          <p:nvPr>
            <p:ph sz="quarter" idx="13"/>
          </p:nvPr>
        </p:nvPicPr>
        <p:blipFill>
          <a:blip r:embed="rId2"/>
          <a:stretch>
            <a:fillRect/>
          </a:stretch>
        </p:blipFill>
        <p:spPr>
          <a:xfrm>
            <a:off x="7325611" y="2220560"/>
            <a:ext cx="4572000" cy="2657437"/>
          </a:xfrm>
        </p:spPr>
      </p:pic>
    </p:spTree>
    <p:extLst>
      <p:ext uri="{BB962C8B-B14F-4D97-AF65-F5344CB8AC3E}">
        <p14:creationId xmlns:p14="http://schemas.microsoft.com/office/powerpoint/2010/main" val="538114423"/>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84D03D54595F4083D0E578A30647DE" ma:contentTypeVersion="16" ma:contentTypeDescription="Create a new document." ma:contentTypeScope="" ma:versionID="b48c0f26bcf2ede463ab54e3d9eecd2f">
  <xsd:schema xmlns:xsd="http://www.w3.org/2001/XMLSchema" xmlns:xs="http://www.w3.org/2001/XMLSchema" xmlns:p="http://schemas.microsoft.com/office/2006/metadata/properties" xmlns:ns2="5baea66f-8c9d-4a53-9090-884328811ff3" xmlns:ns3="0933f83a-56dc-4cc9-a0f3-7dc84245806a" targetNamespace="http://schemas.microsoft.com/office/2006/metadata/properties" ma:root="true" ma:fieldsID="28133540792f6f05ac4dff7fe1da6074" ns2:_="" ns3:_="">
    <xsd:import namespace="5baea66f-8c9d-4a53-9090-884328811ff3"/>
    <xsd:import namespace="0933f83a-56dc-4cc9-a0f3-7dc8424580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ea66f-8c9d-4a53-9090-884328811f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57c4b51-f157-4109-9423-f2a47fef769b}" ma:internalName="TaxCatchAll" ma:showField="CatchAllData" ma:web="5baea66f-8c9d-4a53-9090-884328811ff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933f83a-56dc-4cc9-a0f3-7dc84245806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b8cc222-65fd-42cc-aeaa-058f903907f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baea66f-8c9d-4a53-9090-884328811ff3" xsi:nil="true"/>
    <lcf76f155ced4ddcb4097134ff3c332f xmlns="0933f83a-56dc-4cc9-a0f3-7dc84245806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0BD7A8-CF7E-4FAC-AA3B-E0C0D3785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aea66f-8c9d-4a53-9090-884328811ff3"/>
    <ds:schemaRef ds:uri="0933f83a-56dc-4cc9-a0f3-7dc842458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816F49-6BAA-4984-B77F-B62F4588510A}">
  <ds:schemaRefs>
    <ds:schemaRef ds:uri="0933f83a-56dc-4cc9-a0f3-7dc84245806a"/>
    <ds:schemaRef ds:uri="5baea66f-8c9d-4a53-9090-884328811ff3"/>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B5D4FE7-4A08-4D5E-8AFD-7CDF4FDEC7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13972</TotalTime>
  <Words>2138</Words>
  <Application>Microsoft Office PowerPoint</Application>
  <PresentationFormat>Widescreen</PresentationFormat>
  <Paragraphs>293</Paragraphs>
  <Slides>31</Slides>
  <Notes>5</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4_Custom Design</vt:lpstr>
      <vt:lpstr>Custom Design</vt:lpstr>
      <vt:lpstr>1_Custom Design</vt:lpstr>
      <vt:lpstr>2_Custom Design</vt:lpstr>
      <vt:lpstr>3_Custom Design</vt:lpstr>
      <vt:lpstr>Annual Enrollment  State-Purchased Influenza Vaccine Program for 2025-2026 Season </vt:lpstr>
      <vt:lpstr>PowerPoint Presentation</vt:lpstr>
      <vt:lpstr>SGF PROVIDER ENROLLMENT CHECKLIST</vt:lpstr>
      <vt:lpstr>SGF PROVIDER ENROLLMENT CHECKLIST</vt:lpstr>
      <vt:lpstr>PROVIDER ENROLLMENT  LEARNING MODULE</vt:lpstr>
      <vt:lpstr>PROVIDER AGREEMENT </vt:lpstr>
      <vt:lpstr>PROVIDER AGREEMENT </vt:lpstr>
      <vt:lpstr>FILE UPLOAD myCAvax </vt:lpstr>
      <vt:lpstr>EDIT FILE DETAILS myCAvax </vt:lpstr>
      <vt:lpstr>UPDATING THE PROVIDER ADDRESS IN myCAvax </vt:lpstr>
      <vt:lpstr>MODIFYING STORAGE UNITS IN myCAvax </vt:lpstr>
      <vt:lpstr>MODIFYING STORAGE UNITS IN myCAvax NOTE </vt:lpstr>
      <vt:lpstr>MODIFYING STORAGE UNITS IN myCAvax </vt:lpstr>
      <vt:lpstr>PowerPoint Presentation</vt:lpstr>
      <vt:lpstr>DOCUMENTS IN myCAvax </vt:lpstr>
      <vt:lpstr>SUBMITTING VACCINE ORDER REQUESTS  IN myCAvax</vt:lpstr>
      <vt:lpstr>RECEIVING VACCINE ORDERS DIRECTLY </vt:lpstr>
      <vt:lpstr>REPORTING SHIPMENT INCIDENTS IN myCAvax</vt:lpstr>
      <vt:lpstr>VACCINE TRANSFERS</vt:lpstr>
      <vt:lpstr>VACCINE RETURNS AND WASTE</vt:lpstr>
      <vt:lpstr>MANAGING STORAGE UNITS</vt:lpstr>
      <vt:lpstr>PowerPoint Presentation</vt:lpstr>
      <vt:lpstr>STATE-PURCHASED INFLUENZA VACCINE PROGRAM (SPIVP)  SUMMARY OF WEBPAGE RESOURCES AND LINKS</vt:lpstr>
      <vt:lpstr>STATE-PURCHASED INFLUENZA VACCINE PROGRAM PROVIDER RESOURCES WEBPAGE</vt:lpstr>
      <vt:lpstr>EZIZ RESOURCES</vt:lpstr>
      <vt:lpstr>CAIR2 REQUIREMENT</vt:lpstr>
      <vt:lpstr>CAIR2 PORTAL AND NOTIFICATIONS</vt:lpstr>
      <vt:lpstr>CAIR2 ACCOUNT UPDATE INSTRUCTIONS</vt:lpstr>
      <vt:lpstr>PowerPoint Presentation</vt:lpstr>
      <vt:lpstr>REMINDERS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Mendoza, Raquel</dc:creator>
  <cp:lastModifiedBy>Silva, Naomi</cp:lastModifiedBy>
  <cp:revision>49</cp:revision>
  <dcterms:created xsi:type="dcterms:W3CDTF">2023-05-17T22:44:58Z</dcterms:created>
  <dcterms:modified xsi:type="dcterms:W3CDTF">2025-07-12T02:40:32Z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0x0101007F84D03D54595F4083D0E578A30647DE</vt:lpwstr>
  </property>
  <property fmtid="{D5CDD505-2E9C-101B-9397-08002B2CF9AE}" pid="3" name="MediaServiceImageTags">
    <vt:lpwstr/>
  </property>
</Properties>
</file>