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 id="2147483726" r:id="rId8"/>
    <p:sldMasterId id="2147483734" r:id="rId9"/>
  </p:sldMasterIdLst>
  <p:notesMasterIdLst>
    <p:notesMasterId r:id="rId68"/>
  </p:notesMasterIdLst>
  <p:sldIdLst>
    <p:sldId id="2145707032" r:id="rId10"/>
    <p:sldId id="2145707006" r:id="rId11"/>
    <p:sldId id="701" r:id="rId12"/>
    <p:sldId id="2145707033" r:id="rId13"/>
    <p:sldId id="703" r:id="rId14"/>
    <p:sldId id="2145707110" r:id="rId15"/>
    <p:sldId id="2145707052" r:id="rId16"/>
    <p:sldId id="2145707092" r:id="rId17"/>
    <p:sldId id="2145707071" r:id="rId18"/>
    <p:sldId id="2145707093" r:id="rId19"/>
    <p:sldId id="2145707096" r:id="rId20"/>
    <p:sldId id="2145707074" r:id="rId21"/>
    <p:sldId id="2145707077" r:id="rId22"/>
    <p:sldId id="2145706991" r:id="rId23"/>
    <p:sldId id="2145706992" r:id="rId24"/>
    <p:sldId id="2145707070" r:id="rId25"/>
    <p:sldId id="537" r:id="rId26"/>
    <p:sldId id="2145707088" r:id="rId27"/>
    <p:sldId id="2145707104" r:id="rId28"/>
    <p:sldId id="2145707100" r:id="rId29"/>
    <p:sldId id="2145707089" r:id="rId30"/>
    <p:sldId id="2145707087" r:id="rId31"/>
    <p:sldId id="440" r:id="rId32"/>
    <p:sldId id="2145707091" r:id="rId33"/>
    <p:sldId id="2145707084" r:id="rId34"/>
    <p:sldId id="2145706989" r:id="rId35"/>
    <p:sldId id="2145706990" r:id="rId36"/>
    <p:sldId id="2145707094" r:id="rId37"/>
    <p:sldId id="468" r:id="rId38"/>
    <p:sldId id="461" r:id="rId39"/>
    <p:sldId id="2145707081" r:id="rId40"/>
    <p:sldId id="2145707107" r:id="rId41"/>
    <p:sldId id="2145707112" r:id="rId42"/>
    <p:sldId id="471" r:id="rId43"/>
    <p:sldId id="2145707102" r:id="rId44"/>
    <p:sldId id="2145706975" r:id="rId45"/>
    <p:sldId id="2145707043" r:id="rId46"/>
    <p:sldId id="684" r:id="rId47"/>
    <p:sldId id="2145706935" r:id="rId48"/>
    <p:sldId id="448" r:id="rId49"/>
    <p:sldId id="443" r:id="rId50"/>
    <p:sldId id="507" r:id="rId51"/>
    <p:sldId id="2077" r:id="rId52"/>
    <p:sldId id="445" r:id="rId53"/>
    <p:sldId id="505" r:id="rId54"/>
    <p:sldId id="2145707020" r:id="rId55"/>
    <p:sldId id="2672" r:id="rId56"/>
    <p:sldId id="2145707108" r:id="rId57"/>
    <p:sldId id="2145707103" r:id="rId58"/>
    <p:sldId id="492" r:id="rId59"/>
    <p:sldId id="2145707067" r:id="rId60"/>
    <p:sldId id="2145707068" r:id="rId61"/>
    <p:sldId id="2145707007" r:id="rId62"/>
    <p:sldId id="2145707034" r:id="rId63"/>
    <p:sldId id="2145707035" r:id="rId64"/>
    <p:sldId id="2145707036" r:id="rId65"/>
    <p:sldId id="2145707111" r:id="rId66"/>
    <p:sldId id="2145707031" r:id="rId6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5AE202-94AD-08F1-ACAD-7AE865B81857}" name="Cartagena, Debora" initials="CD" userId="S::debora.cartagena@sdcounty.ca.gov::70578801-5017-4f70-b5f3-59b81f158bf8" providerId="AD"/>
  <p188:author id="{3780C243-CD62-95A8-66C6-6E72D9CD03B8}" name="Rymer, Therese" initials="TR" userId="S::Therese.Rymer@sdcounty.ca.gov::9af6a650-de53-4c4a-8ebf-c8f66fa6f9f5" providerId="AD"/>
  <p188:author id="{72D4977E-6E14-3224-CF59-128F9645F9F6}" name="Rymer, Therese" initials="RT" userId="S::therese.rymer@sdcounty.ca.gov::9af6a650-de53-4c4a-8ebf-c8f66fa6f9f5" providerId="AD"/>
  <p188:author id="{4298FAD0-189C-A2AA-4B0F-3826EEAAF537}" name="Bernal, Angelica M" initials="BA" userId="S::angelicam.bernal@sdcounty.ca.gov::a535d432-cdb7-45fa-9c78-74d2648868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ymer, Therese" initials="RT" lastIdx="2" clrIdx="0">
    <p:extLst>
      <p:ext uri="{19B8F6BF-5375-455C-9EA6-DF929625EA0E}">
        <p15:presenceInfo xmlns:p15="http://schemas.microsoft.com/office/powerpoint/2012/main" userId="S::Therese.Rymer@sdcounty.ca.gov::9af6a650-de53-4c4a-8ebf-c8f66fa6f9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C04"/>
    <a:srgbClr val="002060"/>
    <a:srgbClr val="D9D9D9"/>
    <a:srgbClr val="C82462"/>
    <a:srgbClr val="606060"/>
    <a:srgbClr val="CAACAC"/>
    <a:srgbClr val="7030A0"/>
    <a:srgbClr val="779042"/>
    <a:srgbClr val="F47F26"/>
    <a:srgbClr val="9FC8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3465C-D1A8-569B-A5DC-6141E5FAF3A7}" v="4" dt="2025-06-25T22:55:56.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836" autoAdjust="0"/>
  </p:normalViewPr>
  <p:slideViewPr>
    <p:cSldViewPr snapToGrid="0">
      <p:cViewPr varScale="1">
        <p:scale>
          <a:sx n="57" d="100"/>
          <a:sy n="57" d="100"/>
        </p:scale>
        <p:origin x="1806" y="42"/>
      </p:cViewPr>
      <p:guideLst>
        <p:guide orient="horz"/>
        <p:guide orient="horz" pos="4128"/>
        <p:guide orient="horz" pos="142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71"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66139-D4C7-45B8-85CA-EECC13DDF52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D8611E0-4F64-4235-8248-59B77971CCFB}">
      <dgm:prSet phldrT="[Text]"/>
      <dgm:spPr/>
      <dgm:t>
        <a:bodyPr/>
        <a:lstStyle/>
        <a:p>
          <a:r>
            <a:rPr lang="en-US"/>
            <a:t>Consider infectious disease and outbreak management factors</a:t>
          </a:r>
        </a:p>
      </dgm:t>
    </dgm:pt>
    <dgm:pt modelId="{9003C6D4-E9A1-4BE8-BE6D-0BD92C355327}" type="parTrans" cxnId="{FB4B3B74-7D1D-4441-9530-FC1DD7B02AA5}">
      <dgm:prSet/>
      <dgm:spPr/>
      <dgm:t>
        <a:bodyPr/>
        <a:lstStyle/>
        <a:p>
          <a:endParaRPr lang="en-US"/>
        </a:p>
      </dgm:t>
    </dgm:pt>
    <dgm:pt modelId="{B399CD03-1706-46D8-9097-2DCB5733E3C9}" type="sibTrans" cxnId="{FB4B3B74-7D1D-4441-9530-FC1DD7B02AA5}">
      <dgm:prSet/>
      <dgm:spPr/>
      <dgm:t>
        <a:bodyPr/>
        <a:lstStyle/>
        <a:p>
          <a:endParaRPr lang="en-US"/>
        </a:p>
      </dgm:t>
    </dgm:pt>
    <dgm:pt modelId="{FF156FE4-90B3-4EA5-A8F6-11EC35E1FC27}">
      <dgm:prSet phldrT="[Text]" phldr="1"/>
      <dgm:spPr/>
      <dgm:t>
        <a:bodyPr/>
        <a:lstStyle/>
        <a:p>
          <a:endParaRPr lang="en-US"/>
        </a:p>
      </dgm:t>
    </dgm:pt>
    <dgm:pt modelId="{B2C03C74-1165-4084-910C-1F7A663A36F7}" type="parTrans" cxnId="{7F59E4B8-4FC4-4DD4-8FCB-3DCA423E198F}">
      <dgm:prSet/>
      <dgm:spPr/>
      <dgm:t>
        <a:bodyPr/>
        <a:lstStyle/>
        <a:p>
          <a:endParaRPr lang="en-US"/>
        </a:p>
      </dgm:t>
    </dgm:pt>
    <dgm:pt modelId="{8DD7C18D-577A-4083-99AB-9BB767101C18}" type="sibTrans" cxnId="{7F59E4B8-4FC4-4DD4-8FCB-3DCA423E198F}">
      <dgm:prSet/>
      <dgm:spPr/>
      <dgm:t>
        <a:bodyPr/>
        <a:lstStyle/>
        <a:p>
          <a:endParaRPr lang="en-US"/>
        </a:p>
      </dgm:t>
    </dgm:pt>
    <dgm:pt modelId="{C567CB05-050B-464F-B0AF-32343284FDAE}">
      <dgm:prSet/>
      <dgm:spPr/>
      <dgm:t>
        <a:bodyPr/>
        <a:lstStyle/>
        <a:p>
          <a:endParaRPr lang="en-US"/>
        </a:p>
      </dgm:t>
    </dgm:pt>
    <dgm:pt modelId="{D9B9DD6B-140C-4886-A51D-F7C4073A0170}" type="parTrans" cxnId="{2B6E93F9-704F-4ADF-AAA6-3544573FC287}">
      <dgm:prSet/>
      <dgm:spPr/>
      <dgm:t>
        <a:bodyPr/>
        <a:lstStyle/>
        <a:p>
          <a:endParaRPr lang="en-US"/>
        </a:p>
      </dgm:t>
    </dgm:pt>
    <dgm:pt modelId="{55EEBB51-DFE8-4DEA-AC9B-1E90853EFF38}" type="sibTrans" cxnId="{2B6E93F9-704F-4ADF-AAA6-3544573FC287}">
      <dgm:prSet/>
      <dgm:spPr/>
      <dgm:t>
        <a:bodyPr/>
        <a:lstStyle/>
        <a:p>
          <a:endParaRPr lang="en-US"/>
        </a:p>
      </dgm:t>
    </dgm:pt>
    <dgm:pt modelId="{447B4B28-4C3B-4F62-BD68-922F7740605E}">
      <dgm:prSet/>
      <dgm:spPr/>
      <dgm:t>
        <a:bodyPr/>
        <a:lstStyle/>
        <a:p>
          <a:r>
            <a:rPr lang="en-US"/>
            <a:t>Discuss purpose, process and required training for Disaster Service Workers</a:t>
          </a:r>
        </a:p>
      </dgm:t>
    </dgm:pt>
    <dgm:pt modelId="{B584F2F2-72AD-478D-9E51-9F8CDE0EDF4B}" type="parTrans" cxnId="{E3E60F7F-6A5B-4294-8A9E-ABE106B3ACE0}">
      <dgm:prSet/>
      <dgm:spPr/>
      <dgm:t>
        <a:bodyPr/>
        <a:lstStyle/>
        <a:p>
          <a:endParaRPr lang="en-US"/>
        </a:p>
      </dgm:t>
    </dgm:pt>
    <dgm:pt modelId="{3D17DEF9-A598-4940-B3D1-D4C8ADB01DA0}" type="sibTrans" cxnId="{E3E60F7F-6A5B-4294-8A9E-ABE106B3ACE0}">
      <dgm:prSet/>
      <dgm:spPr/>
      <dgm:t>
        <a:bodyPr/>
        <a:lstStyle/>
        <a:p>
          <a:endParaRPr lang="en-US"/>
        </a:p>
      </dgm:t>
    </dgm:pt>
    <dgm:pt modelId="{D58D3121-0940-4F70-ACD6-D344C2E88464}">
      <dgm:prSet/>
      <dgm:spPr/>
      <dgm:t>
        <a:bodyPr/>
        <a:lstStyle/>
        <a:p>
          <a:r>
            <a:rPr lang="en-US"/>
            <a:t>Understand core emergency operations plans, concepts, and principles used under ICS. </a:t>
          </a:r>
        </a:p>
      </dgm:t>
    </dgm:pt>
    <dgm:pt modelId="{5C342E93-FC93-4CE9-ACC6-DED86D4E3918}" type="parTrans" cxnId="{D7C0B67D-8F6C-4ED1-8465-D61CDD02A8DE}">
      <dgm:prSet/>
      <dgm:spPr/>
      <dgm:t>
        <a:bodyPr/>
        <a:lstStyle/>
        <a:p>
          <a:endParaRPr lang="en-US"/>
        </a:p>
      </dgm:t>
    </dgm:pt>
    <dgm:pt modelId="{177ED084-3051-415B-9BD6-011322058E41}" type="sibTrans" cxnId="{D7C0B67D-8F6C-4ED1-8465-D61CDD02A8DE}">
      <dgm:prSet/>
      <dgm:spPr/>
      <dgm:t>
        <a:bodyPr/>
        <a:lstStyle/>
        <a:p>
          <a:endParaRPr lang="en-US"/>
        </a:p>
      </dgm:t>
    </dgm:pt>
    <dgm:pt modelId="{58DB0373-F03C-4A98-8DF5-64CB519F1C56}">
      <dgm:prSet/>
      <dgm:spPr/>
      <dgm:t>
        <a:bodyPr/>
        <a:lstStyle/>
        <a:p>
          <a:r>
            <a:rPr lang="en-US"/>
            <a:t>Introduce overarching guidance and decision making</a:t>
          </a:r>
        </a:p>
      </dgm:t>
    </dgm:pt>
    <dgm:pt modelId="{9AE535BC-4765-40C5-A7D9-23DEEF06A8D3}" type="parTrans" cxnId="{66F9250A-29C0-4BF9-82A5-1C328F269D22}">
      <dgm:prSet/>
      <dgm:spPr/>
      <dgm:t>
        <a:bodyPr/>
        <a:lstStyle/>
        <a:p>
          <a:endParaRPr lang="en-US"/>
        </a:p>
      </dgm:t>
    </dgm:pt>
    <dgm:pt modelId="{D19F3A93-5712-4EBF-9A8F-1BCA16134308}" type="sibTrans" cxnId="{66F9250A-29C0-4BF9-82A5-1C328F269D22}">
      <dgm:prSet/>
      <dgm:spPr/>
      <dgm:t>
        <a:bodyPr/>
        <a:lstStyle/>
        <a:p>
          <a:endParaRPr lang="en-US"/>
        </a:p>
      </dgm:t>
    </dgm:pt>
    <dgm:pt modelId="{AA9E8844-2D43-4EFD-AE06-0F4F068CFEB1}">
      <dgm:prSet/>
      <dgm:spPr/>
      <dgm:t>
        <a:bodyPr/>
        <a:lstStyle/>
        <a:p>
          <a:r>
            <a:rPr lang="en-US"/>
            <a:t>Provide an overview of the Office of Emergency Services - Emergency Operation Center and the HHSA Medical Operations Center (MOC)</a:t>
          </a:r>
        </a:p>
      </dgm:t>
    </dgm:pt>
    <dgm:pt modelId="{5A96BEC1-EE6D-40C3-8815-0C4B24AC63B0}" type="parTrans" cxnId="{6F7C179B-E2F1-4731-B735-6911575D0F3F}">
      <dgm:prSet/>
      <dgm:spPr/>
      <dgm:t>
        <a:bodyPr/>
        <a:lstStyle/>
        <a:p>
          <a:endParaRPr lang="en-US"/>
        </a:p>
      </dgm:t>
    </dgm:pt>
    <dgm:pt modelId="{4ED59B7F-832C-4AF7-A700-DF1F7776BC02}" type="sibTrans" cxnId="{6F7C179B-E2F1-4731-B735-6911575D0F3F}">
      <dgm:prSet/>
      <dgm:spPr/>
      <dgm:t>
        <a:bodyPr/>
        <a:lstStyle/>
        <a:p>
          <a:endParaRPr lang="en-US"/>
        </a:p>
      </dgm:t>
    </dgm:pt>
    <dgm:pt modelId="{FC5C44B2-E5D8-4989-83E6-22506ACFEE8A}">
      <dgm:prSet/>
      <dgm:spPr/>
      <dgm:t>
        <a:bodyPr/>
        <a:lstStyle/>
        <a:p>
          <a:r>
            <a:rPr lang="en-US"/>
            <a:t>Summary and wrap-up</a:t>
          </a:r>
        </a:p>
      </dgm:t>
    </dgm:pt>
    <dgm:pt modelId="{D020F018-43B8-43B8-A24B-A7ED9404E7E8}" type="parTrans" cxnId="{45FBB88B-6419-482E-B0AB-DC2DE652CD15}">
      <dgm:prSet/>
      <dgm:spPr/>
      <dgm:t>
        <a:bodyPr/>
        <a:lstStyle/>
        <a:p>
          <a:endParaRPr lang="en-US"/>
        </a:p>
      </dgm:t>
    </dgm:pt>
    <dgm:pt modelId="{6BAC31F1-9623-4B3E-A47C-291A52985B26}" type="sibTrans" cxnId="{45FBB88B-6419-482E-B0AB-DC2DE652CD15}">
      <dgm:prSet/>
      <dgm:spPr/>
      <dgm:t>
        <a:bodyPr/>
        <a:lstStyle/>
        <a:p>
          <a:endParaRPr lang="en-US"/>
        </a:p>
      </dgm:t>
    </dgm:pt>
    <dgm:pt modelId="{4C48DCD7-F04B-476D-B4F9-CC50F54A530C}">
      <dgm:prSet/>
      <dgm:spPr/>
      <dgm:t>
        <a:bodyPr/>
        <a:lstStyle/>
        <a:p>
          <a:r>
            <a:rPr lang="en-US"/>
            <a:t>Examine the County of San Diego’s historic outbreak and infectious disease events managed under ICS. </a:t>
          </a:r>
        </a:p>
      </dgm:t>
    </dgm:pt>
    <dgm:pt modelId="{25ABAD12-B5A6-4F14-9EF4-64C24C1CDA46}" type="parTrans" cxnId="{5CEA0972-5DCF-45E8-88E3-9F6A04A9ACA7}">
      <dgm:prSet/>
      <dgm:spPr/>
      <dgm:t>
        <a:bodyPr/>
        <a:lstStyle/>
        <a:p>
          <a:endParaRPr lang="en-US"/>
        </a:p>
      </dgm:t>
    </dgm:pt>
    <dgm:pt modelId="{B65A2765-EC43-43D3-A204-921155453126}" type="sibTrans" cxnId="{5CEA0972-5DCF-45E8-88E3-9F6A04A9ACA7}">
      <dgm:prSet/>
      <dgm:spPr/>
      <dgm:t>
        <a:bodyPr/>
        <a:lstStyle/>
        <a:p>
          <a:endParaRPr lang="en-US"/>
        </a:p>
      </dgm:t>
    </dgm:pt>
    <dgm:pt modelId="{E50F2AED-E180-4EC0-B764-26D65880BDA3}" type="pres">
      <dgm:prSet presAssocID="{D6F66139-D4C7-45B8-85CA-EECC13DDF52B}" presName="Name0" presStyleCnt="0">
        <dgm:presLayoutVars>
          <dgm:chMax val="7"/>
          <dgm:chPref val="7"/>
          <dgm:dir/>
        </dgm:presLayoutVars>
      </dgm:prSet>
      <dgm:spPr/>
    </dgm:pt>
    <dgm:pt modelId="{FDC3628B-10BF-4691-B1F4-4C98E2B130D6}" type="pres">
      <dgm:prSet presAssocID="{D6F66139-D4C7-45B8-85CA-EECC13DDF52B}" presName="Name1" presStyleCnt="0"/>
      <dgm:spPr/>
    </dgm:pt>
    <dgm:pt modelId="{77D811D8-3E9C-47EA-B18B-6467DEDAC66B}" type="pres">
      <dgm:prSet presAssocID="{D6F66139-D4C7-45B8-85CA-EECC13DDF52B}" presName="cycle" presStyleCnt="0"/>
      <dgm:spPr/>
    </dgm:pt>
    <dgm:pt modelId="{6DC80BC4-3103-444D-9FD7-D57223553AA1}" type="pres">
      <dgm:prSet presAssocID="{D6F66139-D4C7-45B8-85CA-EECC13DDF52B}" presName="srcNode" presStyleLbl="node1" presStyleIdx="0" presStyleCnt="7"/>
      <dgm:spPr/>
    </dgm:pt>
    <dgm:pt modelId="{8B0EDC1B-978C-42BD-80D3-CCF8342D13BE}" type="pres">
      <dgm:prSet presAssocID="{D6F66139-D4C7-45B8-85CA-EECC13DDF52B}" presName="conn" presStyleLbl="parChTrans1D2" presStyleIdx="0" presStyleCnt="1"/>
      <dgm:spPr/>
    </dgm:pt>
    <dgm:pt modelId="{E7AD159D-4C76-41A2-90D9-26AEA8E1E2F8}" type="pres">
      <dgm:prSet presAssocID="{D6F66139-D4C7-45B8-85CA-EECC13DDF52B}" presName="extraNode" presStyleLbl="node1" presStyleIdx="0" presStyleCnt="7"/>
      <dgm:spPr/>
    </dgm:pt>
    <dgm:pt modelId="{306D04C8-A840-422C-9D48-8EB8F439F3E9}" type="pres">
      <dgm:prSet presAssocID="{D6F66139-D4C7-45B8-85CA-EECC13DDF52B}" presName="dstNode" presStyleLbl="node1" presStyleIdx="0" presStyleCnt="7"/>
      <dgm:spPr/>
    </dgm:pt>
    <dgm:pt modelId="{05F90409-D178-400C-ADAC-9EFADE1BB277}" type="pres">
      <dgm:prSet presAssocID="{447B4B28-4C3B-4F62-BD68-922F7740605E}" presName="text_1" presStyleLbl="node1" presStyleIdx="0" presStyleCnt="7">
        <dgm:presLayoutVars>
          <dgm:bulletEnabled val="1"/>
        </dgm:presLayoutVars>
      </dgm:prSet>
      <dgm:spPr/>
    </dgm:pt>
    <dgm:pt modelId="{36AE2D30-B830-4B28-9701-5CDFC30A73A6}" type="pres">
      <dgm:prSet presAssocID="{447B4B28-4C3B-4F62-BD68-922F7740605E}" presName="accent_1" presStyleCnt="0"/>
      <dgm:spPr/>
    </dgm:pt>
    <dgm:pt modelId="{0169F438-CF5C-4B5D-BD02-DF125A17EEF0}" type="pres">
      <dgm:prSet presAssocID="{447B4B28-4C3B-4F62-BD68-922F7740605E}" presName="accentRepeatNode" presStyleLbl="solidFgAcc1" presStyleIdx="0" presStyleCnt="7"/>
      <dgm:spPr/>
    </dgm:pt>
    <dgm:pt modelId="{64BB7B16-03A8-4133-890B-91B98AA2B0D5}" type="pres">
      <dgm:prSet presAssocID="{ED8611E0-4F64-4235-8248-59B77971CCFB}" presName="text_2" presStyleLbl="node1" presStyleIdx="1" presStyleCnt="7">
        <dgm:presLayoutVars>
          <dgm:bulletEnabled val="1"/>
        </dgm:presLayoutVars>
      </dgm:prSet>
      <dgm:spPr/>
    </dgm:pt>
    <dgm:pt modelId="{32EA6FFE-0E87-4945-B971-AF8D58E23331}" type="pres">
      <dgm:prSet presAssocID="{ED8611E0-4F64-4235-8248-59B77971CCFB}" presName="accent_2" presStyleCnt="0"/>
      <dgm:spPr/>
    </dgm:pt>
    <dgm:pt modelId="{0CCCCB75-9E2B-4694-BFB9-4A616E608ECF}" type="pres">
      <dgm:prSet presAssocID="{ED8611E0-4F64-4235-8248-59B77971CCFB}" presName="accentRepeatNode" presStyleLbl="solidFgAcc1" presStyleIdx="1" presStyleCnt="7"/>
      <dgm:spPr/>
    </dgm:pt>
    <dgm:pt modelId="{FDC8DEC7-348A-417D-A8C5-601D2A83F0C6}" type="pres">
      <dgm:prSet presAssocID="{D58D3121-0940-4F70-ACD6-D344C2E88464}" presName="text_3" presStyleLbl="node1" presStyleIdx="2" presStyleCnt="7">
        <dgm:presLayoutVars>
          <dgm:bulletEnabled val="1"/>
        </dgm:presLayoutVars>
      </dgm:prSet>
      <dgm:spPr/>
    </dgm:pt>
    <dgm:pt modelId="{D364BF5F-5386-4C1A-97D2-B5FF31EA193D}" type="pres">
      <dgm:prSet presAssocID="{D58D3121-0940-4F70-ACD6-D344C2E88464}" presName="accent_3" presStyleCnt="0"/>
      <dgm:spPr/>
    </dgm:pt>
    <dgm:pt modelId="{1AEF2DBC-B379-4843-96DA-635D1F36CA6D}" type="pres">
      <dgm:prSet presAssocID="{D58D3121-0940-4F70-ACD6-D344C2E88464}" presName="accentRepeatNode" presStyleLbl="solidFgAcc1" presStyleIdx="2" presStyleCnt="7"/>
      <dgm:spPr/>
    </dgm:pt>
    <dgm:pt modelId="{5F9F2F60-6012-4CF9-912C-9CD59B457ED2}" type="pres">
      <dgm:prSet presAssocID="{58DB0373-F03C-4A98-8DF5-64CB519F1C56}" presName="text_4" presStyleLbl="node1" presStyleIdx="3" presStyleCnt="7">
        <dgm:presLayoutVars>
          <dgm:bulletEnabled val="1"/>
        </dgm:presLayoutVars>
      </dgm:prSet>
      <dgm:spPr/>
    </dgm:pt>
    <dgm:pt modelId="{A06A21AB-18C5-4839-933D-9F1B28A0FF08}" type="pres">
      <dgm:prSet presAssocID="{58DB0373-F03C-4A98-8DF5-64CB519F1C56}" presName="accent_4" presStyleCnt="0"/>
      <dgm:spPr/>
    </dgm:pt>
    <dgm:pt modelId="{653F869E-DC92-43E7-85D9-0BD1F52FE35D}" type="pres">
      <dgm:prSet presAssocID="{58DB0373-F03C-4A98-8DF5-64CB519F1C56}" presName="accentRepeatNode" presStyleLbl="solidFgAcc1" presStyleIdx="3" presStyleCnt="7"/>
      <dgm:spPr/>
    </dgm:pt>
    <dgm:pt modelId="{D8C5DC13-F151-4457-9E6F-A7C25411043C}" type="pres">
      <dgm:prSet presAssocID="{AA9E8844-2D43-4EFD-AE06-0F4F068CFEB1}" presName="text_5" presStyleLbl="node1" presStyleIdx="4" presStyleCnt="7">
        <dgm:presLayoutVars>
          <dgm:bulletEnabled val="1"/>
        </dgm:presLayoutVars>
      </dgm:prSet>
      <dgm:spPr/>
    </dgm:pt>
    <dgm:pt modelId="{C2A6E64D-70AB-441F-9198-612EB9985B42}" type="pres">
      <dgm:prSet presAssocID="{AA9E8844-2D43-4EFD-AE06-0F4F068CFEB1}" presName="accent_5" presStyleCnt="0"/>
      <dgm:spPr/>
    </dgm:pt>
    <dgm:pt modelId="{D16A9ABE-C1A3-49D9-9F4F-10EC06102038}" type="pres">
      <dgm:prSet presAssocID="{AA9E8844-2D43-4EFD-AE06-0F4F068CFEB1}" presName="accentRepeatNode" presStyleLbl="solidFgAcc1" presStyleIdx="4" presStyleCnt="7"/>
      <dgm:spPr/>
    </dgm:pt>
    <dgm:pt modelId="{B300A268-1FB1-4DD9-B6B5-EC273B32F7E2}" type="pres">
      <dgm:prSet presAssocID="{4C48DCD7-F04B-476D-B4F9-CC50F54A530C}" presName="text_6" presStyleLbl="node1" presStyleIdx="5" presStyleCnt="7">
        <dgm:presLayoutVars>
          <dgm:bulletEnabled val="1"/>
        </dgm:presLayoutVars>
      </dgm:prSet>
      <dgm:spPr/>
    </dgm:pt>
    <dgm:pt modelId="{8AF52034-5513-4984-A2A4-BB9E3C255EEA}" type="pres">
      <dgm:prSet presAssocID="{4C48DCD7-F04B-476D-B4F9-CC50F54A530C}" presName="accent_6" presStyleCnt="0"/>
      <dgm:spPr/>
    </dgm:pt>
    <dgm:pt modelId="{212FEF83-EEDD-40C0-9150-23966CB4A6CA}" type="pres">
      <dgm:prSet presAssocID="{4C48DCD7-F04B-476D-B4F9-CC50F54A530C}" presName="accentRepeatNode" presStyleLbl="solidFgAcc1" presStyleIdx="5" presStyleCnt="7"/>
      <dgm:spPr/>
    </dgm:pt>
    <dgm:pt modelId="{7DBD52A8-6FE8-466B-B4FB-4335E2020EBB}" type="pres">
      <dgm:prSet presAssocID="{FC5C44B2-E5D8-4989-83E6-22506ACFEE8A}" presName="text_7" presStyleLbl="node1" presStyleIdx="6" presStyleCnt="7" custScaleX="93427">
        <dgm:presLayoutVars>
          <dgm:bulletEnabled val="1"/>
        </dgm:presLayoutVars>
      </dgm:prSet>
      <dgm:spPr/>
    </dgm:pt>
    <dgm:pt modelId="{F90F2B70-8ACE-4AED-BC30-6BADBE821ADB}" type="pres">
      <dgm:prSet presAssocID="{FC5C44B2-E5D8-4989-83E6-22506ACFEE8A}" presName="accent_7" presStyleCnt="0"/>
      <dgm:spPr/>
    </dgm:pt>
    <dgm:pt modelId="{9B4B2DB3-7B87-47BC-AF9D-A022474CE5EA}" type="pres">
      <dgm:prSet presAssocID="{FC5C44B2-E5D8-4989-83E6-22506ACFEE8A}" presName="accentRepeatNode" presStyleLbl="solidFgAcc1" presStyleIdx="6" presStyleCnt="7"/>
      <dgm:spPr/>
    </dgm:pt>
  </dgm:ptLst>
  <dgm:cxnLst>
    <dgm:cxn modelId="{9BAC2A07-8152-4146-9B24-93AF3E4DF58D}" type="presOf" srcId="{AA9E8844-2D43-4EFD-AE06-0F4F068CFEB1}" destId="{D8C5DC13-F151-4457-9E6F-A7C25411043C}" srcOrd="0" destOrd="0" presId="urn:microsoft.com/office/officeart/2008/layout/VerticalCurvedList"/>
    <dgm:cxn modelId="{66F9250A-29C0-4BF9-82A5-1C328F269D22}" srcId="{D6F66139-D4C7-45B8-85CA-EECC13DDF52B}" destId="{58DB0373-F03C-4A98-8DF5-64CB519F1C56}" srcOrd="3" destOrd="0" parTransId="{9AE535BC-4765-40C5-A7D9-23DEEF06A8D3}" sibTransId="{D19F3A93-5712-4EBF-9A8F-1BCA16134308}"/>
    <dgm:cxn modelId="{BF91F82C-49A3-4717-A42C-81D6921FEA54}" type="presOf" srcId="{ED8611E0-4F64-4235-8248-59B77971CCFB}" destId="{64BB7B16-03A8-4133-890B-91B98AA2B0D5}" srcOrd="0" destOrd="0" presId="urn:microsoft.com/office/officeart/2008/layout/VerticalCurvedList"/>
    <dgm:cxn modelId="{C452D736-0800-4B36-9BCC-10F8A0210B8C}" type="presOf" srcId="{447B4B28-4C3B-4F62-BD68-922F7740605E}" destId="{05F90409-D178-400C-ADAC-9EFADE1BB277}" srcOrd="0" destOrd="0" presId="urn:microsoft.com/office/officeart/2008/layout/VerticalCurvedList"/>
    <dgm:cxn modelId="{C659F649-526D-4F61-9515-7D3F569767F2}" type="presOf" srcId="{FC5C44B2-E5D8-4989-83E6-22506ACFEE8A}" destId="{7DBD52A8-6FE8-466B-B4FB-4335E2020EBB}" srcOrd="0" destOrd="0" presId="urn:microsoft.com/office/officeart/2008/layout/VerticalCurvedList"/>
    <dgm:cxn modelId="{5CEA0972-5DCF-45E8-88E3-9F6A04A9ACA7}" srcId="{D6F66139-D4C7-45B8-85CA-EECC13DDF52B}" destId="{4C48DCD7-F04B-476D-B4F9-CC50F54A530C}" srcOrd="5" destOrd="0" parTransId="{25ABAD12-B5A6-4F14-9EF4-64C24C1CDA46}" sibTransId="{B65A2765-EC43-43D3-A204-921155453126}"/>
    <dgm:cxn modelId="{FB4B3B74-7D1D-4441-9530-FC1DD7B02AA5}" srcId="{D6F66139-D4C7-45B8-85CA-EECC13DDF52B}" destId="{ED8611E0-4F64-4235-8248-59B77971CCFB}" srcOrd="1" destOrd="0" parTransId="{9003C6D4-E9A1-4BE8-BE6D-0BD92C355327}" sibTransId="{B399CD03-1706-46D8-9097-2DCB5733E3C9}"/>
    <dgm:cxn modelId="{5F1B765A-A441-4D19-B302-701508F5EF99}" type="presOf" srcId="{D6F66139-D4C7-45B8-85CA-EECC13DDF52B}" destId="{E50F2AED-E180-4EC0-B764-26D65880BDA3}" srcOrd="0" destOrd="0" presId="urn:microsoft.com/office/officeart/2008/layout/VerticalCurvedList"/>
    <dgm:cxn modelId="{D7C0B67D-8F6C-4ED1-8465-D61CDD02A8DE}" srcId="{D6F66139-D4C7-45B8-85CA-EECC13DDF52B}" destId="{D58D3121-0940-4F70-ACD6-D344C2E88464}" srcOrd="2" destOrd="0" parTransId="{5C342E93-FC93-4CE9-ACC6-DED86D4E3918}" sibTransId="{177ED084-3051-415B-9BD6-011322058E41}"/>
    <dgm:cxn modelId="{E3E60F7F-6A5B-4294-8A9E-ABE106B3ACE0}" srcId="{D6F66139-D4C7-45B8-85CA-EECC13DDF52B}" destId="{447B4B28-4C3B-4F62-BD68-922F7740605E}" srcOrd="0" destOrd="0" parTransId="{B584F2F2-72AD-478D-9E51-9F8CDE0EDF4B}" sibTransId="{3D17DEF9-A598-4940-B3D1-D4C8ADB01DA0}"/>
    <dgm:cxn modelId="{BA499A82-1930-4D22-A1A4-5D6027E8A7E1}" type="presOf" srcId="{58DB0373-F03C-4A98-8DF5-64CB519F1C56}" destId="{5F9F2F60-6012-4CF9-912C-9CD59B457ED2}" srcOrd="0" destOrd="0" presId="urn:microsoft.com/office/officeart/2008/layout/VerticalCurvedList"/>
    <dgm:cxn modelId="{45FBB88B-6419-482E-B0AB-DC2DE652CD15}" srcId="{D6F66139-D4C7-45B8-85CA-EECC13DDF52B}" destId="{FC5C44B2-E5D8-4989-83E6-22506ACFEE8A}" srcOrd="6" destOrd="0" parTransId="{D020F018-43B8-43B8-A24B-A7ED9404E7E8}" sibTransId="{6BAC31F1-9623-4B3E-A47C-291A52985B26}"/>
    <dgm:cxn modelId="{8BC8DD97-2FCD-4C23-96F6-51F607C519F8}" type="presOf" srcId="{3D17DEF9-A598-4940-B3D1-D4C8ADB01DA0}" destId="{8B0EDC1B-978C-42BD-80D3-CCF8342D13BE}" srcOrd="0" destOrd="0" presId="urn:microsoft.com/office/officeart/2008/layout/VerticalCurvedList"/>
    <dgm:cxn modelId="{6F7C179B-E2F1-4731-B735-6911575D0F3F}" srcId="{D6F66139-D4C7-45B8-85CA-EECC13DDF52B}" destId="{AA9E8844-2D43-4EFD-AE06-0F4F068CFEB1}" srcOrd="4" destOrd="0" parTransId="{5A96BEC1-EE6D-40C3-8815-0C4B24AC63B0}" sibTransId="{4ED59B7F-832C-4AF7-A700-DF1F7776BC02}"/>
    <dgm:cxn modelId="{67039A9F-CC80-4DC6-A290-11AA4131D599}" type="presOf" srcId="{D58D3121-0940-4F70-ACD6-D344C2E88464}" destId="{FDC8DEC7-348A-417D-A8C5-601D2A83F0C6}" srcOrd="0" destOrd="0" presId="urn:microsoft.com/office/officeart/2008/layout/VerticalCurvedList"/>
    <dgm:cxn modelId="{7F59E4B8-4FC4-4DD4-8FCB-3DCA423E198F}" srcId="{D6F66139-D4C7-45B8-85CA-EECC13DDF52B}" destId="{FF156FE4-90B3-4EA5-A8F6-11EC35E1FC27}" srcOrd="8" destOrd="0" parTransId="{B2C03C74-1165-4084-910C-1F7A663A36F7}" sibTransId="{8DD7C18D-577A-4083-99AB-9BB767101C18}"/>
    <dgm:cxn modelId="{A43678D5-B186-4C31-BFB1-DB86A26A3FAB}" type="presOf" srcId="{4C48DCD7-F04B-476D-B4F9-CC50F54A530C}" destId="{B300A268-1FB1-4DD9-B6B5-EC273B32F7E2}" srcOrd="0" destOrd="0" presId="urn:microsoft.com/office/officeart/2008/layout/VerticalCurvedList"/>
    <dgm:cxn modelId="{2B6E93F9-704F-4ADF-AAA6-3544573FC287}" srcId="{D6F66139-D4C7-45B8-85CA-EECC13DDF52B}" destId="{C567CB05-050B-464F-B0AF-32343284FDAE}" srcOrd="7" destOrd="0" parTransId="{D9B9DD6B-140C-4886-A51D-F7C4073A0170}" sibTransId="{55EEBB51-DFE8-4DEA-AC9B-1E90853EFF38}"/>
    <dgm:cxn modelId="{79DA0C16-BF4A-4CA8-8976-6407EB1D0C2B}" type="presParOf" srcId="{E50F2AED-E180-4EC0-B764-26D65880BDA3}" destId="{FDC3628B-10BF-4691-B1F4-4C98E2B130D6}" srcOrd="0" destOrd="0" presId="urn:microsoft.com/office/officeart/2008/layout/VerticalCurvedList"/>
    <dgm:cxn modelId="{C05A365F-F29B-4F59-B24D-D362EAB6CAA1}" type="presParOf" srcId="{FDC3628B-10BF-4691-B1F4-4C98E2B130D6}" destId="{77D811D8-3E9C-47EA-B18B-6467DEDAC66B}" srcOrd="0" destOrd="0" presId="urn:microsoft.com/office/officeart/2008/layout/VerticalCurvedList"/>
    <dgm:cxn modelId="{7C2DFBBC-67F7-4FCB-9597-05D7ED394440}" type="presParOf" srcId="{77D811D8-3E9C-47EA-B18B-6467DEDAC66B}" destId="{6DC80BC4-3103-444D-9FD7-D57223553AA1}" srcOrd="0" destOrd="0" presId="urn:microsoft.com/office/officeart/2008/layout/VerticalCurvedList"/>
    <dgm:cxn modelId="{9C6BA518-CF8F-45B0-AA25-DB0F277FB677}" type="presParOf" srcId="{77D811D8-3E9C-47EA-B18B-6467DEDAC66B}" destId="{8B0EDC1B-978C-42BD-80D3-CCF8342D13BE}" srcOrd="1" destOrd="0" presId="urn:microsoft.com/office/officeart/2008/layout/VerticalCurvedList"/>
    <dgm:cxn modelId="{84DD1DEF-0DA5-4DBD-8B3E-37B4E5B15A47}" type="presParOf" srcId="{77D811D8-3E9C-47EA-B18B-6467DEDAC66B}" destId="{E7AD159D-4C76-41A2-90D9-26AEA8E1E2F8}" srcOrd="2" destOrd="0" presId="urn:microsoft.com/office/officeart/2008/layout/VerticalCurvedList"/>
    <dgm:cxn modelId="{77E27358-4EDF-4E79-A582-CF27B9273480}" type="presParOf" srcId="{77D811D8-3E9C-47EA-B18B-6467DEDAC66B}" destId="{306D04C8-A840-422C-9D48-8EB8F439F3E9}" srcOrd="3" destOrd="0" presId="urn:microsoft.com/office/officeart/2008/layout/VerticalCurvedList"/>
    <dgm:cxn modelId="{B7A7DF50-FBED-49B7-BAB3-BBEFCC4A3F07}" type="presParOf" srcId="{FDC3628B-10BF-4691-B1F4-4C98E2B130D6}" destId="{05F90409-D178-400C-ADAC-9EFADE1BB277}" srcOrd="1" destOrd="0" presId="urn:microsoft.com/office/officeart/2008/layout/VerticalCurvedList"/>
    <dgm:cxn modelId="{E3D93569-E62A-4329-BFA7-8DA2B4D2124A}" type="presParOf" srcId="{FDC3628B-10BF-4691-B1F4-4C98E2B130D6}" destId="{36AE2D30-B830-4B28-9701-5CDFC30A73A6}" srcOrd="2" destOrd="0" presId="urn:microsoft.com/office/officeart/2008/layout/VerticalCurvedList"/>
    <dgm:cxn modelId="{3E29AD77-89B1-493F-980F-C02B42DB72A1}" type="presParOf" srcId="{36AE2D30-B830-4B28-9701-5CDFC30A73A6}" destId="{0169F438-CF5C-4B5D-BD02-DF125A17EEF0}" srcOrd="0" destOrd="0" presId="urn:microsoft.com/office/officeart/2008/layout/VerticalCurvedList"/>
    <dgm:cxn modelId="{EB0D136B-F1E0-4A28-AE47-7A54F1CDAED4}" type="presParOf" srcId="{FDC3628B-10BF-4691-B1F4-4C98E2B130D6}" destId="{64BB7B16-03A8-4133-890B-91B98AA2B0D5}" srcOrd="3" destOrd="0" presId="urn:microsoft.com/office/officeart/2008/layout/VerticalCurvedList"/>
    <dgm:cxn modelId="{BF5B2353-8CC6-402B-8A40-4F58FF729AE2}" type="presParOf" srcId="{FDC3628B-10BF-4691-B1F4-4C98E2B130D6}" destId="{32EA6FFE-0E87-4945-B971-AF8D58E23331}" srcOrd="4" destOrd="0" presId="urn:microsoft.com/office/officeart/2008/layout/VerticalCurvedList"/>
    <dgm:cxn modelId="{30F902A9-C22A-42AF-B36E-A69B58A9497C}" type="presParOf" srcId="{32EA6FFE-0E87-4945-B971-AF8D58E23331}" destId="{0CCCCB75-9E2B-4694-BFB9-4A616E608ECF}" srcOrd="0" destOrd="0" presId="urn:microsoft.com/office/officeart/2008/layout/VerticalCurvedList"/>
    <dgm:cxn modelId="{53D7D8E3-3DA2-4B9E-8F93-8AAB566BD2CE}" type="presParOf" srcId="{FDC3628B-10BF-4691-B1F4-4C98E2B130D6}" destId="{FDC8DEC7-348A-417D-A8C5-601D2A83F0C6}" srcOrd="5" destOrd="0" presId="urn:microsoft.com/office/officeart/2008/layout/VerticalCurvedList"/>
    <dgm:cxn modelId="{9C4B6322-32B4-4F2E-A4BD-491D2ACDC35F}" type="presParOf" srcId="{FDC3628B-10BF-4691-B1F4-4C98E2B130D6}" destId="{D364BF5F-5386-4C1A-97D2-B5FF31EA193D}" srcOrd="6" destOrd="0" presId="urn:microsoft.com/office/officeart/2008/layout/VerticalCurvedList"/>
    <dgm:cxn modelId="{CCB79EB1-E7E2-4EE1-BA97-D9E066D34F78}" type="presParOf" srcId="{D364BF5F-5386-4C1A-97D2-B5FF31EA193D}" destId="{1AEF2DBC-B379-4843-96DA-635D1F36CA6D}" srcOrd="0" destOrd="0" presId="urn:microsoft.com/office/officeart/2008/layout/VerticalCurvedList"/>
    <dgm:cxn modelId="{1609F022-C503-49A8-8405-D05BBEB3852F}" type="presParOf" srcId="{FDC3628B-10BF-4691-B1F4-4C98E2B130D6}" destId="{5F9F2F60-6012-4CF9-912C-9CD59B457ED2}" srcOrd="7" destOrd="0" presId="urn:microsoft.com/office/officeart/2008/layout/VerticalCurvedList"/>
    <dgm:cxn modelId="{E6C5BD3F-19A8-4CE3-9F92-867ABF847CB2}" type="presParOf" srcId="{FDC3628B-10BF-4691-B1F4-4C98E2B130D6}" destId="{A06A21AB-18C5-4839-933D-9F1B28A0FF08}" srcOrd="8" destOrd="0" presId="urn:microsoft.com/office/officeart/2008/layout/VerticalCurvedList"/>
    <dgm:cxn modelId="{556A3BAE-FE9A-4DEF-A9BD-51FE3373AC2C}" type="presParOf" srcId="{A06A21AB-18C5-4839-933D-9F1B28A0FF08}" destId="{653F869E-DC92-43E7-85D9-0BD1F52FE35D}" srcOrd="0" destOrd="0" presId="urn:microsoft.com/office/officeart/2008/layout/VerticalCurvedList"/>
    <dgm:cxn modelId="{19E61AA3-D0A3-4FF8-B01D-5A9E35137EFB}" type="presParOf" srcId="{FDC3628B-10BF-4691-B1F4-4C98E2B130D6}" destId="{D8C5DC13-F151-4457-9E6F-A7C25411043C}" srcOrd="9" destOrd="0" presId="urn:microsoft.com/office/officeart/2008/layout/VerticalCurvedList"/>
    <dgm:cxn modelId="{5E74C2DC-DF5E-43E1-B9B8-ED87014AD0E8}" type="presParOf" srcId="{FDC3628B-10BF-4691-B1F4-4C98E2B130D6}" destId="{C2A6E64D-70AB-441F-9198-612EB9985B42}" srcOrd="10" destOrd="0" presId="urn:microsoft.com/office/officeart/2008/layout/VerticalCurvedList"/>
    <dgm:cxn modelId="{9BD99FB2-EC1A-4D59-BB20-35AF1CCD8FDE}" type="presParOf" srcId="{C2A6E64D-70AB-441F-9198-612EB9985B42}" destId="{D16A9ABE-C1A3-49D9-9F4F-10EC06102038}" srcOrd="0" destOrd="0" presId="urn:microsoft.com/office/officeart/2008/layout/VerticalCurvedList"/>
    <dgm:cxn modelId="{828FE519-88F2-4230-9ED0-C661559551FB}" type="presParOf" srcId="{FDC3628B-10BF-4691-B1F4-4C98E2B130D6}" destId="{B300A268-1FB1-4DD9-B6B5-EC273B32F7E2}" srcOrd="11" destOrd="0" presId="urn:microsoft.com/office/officeart/2008/layout/VerticalCurvedList"/>
    <dgm:cxn modelId="{ABCF629C-07D2-460E-84D0-3441434956E3}" type="presParOf" srcId="{FDC3628B-10BF-4691-B1F4-4C98E2B130D6}" destId="{8AF52034-5513-4984-A2A4-BB9E3C255EEA}" srcOrd="12" destOrd="0" presId="urn:microsoft.com/office/officeart/2008/layout/VerticalCurvedList"/>
    <dgm:cxn modelId="{49A4C652-F8E0-4B4C-A2B0-60C997D6B097}" type="presParOf" srcId="{8AF52034-5513-4984-A2A4-BB9E3C255EEA}" destId="{212FEF83-EEDD-40C0-9150-23966CB4A6CA}" srcOrd="0" destOrd="0" presId="urn:microsoft.com/office/officeart/2008/layout/VerticalCurvedList"/>
    <dgm:cxn modelId="{4603EE4B-9AD8-446E-AF60-B06E484ACDC3}" type="presParOf" srcId="{FDC3628B-10BF-4691-B1F4-4C98E2B130D6}" destId="{7DBD52A8-6FE8-466B-B4FB-4335E2020EBB}" srcOrd="13" destOrd="0" presId="urn:microsoft.com/office/officeart/2008/layout/VerticalCurvedList"/>
    <dgm:cxn modelId="{E00D684C-5120-4245-9E6C-A51F7D5B90C6}" type="presParOf" srcId="{FDC3628B-10BF-4691-B1F4-4C98E2B130D6}" destId="{F90F2B70-8ACE-4AED-BC30-6BADBE821ADB}" srcOrd="14" destOrd="0" presId="urn:microsoft.com/office/officeart/2008/layout/VerticalCurvedList"/>
    <dgm:cxn modelId="{ECE9B8A9-8131-401E-9027-8E498BFBA4DA}" type="presParOf" srcId="{F90F2B70-8ACE-4AED-BC30-6BADBE821ADB}" destId="{9B4B2DB3-7B87-47BC-AF9D-A022474CE5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E97F25-AC38-4D49-998B-D5896DA5AE7F}" type="doc">
      <dgm:prSet loTypeId="urn:microsoft.com/office/officeart/2005/8/layout/pList2" loCatId="list" qsTypeId="urn:microsoft.com/office/officeart/2005/8/quickstyle/simple1" qsCatId="simple" csTypeId="urn:microsoft.com/office/officeart/2005/8/colors/accent1_2" csCatId="accent1" phldr="1"/>
      <dgm:spPr/>
    </dgm:pt>
    <dgm:pt modelId="{DADB332E-2F7A-4824-8D55-67CD87E2FA81}">
      <dgm:prSet phldrT="[Text]" custT="1"/>
      <dgm:spPr/>
      <dgm:t>
        <a:bodyPr/>
        <a:lstStyle/>
        <a:p>
          <a:endParaRPr lang="en-US" sz="500"/>
        </a:p>
        <a:p>
          <a:r>
            <a:rPr lang="en-US" sz="1600"/>
            <a:t>Support from law enforcement to accompany Public Health Nurses on homeless outreach teams.</a:t>
          </a:r>
        </a:p>
        <a:p>
          <a:endParaRPr lang="en-US" sz="500"/>
        </a:p>
        <a:p>
          <a:r>
            <a:rPr lang="en-US" sz="1600"/>
            <a:t>Vaccinate employees who have contact with at-risk populations.</a:t>
          </a:r>
        </a:p>
      </dgm:t>
    </dgm:pt>
    <dgm:pt modelId="{3C028CB4-6CBF-473C-B76F-563533A94D30}" type="parTrans" cxnId="{872AFA10-9277-4AB4-8190-FE285916776D}">
      <dgm:prSet/>
      <dgm:spPr/>
      <dgm:t>
        <a:bodyPr/>
        <a:lstStyle/>
        <a:p>
          <a:endParaRPr lang="en-US"/>
        </a:p>
      </dgm:t>
    </dgm:pt>
    <dgm:pt modelId="{8A057077-4B18-489E-8880-5B8BF10B7717}" type="sibTrans" cxnId="{872AFA10-9277-4AB4-8190-FE285916776D}">
      <dgm:prSet/>
      <dgm:spPr/>
      <dgm:t>
        <a:bodyPr/>
        <a:lstStyle/>
        <a:p>
          <a:endParaRPr lang="en-US"/>
        </a:p>
      </dgm:t>
    </dgm:pt>
    <dgm:pt modelId="{42EDA475-3800-4991-99E3-CE5997C33FC0}">
      <dgm:prSet phldrT="[Text]" custT="1"/>
      <dgm:spPr/>
      <dgm:t>
        <a:bodyPr/>
        <a:lstStyle/>
        <a:p>
          <a:endParaRPr lang="en-US" sz="500"/>
        </a:p>
        <a:p>
          <a:r>
            <a:rPr lang="en-US" sz="1600"/>
            <a:t>Support indoor disinfection of bathrooms in municipality and business facilities.</a:t>
          </a:r>
        </a:p>
        <a:p>
          <a:endParaRPr lang="en-US" sz="500"/>
        </a:p>
        <a:p>
          <a:r>
            <a:rPr lang="en-US" sz="1600"/>
            <a:t>Assist with identification of locations to place handwashing stations.</a:t>
          </a:r>
        </a:p>
        <a:p>
          <a:endParaRPr lang="en-US" sz="500"/>
        </a:p>
        <a:p>
          <a:r>
            <a:rPr lang="en-US" sz="1600"/>
            <a:t>Increase access to public bathrooms &amp; ensure proper sanitation.</a:t>
          </a:r>
        </a:p>
        <a:p>
          <a:r>
            <a:rPr lang="en-US" sz="1600"/>
            <a:t>Consider other options.</a:t>
          </a:r>
        </a:p>
      </dgm:t>
    </dgm:pt>
    <dgm:pt modelId="{918320D8-F685-4431-8F5B-758DF2B3FDA5}" type="parTrans" cxnId="{C3CD61E1-D839-40DA-800F-558644DC47C2}">
      <dgm:prSet/>
      <dgm:spPr/>
      <dgm:t>
        <a:bodyPr/>
        <a:lstStyle/>
        <a:p>
          <a:endParaRPr lang="en-US"/>
        </a:p>
      </dgm:t>
    </dgm:pt>
    <dgm:pt modelId="{D62288C0-1592-454F-8299-10EA30CB1EEF}" type="sibTrans" cxnId="{C3CD61E1-D839-40DA-800F-558644DC47C2}">
      <dgm:prSet/>
      <dgm:spPr/>
      <dgm:t>
        <a:bodyPr/>
        <a:lstStyle/>
        <a:p>
          <a:endParaRPr lang="en-US"/>
        </a:p>
      </dgm:t>
    </dgm:pt>
    <dgm:pt modelId="{3FE2E963-191B-4664-8575-3A8E731F8044}">
      <dgm:prSet phldrT="[Text]" custT="1"/>
      <dgm:spPr/>
      <dgm:t>
        <a:bodyPr/>
        <a:lstStyle/>
        <a:p>
          <a:endParaRPr lang="en-US" sz="500"/>
        </a:p>
        <a:p>
          <a:r>
            <a:rPr lang="en-US" sz="1600"/>
            <a:t>Dissemination of letters to stakeholders.</a:t>
          </a:r>
        </a:p>
        <a:p>
          <a:endParaRPr lang="en-US" sz="500"/>
        </a:p>
        <a:p>
          <a:r>
            <a:rPr lang="en-US" sz="1600"/>
            <a:t>Distribution of educational materials.</a:t>
          </a:r>
        </a:p>
        <a:p>
          <a:endParaRPr lang="en-US" sz="1600"/>
        </a:p>
        <a:p>
          <a:r>
            <a:rPr lang="en-US" sz="1600"/>
            <a:t>Request presentation to educate employees about Hepatitis A.</a:t>
          </a:r>
        </a:p>
        <a:p>
          <a:br>
            <a:rPr lang="en-US" sz="1600"/>
          </a:br>
          <a:r>
            <a:rPr lang="en-US" sz="1600"/>
            <a:t>Provide connections to specific stakeholders in municipality.</a:t>
          </a:r>
        </a:p>
      </dgm:t>
    </dgm:pt>
    <dgm:pt modelId="{B6402594-1BA1-42B8-B10F-D7F569F23469}" type="parTrans" cxnId="{32AB4834-2567-4323-8D93-57616283B7EC}">
      <dgm:prSet/>
      <dgm:spPr/>
      <dgm:t>
        <a:bodyPr/>
        <a:lstStyle/>
        <a:p>
          <a:endParaRPr lang="en-US"/>
        </a:p>
      </dgm:t>
    </dgm:pt>
    <dgm:pt modelId="{2381AE63-9F10-400F-BF9C-627C686D81DC}" type="sibTrans" cxnId="{32AB4834-2567-4323-8D93-57616283B7EC}">
      <dgm:prSet/>
      <dgm:spPr/>
      <dgm:t>
        <a:bodyPr/>
        <a:lstStyle/>
        <a:p>
          <a:endParaRPr lang="en-US"/>
        </a:p>
      </dgm:t>
    </dgm:pt>
    <dgm:pt modelId="{F5249114-0E89-415A-B132-52ACEE5D250C}" type="pres">
      <dgm:prSet presAssocID="{CAE97F25-AC38-4D49-998B-D5896DA5AE7F}" presName="Name0" presStyleCnt="0">
        <dgm:presLayoutVars>
          <dgm:dir/>
          <dgm:resizeHandles val="exact"/>
        </dgm:presLayoutVars>
      </dgm:prSet>
      <dgm:spPr/>
    </dgm:pt>
    <dgm:pt modelId="{93586126-4AB2-48C2-99D2-ACB85AE3A219}" type="pres">
      <dgm:prSet presAssocID="{CAE97F25-AC38-4D49-998B-D5896DA5AE7F}" presName="bkgdShp" presStyleLbl="alignAccFollowNode1" presStyleIdx="0" presStyleCnt="1" custScaleY="110317"/>
      <dgm:spPr/>
    </dgm:pt>
    <dgm:pt modelId="{6012D94C-601B-4343-953E-3C74B0690281}" type="pres">
      <dgm:prSet presAssocID="{CAE97F25-AC38-4D49-998B-D5896DA5AE7F}" presName="linComp" presStyleCnt="0"/>
      <dgm:spPr/>
    </dgm:pt>
    <dgm:pt modelId="{F18F1EC8-4538-4161-9D8D-4513CCF30F6A}" type="pres">
      <dgm:prSet presAssocID="{DADB332E-2F7A-4824-8D55-67CD87E2FA81}" presName="compNode" presStyleCnt="0"/>
      <dgm:spPr/>
    </dgm:pt>
    <dgm:pt modelId="{8EBB9250-75D1-4C29-8E94-B0F2DC13C9BA}" type="pres">
      <dgm:prSet presAssocID="{DADB332E-2F7A-4824-8D55-67CD87E2FA81}" presName="node" presStyleLbl="node1" presStyleIdx="0" presStyleCnt="3" custScaleY="123850">
        <dgm:presLayoutVars>
          <dgm:bulletEnabled val="1"/>
        </dgm:presLayoutVars>
      </dgm:prSet>
      <dgm:spPr/>
    </dgm:pt>
    <dgm:pt modelId="{9D62F85F-244A-4032-8E87-435D7B051674}" type="pres">
      <dgm:prSet presAssocID="{DADB332E-2F7A-4824-8D55-67CD87E2FA81}" presName="invisiNode" presStyleLbl="node1" presStyleIdx="0" presStyleCnt="3"/>
      <dgm:spPr/>
    </dgm:pt>
    <dgm:pt modelId="{B1DB9F85-B9D3-448A-BEA4-F4D290FDAD41}" type="pres">
      <dgm:prSet presAssocID="{DADB332E-2F7A-4824-8D55-67CD87E2FA8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2A0ECFF6-2040-45CD-8010-2C800888126F}" type="pres">
      <dgm:prSet presAssocID="{8A057077-4B18-489E-8880-5B8BF10B7717}" presName="sibTrans" presStyleLbl="sibTrans2D1" presStyleIdx="0" presStyleCnt="0"/>
      <dgm:spPr/>
    </dgm:pt>
    <dgm:pt modelId="{5E46E6DD-3868-49A7-BBB5-4D4F4ADBDA76}" type="pres">
      <dgm:prSet presAssocID="{42EDA475-3800-4991-99E3-CE5997C33FC0}" presName="compNode" presStyleCnt="0"/>
      <dgm:spPr/>
    </dgm:pt>
    <dgm:pt modelId="{EB692FC5-6234-405D-8B9D-0ED1D0FA83F6}" type="pres">
      <dgm:prSet presAssocID="{42EDA475-3800-4991-99E3-CE5997C33FC0}" presName="node" presStyleLbl="node1" presStyleIdx="1" presStyleCnt="3" custScaleY="123850">
        <dgm:presLayoutVars>
          <dgm:bulletEnabled val="1"/>
        </dgm:presLayoutVars>
      </dgm:prSet>
      <dgm:spPr/>
    </dgm:pt>
    <dgm:pt modelId="{8289D65A-013C-412F-B048-16EE43E00500}" type="pres">
      <dgm:prSet presAssocID="{42EDA475-3800-4991-99E3-CE5997C33FC0}" presName="invisiNode" presStyleLbl="node1" presStyleIdx="1" presStyleCnt="3"/>
      <dgm:spPr/>
    </dgm:pt>
    <dgm:pt modelId="{27035887-DB7D-4D6A-B5B3-0676C4160E62}" type="pres">
      <dgm:prSet presAssocID="{42EDA475-3800-4991-99E3-CE5997C33FC0}"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BC2022B4-59F5-4F37-B5F1-4DD1147FE0A5}" type="pres">
      <dgm:prSet presAssocID="{D62288C0-1592-454F-8299-10EA30CB1EEF}" presName="sibTrans" presStyleLbl="sibTrans2D1" presStyleIdx="0" presStyleCnt="0"/>
      <dgm:spPr/>
    </dgm:pt>
    <dgm:pt modelId="{4F8B9D7E-585D-4FB5-A241-800E7FBDD79D}" type="pres">
      <dgm:prSet presAssocID="{3FE2E963-191B-4664-8575-3A8E731F8044}" presName="compNode" presStyleCnt="0"/>
      <dgm:spPr/>
    </dgm:pt>
    <dgm:pt modelId="{45135A93-F433-41C2-88C9-E58710F40005}" type="pres">
      <dgm:prSet presAssocID="{3FE2E963-191B-4664-8575-3A8E731F8044}" presName="node" presStyleLbl="node1" presStyleIdx="2" presStyleCnt="3" custScaleY="123850">
        <dgm:presLayoutVars>
          <dgm:bulletEnabled val="1"/>
        </dgm:presLayoutVars>
      </dgm:prSet>
      <dgm:spPr/>
    </dgm:pt>
    <dgm:pt modelId="{47C0C804-C344-49E1-B0D2-3DC44C90C760}" type="pres">
      <dgm:prSet presAssocID="{3FE2E963-191B-4664-8575-3A8E731F8044}" presName="invisiNode" presStyleLbl="node1" presStyleIdx="2" presStyleCnt="3"/>
      <dgm:spPr/>
    </dgm:pt>
    <dgm:pt modelId="{17DC436A-0CE1-4C2C-A846-38F6BF6D7477}" type="pres">
      <dgm:prSet presAssocID="{3FE2E963-191B-4664-8575-3A8E731F8044}"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dgm:spPr>
    </dgm:pt>
  </dgm:ptLst>
  <dgm:cxnLst>
    <dgm:cxn modelId="{872AFA10-9277-4AB4-8190-FE285916776D}" srcId="{CAE97F25-AC38-4D49-998B-D5896DA5AE7F}" destId="{DADB332E-2F7A-4824-8D55-67CD87E2FA81}" srcOrd="0" destOrd="0" parTransId="{3C028CB4-6CBF-473C-B76F-563533A94D30}" sibTransId="{8A057077-4B18-489E-8880-5B8BF10B7717}"/>
    <dgm:cxn modelId="{4268E932-A84C-41E3-A82E-7F5ECA6E4B6C}" type="presOf" srcId="{42EDA475-3800-4991-99E3-CE5997C33FC0}" destId="{EB692FC5-6234-405D-8B9D-0ED1D0FA83F6}" srcOrd="0" destOrd="0" presId="urn:microsoft.com/office/officeart/2005/8/layout/pList2"/>
    <dgm:cxn modelId="{32AB4834-2567-4323-8D93-57616283B7EC}" srcId="{CAE97F25-AC38-4D49-998B-D5896DA5AE7F}" destId="{3FE2E963-191B-4664-8575-3A8E731F8044}" srcOrd="2" destOrd="0" parTransId="{B6402594-1BA1-42B8-B10F-D7F569F23469}" sibTransId="{2381AE63-9F10-400F-BF9C-627C686D81DC}"/>
    <dgm:cxn modelId="{7EBCF152-388F-45C0-8D2B-B855E09B319D}" type="presOf" srcId="{8A057077-4B18-489E-8880-5B8BF10B7717}" destId="{2A0ECFF6-2040-45CD-8010-2C800888126F}" srcOrd="0" destOrd="0" presId="urn:microsoft.com/office/officeart/2005/8/layout/pList2"/>
    <dgm:cxn modelId="{6492997D-77D2-45A9-8292-7A33A52DBF56}" type="presOf" srcId="{DADB332E-2F7A-4824-8D55-67CD87E2FA81}" destId="{8EBB9250-75D1-4C29-8E94-B0F2DC13C9BA}" srcOrd="0" destOrd="0" presId="urn:microsoft.com/office/officeart/2005/8/layout/pList2"/>
    <dgm:cxn modelId="{F7E82EA7-D612-4F80-8CD3-2F4F86F7F681}" type="presOf" srcId="{D62288C0-1592-454F-8299-10EA30CB1EEF}" destId="{BC2022B4-59F5-4F37-B5F1-4DD1147FE0A5}" srcOrd="0" destOrd="0" presId="urn:microsoft.com/office/officeart/2005/8/layout/pList2"/>
    <dgm:cxn modelId="{983B20B5-EEFE-4B6E-9E5B-3E5E35FC2D5C}" type="presOf" srcId="{CAE97F25-AC38-4D49-998B-D5896DA5AE7F}" destId="{F5249114-0E89-415A-B132-52ACEE5D250C}" srcOrd="0" destOrd="0" presId="urn:microsoft.com/office/officeart/2005/8/layout/pList2"/>
    <dgm:cxn modelId="{C7BFDCD1-47F7-496F-9B22-8DE01CC3B08A}" type="presOf" srcId="{3FE2E963-191B-4664-8575-3A8E731F8044}" destId="{45135A93-F433-41C2-88C9-E58710F40005}" srcOrd="0" destOrd="0" presId="urn:microsoft.com/office/officeart/2005/8/layout/pList2"/>
    <dgm:cxn modelId="{C3CD61E1-D839-40DA-800F-558644DC47C2}" srcId="{CAE97F25-AC38-4D49-998B-D5896DA5AE7F}" destId="{42EDA475-3800-4991-99E3-CE5997C33FC0}" srcOrd="1" destOrd="0" parTransId="{918320D8-F685-4431-8F5B-758DF2B3FDA5}" sibTransId="{D62288C0-1592-454F-8299-10EA30CB1EEF}"/>
    <dgm:cxn modelId="{273A16EF-5817-4A17-88BC-8CAEA3C73EF3}" type="presParOf" srcId="{F5249114-0E89-415A-B132-52ACEE5D250C}" destId="{93586126-4AB2-48C2-99D2-ACB85AE3A219}" srcOrd="0" destOrd="0" presId="urn:microsoft.com/office/officeart/2005/8/layout/pList2"/>
    <dgm:cxn modelId="{DF96E8AB-EDAD-4B5B-B221-7685808BCACC}" type="presParOf" srcId="{F5249114-0E89-415A-B132-52ACEE5D250C}" destId="{6012D94C-601B-4343-953E-3C74B0690281}" srcOrd="1" destOrd="0" presId="urn:microsoft.com/office/officeart/2005/8/layout/pList2"/>
    <dgm:cxn modelId="{D5CE0CD9-577D-47BB-8553-B95DBFA52F73}" type="presParOf" srcId="{6012D94C-601B-4343-953E-3C74B0690281}" destId="{F18F1EC8-4538-4161-9D8D-4513CCF30F6A}" srcOrd="0" destOrd="0" presId="urn:microsoft.com/office/officeart/2005/8/layout/pList2"/>
    <dgm:cxn modelId="{C797A6EC-3BF1-4267-8E0C-4D3BF7EEB8AC}" type="presParOf" srcId="{F18F1EC8-4538-4161-9D8D-4513CCF30F6A}" destId="{8EBB9250-75D1-4C29-8E94-B0F2DC13C9BA}" srcOrd="0" destOrd="0" presId="urn:microsoft.com/office/officeart/2005/8/layout/pList2"/>
    <dgm:cxn modelId="{24E79BA7-0047-4622-82F7-F52E6EE568AB}" type="presParOf" srcId="{F18F1EC8-4538-4161-9D8D-4513CCF30F6A}" destId="{9D62F85F-244A-4032-8E87-435D7B051674}" srcOrd="1" destOrd="0" presId="urn:microsoft.com/office/officeart/2005/8/layout/pList2"/>
    <dgm:cxn modelId="{E33ED57F-8830-4805-A182-CF990F4CE4E0}" type="presParOf" srcId="{F18F1EC8-4538-4161-9D8D-4513CCF30F6A}" destId="{B1DB9F85-B9D3-448A-BEA4-F4D290FDAD41}" srcOrd="2" destOrd="0" presId="urn:microsoft.com/office/officeart/2005/8/layout/pList2"/>
    <dgm:cxn modelId="{55E5BBDD-C2ED-4C27-A02F-3F611C2A8666}" type="presParOf" srcId="{6012D94C-601B-4343-953E-3C74B0690281}" destId="{2A0ECFF6-2040-45CD-8010-2C800888126F}" srcOrd="1" destOrd="0" presId="urn:microsoft.com/office/officeart/2005/8/layout/pList2"/>
    <dgm:cxn modelId="{088E4B1E-27D1-4755-86E9-66F6D86FB76B}" type="presParOf" srcId="{6012D94C-601B-4343-953E-3C74B0690281}" destId="{5E46E6DD-3868-49A7-BBB5-4D4F4ADBDA76}" srcOrd="2" destOrd="0" presId="urn:microsoft.com/office/officeart/2005/8/layout/pList2"/>
    <dgm:cxn modelId="{A8F47EC2-DC85-47F6-AC09-4F28E93D6C93}" type="presParOf" srcId="{5E46E6DD-3868-49A7-BBB5-4D4F4ADBDA76}" destId="{EB692FC5-6234-405D-8B9D-0ED1D0FA83F6}" srcOrd="0" destOrd="0" presId="urn:microsoft.com/office/officeart/2005/8/layout/pList2"/>
    <dgm:cxn modelId="{340CE949-0C27-4889-A94C-EAD099F637BF}" type="presParOf" srcId="{5E46E6DD-3868-49A7-BBB5-4D4F4ADBDA76}" destId="{8289D65A-013C-412F-B048-16EE43E00500}" srcOrd="1" destOrd="0" presId="urn:microsoft.com/office/officeart/2005/8/layout/pList2"/>
    <dgm:cxn modelId="{029D01CF-3101-4623-AE2B-433516CA5D2D}" type="presParOf" srcId="{5E46E6DD-3868-49A7-BBB5-4D4F4ADBDA76}" destId="{27035887-DB7D-4D6A-B5B3-0676C4160E62}" srcOrd="2" destOrd="0" presId="urn:microsoft.com/office/officeart/2005/8/layout/pList2"/>
    <dgm:cxn modelId="{5021FD7F-C07B-474A-B5B1-F0A8717D5134}" type="presParOf" srcId="{6012D94C-601B-4343-953E-3C74B0690281}" destId="{BC2022B4-59F5-4F37-B5F1-4DD1147FE0A5}" srcOrd="3" destOrd="0" presId="urn:microsoft.com/office/officeart/2005/8/layout/pList2"/>
    <dgm:cxn modelId="{5A200C7C-4EF3-4F39-8F84-B0B3F5231D7E}" type="presParOf" srcId="{6012D94C-601B-4343-953E-3C74B0690281}" destId="{4F8B9D7E-585D-4FB5-A241-800E7FBDD79D}" srcOrd="4" destOrd="0" presId="urn:microsoft.com/office/officeart/2005/8/layout/pList2"/>
    <dgm:cxn modelId="{15418556-8202-400B-9133-EBA057AC26DD}" type="presParOf" srcId="{4F8B9D7E-585D-4FB5-A241-800E7FBDD79D}" destId="{45135A93-F433-41C2-88C9-E58710F40005}" srcOrd="0" destOrd="0" presId="urn:microsoft.com/office/officeart/2005/8/layout/pList2"/>
    <dgm:cxn modelId="{24C40AA5-0A38-43AC-896E-531197C473C1}" type="presParOf" srcId="{4F8B9D7E-585D-4FB5-A241-800E7FBDD79D}" destId="{47C0C804-C344-49E1-B0D2-3DC44C90C760}" srcOrd="1" destOrd="0" presId="urn:microsoft.com/office/officeart/2005/8/layout/pList2"/>
    <dgm:cxn modelId="{8DE2B7BF-081E-41AC-91DA-2FAD75C4395E}" type="presParOf" srcId="{4F8B9D7E-585D-4FB5-A241-800E7FBDD79D}" destId="{17DC436A-0CE1-4C2C-A846-38F6BF6D747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EDC1B-978C-42BD-80D3-CCF8342D13BE}">
      <dsp:nvSpPr>
        <dsp:cNvPr id="0" name=""/>
        <dsp:cNvSpPr/>
      </dsp:nvSpPr>
      <dsp:spPr>
        <a:xfrm>
          <a:off x="-6408142" y="-980893"/>
          <a:ext cx="7633262" cy="7633262"/>
        </a:xfrm>
        <a:prstGeom prst="blockArc">
          <a:avLst>
            <a:gd name="adj1" fmla="val 18900000"/>
            <a:gd name="adj2" fmla="val 2700000"/>
            <a:gd name="adj3" fmla="val 28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F90409-D178-400C-ADAC-9EFADE1BB277}">
      <dsp:nvSpPr>
        <dsp:cNvPr id="0" name=""/>
        <dsp:cNvSpPr/>
      </dsp:nvSpPr>
      <dsp:spPr>
        <a:xfrm>
          <a:off x="397853" y="257825"/>
          <a:ext cx="8670431" cy="5154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11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t>Discuss purpose, process and required training for Disaster Service Workers</a:t>
          </a:r>
        </a:p>
      </dsp:txBody>
      <dsp:txXfrm>
        <a:off x="397853" y="257825"/>
        <a:ext cx="8670431" cy="515423"/>
      </dsp:txXfrm>
    </dsp:sp>
    <dsp:sp modelId="{0169F438-CF5C-4B5D-BD02-DF125A17EEF0}">
      <dsp:nvSpPr>
        <dsp:cNvPr id="0" name=""/>
        <dsp:cNvSpPr/>
      </dsp:nvSpPr>
      <dsp:spPr>
        <a:xfrm>
          <a:off x="75714" y="193397"/>
          <a:ext cx="644279" cy="64427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BB7B16-03A8-4133-890B-91B98AA2B0D5}">
      <dsp:nvSpPr>
        <dsp:cNvPr id="0" name=""/>
        <dsp:cNvSpPr/>
      </dsp:nvSpPr>
      <dsp:spPr>
        <a:xfrm>
          <a:off x="864616" y="1031414"/>
          <a:ext cx="8203669" cy="5154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11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t>Consider infectious disease and outbreak management factors</a:t>
          </a:r>
        </a:p>
      </dsp:txBody>
      <dsp:txXfrm>
        <a:off x="864616" y="1031414"/>
        <a:ext cx="8203669" cy="515423"/>
      </dsp:txXfrm>
    </dsp:sp>
    <dsp:sp modelId="{0CCCCB75-9E2B-4694-BFB9-4A616E608ECF}">
      <dsp:nvSpPr>
        <dsp:cNvPr id="0" name=""/>
        <dsp:cNvSpPr/>
      </dsp:nvSpPr>
      <dsp:spPr>
        <a:xfrm>
          <a:off x="542476" y="966986"/>
          <a:ext cx="644279" cy="64427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C8DEC7-348A-417D-A8C5-601D2A83F0C6}">
      <dsp:nvSpPr>
        <dsp:cNvPr id="0" name=""/>
        <dsp:cNvSpPr/>
      </dsp:nvSpPr>
      <dsp:spPr>
        <a:xfrm>
          <a:off x="1120399" y="1804436"/>
          <a:ext cx="7947885" cy="5154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11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t>Understand core emergency operations plans, concepts, and principles used under ICS. </a:t>
          </a:r>
        </a:p>
      </dsp:txBody>
      <dsp:txXfrm>
        <a:off x="1120399" y="1804436"/>
        <a:ext cx="7947885" cy="515423"/>
      </dsp:txXfrm>
    </dsp:sp>
    <dsp:sp modelId="{1AEF2DBC-B379-4843-96DA-635D1F36CA6D}">
      <dsp:nvSpPr>
        <dsp:cNvPr id="0" name=""/>
        <dsp:cNvSpPr/>
      </dsp:nvSpPr>
      <dsp:spPr>
        <a:xfrm>
          <a:off x="798260" y="1740008"/>
          <a:ext cx="644279" cy="64427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9F2F60-6012-4CF9-912C-9CD59B457ED2}">
      <dsp:nvSpPr>
        <dsp:cNvPr id="0" name=""/>
        <dsp:cNvSpPr/>
      </dsp:nvSpPr>
      <dsp:spPr>
        <a:xfrm>
          <a:off x="1202069" y="2578025"/>
          <a:ext cx="7866216" cy="5154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11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t>Introduce overarching guidance and decision making</a:t>
          </a:r>
        </a:p>
      </dsp:txBody>
      <dsp:txXfrm>
        <a:off x="1202069" y="2578025"/>
        <a:ext cx="7866216" cy="515423"/>
      </dsp:txXfrm>
    </dsp:sp>
    <dsp:sp modelId="{653F869E-DC92-43E7-85D9-0BD1F52FE35D}">
      <dsp:nvSpPr>
        <dsp:cNvPr id="0" name=""/>
        <dsp:cNvSpPr/>
      </dsp:nvSpPr>
      <dsp:spPr>
        <a:xfrm>
          <a:off x="879929" y="2513597"/>
          <a:ext cx="644279" cy="64427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C5DC13-F151-4457-9E6F-A7C25411043C}">
      <dsp:nvSpPr>
        <dsp:cNvPr id="0" name=""/>
        <dsp:cNvSpPr/>
      </dsp:nvSpPr>
      <dsp:spPr>
        <a:xfrm>
          <a:off x="1120399" y="3351614"/>
          <a:ext cx="7947885" cy="5154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11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t>Provide an overview of the Office of Emergency Services - Emergency Operation Center and the HHSA Medical Operations Center (MOC)</a:t>
          </a:r>
        </a:p>
      </dsp:txBody>
      <dsp:txXfrm>
        <a:off x="1120399" y="3351614"/>
        <a:ext cx="7947885" cy="515423"/>
      </dsp:txXfrm>
    </dsp:sp>
    <dsp:sp modelId="{D16A9ABE-C1A3-49D9-9F4F-10EC06102038}">
      <dsp:nvSpPr>
        <dsp:cNvPr id="0" name=""/>
        <dsp:cNvSpPr/>
      </dsp:nvSpPr>
      <dsp:spPr>
        <a:xfrm>
          <a:off x="798260" y="3287186"/>
          <a:ext cx="644279" cy="64427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00A268-1FB1-4DD9-B6B5-EC273B32F7E2}">
      <dsp:nvSpPr>
        <dsp:cNvPr id="0" name=""/>
        <dsp:cNvSpPr/>
      </dsp:nvSpPr>
      <dsp:spPr>
        <a:xfrm>
          <a:off x="864616" y="4124636"/>
          <a:ext cx="8203669" cy="5154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11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t>Examine the County of San Diego’s historic outbreak and infectious disease events managed under ICS. </a:t>
          </a:r>
        </a:p>
      </dsp:txBody>
      <dsp:txXfrm>
        <a:off x="864616" y="4124636"/>
        <a:ext cx="8203669" cy="515423"/>
      </dsp:txXfrm>
    </dsp:sp>
    <dsp:sp modelId="{212FEF83-EEDD-40C0-9150-23966CB4A6CA}">
      <dsp:nvSpPr>
        <dsp:cNvPr id="0" name=""/>
        <dsp:cNvSpPr/>
      </dsp:nvSpPr>
      <dsp:spPr>
        <a:xfrm>
          <a:off x="542476" y="4060208"/>
          <a:ext cx="644279" cy="64427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BD52A8-6FE8-466B-B4FB-4335E2020EBB}">
      <dsp:nvSpPr>
        <dsp:cNvPr id="0" name=""/>
        <dsp:cNvSpPr/>
      </dsp:nvSpPr>
      <dsp:spPr>
        <a:xfrm>
          <a:off x="682807" y="4898226"/>
          <a:ext cx="8100524" cy="5154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11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t>Summary and wrap-up</a:t>
          </a:r>
        </a:p>
      </dsp:txBody>
      <dsp:txXfrm>
        <a:off x="682807" y="4898226"/>
        <a:ext cx="8100524" cy="515423"/>
      </dsp:txXfrm>
    </dsp:sp>
    <dsp:sp modelId="{9B4B2DB3-7B87-47BC-AF9D-A022474CE5EA}">
      <dsp:nvSpPr>
        <dsp:cNvPr id="0" name=""/>
        <dsp:cNvSpPr/>
      </dsp:nvSpPr>
      <dsp:spPr>
        <a:xfrm>
          <a:off x="75714" y="4833798"/>
          <a:ext cx="644279" cy="64427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86126-4AB2-48C2-99D2-ACB85AE3A219}">
      <dsp:nvSpPr>
        <dsp:cNvPr id="0" name=""/>
        <dsp:cNvSpPr/>
      </dsp:nvSpPr>
      <dsp:spPr>
        <a:xfrm>
          <a:off x="0" y="-116396"/>
          <a:ext cx="9144000" cy="248918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B9F85-B9D3-448A-BEA4-F4D290FDAD41}">
      <dsp:nvSpPr>
        <dsp:cNvPr id="0" name=""/>
        <dsp:cNvSpPr/>
      </dsp:nvSpPr>
      <dsp:spPr>
        <a:xfrm>
          <a:off x="278516" y="136417"/>
          <a:ext cx="2683426" cy="165468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BB9250-75D1-4C29-8E94-B0F2DC13C9BA}">
      <dsp:nvSpPr>
        <dsp:cNvPr id="0" name=""/>
        <dsp:cNvSpPr/>
      </dsp:nvSpPr>
      <dsp:spPr>
        <a:xfrm rot="10800000">
          <a:off x="278516" y="1763090"/>
          <a:ext cx="2683426" cy="3415554"/>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r>
            <a:rPr lang="en-US" sz="1600" kern="1200"/>
            <a:t>Support from law enforcement to accompany Public Health Nurses on homeless outreach teams.</a:t>
          </a:r>
        </a:p>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r>
            <a:rPr lang="en-US" sz="1600" kern="1200"/>
            <a:t>Vaccinate employees who have contact with at-risk populations.</a:t>
          </a:r>
        </a:p>
      </dsp:txBody>
      <dsp:txXfrm rot="10800000">
        <a:off x="361041" y="1763090"/>
        <a:ext cx="2518376" cy="3333029"/>
      </dsp:txXfrm>
    </dsp:sp>
    <dsp:sp modelId="{27035887-DB7D-4D6A-B5B3-0676C4160E62}">
      <dsp:nvSpPr>
        <dsp:cNvPr id="0" name=""/>
        <dsp:cNvSpPr/>
      </dsp:nvSpPr>
      <dsp:spPr>
        <a:xfrm>
          <a:off x="3230286" y="136417"/>
          <a:ext cx="2683426" cy="165468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692FC5-6234-405D-8B9D-0ED1D0FA83F6}">
      <dsp:nvSpPr>
        <dsp:cNvPr id="0" name=""/>
        <dsp:cNvSpPr/>
      </dsp:nvSpPr>
      <dsp:spPr>
        <a:xfrm rot="10800000">
          <a:off x="3230286" y="1763090"/>
          <a:ext cx="2683426" cy="3415554"/>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r>
            <a:rPr lang="en-US" sz="1600" kern="1200"/>
            <a:t>Support indoor disinfection of bathrooms in municipality and business facilities.</a:t>
          </a:r>
        </a:p>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r>
            <a:rPr lang="en-US" sz="1600" kern="1200"/>
            <a:t>Assist with identification of locations to place handwashing stations.</a:t>
          </a:r>
        </a:p>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r>
            <a:rPr lang="en-US" sz="1600" kern="1200"/>
            <a:t>Increase access to public bathrooms &amp; ensure proper sanitation.</a:t>
          </a:r>
        </a:p>
        <a:p>
          <a:pPr marL="0" lvl="0" indent="0" algn="ctr" defTabSz="222250">
            <a:lnSpc>
              <a:spcPct val="90000"/>
            </a:lnSpc>
            <a:spcBef>
              <a:spcPct val="0"/>
            </a:spcBef>
            <a:spcAft>
              <a:spcPct val="35000"/>
            </a:spcAft>
            <a:buNone/>
          </a:pPr>
          <a:r>
            <a:rPr lang="en-US" sz="1600" kern="1200"/>
            <a:t>Consider other options.</a:t>
          </a:r>
        </a:p>
      </dsp:txBody>
      <dsp:txXfrm rot="10800000">
        <a:off x="3312811" y="1763090"/>
        <a:ext cx="2518376" cy="3333029"/>
      </dsp:txXfrm>
    </dsp:sp>
    <dsp:sp modelId="{17DC436A-0CE1-4C2C-A846-38F6BF6D7477}">
      <dsp:nvSpPr>
        <dsp:cNvPr id="0" name=""/>
        <dsp:cNvSpPr/>
      </dsp:nvSpPr>
      <dsp:spPr>
        <a:xfrm>
          <a:off x="6182056" y="136417"/>
          <a:ext cx="2683426" cy="165468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135A93-F433-41C2-88C9-E58710F40005}">
      <dsp:nvSpPr>
        <dsp:cNvPr id="0" name=""/>
        <dsp:cNvSpPr/>
      </dsp:nvSpPr>
      <dsp:spPr>
        <a:xfrm rot="10800000">
          <a:off x="6182056" y="1763090"/>
          <a:ext cx="2683426" cy="3415554"/>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r>
            <a:rPr lang="en-US" sz="1600" kern="1200"/>
            <a:t>Dissemination of letters to stakeholders.</a:t>
          </a:r>
        </a:p>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r>
            <a:rPr lang="en-US" sz="1600" kern="1200"/>
            <a:t>Distribution of educational materials.</a:t>
          </a:r>
        </a:p>
        <a:p>
          <a:pPr marL="0" lvl="0" indent="0" algn="ctr" defTabSz="222250">
            <a:lnSpc>
              <a:spcPct val="90000"/>
            </a:lnSpc>
            <a:spcBef>
              <a:spcPct val="0"/>
            </a:spcBef>
            <a:spcAft>
              <a:spcPct val="35000"/>
            </a:spcAft>
            <a:buNone/>
          </a:pPr>
          <a:endParaRPr lang="en-US" sz="1600" kern="1200"/>
        </a:p>
        <a:p>
          <a:pPr marL="0" lvl="0" indent="0" algn="ctr" defTabSz="222250">
            <a:lnSpc>
              <a:spcPct val="90000"/>
            </a:lnSpc>
            <a:spcBef>
              <a:spcPct val="0"/>
            </a:spcBef>
            <a:spcAft>
              <a:spcPct val="35000"/>
            </a:spcAft>
            <a:buNone/>
          </a:pPr>
          <a:r>
            <a:rPr lang="en-US" sz="1600" kern="1200"/>
            <a:t>Request presentation to educate employees about Hepatitis A.</a:t>
          </a:r>
        </a:p>
        <a:p>
          <a:pPr marL="0" lvl="0" indent="0" algn="ctr" defTabSz="222250">
            <a:lnSpc>
              <a:spcPct val="90000"/>
            </a:lnSpc>
            <a:spcBef>
              <a:spcPct val="0"/>
            </a:spcBef>
            <a:spcAft>
              <a:spcPct val="35000"/>
            </a:spcAft>
            <a:buNone/>
          </a:pPr>
          <a:br>
            <a:rPr lang="en-US" sz="1600" kern="1200"/>
          </a:br>
          <a:r>
            <a:rPr lang="en-US" sz="1600" kern="1200"/>
            <a:t>Provide connections to specific stakeholders in municipality.</a:t>
          </a:r>
        </a:p>
      </dsp:txBody>
      <dsp:txXfrm rot="10800000">
        <a:off x="6264581" y="1763090"/>
        <a:ext cx="2518376" cy="333302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488" tIns="46745" rIns="93488" bIns="46745" rtlCol="0"/>
          <a:lstStyle>
            <a:lvl1pPr algn="l">
              <a:defRPr sz="1200"/>
            </a:lvl1pPr>
          </a:lstStyle>
          <a:p>
            <a:endParaRPr lang="en-US"/>
          </a:p>
        </p:txBody>
      </p:sp>
      <p:sp>
        <p:nvSpPr>
          <p:cNvPr id="3" name="Date Placeholder 2"/>
          <p:cNvSpPr>
            <a:spLocks noGrp="1"/>
          </p:cNvSpPr>
          <p:nvPr>
            <p:ph type="dt" idx="1"/>
          </p:nvPr>
        </p:nvSpPr>
        <p:spPr>
          <a:xfrm>
            <a:off x="3978136" y="0"/>
            <a:ext cx="3043343" cy="465455"/>
          </a:xfrm>
          <a:prstGeom prst="rect">
            <a:avLst/>
          </a:prstGeom>
        </p:spPr>
        <p:txBody>
          <a:bodyPr vert="horz" lIns="93488" tIns="46745" rIns="93488" bIns="46745" rtlCol="0"/>
          <a:lstStyle>
            <a:lvl1pPr algn="r">
              <a:defRPr sz="1200"/>
            </a:lvl1pPr>
          </a:lstStyle>
          <a:p>
            <a:fld id="{F02FC715-202B-AC41-8CAD-EA3D67F3A591}" type="datetimeFigureOut">
              <a:rPr lang="en-US" smtClean="0"/>
              <a:t>7/2/2025</a:t>
            </a:fld>
            <a:endParaRPr lang="en-US"/>
          </a:p>
        </p:txBody>
      </p:sp>
      <p:sp>
        <p:nvSpPr>
          <p:cNvPr id="4" name="Slide Image Placeholder 3"/>
          <p:cNvSpPr>
            <a:spLocks noGrp="1" noRot="1" noChangeAspect="1"/>
          </p:cNvSpPr>
          <p:nvPr>
            <p:ph type="sldImg" idx="2"/>
          </p:nvPr>
        </p:nvSpPr>
        <p:spPr>
          <a:xfrm>
            <a:off x="1185863" y="701675"/>
            <a:ext cx="4651375" cy="3487738"/>
          </a:xfrm>
          <a:prstGeom prst="rect">
            <a:avLst/>
          </a:prstGeom>
          <a:noFill/>
          <a:ln w="12700">
            <a:solidFill>
              <a:prstClr val="black"/>
            </a:solidFill>
          </a:ln>
        </p:spPr>
        <p:txBody>
          <a:bodyPr vert="horz" lIns="93488" tIns="46745" rIns="93488" bIns="46745" rtlCol="0" anchor="ctr"/>
          <a:lstStyle/>
          <a:p>
            <a:endParaRPr lang="en-US"/>
          </a:p>
        </p:txBody>
      </p:sp>
      <p:sp>
        <p:nvSpPr>
          <p:cNvPr id="5" name="Notes Placeholder 4"/>
          <p:cNvSpPr>
            <a:spLocks noGrp="1"/>
          </p:cNvSpPr>
          <p:nvPr>
            <p:ph type="body" sz="quarter" idx="3"/>
          </p:nvPr>
        </p:nvSpPr>
        <p:spPr>
          <a:xfrm>
            <a:off x="702310" y="4421827"/>
            <a:ext cx="5618480" cy="4189095"/>
          </a:xfrm>
          <a:prstGeom prst="rect">
            <a:avLst/>
          </a:prstGeom>
        </p:spPr>
        <p:txBody>
          <a:bodyPr vert="horz" lIns="93488" tIns="46745" rIns="93488" bIns="467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2"/>
            <a:ext cx="3043343" cy="465455"/>
          </a:xfrm>
          <a:prstGeom prst="rect">
            <a:avLst/>
          </a:prstGeom>
        </p:spPr>
        <p:txBody>
          <a:bodyPr vert="horz" lIns="93488" tIns="46745" rIns="93488" bIns="46745" rtlCol="0" anchor="b"/>
          <a:lstStyle>
            <a:lvl1pPr algn="l">
              <a:defRPr sz="1200"/>
            </a:lvl1pPr>
          </a:lstStyle>
          <a:p>
            <a:endParaRPr lang="en-US"/>
          </a:p>
        </p:txBody>
      </p:sp>
      <p:sp>
        <p:nvSpPr>
          <p:cNvPr id="7" name="Slide Number Placeholder 6"/>
          <p:cNvSpPr>
            <a:spLocks noGrp="1"/>
          </p:cNvSpPr>
          <p:nvPr>
            <p:ph type="sldNum" sz="quarter" idx="5"/>
          </p:nvPr>
        </p:nvSpPr>
        <p:spPr>
          <a:xfrm>
            <a:off x="3978136" y="8842032"/>
            <a:ext cx="3043343" cy="465455"/>
          </a:xfrm>
          <a:prstGeom prst="rect">
            <a:avLst/>
          </a:prstGeom>
        </p:spPr>
        <p:txBody>
          <a:bodyPr vert="horz" lIns="93488" tIns="46745" rIns="93488" bIns="46745"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dp.dhs.gov/femasid/register"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sduasi.org/default.aspx?menuitemid=18&amp;AspxAutoDetectCookieSupport=1" TargetMode="External"/><Relationship Id="rId5" Type="http://schemas.openxmlformats.org/officeDocument/2006/relationships/hyperlink" Target="https://www.fema.gov/emergency-managers/nims/implementation-training#training" TargetMode="External"/><Relationship Id="rId4" Type="http://schemas.openxmlformats.org/officeDocument/2006/relationships/hyperlink" Target="mailto:Independent.Study@fema.dhs.gov"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ema.gov/national-incident-management-syste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kpbs.org/news/health/2021/02/13/san-diego-county-covid-19-vaccine-shortag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train.org/cdctrain/course/105164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andiegocounty.gov/content/dam/sdc/cosd/SanDiegoHepatitisAOutbreak-2017-18-AfterActionReport.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andiegocounty.gov/content/dam/sdc/hhsa/programs/bhs/documents/CMHS_89.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DCC1A-B2A5-B5D4-6927-625751B00C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1667F-2DD6-825A-77CE-56E9873F7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05F87-1A4F-CB50-7B56-DB52DD455DEB}"/>
              </a:ext>
            </a:extLst>
          </p:cNvPr>
          <p:cNvSpPr>
            <a:spLocks noGrp="1"/>
          </p:cNvSpPr>
          <p:nvPr>
            <p:ph type="body" idx="1"/>
          </p:nvPr>
        </p:nvSpPr>
        <p:spPr/>
        <p:txBody>
          <a:bodyPr/>
          <a:lstStyle/>
          <a:p>
            <a:r>
              <a:rPr lang="en-US" b="1" dirty="0"/>
              <a:t>Anuj/Jeff:</a:t>
            </a:r>
          </a:p>
          <a:p>
            <a:endParaRPr lang="en-US" b="1" dirty="0"/>
          </a:p>
          <a:p>
            <a:pPr marL="171450" indent="-171450">
              <a:buFont typeface="Arial,Sans-Serif"/>
              <a:buChar char="•"/>
            </a:pPr>
            <a:r>
              <a:rPr lang="en-US" dirty="0"/>
              <a:t>Good morning, everyone. </a:t>
            </a:r>
            <a:endParaRPr lang="en-US" dirty="0">
              <a:ea typeface="Calibri"/>
              <a:cs typeface="Calibri"/>
            </a:endParaRPr>
          </a:p>
          <a:p>
            <a:pPr marL="171450" indent="-171450">
              <a:buFont typeface="Arial,Sans-Serif"/>
              <a:buChar char="•"/>
            </a:pPr>
            <a:r>
              <a:rPr lang="en-US" dirty="0"/>
              <a:t>Welcome. </a:t>
            </a:r>
            <a:endParaRPr lang="en-US" dirty="0">
              <a:ea typeface="Calibri"/>
              <a:cs typeface="Calibri"/>
            </a:endParaRPr>
          </a:p>
          <a:p>
            <a:pPr marL="171450" indent="-171450">
              <a:buFont typeface="Arial,Sans-Serif"/>
              <a:buChar char="•"/>
            </a:pPr>
            <a:r>
              <a:rPr lang="en-US" dirty="0"/>
              <a:t>Thank you for being here today.</a:t>
            </a:r>
            <a:endParaRPr lang="en-US" dirty="0">
              <a:ea typeface="Calibri"/>
              <a:cs typeface="Calibri"/>
            </a:endParaRPr>
          </a:p>
          <a:p>
            <a:pPr marL="171450" indent="-171450">
              <a:buFont typeface="Arial,Sans-Serif"/>
              <a:buChar char="•"/>
            </a:pPr>
            <a:r>
              <a:rPr lang="en-US" dirty="0"/>
              <a:t>My name is _____________, I am your _______________, and I am joined today by ____________, from the _____________ team, and Angelica Bernal our Staff Development Specialist in our Office of Workforce Development.</a:t>
            </a:r>
            <a:endParaRPr lang="en-US" dirty="0">
              <a:ea typeface="Calibri"/>
              <a:cs typeface="Calibri"/>
            </a:endParaRPr>
          </a:p>
          <a:p>
            <a:pPr marL="171450" indent="-171450">
              <a:buFont typeface="Arial,Sans-Serif"/>
              <a:buChar char="•"/>
            </a:pPr>
            <a:r>
              <a:rPr lang="en-US" dirty="0">
                <a:ea typeface="Calibri"/>
                <a:cs typeface="Calibri"/>
              </a:rPr>
              <a:t>Starting with an</a:t>
            </a:r>
            <a:r>
              <a:rPr lang="en-US" b="1" dirty="0">
                <a:ea typeface="Calibri"/>
                <a:cs typeface="Calibri"/>
              </a:rPr>
              <a:t> icebreaker </a:t>
            </a:r>
            <a:r>
              <a:rPr lang="en-US" dirty="0">
                <a:ea typeface="Calibri"/>
                <a:cs typeface="Calibri"/>
              </a:rPr>
              <a:t>question, (Example: what are you all doing for the 4th of July holiday?)</a:t>
            </a:r>
          </a:p>
          <a:p>
            <a:pPr marL="171450" indent="-171450">
              <a:buFont typeface="Arial,Sans-Serif"/>
              <a:buChar char="•"/>
            </a:pPr>
            <a:r>
              <a:rPr lang="en-US" dirty="0"/>
              <a:t>This is the new, abbreviated </a:t>
            </a:r>
            <a:r>
              <a:rPr lang="en-US" cap="all" dirty="0"/>
              <a:t>Public Health Services Response to Outbreaks &amp; Pandemics training</a:t>
            </a:r>
            <a:r>
              <a:rPr lang="en-US" dirty="0"/>
              <a:t>. </a:t>
            </a:r>
            <a:endParaRPr lang="en-US" dirty="0">
              <a:ea typeface="Calibri"/>
              <a:cs typeface="Calibri"/>
            </a:endParaRPr>
          </a:p>
          <a:p>
            <a:pPr marL="171450" indent="-171450">
              <a:buFont typeface="Arial,Sans-Serif"/>
              <a:buChar char="•"/>
            </a:pPr>
            <a:r>
              <a:rPr lang="en-US" dirty="0"/>
              <a:t>We think you are really going to enjoy it. We received very positive feedback on it from previous participants.</a:t>
            </a:r>
            <a:endParaRPr lang="en-US" dirty="0">
              <a:ea typeface="Calibri"/>
              <a:cs typeface="Calibri"/>
            </a:endParaRPr>
          </a:p>
          <a:p>
            <a:pPr marL="171450" indent="-171450">
              <a:buFont typeface="Arial,Sans-Serif"/>
              <a:buChar char="•"/>
            </a:pPr>
            <a:r>
              <a:rPr lang="en-US" dirty="0"/>
              <a:t>Hopefully, you have your coffee, scratch pads and phones ready for an interactive session. </a:t>
            </a:r>
            <a:endParaRPr lang="en-US" dirty="0">
              <a:ea typeface="Calibri"/>
              <a:cs typeface="Calibri"/>
            </a:endParaRPr>
          </a:p>
          <a:p>
            <a:pPr marL="171450" indent="-171450">
              <a:buFont typeface="Arial,Sans-Serif"/>
              <a:buChar char="•"/>
            </a:pPr>
            <a:r>
              <a:rPr lang="en-US" dirty="0"/>
              <a:t>This training is mandatory for all NEW permanent PHS staff (those hired on or after June 30, 2024) and existing staff that have not yet taken it.</a:t>
            </a:r>
            <a:endParaRPr lang="en-US" dirty="0">
              <a:ea typeface="Calibri"/>
              <a:cs typeface="Calibri"/>
            </a:endParaRPr>
          </a:p>
          <a:p>
            <a:pPr marL="171450" indent="-171450">
              <a:buFont typeface="Arial,Sans-Serif"/>
              <a:buChar char="•"/>
            </a:pPr>
            <a:r>
              <a:rPr lang="en-US" dirty="0"/>
              <a:t>At the end, we are going to review the participant polling, and it will be used to give you credit for successfully having completed this training. </a:t>
            </a:r>
            <a:endParaRPr lang="en-US" dirty="0">
              <a:ea typeface="Calibri"/>
              <a:cs typeface="Calibri"/>
            </a:endParaRPr>
          </a:p>
          <a:p>
            <a:pPr marL="171450" indent="-171450">
              <a:buFont typeface="Arial,Sans-Serif"/>
              <a:buChar char="•"/>
            </a:pPr>
            <a:r>
              <a:rPr lang="en-US" dirty="0"/>
              <a:t>As such, please ensure you stay until the end, otherwise, it will show as incomplete and reassigned. </a:t>
            </a:r>
            <a:endParaRPr lang="en-US" dirty="0">
              <a:ea typeface="Calibri"/>
              <a:cs typeface="Calibri"/>
            </a:endParaRPr>
          </a:p>
          <a:p>
            <a:pPr marL="171450" indent="-171450">
              <a:buFont typeface="Arial,Sans-Serif"/>
              <a:buChar char="•"/>
            </a:pPr>
            <a:r>
              <a:rPr lang="en-US" dirty="0"/>
              <a:t>Based on feedback from Branch Chiefs and Medical Directors, we want to ensure optimal engagement.</a:t>
            </a:r>
            <a:endParaRPr lang="en-US" dirty="0">
              <a:ea typeface="Calibri"/>
              <a:cs typeface="Calibri"/>
            </a:endParaRPr>
          </a:p>
          <a:p>
            <a:pPr marL="171450" indent="-171450">
              <a:buFont typeface="Arial,Sans-Serif"/>
              <a:buChar char="•"/>
            </a:pPr>
            <a:r>
              <a:rPr lang="en-US" dirty="0"/>
              <a:t>We all know it is easy to get distracted and disengaged so for these trainings we would like you to have your cameras on and we will be requiring all participants to complete the interactive activities including the pre-test, post-test and knowledge check questions as well as the evaluation survey.</a:t>
            </a:r>
            <a:endParaRPr lang="en-US" dirty="0">
              <a:ea typeface="Calibri"/>
              <a:cs typeface="Calibri"/>
            </a:endParaRPr>
          </a:p>
          <a:p>
            <a:pPr marL="171450" indent="-171450">
              <a:buFont typeface="Arial,Sans-Serif"/>
              <a:buChar char="•"/>
            </a:pPr>
            <a:r>
              <a:rPr lang="en-US" dirty="0"/>
              <a:t>If you are on camera and engaging 100% with the polling, you will receive credit for having taken this training. </a:t>
            </a:r>
          </a:p>
          <a:p>
            <a:pPr marL="171450" indent="-171450">
              <a:buFont typeface="Arial,Sans-Serif"/>
              <a:buChar char="•"/>
            </a:pPr>
            <a:r>
              <a:rPr lang="en-US" dirty="0">
                <a:ea typeface="Calibri"/>
                <a:cs typeface="Calibri"/>
              </a:rPr>
              <a:t>We will just give it a couple of minutes while you come on camera. Thank you for participating fully. </a:t>
            </a:r>
          </a:p>
        </p:txBody>
      </p:sp>
      <p:sp>
        <p:nvSpPr>
          <p:cNvPr id="4" name="Slide Number Placeholder 3">
            <a:extLst>
              <a:ext uri="{FF2B5EF4-FFF2-40B4-BE49-F238E27FC236}">
                <a16:creationId xmlns:a16="http://schemas.microsoft.com/office/drawing/2014/main" id="{CE1727F6-572E-BAA8-7AC2-FCED91FB318B}"/>
              </a:ext>
            </a:extLst>
          </p:cNvPr>
          <p:cNvSpPr>
            <a:spLocks noGrp="1"/>
          </p:cNvSpPr>
          <p:nvPr>
            <p:ph type="sldNum" sz="quarter" idx="5"/>
          </p:nvPr>
        </p:nvSpPr>
        <p:spPr/>
        <p:txBody>
          <a:bodyPr/>
          <a:lstStyle/>
          <a:p>
            <a:fld id="{74B60785-9338-114B-891F-4D52A71C2C76}" type="slidenum">
              <a:rPr lang="en-US" smtClean="0"/>
              <a:t>1</a:t>
            </a:fld>
            <a:endParaRPr lang="en-US"/>
          </a:p>
        </p:txBody>
      </p:sp>
    </p:spTree>
    <p:extLst>
      <p:ext uri="{BB962C8B-B14F-4D97-AF65-F5344CB8AC3E}">
        <p14:creationId xmlns:p14="http://schemas.microsoft.com/office/powerpoint/2010/main" val="1638205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4F178-ABD7-BCCC-6B16-77808BA53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9EC77-9477-26A0-097B-9FAFB1B6E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92006F-78E7-417C-8C79-9B6FB8A1D2BA}"/>
              </a:ext>
            </a:extLst>
          </p:cNvPr>
          <p:cNvSpPr>
            <a:spLocks noGrp="1"/>
          </p:cNvSpPr>
          <p:nvPr>
            <p:ph type="body" idx="1"/>
          </p:nvPr>
        </p:nvSpPr>
        <p:spPr/>
        <p:txBody>
          <a:bodyPr/>
          <a:lstStyle/>
          <a:p>
            <a:pPr defTabSz="462229">
              <a:defRPr/>
            </a:pPr>
            <a:r>
              <a:rPr lang="en-US" b="1">
                <a:solidFill>
                  <a:srgbClr val="002060"/>
                </a:solidFill>
                <a:latin typeface="Avenir Light"/>
              </a:rPr>
              <a:t>Anuj/Jeff:</a:t>
            </a:r>
            <a:r>
              <a:rPr lang="en-US">
                <a:solidFill>
                  <a:srgbClr val="002060"/>
                </a:solidFill>
                <a:latin typeface="Avenir Light"/>
              </a:rPr>
              <a:t> </a:t>
            </a:r>
          </a:p>
          <a:p>
            <a:pPr defTabSz="462229">
              <a:defRPr/>
            </a:pPr>
            <a:endParaRPr lang="en-US">
              <a:solidFill>
                <a:srgbClr val="002060"/>
              </a:solidFill>
              <a:latin typeface="Avenir Light"/>
            </a:endParaRPr>
          </a:p>
          <a:p>
            <a:pPr marL="171450" indent="-171450" defTabSz="462229">
              <a:buFont typeface="Arial" panose="020B0604020202020204" pitchFamily="34" charset="0"/>
              <a:buChar char="•"/>
              <a:defRPr/>
            </a:pPr>
            <a:r>
              <a:rPr lang="en-US">
                <a:solidFill>
                  <a:srgbClr val="002060"/>
                </a:solidFill>
                <a:latin typeface="Avenir Light"/>
              </a:rPr>
              <a:t>The DSW statement is located on the back of the identification badge worn by CoSD employees. </a:t>
            </a:r>
            <a:endParaRPr lang="en-US" sz="1200">
              <a:solidFill>
                <a:srgbClr val="002060"/>
              </a:solidFill>
              <a:latin typeface="Avenir Light"/>
              <a:cs typeface="+mn-cs"/>
            </a:endParaRPr>
          </a:p>
          <a:p>
            <a:pPr marL="171450" indent="-171450" defTabSz="462229">
              <a:buFont typeface="Arial" panose="020B0604020202020204" pitchFamily="34" charset="0"/>
              <a:buChar char="•"/>
              <a:defRPr/>
            </a:pPr>
            <a:r>
              <a:rPr lang="en-US" sz="2000">
                <a:solidFill>
                  <a:srgbClr val="002060"/>
                </a:solidFill>
                <a:latin typeface="Avenir Light"/>
                <a:cs typeface="Arial"/>
              </a:rPr>
              <a:t>All public employees are identified as DSWs subject to such activates as may be assigned to them by their supervisors or law under Government Code Section 3100 and 3101. </a:t>
            </a:r>
            <a:endParaRPr lang="en-US" sz="1200">
              <a:solidFill>
                <a:schemeClr val="tx1"/>
              </a:solidFill>
              <a:latin typeface="+mn-lt"/>
              <a:cs typeface="Arial"/>
            </a:endParaRPr>
          </a:p>
          <a:p>
            <a:pPr marL="171450" indent="-171450" defTabSz="462229">
              <a:buFont typeface="Arial" panose="020B0604020202020204" pitchFamily="34" charset="0"/>
              <a:buChar char="•"/>
              <a:defRPr/>
            </a:pPr>
            <a:r>
              <a:rPr lang="en-US" sz="2000">
                <a:solidFill>
                  <a:srgbClr val="002060"/>
                </a:solidFill>
                <a:latin typeface="Avenir Light"/>
                <a:cs typeface="Arial"/>
              </a:rPr>
              <a:t>CoSD employees may need to support additional or alternate activities in a disaster.</a:t>
            </a:r>
          </a:p>
          <a:p>
            <a:pPr marL="171450" indent="-171450" defTabSz="462229">
              <a:buFont typeface="Arial" panose="020B0604020202020204" pitchFamily="34" charset="0"/>
              <a:buChar char="•"/>
              <a:defRPr/>
            </a:pPr>
            <a:r>
              <a:rPr lang="en-US" sz="2000">
                <a:solidFill>
                  <a:srgbClr val="002060"/>
                </a:solidFill>
                <a:latin typeface="Avenir Light"/>
                <a:cs typeface="Arial"/>
              </a:rPr>
              <a:t>County employees can elect to attend special training available through the County of San Diego Office of Emergency Services (OES).  The Ready Disaster Service Worker Program offers  training to perform roles such as a 2-1-1 phone operator, emergency operations center support, local assistance center worker, emergency shelter worker, and other support roles. </a:t>
            </a:r>
          </a:p>
          <a:p>
            <a:pPr defTabSz="462229">
              <a:defRPr/>
            </a:pPr>
            <a:endParaRPr lang="en-US">
              <a:solidFill>
                <a:srgbClr val="002060"/>
              </a:solidFill>
              <a:latin typeface="Avenir Light"/>
            </a:endParaRPr>
          </a:p>
          <a:p>
            <a:endParaRPr lang="en-US"/>
          </a:p>
          <a:p>
            <a:endParaRPr lang="en-US"/>
          </a:p>
        </p:txBody>
      </p:sp>
      <p:sp>
        <p:nvSpPr>
          <p:cNvPr id="4" name="Slide Number Placeholder 3">
            <a:extLst>
              <a:ext uri="{FF2B5EF4-FFF2-40B4-BE49-F238E27FC236}">
                <a16:creationId xmlns:a16="http://schemas.microsoft.com/office/drawing/2014/main" id="{CA28B8BD-C111-FC85-3114-DEF6736CEA81}"/>
              </a:ext>
            </a:extLst>
          </p:cNvPr>
          <p:cNvSpPr>
            <a:spLocks noGrp="1"/>
          </p:cNvSpPr>
          <p:nvPr>
            <p:ph type="sldNum" sz="quarter" idx="5"/>
          </p:nvPr>
        </p:nvSpPr>
        <p:spPr/>
        <p:txBody>
          <a:bodyPr/>
          <a:lstStyle/>
          <a:p>
            <a:fld id="{74B60785-9338-114B-891F-4D52A71C2C76}" type="slidenum">
              <a:rPr lang="en-US" smtClean="0"/>
              <a:t>10</a:t>
            </a:fld>
            <a:endParaRPr lang="en-US"/>
          </a:p>
        </p:txBody>
      </p:sp>
    </p:spTree>
    <p:extLst>
      <p:ext uri="{BB962C8B-B14F-4D97-AF65-F5344CB8AC3E}">
        <p14:creationId xmlns:p14="http://schemas.microsoft.com/office/powerpoint/2010/main" val="4228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9741B-EFC6-E0E9-0646-B96A9B739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7F0FE-D738-DAE5-B38B-E5C632F0A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1AEEB-CB0A-23B8-ED3E-1365EC79B6DD}"/>
              </a:ext>
            </a:extLst>
          </p:cNvPr>
          <p:cNvSpPr>
            <a:spLocks noGrp="1"/>
          </p:cNvSpPr>
          <p:nvPr>
            <p:ph type="body" idx="1"/>
          </p:nvPr>
        </p:nvSpPr>
        <p:spPr/>
        <p:txBody>
          <a:bodyPr/>
          <a:lstStyle/>
          <a:p>
            <a:pPr lvl="1" indent="-226695">
              <a:lnSpc>
                <a:spcPct val="100000"/>
              </a:lnSpc>
              <a:buClr>
                <a:srgbClr val="0A0C04"/>
              </a:buClr>
            </a:pPr>
            <a:r>
              <a:rPr lang="en-US" b="1">
                <a:solidFill>
                  <a:srgbClr val="002060"/>
                </a:solidFill>
                <a:latin typeface="Avenir Light"/>
              </a:rPr>
              <a:t>Anuj/Jeff:</a:t>
            </a:r>
            <a:endParaRPr lang="en-US" sz="1200" b="1">
              <a:solidFill>
                <a:srgbClr val="002060"/>
              </a:solidFill>
              <a:latin typeface="Avenir Light"/>
            </a:endParaRPr>
          </a:p>
          <a:p>
            <a:pPr lvl="1" indent="-226695">
              <a:lnSpc>
                <a:spcPct val="100000"/>
              </a:lnSpc>
              <a:buClr>
                <a:srgbClr val="0A0C04"/>
              </a:buClr>
            </a:pPr>
            <a:endParaRPr lang="en-US" sz="1200">
              <a:solidFill>
                <a:srgbClr val="002060"/>
              </a:solidFill>
              <a:latin typeface="Avenir Light"/>
            </a:endParaRPr>
          </a:p>
          <a:p>
            <a:pPr lvl="1" indent="-226695">
              <a:lnSpc>
                <a:spcPct val="100000"/>
              </a:lnSpc>
              <a:buClr>
                <a:srgbClr val="0A0C04"/>
              </a:buClr>
              <a:buFont typeface="Arial" panose="020B0604020202020204" pitchFamily="34" charset="0"/>
              <a:buChar char="•"/>
            </a:pPr>
            <a:r>
              <a:rPr lang="en-US" sz="1200">
                <a:solidFill>
                  <a:srgbClr val="002060"/>
                </a:solidFill>
                <a:latin typeface="Avenir Light"/>
              </a:rPr>
              <a:t>Now let’s look at activation support and assistance. </a:t>
            </a:r>
          </a:p>
          <a:p>
            <a:pPr lvl="1" indent="-226695">
              <a:lnSpc>
                <a:spcPct val="100000"/>
              </a:lnSpc>
              <a:buClr>
                <a:srgbClr val="0A0C04"/>
              </a:buClr>
              <a:buFont typeface="Arial" panose="020B0604020202020204" pitchFamily="34" charset="0"/>
              <a:buChar char="•"/>
            </a:pPr>
            <a:r>
              <a:rPr lang="en-US" sz="1200">
                <a:solidFill>
                  <a:srgbClr val="002060"/>
                </a:solidFill>
                <a:latin typeface="Avenir Light"/>
              </a:rPr>
              <a:t>Any departments/branches and personnel under CoSD may be requested to support the activation of ICS in response to anticipated public risk. </a:t>
            </a:r>
            <a:endParaRPr lang="en-US">
              <a:cs typeface="Arial"/>
            </a:endParaRPr>
          </a:p>
          <a:p>
            <a:pPr lvl="1" indent="-226695">
              <a:lnSpc>
                <a:spcPct val="100000"/>
              </a:lnSpc>
              <a:buClr>
                <a:srgbClr val="0A0C04"/>
              </a:buClr>
              <a:buFont typeface="Arial" panose="020B0604020202020204" pitchFamily="34" charset="0"/>
              <a:buChar char="•"/>
            </a:pPr>
            <a:r>
              <a:rPr lang="en-US" sz="1200">
                <a:solidFill>
                  <a:srgbClr val="002060"/>
                </a:solidFill>
                <a:latin typeface="Avenir Light"/>
              </a:rPr>
              <a:t>Some departments may be tasked with special assignments or required to divert their expertise to the response as the first priority and defer usual and customary CoSD branch activities. </a:t>
            </a:r>
          </a:p>
          <a:p>
            <a:pPr lvl="1" indent="-226695">
              <a:lnSpc>
                <a:spcPct val="100000"/>
              </a:lnSpc>
              <a:buClr>
                <a:srgbClr val="0A0C04"/>
              </a:buClr>
              <a:buFont typeface="Arial" panose="020B0604020202020204" pitchFamily="34" charset="0"/>
              <a:buChar char="•"/>
            </a:pPr>
            <a:r>
              <a:rPr lang="en-US" sz="1200">
                <a:solidFill>
                  <a:srgbClr val="002060"/>
                </a:solidFill>
                <a:latin typeface="Avenir Light"/>
              </a:rPr>
              <a:t>This large reassignment of personnel and branch support activity has occurred with firestorms and in response to the COVID-19 Pandemic. </a:t>
            </a:r>
          </a:p>
          <a:p>
            <a:pPr lvl="1" indent="-226695">
              <a:lnSpc>
                <a:spcPct val="100000"/>
              </a:lnSpc>
              <a:buClr>
                <a:srgbClr val="0A0C04"/>
              </a:buClr>
            </a:pPr>
            <a:endParaRPr lang="en-US" sz="1200" b="1">
              <a:solidFill>
                <a:srgbClr val="002060"/>
              </a:solidFill>
              <a:latin typeface="Avenir Light"/>
            </a:endParaRPr>
          </a:p>
        </p:txBody>
      </p:sp>
      <p:sp>
        <p:nvSpPr>
          <p:cNvPr id="4" name="Slide Number Placeholder 3">
            <a:extLst>
              <a:ext uri="{FF2B5EF4-FFF2-40B4-BE49-F238E27FC236}">
                <a16:creationId xmlns:a16="http://schemas.microsoft.com/office/drawing/2014/main" id="{E624F90C-739C-2F55-593A-BF9D458E1224}"/>
              </a:ext>
            </a:extLst>
          </p:cNvPr>
          <p:cNvSpPr>
            <a:spLocks noGrp="1"/>
          </p:cNvSpPr>
          <p:nvPr>
            <p:ph type="sldNum" sz="quarter" idx="5"/>
          </p:nvPr>
        </p:nvSpPr>
        <p:spPr/>
        <p:txBody>
          <a:bodyPr/>
          <a:lstStyle/>
          <a:p>
            <a:fld id="{74B60785-9338-114B-891F-4D52A71C2C76}" type="slidenum">
              <a:rPr lang="en-US" smtClean="0"/>
              <a:t>11</a:t>
            </a:fld>
            <a:endParaRPr lang="en-US"/>
          </a:p>
        </p:txBody>
      </p:sp>
    </p:spTree>
    <p:extLst>
      <p:ext uri="{BB962C8B-B14F-4D97-AF65-F5344CB8AC3E}">
        <p14:creationId xmlns:p14="http://schemas.microsoft.com/office/powerpoint/2010/main" val="2927217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DBF89-3662-91E9-D15B-5433B9C72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BAC4A-6403-4B48-08CA-86DC78745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3F1CC1-F3AA-E02E-C368-C2B10BE02B52}"/>
              </a:ext>
            </a:extLst>
          </p:cNvPr>
          <p:cNvSpPr>
            <a:spLocks noGrp="1"/>
          </p:cNvSpPr>
          <p:nvPr>
            <p:ph type="body" idx="1"/>
          </p:nvPr>
        </p:nvSpPr>
        <p:spPr/>
        <p:txBody>
          <a:bodyPr/>
          <a:lstStyle/>
          <a:p>
            <a:r>
              <a:rPr lang="en-US" b="1">
                <a:solidFill>
                  <a:srgbClr val="002060"/>
                </a:solidFill>
                <a:latin typeface="Avenir Light"/>
                <a:cs typeface="Arial"/>
              </a:rPr>
              <a:t>Anuj/Jeff</a:t>
            </a:r>
            <a:r>
              <a:rPr lang="en-US" sz="1200" b="1">
                <a:solidFill>
                  <a:srgbClr val="002060"/>
                </a:solidFill>
                <a:latin typeface="Avenir Light"/>
                <a:cs typeface="Arial"/>
              </a:rPr>
              <a:t>:</a:t>
            </a:r>
          </a:p>
          <a:p>
            <a:endParaRPr lang="en-US" sz="1200">
              <a:solidFill>
                <a:srgbClr val="002060"/>
              </a:solidFill>
              <a:latin typeface="Avenir Light"/>
              <a:cs typeface="Arial"/>
            </a:endParaRPr>
          </a:p>
          <a:p>
            <a:pPr marL="171450" indent="-171450">
              <a:buFont typeface="Arial" panose="020B0604020202020204" pitchFamily="34" charset="0"/>
              <a:buChar char="•"/>
            </a:pPr>
            <a:r>
              <a:rPr lang="en-US" sz="1200">
                <a:solidFill>
                  <a:srgbClr val="002060"/>
                </a:solidFill>
                <a:latin typeface="Avenir Light"/>
                <a:cs typeface="Arial"/>
              </a:rPr>
              <a:t>Per PHAB standards, all </a:t>
            </a:r>
            <a:r>
              <a:rPr lang="en-US" sz="1200" u="sng">
                <a:solidFill>
                  <a:srgbClr val="002060"/>
                </a:solidFill>
                <a:latin typeface="Avenir Light"/>
                <a:cs typeface="Arial"/>
              </a:rPr>
              <a:t>permanent</a:t>
            </a:r>
            <a:r>
              <a:rPr lang="en-US" sz="1200">
                <a:solidFill>
                  <a:srgbClr val="002060"/>
                </a:solidFill>
                <a:latin typeface="Avenir Light"/>
                <a:cs typeface="Arial"/>
              </a:rPr>
              <a:t> PHS staff must complete the 2 online training courses in Incident Command System (ICS) and National Incident Management System (NIMS) training series (i.e., IS-100, IS-700) to fulfill minimal responsibilities for emergency response and these are available via FEMA.gov.</a:t>
            </a:r>
          </a:p>
          <a:p>
            <a:pPr marL="171450" indent="-171450">
              <a:buFont typeface="Arial" panose="020B0604020202020204" pitchFamily="34" charset="0"/>
              <a:buChar char="•"/>
            </a:pPr>
            <a:r>
              <a:rPr lang="en-US" sz="1200">
                <a:solidFill>
                  <a:srgbClr val="002060"/>
                </a:solidFill>
                <a:latin typeface="Avenir Light"/>
                <a:cs typeface="Arial"/>
              </a:rPr>
              <a:t>Normally this would include IS-800 but IS-800 is currently offline. Angelica will advise if, and when, IS-800 is back online. </a:t>
            </a:r>
          </a:p>
          <a:p>
            <a:pPr marL="171450" indent="-171450">
              <a:buFont typeface="Arial" panose="020B0604020202020204" pitchFamily="34" charset="0"/>
              <a:buChar char="•"/>
            </a:pPr>
            <a:r>
              <a:rPr lang="en-US" sz="1200" u="sng">
                <a:solidFill>
                  <a:srgbClr val="002060"/>
                </a:solidFill>
                <a:latin typeface="Avenir Light"/>
                <a:cs typeface="Arial"/>
              </a:rPr>
              <a:t>T</a:t>
            </a:r>
            <a:r>
              <a:rPr lang="en-US" sz="1200" b="0" i="0" u="sng">
                <a:solidFill>
                  <a:srgbClr val="002060"/>
                </a:solidFill>
                <a:effectLst/>
                <a:latin typeface="Avenir Light"/>
                <a:cs typeface="Arial"/>
              </a:rPr>
              <a:t>emporary</a:t>
            </a:r>
            <a:r>
              <a:rPr lang="en-US" sz="1200" b="0" i="0">
                <a:solidFill>
                  <a:srgbClr val="002060"/>
                </a:solidFill>
                <a:effectLst/>
                <a:latin typeface="Avenir Light"/>
                <a:cs typeface="Arial"/>
              </a:rPr>
              <a:t> PHS staff are </a:t>
            </a:r>
            <a:r>
              <a:rPr lang="en-US" sz="1200" b="0" i="1">
                <a:solidFill>
                  <a:srgbClr val="002060"/>
                </a:solidFill>
                <a:effectLst/>
                <a:latin typeface="Avenir Light"/>
                <a:cs typeface="Arial"/>
              </a:rPr>
              <a:t>encouraged </a:t>
            </a:r>
            <a:r>
              <a:rPr lang="en-US" sz="1200" b="0" i="0">
                <a:solidFill>
                  <a:srgbClr val="002060"/>
                </a:solidFill>
                <a:effectLst/>
                <a:latin typeface="Avenir Light"/>
                <a:cs typeface="Arial"/>
              </a:rPr>
              <a:t>to take the online classes especially if they may fill a position in response to an emergency. </a:t>
            </a:r>
          </a:p>
          <a:p>
            <a:pPr marL="171450" indent="-171450">
              <a:buFont typeface="Arial" panose="020B0604020202020204" pitchFamily="34" charset="0"/>
              <a:buChar char="•"/>
            </a:pPr>
            <a:r>
              <a:rPr lang="en-US" sz="1200" b="0" i="0">
                <a:solidFill>
                  <a:srgbClr val="002060"/>
                </a:solidFill>
                <a:effectLst/>
                <a:latin typeface="Avenir Light"/>
                <a:cs typeface="Arial"/>
              </a:rPr>
              <a:t>For additional, high-level FEMA training please consult with your Branch Chief. </a:t>
            </a:r>
          </a:p>
          <a:p>
            <a:pPr marL="171450" indent="-171450">
              <a:buFont typeface="Arial" panose="020B0604020202020204" pitchFamily="34" charset="0"/>
              <a:buChar char="•"/>
            </a:pPr>
            <a:r>
              <a:rPr lang="en-US" sz="1200">
                <a:solidFill>
                  <a:srgbClr val="002060"/>
                </a:solidFill>
                <a:latin typeface="Avenir Light"/>
                <a:cs typeface="Arial"/>
              </a:rPr>
              <a:t>Send FEMA issued certificates of completion to your branch Training Champion.</a:t>
            </a:r>
          </a:p>
          <a:p>
            <a:pPr marL="171450" indent="-171450">
              <a:buFont typeface="Arial" panose="020B0604020202020204" pitchFamily="34" charset="0"/>
              <a:buChar char="•"/>
            </a:pPr>
            <a:r>
              <a:rPr lang="en-US" sz="1200">
                <a:solidFill>
                  <a:srgbClr val="002060"/>
                </a:solidFill>
                <a:latin typeface="Avenir Light"/>
                <a:cs typeface="Arial"/>
              </a:rPr>
              <a:t>Angelica can provide you with a list of branch Training Champions. </a:t>
            </a:r>
          </a:p>
          <a:p>
            <a:pPr marL="171450" indent="-171450">
              <a:buFont typeface="Arial" panose="020B0604020202020204" pitchFamily="34" charset="0"/>
              <a:buChar char="•"/>
            </a:pPr>
            <a:r>
              <a:rPr lang="en-US" b="0">
                <a:solidFill>
                  <a:srgbClr val="000000"/>
                </a:solidFill>
                <a:latin typeface="Arial"/>
                <a:cs typeface="Arial"/>
              </a:rPr>
              <a:t>100, 700 and 800 are </a:t>
            </a:r>
            <a:r>
              <a:rPr lang="en-US" b="1">
                <a:solidFill>
                  <a:srgbClr val="000000"/>
                </a:solidFill>
                <a:latin typeface="Arial"/>
                <a:cs typeface="Arial"/>
              </a:rPr>
              <a:t>one and done</a:t>
            </a:r>
            <a:r>
              <a:rPr lang="en-US" b="0">
                <a:solidFill>
                  <a:srgbClr val="000000"/>
                </a:solidFill>
                <a:latin typeface="Arial"/>
                <a:cs typeface="Arial"/>
              </a:rPr>
              <a:t>: At this time, and per PHS leadership, you only have to take these FEMA trainings </a:t>
            </a:r>
            <a:r>
              <a:rPr lang="en-US" b="1">
                <a:solidFill>
                  <a:srgbClr val="000000"/>
                </a:solidFill>
                <a:latin typeface="Arial"/>
                <a:cs typeface="Arial"/>
              </a:rPr>
              <a:t>once</a:t>
            </a:r>
            <a:r>
              <a:rPr lang="en-US" b="0">
                <a:solidFill>
                  <a:srgbClr val="000000"/>
                </a:solidFill>
                <a:latin typeface="Arial"/>
                <a:cs typeface="Arial"/>
              </a:rPr>
              <a:t>.</a:t>
            </a:r>
            <a:endParaRPr lang="en-US" b="1">
              <a:solidFill>
                <a:srgbClr val="000000"/>
              </a:solidFill>
              <a:latin typeface="Arial"/>
              <a:cs typeface="Arial"/>
            </a:endParaRPr>
          </a:p>
          <a:p>
            <a:pPr marL="171450" indent="-171450" algn="just">
              <a:lnSpc>
                <a:spcPts val="1441"/>
              </a:lnSpc>
              <a:buFont typeface="Arial" panose="020B0604020202020204" pitchFamily="34" charset="0"/>
              <a:buChar char="•"/>
            </a:pPr>
            <a:r>
              <a:rPr lang="en-US">
                <a:solidFill>
                  <a:srgbClr val="000000"/>
                </a:solidFill>
                <a:latin typeface="Arial"/>
                <a:cs typeface="Arial"/>
              </a:rPr>
              <a:t>To get started, you will need to obtain your FEMA Student Identification (SID) number. </a:t>
            </a:r>
          </a:p>
          <a:p>
            <a:pPr marL="171450" indent="-171450" algn="just">
              <a:lnSpc>
                <a:spcPts val="1441"/>
              </a:lnSpc>
              <a:buFont typeface="Arial" panose="020B0604020202020204" pitchFamily="34" charset="0"/>
              <a:buChar char="•"/>
            </a:pPr>
            <a:r>
              <a:rPr lang="en-US">
                <a:solidFill>
                  <a:srgbClr val="000000"/>
                </a:solidFill>
                <a:latin typeface="Arial"/>
                <a:cs typeface="Arial"/>
              </a:rPr>
              <a:t>If you do not already have a SID, you can register for one at the link provided on this slide: </a:t>
            </a:r>
            <a:r>
              <a:rPr lang="en-US" u="sng">
                <a:solidFill>
                  <a:srgbClr val="000000"/>
                </a:solidFill>
                <a:latin typeface="Arial"/>
                <a:cs typeface="Arial"/>
                <a:hlinkClick r:id="rId3"/>
              </a:rPr>
              <a:t>https://cdp.dhs.gov/femasid/register</a:t>
            </a:r>
            <a:r>
              <a:rPr lang="en-US">
                <a:solidFill>
                  <a:srgbClr val="000000"/>
                </a:solidFill>
                <a:latin typeface="Arial"/>
                <a:cs typeface="Arial"/>
              </a:rPr>
              <a:t>. </a:t>
            </a:r>
          </a:p>
          <a:p>
            <a:pPr marL="171450" indent="-171450" algn="just">
              <a:lnSpc>
                <a:spcPts val="1441"/>
              </a:lnSpc>
              <a:buFont typeface="Arial" panose="020B0604020202020204" pitchFamily="34" charset="0"/>
              <a:buChar char="•"/>
            </a:pPr>
            <a:r>
              <a:rPr lang="en-US">
                <a:solidFill>
                  <a:srgbClr val="000000"/>
                </a:solidFill>
                <a:latin typeface="Arial"/>
                <a:cs typeface="Arial"/>
              </a:rPr>
              <a:t>And if you have any difficulties, you can contact the email also included for you on this slide: </a:t>
            </a:r>
            <a:r>
              <a:rPr lang="en-US" u="sng">
                <a:solidFill>
                  <a:srgbClr val="000000"/>
                </a:solidFill>
                <a:latin typeface="Arial"/>
                <a:cs typeface="Arial"/>
                <a:hlinkClick r:id="rId4"/>
              </a:rPr>
              <a:t>Independent.Study@fema.dhs.gov</a:t>
            </a:r>
            <a:r>
              <a:rPr lang="en-US">
                <a:solidFill>
                  <a:srgbClr val="000000"/>
                </a:solidFill>
                <a:latin typeface="Arial"/>
                <a:cs typeface="Arial"/>
              </a:rPr>
              <a:t>  </a:t>
            </a:r>
          </a:p>
          <a:p>
            <a:pPr marL="171450" indent="-171450" algn="just">
              <a:lnSpc>
                <a:spcPts val="1441"/>
              </a:lnSpc>
              <a:buFont typeface="Arial" panose="020B0604020202020204" pitchFamily="34" charset="0"/>
              <a:buChar char="•"/>
            </a:pPr>
            <a:endParaRPr lang="en-US" sz="1200" b="0" i="0">
              <a:solidFill>
                <a:srgbClr val="000000"/>
              </a:solidFill>
              <a:effectLst/>
              <a:latin typeface="Arial"/>
              <a:cs typeface="Arial"/>
            </a:endParaRPr>
          </a:p>
          <a:p>
            <a:pPr marL="171450" marR="0" lvl="0" indent="-171450" algn="just" defTabSz="457200" rtl="0" eaLnBrk="1" fontAlgn="auto" latinLnBrk="0" hangingPunct="1">
              <a:lnSpc>
                <a:spcPts val="1441"/>
              </a:lnSpc>
              <a:spcBef>
                <a:spcPts val="0"/>
              </a:spcBef>
              <a:spcAft>
                <a:spcPts val="0"/>
              </a:spcAft>
              <a:buClrTx/>
              <a:buSzTx/>
              <a:buFont typeface="Arial" panose="020B0604020202020204" pitchFamily="34" charset="0"/>
              <a:buChar char="•"/>
              <a:tabLst/>
              <a:defRPr/>
            </a:pPr>
            <a:r>
              <a:rPr lang="en-US" b="1" i="0" u="none" strike="noStrike">
                <a:solidFill>
                  <a:srgbClr val="000000"/>
                </a:solidFill>
                <a:effectLst/>
                <a:latin typeface="Arial"/>
                <a:cs typeface="Arial"/>
              </a:rPr>
              <a:t>HIP POCKET:  </a:t>
            </a:r>
            <a:r>
              <a:rPr lang="en-US" b="1">
                <a:solidFill>
                  <a:srgbClr val="000000"/>
                </a:solidFill>
                <a:latin typeface="Arial"/>
                <a:cs typeface="Arial"/>
              </a:rPr>
              <a:t> </a:t>
            </a:r>
          </a:p>
          <a:p>
            <a:pPr marL="171450" indent="-171450" algn="just">
              <a:lnSpc>
                <a:spcPts val="1441"/>
              </a:lnSpc>
              <a:buFont typeface="Arial" panose="020B0604020202020204" pitchFamily="34" charset="0"/>
              <a:buChar char="•"/>
            </a:pPr>
            <a:r>
              <a:rPr lang="en-US" sz="1200" b="0" i="0">
                <a:solidFill>
                  <a:srgbClr val="000000"/>
                </a:solidFill>
                <a:effectLst/>
                <a:latin typeface="Arial"/>
                <a:cs typeface="Arial"/>
              </a:rPr>
              <a:t>F</a:t>
            </a:r>
            <a:r>
              <a:rPr lang="en-US" sz="1800" b="0" i="0">
                <a:solidFill>
                  <a:srgbClr val="000000"/>
                </a:solidFill>
                <a:effectLst/>
                <a:latin typeface="Arial"/>
                <a:cs typeface="Arial"/>
              </a:rPr>
              <a:t>or additional, higher-level training (e.g., for Tier 2 or 3, </a:t>
            </a:r>
            <a:r>
              <a:rPr lang="en-US" sz="1800">
                <a:solidFill>
                  <a:srgbClr val="000000"/>
                </a:solidFill>
                <a:latin typeface="Arial"/>
                <a:cs typeface="Arial"/>
              </a:rPr>
              <a:t>such</a:t>
            </a:r>
            <a:r>
              <a:rPr lang="en-US" sz="1800" b="0" i="0">
                <a:solidFill>
                  <a:srgbClr val="000000"/>
                </a:solidFill>
                <a:effectLst/>
                <a:latin typeface="Arial"/>
                <a:cs typeface="Arial"/>
              </a:rPr>
              <a:t> as Public Health Leaders, Senior Staff or those likely to have a leadership role within an emergency), please consult with your Branch Chief, and the FEMA NIMS Training Program </a:t>
            </a:r>
            <a:r>
              <a:rPr lang="en-US" sz="1800" b="0" i="0" u="none" strike="noStrike">
                <a:solidFill>
                  <a:srgbClr val="0563C1"/>
                </a:solidFill>
                <a:effectLst/>
                <a:latin typeface="Arial"/>
                <a:cs typeface="Arial"/>
                <a:hlinkClick r:id="rId5"/>
              </a:rPr>
              <a:t>website</a:t>
            </a:r>
            <a:r>
              <a:rPr lang="en-US" sz="1800" b="0" i="0">
                <a:solidFill>
                  <a:srgbClr val="000000"/>
                </a:solidFill>
                <a:effectLst/>
                <a:latin typeface="Arial"/>
                <a:cs typeface="Arial"/>
              </a:rPr>
              <a:t> and resources to determine appropriate training. It is recommended by the CDC that any full time PHS staff that will be in a leadership role within a response, this includes all members of the Command staff, (PIO, Liaison, Safety, Medical Director) as well as the Section, Branch or Unit leaders should successfully complete the above (IS-100, 700) as well as the ICS 200 (online), 300 &amp; 400 in person classes. </a:t>
            </a:r>
          </a:p>
          <a:p>
            <a:pPr marL="171450" indent="-171450" algn="just">
              <a:lnSpc>
                <a:spcPts val="1441"/>
              </a:lnSpc>
              <a:buFont typeface="Arial" panose="020B0604020202020204" pitchFamily="34" charset="0"/>
              <a:buChar char="•"/>
            </a:pPr>
            <a:r>
              <a:rPr lang="en-US" sz="1800" b="0" i="0">
                <a:solidFill>
                  <a:srgbClr val="000000"/>
                </a:solidFill>
                <a:effectLst/>
                <a:latin typeface="Arial"/>
                <a:cs typeface="Arial"/>
              </a:rPr>
              <a:t>The additional trainings are not mandatory currently (as of 6/11/2025). </a:t>
            </a:r>
          </a:p>
          <a:p>
            <a:pPr marL="171450" indent="-171450" algn="just">
              <a:lnSpc>
                <a:spcPts val="1441"/>
              </a:lnSpc>
              <a:buFont typeface="Arial" panose="020B0604020202020204" pitchFamily="34" charset="0"/>
              <a:buChar char="•"/>
            </a:pPr>
            <a:r>
              <a:rPr lang="en-US" sz="1800" b="0" i="0">
                <a:solidFill>
                  <a:srgbClr val="000000"/>
                </a:solidFill>
                <a:effectLst/>
                <a:latin typeface="Arial"/>
                <a:cs typeface="Arial"/>
              </a:rPr>
              <a:t>If you are interested in obtaining the in-person training for your potential role in an emergency, see the San Diego Urban Area Security Initiative Training Calendar website for in-person offerings at </a:t>
            </a:r>
            <a:r>
              <a:rPr lang="en-US" sz="1800" b="0" i="0" u="sng" strike="noStrike">
                <a:solidFill>
                  <a:srgbClr val="0563C1"/>
                </a:solidFill>
                <a:effectLst/>
                <a:latin typeface="Arial"/>
                <a:cs typeface="Arial"/>
                <a:hlinkClick r:id="rId6"/>
              </a:rPr>
              <a:t>sduasi.org</a:t>
            </a:r>
            <a:r>
              <a:rPr lang="en-US" sz="1800" b="0" i="0">
                <a:solidFill>
                  <a:srgbClr val="000000"/>
                </a:solidFill>
                <a:effectLst/>
                <a:latin typeface="Calibri"/>
                <a:ea typeface="Calibri"/>
                <a:cs typeface="Calibri"/>
              </a:rPr>
              <a:t>. </a:t>
            </a:r>
            <a:endParaRPr lang="en-US" b="0" i="0">
              <a:solidFill>
                <a:srgbClr val="000000"/>
              </a:solidFill>
              <a:effectLst/>
              <a:latin typeface="Calibri"/>
              <a:ea typeface="Calibri"/>
              <a:cs typeface="Calibri"/>
            </a:endParaRPr>
          </a:p>
          <a:p>
            <a:endParaRPr lang="en-US">
              <a:latin typeface="Arial"/>
              <a:ea typeface="Calibri"/>
              <a:cs typeface="Arial"/>
            </a:endParaRPr>
          </a:p>
        </p:txBody>
      </p:sp>
      <p:sp>
        <p:nvSpPr>
          <p:cNvPr id="4" name="Slide Number Placeholder 3">
            <a:extLst>
              <a:ext uri="{FF2B5EF4-FFF2-40B4-BE49-F238E27FC236}">
                <a16:creationId xmlns:a16="http://schemas.microsoft.com/office/drawing/2014/main" id="{66345E08-FCF5-9ADC-90BD-487F43339712}"/>
              </a:ext>
            </a:extLst>
          </p:cNvPr>
          <p:cNvSpPr>
            <a:spLocks noGrp="1"/>
          </p:cNvSpPr>
          <p:nvPr>
            <p:ph type="sldNum" sz="quarter" idx="5"/>
          </p:nvPr>
        </p:nvSpPr>
        <p:spPr/>
        <p:txBody>
          <a:bodyPr/>
          <a:lstStyle/>
          <a:p>
            <a:fld id="{74B60785-9338-114B-891F-4D52A71C2C76}" type="slidenum">
              <a:rPr lang="en-US" smtClean="0"/>
              <a:t>12</a:t>
            </a:fld>
            <a:endParaRPr lang="en-US"/>
          </a:p>
        </p:txBody>
      </p:sp>
    </p:spTree>
    <p:extLst>
      <p:ext uri="{BB962C8B-B14F-4D97-AF65-F5344CB8AC3E}">
        <p14:creationId xmlns:p14="http://schemas.microsoft.com/office/powerpoint/2010/main" val="3712768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11C1C-1A50-EB0F-BC7A-4C23779F0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AEBCE-72F6-30FE-7AF9-71D5543B7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661EFE-AAB5-AEEC-A7E1-8AA8D7AE0B98}"/>
              </a:ext>
            </a:extLst>
          </p:cNvPr>
          <p:cNvSpPr>
            <a:spLocks noGrp="1"/>
          </p:cNvSpPr>
          <p:nvPr>
            <p:ph type="body" idx="1"/>
          </p:nvPr>
        </p:nvSpPr>
        <p:spPr/>
        <p:txBody>
          <a:bodyPr/>
          <a:lstStyle/>
          <a:p>
            <a:r>
              <a:rPr lang="en-US" b="1">
                <a:solidFill>
                  <a:srgbClr val="002060"/>
                </a:solidFill>
                <a:latin typeface="Avenir Light"/>
              </a:rPr>
              <a:t>Anuj/Jeff:</a:t>
            </a:r>
          </a:p>
          <a:p>
            <a:endParaRPr lang="en-US" b="1">
              <a:solidFill>
                <a:srgbClr val="002060"/>
              </a:solidFill>
              <a:latin typeface="Avenir Light"/>
            </a:endParaRPr>
          </a:p>
          <a:p>
            <a:pPr marL="171450" indent="-171450">
              <a:buFont typeface="Arial" panose="020B0604020202020204" pitchFamily="34" charset="0"/>
              <a:buChar char="•"/>
            </a:pPr>
            <a:r>
              <a:rPr lang="en-US" sz="1200" b="0" i="0">
                <a:solidFill>
                  <a:srgbClr val="002060"/>
                </a:solidFill>
                <a:effectLst/>
                <a:latin typeface="Avenir Light"/>
              </a:rPr>
              <a:t>So, NIMS and ICS, why is this important to you?</a:t>
            </a:r>
          </a:p>
          <a:p>
            <a:pPr marL="171450" indent="-171450">
              <a:buFont typeface="Arial" panose="020B0604020202020204" pitchFamily="34" charset="0"/>
              <a:buChar char="•"/>
            </a:pPr>
            <a:r>
              <a:rPr lang="en-US" sz="1200" b="0" i="0">
                <a:solidFill>
                  <a:srgbClr val="002060"/>
                </a:solidFill>
                <a:effectLst/>
                <a:latin typeface="Avenir Light"/>
              </a:rPr>
              <a:t>Well, NIMS is a comprehensive, national </a:t>
            </a:r>
            <a:r>
              <a:rPr lang="en-US" sz="1200" b="1" i="0">
                <a:solidFill>
                  <a:srgbClr val="002060"/>
                </a:solidFill>
                <a:effectLst/>
                <a:latin typeface="Avenir Light"/>
              </a:rPr>
              <a:t>approach</a:t>
            </a:r>
            <a:r>
              <a:rPr lang="en-US" sz="1200" b="0" i="0">
                <a:solidFill>
                  <a:srgbClr val="002060"/>
                </a:solidFill>
                <a:effectLst/>
                <a:latin typeface="Avenir Light"/>
              </a:rPr>
              <a:t> to incident management developed by the Department of Homeland Security following the September 11 attacks.</a:t>
            </a:r>
          </a:p>
          <a:p>
            <a:pPr marL="171450" indent="-171450">
              <a:buFont typeface="Arial" panose="020B0604020202020204" pitchFamily="34" charset="0"/>
              <a:buChar char="•"/>
            </a:pPr>
            <a:r>
              <a:rPr lang="en-US" sz="1200" b="0" i="0">
                <a:solidFill>
                  <a:srgbClr val="002060"/>
                </a:solidFill>
                <a:effectLst/>
                <a:latin typeface="Avenir Light"/>
              </a:rPr>
              <a:t>NIMS is intended to facilitate </a:t>
            </a:r>
            <a:r>
              <a:rPr lang="en-US" sz="1200" b="1" i="0">
                <a:solidFill>
                  <a:srgbClr val="002060"/>
                </a:solidFill>
                <a:effectLst/>
                <a:latin typeface="Avenir Light"/>
              </a:rPr>
              <a:t>coordination</a:t>
            </a:r>
            <a:r>
              <a:rPr lang="en-US" sz="1200" b="0" i="0">
                <a:solidFill>
                  <a:srgbClr val="002060"/>
                </a:solidFill>
                <a:effectLst/>
                <a:latin typeface="Avenir Light"/>
              </a:rPr>
              <a:t> between all responders, including all levels of government with public, private and nongovernmental organizations. </a:t>
            </a:r>
          </a:p>
          <a:p>
            <a:pPr marL="171450" indent="-171450">
              <a:buFont typeface="Arial" panose="020B0604020202020204" pitchFamily="34" charset="0"/>
              <a:buChar char="•"/>
            </a:pPr>
            <a:r>
              <a:rPr lang="en-US" sz="1200" b="0" i="0">
                <a:solidFill>
                  <a:srgbClr val="002060"/>
                </a:solidFill>
                <a:effectLst/>
                <a:latin typeface="Avenir Light"/>
              </a:rPr>
              <a:t>ICS is a standardized approach to command,</a:t>
            </a:r>
            <a:r>
              <a:rPr lang="en-US" sz="1200">
                <a:solidFill>
                  <a:srgbClr val="002060"/>
                </a:solidFill>
                <a:latin typeface="Avenir Light"/>
              </a:rPr>
              <a:t> </a:t>
            </a:r>
            <a:r>
              <a:rPr lang="en-US" sz="1200" b="0" i="0">
                <a:solidFill>
                  <a:srgbClr val="002060"/>
                </a:solidFill>
                <a:effectLst/>
                <a:latin typeface="Avenir Light"/>
              </a:rPr>
              <a:t>control, and coordinate emergency response by providing a common </a:t>
            </a:r>
            <a:r>
              <a:rPr lang="en-US" sz="1200" b="1" i="0">
                <a:solidFill>
                  <a:srgbClr val="002060"/>
                </a:solidFill>
                <a:effectLst/>
                <a:latin typeface="Avenir Light"/>
              </a:rPr>
              <a:t>hierarchy</a:t>
            </a:r>
            <a:r>
              <a:rPr lang="en-US" sz="1200" b="0" i="0">
                <a:solidFill>
                  <a:srgbClr val="002060"/>
                </a:solidFill>
                <a:effectLst/>
                <a:latin typeface="Avenir Light"/>
              </a:rPr>
              <a:t> within which responders from multiple agencies can be effective. </a:t>
            </a:r>
          </a:p>
          <a:p>
            <a:pPr marL="171450" indent="-171450">
              <a:buFont typeface="Arial" panose="020B0604020202020204" pitchFamily="34" charset="0"/>
              <a:buChar char="•"/>
            </a:pPr>
            <a:r>
              <a:rPr lang="en-US" sz="1200" b="0" i="0">
                <a:solidFill>
                  <a:srgbClr val="002060"/>
                </a:solidFill>
                <a:effectLst/>
                <a:latin typeface="Avenir Light"/>
                <a:cs typeface="Arial"/>
              </a:rPr>
              <a:t>Now over to Angelica for the knowledge check.</a:t>
            </a:r>
            <a:endParaRPr lang="en-US" sz="1200">
              <a:solidFill>
                <a:srgbClr val="002060"/>
              </a:solidFill>
              <a:latin typeface="Avenir Light"/>
              <a:cs typeface="Arial"/>
            </a:endParaRPr>
          </a:p>
          <a:p>
            <a:endParaRPr lang="en-US" b="1">
              <a:solidFill>
                <a:srgbClr val="002060"/>
              </a:solidFill>
              <a:latin typeface="Avenir Light"/>
            </a:endParaRPr>
          </a:p>
          <a:p>
            <a:endParaRPr lang="en-US" b="1">
              <a:solidFill>
                <a:srgbClr val="002060"/>
              </a:solidFill>
              <a:latin typeface="Avenir Light"/>
            </a:endParaRPr>
          </a:p>
          <a:p>
            <a:r>
              <a:rPr lang="en-US" b="1">
                <a:solidFill>
                  <a:srgbClr val="002060"/>
                </a:solidFill>
                <a:latin typeface="Avenir Light"/>
              </a:rPr>
              <a:t>HIP POCKET:</a:t>
            </a:r>
          </a:p>
          <a:p>
            <a:pPr marL="171450" indent="-171450">
              <a:buFont typeface="Arial" panose="020B0604020202020204" pitchFamily="34" charset="0"/>
              <a:buChar char="•"/>
            </a:pPr>
            <a:r>
              <a:rPr lang="en-US">
                <a:solidFill>
                  <a:srgbClr val="002060"/>
                </a:solidFill>
                <a:latin typeface="Avenir Light"/>
              </a:rPr>
              <a:t>More information on NIMS is located at </a:t>
            </a:r>
            <a:r>
              <a:rPr lang="en-US" u="sng">
                <a:solidFill>
                  <a:srgbClr val="002060"/>
                </a:solidFill>
                <a:latin typeface="Avenir Light"/>
                <a:hlinkClick r:id="rId3">
                  <a:extLst>
                    <a:ext uri="{A12FA001-AC4F-418D-AE19-62706E023703}">
                      <ahyp:hlinkClr xmlns:ahyp="http://schemas.microsoft.com/office/drawing/2018/hyperlinkcolor" val="tx"/>
                    </a:ext>
                  </a:extLst>
                </a:hlinkClick>
              </a:rPr>
              <a:t>https://www.fema.gov/national-incident-management-system</a:t>
            </a:r>
            <a:r>
              <a:rPr lang="en-US" u="sng">
                <a:solidFill>
                  <a:srgbClr val="002060"/>
                </a:solidFill>
                <a:latin typeface="Avenir Light"/>
              </a:rPr>
              <a:t>.</a:t>
            </a:r>
            <a:r>
              <a:rPr lang="en-US">
                <a:solidFill>
                  <a:srgbClr val="002060"/>
                </a:solidFill>
                <a:latin typeface="Avenir Light"/>
              </a:rPr>
              <a:t> </a:t>
            </a:r>
            <a:endParaRPr lang="en-US">
              <a:ea typeface="Calibri"/>
              <a:cs typeface="Calibri"/>
            </a:endParaRPr>
          </a:p>
        </p:txBody>
      </p:sp>
      <p:sp>
        <p:nvSpPr>
          <p:cNvPr id="4" name="Slide Number Placeholder 3">
            <a:extLst>
              <a:ext uri="{FF2B5EF4-FFF2-40B4-BE49-F238E27FC236}">
                <a16:creationId xmlns:a16="http://schemas.microsoft.com/office/drawing/2014/main" id="{A23F0B70-DADA-82DA-E467-C027EA70FC8D}"/>
              </a:ext>
            </a:extLst>
          </p:cNvPr>
          <p:cNvSpPr>
            <a:spLocks noGrp="1"/>
          </p:cNvSpPr>
          <p:nvPr>
            <p:ph type="sldNum" sz="quarter" idx="5"/>
          </p:nvPr>
        </p:nvSpPr>
        <p:spPr/>
        <p:txBody>
          <a:bodyPr/>
          <a:lstStyle/>
          <a:p>
            <a:fld id="{74B60785-9338-114B-891F-4D52A71C2C76}" type="slidenum">
              <a:rPr lang="en-US" smtClean="0"/>
              <a:t>13</a:t>
            </a:fld>
            <a:endParaRPr lang="en-US"/>
          </a:p>
        </p:txBody>
      </p:sp>
    </p:spTree>
    <p:extLst>
      <p:ext uri="{BB962C8B-B14F-4D97-AF65-F5344CB8AC3E}">
        <p14:creationId xmlns:p14="http://schemas.microsoft.com/office/powerpoint/2010/main" val="2735706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Angelica: </a:t>
            </a:r>
            <a:r>
              <a:rPr lang="en-US" b="0"/>
              <a:t>(</a:t>
            </a:r>
            <a:r>
              <a:rPr lang="en-US" b="0" i="1"/>
              <a:t>Launch </a:t>
            </a:r>
            <a:r>
              <a:rPr lang="en-US" i="1"/>
              <a:t>the Teams poll)</a:t>
            </a:r>
            <a:endParaRPr lang="en-US" i="1">
              <a:ea typeface="Calibri"/>
              <a:cs typeface="Calibri"/>
            </a:endParaRPr>
          </a:p>
          <a:p>
            <a:endParaRPr lang="en-US" i="0"/>
          </a:p>
          <a:p>
            <a:pPr marL="171450" indent="-171450">
              <a:buFont typeface="Arial,Sans-Serif"/>
              <a:buChar char="•"/>
            </a:pPr>
            <a:r>
              <a:rPr lang="en-US"/>
              <a:t>Thank you!  </a:t>
            </a:r>
            <a:endParaRPr lang="en-US">
              <a:ea typeface="Calibri"/>
              <a:cs typeface="Calibri"/>
            </a:endParaRPr>
          </a:p>
          <a:p>
            <a:pPr marL="171450" indent="-171450">
              <a:buFont typeface="Arial,Sans-Serif"/>
              <a:buChar char="•"/>
            </a:pPr>
            <a:r>
              <a:rPr lang="en-US"/>
              <a:t>Now for our first round of Check Understanding questions.</a:t>
            </a:r>
            <a:endParaRPr lang="en-US">
              <a:ea typeface="Calibri"/>
              <a:cs typeface="Calibri"/>
            </a:endParaRPr>
          </a:p>
          <a:p>
            <a:pPr marL="171450" indent="-171450">
              <a:buFont typeface="Arial,Sans-Serif"/>
              <a:buChar char="•"/>
            </a:pPr>
            <a:r>
              <a:rPr lang="en-US"/>
              <a:t>Again, click on the link for the poll to answer the questions</a:t>
            </a:r>
            <a:endParaRPr lang="en-US">
              <a:ea typeface="Calibri"/>
              <a:cs typeface="Calibri"/>
            </a:endParaRPr>
          </a:p>
          <a:p>
            <a:pPr marL="171450" indent="-171450">
              <a:buFont typeface="Arial,Sans-Serif"/>
              <a:buChar char="•"/>
            </a:pPr>
            <a:r>
              <a:rPr lang="en-US"/>
              <a:t>Remember, if you are unable to access the poll or are having technical challenges, just LMK.</a:t>
            </a:r>
            <a:endParaRPr lang="en-US">
              <a:ea typeface="Calibri"/>
              <a:cs typeface="Calibri"/>
            </a:endParaRPr>
          </a:p>
          <a:p>
            <a:pPr marL="171450" indent="-171450">
              <a:buFont typeface="Arial,Sans-Serif"/>
              <a:buChar char="•"/>
            </a:pPr>
            <a:r>
              <a:rPr lang="en-US"/>
              <a:t>Do we have everyone?</a:t>
            </a:r>
            <a:endParaRPr lang="en-US">
              <a:ea typeface="Calibri"/>
              <a:cs typeface="Calibri"/>
            </a:endParaRPr>
          </a:p>
          <a:p>
            <a:pPr marL="171450" indent="-171450">
              <a:buFont typeface="Arial,Sans-Serif"/>
              <a:buChar char="•"/>
            </a:pPr>
            <a:r>
              <a:rPr lang="en-US" i="1"/>
              <a:t>(Angelica: If the group is small enough, and time permits, call out a person or two to make sure they are good for the first poll question).</a:t>
            </a:r>
            <a:endParaRPr lang="en-US"/>
          </a:p>
          <a:p>
            <a:pPr marL="171450" indent="-171450">
              <a:buFont typeface="Arial,Sans-Serif"/>
              <a:buChar char="•"/>
            </a:pPr>
            <a:r>
              <a:rPr lang="en-US" i="1"/>
              <a:t>Read question and results aloud (if results are available).</a:t>
            </a:r>
            <a:endParaRPr lang="en-US" i="1">
              <a:ea typeface="Calibri"/>
              <a:cs typeface="Calibri"/>
            </a:endParaRPr>
          </a:p>
          <a:p>
            <a:pPr marL="171450" indent="-171450">
              <a:buFont typeface="Arial,Sans-Serif"/>
              <a:buChar char="•"/>
            </a:pPr>
            <a:r>
              <a:rPr lang="en-US"/>
              <a:t>Wonderful! I see we have full participation.</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defTabSz="462229">
              <a:defRPr/>
            </a:pPr>
            <a:fld id="{74B60785-9338-114B-891F-4D52A71C2C76}" type="slidenum">
              <a:rPr lang="en-US">
                <a:solidFill>
                  <a:prstClr val="black"/>
                </a:solidFill>
                <a:latin typeface="Calibri"/>
              </a:rPr>
              <a:pPr defTabSz="462229">
                <a:defRPr/>
              </a:pPr>
              <a:t>14</a:t>
            </a:fld>
            <a:endParaRPr lang="en-US">
              <a:solidFill>
                <a:prstClr val="black"/>
              </a:solidFill>
              <a:latin typeface="Calibri"/>
            </a:endParaRPr>
          </a:p>
        </p:txBody>
      </p:sp>
    </p:spTree>
    <p:extLst>
      <p:ext uri="{BB962C8B-B14F-4D97-AF65-F5344CB8AC3E}">
        <p14:creationId xmlns:p14="http://schemas.microsoft.com/office/powerpoint/2010/main" val="1571958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Angelica:</a:t>
            </a:r>
            <a:endParaRPr lang="en-US"/>
          </a:p>
          <a:p>
            <a:endParaRPr lang="en-US"/>
          </a:p>
          <a:p>
            <a:r>
              <a:rPr lang="en-US"/>
              <a:t>The correct answer is True.</a:t>
            </a:r>
            <a:endParaRPr lang="en-US">
              <a:ea typeface="Calibri"/>
              <a:cs typeface="Calibri"/>
            </a:endParaRPr>
          </a:p>
          <a:p>
            <a:endParaRPr lang="en-US"/>
          </a:p>
          <a:p>
            <a:r>
              <a:rPr lang="en-US"/>
              <a:t>Great job, everyone! </a:t>
            </a:r>
          </a:p>
          <a:p>
            <a:r>
              <a:rPr lang="en-US"/>
              <a:t>Now back to you….</a:t>
            </a:r>
            <a:endParaRPr lang="en-US">
              <a:ea typeface="Calibri"/>
              <a:cs typeface="Calibri"/>
            </a:endParaRPr>
          </a:p>
        </p:txBody>
      </p:sp>
      <p:sp>
        <p:nvSpPr>
          <p:cNvPr id="4" name="Slide Number Placeholder 3"/>
          <p:cNvSpPr>
            <a:spLocks noGrp="1"/>
          </p:cNvSpPr>
          <p:nvPr>
            <p:ph type="sldNum" sz="quarter" idx="5"/>
          </p:nvPr>
        </p:nvSpPr>
        <p:spPr/>
        <p:txBody>
          <a:bodyPr/>
          <a:lstStyle/>
          <a:p>
            <a:pPr defTabSz="462229">
              <a:defRPr/>
            </a:pPr>
            <a:fld id="{74B60785-9338-114B-891F-4D52A71C2C76}" type="slidenum">
              <a:rPr lang="en-US">
                <a:solidFill>
                  <a:prstClr val="black"/>
                </a:solidFill>
                <a:latin typeface="Calibri"/>
              </a:rPr>
              <a:pPr defTabSz="462229">
                <a:defRPr/>
              </a:pPr>
              <a:t>15</a:t>
            </a:fld>
            <a:endParaRPr lang="en-US">
              <a:solidFill>
                <a:prstClr val="black"/>
              </a:solidFill>
              <a:latin typeface="Calibri"/>
            </a:endParaRPr>
          </a:p>
        </p:txBody>
      </p:sp>
    </p:spTree>
    <p:extLst>
      <p:ext uri="{BB962C8B-B14F-4D97-AF65-F5344CB8AC3E}">
        <p14:creationId xmlns:p14="http://schemas.microsoft.com/office/powerpoint/2010/main" val="1812668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2060"/>
                </a:solidFill>
                <a:latin typeface="Avenir Light"/>
              </a:rPr>
              <a:t>Anuj/Jeff:</a:t>
            </a:r>
          </a:p>
          <a:p>
            <a:endParaRPr lang="en-US" b="1">
              <a:solidFill>
                <a:srgbClr val="002060"/>
              </a:solidFill>
              <a:latin typeface="Avenir Light"/>
            </a:endParaRPr>
          </a:p>
          <a:p>
            <a:pPr marL="171450" indent="-171450">
              <a:buFont typeface="Arial" panose="020B0604020202020204" pitchFamily="34" charset="0"/>
              <a:buChar char="•"/>
            </a:pPr>
            <a:r>
              <a:rPr lang="en-US" sz="1200">
                <a:solidFill>
                  <a:srgbClr val="002060"/>
                </a:solidFill>
                <a:latin typeface="Avenir Light"/>
                <a:cs typeface="Arial"/>
              </a:rPr>
              <a:t>So, what is the impact?</a:t>
            </a:r>
          </a:p>
          <a:p>
            <a:pPr marL="171450" indent="-171450">
              <a:buFont typeface="Arial" panose="020B0604020202020204" pitchFamily="34" charset="0"/>
              <a:buChar char="•"/>
            </a:pPr>
            <a:r>
              <a:rPr lang="en-US" sz="1200">
                <a:solidFill>
                  <a:srgbClr val="002060"/>
                </a:solidFill>
                <a:latin typeface="Avenir Light"/>
                <a:cs typeface="Arial"/>
              </a:rPr>
              <a:t>Well, disasters and outbreaks may:</a:t>
            </a:r>
          </a:p>
          <a:p>
            <a:pPr marL="171450" indent="-171450">
              <a:buFont typeface="Arial" panose="020B0604020202020204" pitchFamily="34" charset="0"/>
              <a:buChar char="•"/>
            </a:pPr>
            <a:r>
              <a:rPr lang="en-US" sz="1200">
                <a:solidFill>
                  <a:srgbClr val="002060"/>
                </a:solidFill>
                <a:latin typeface="Avenir Light"/>
                <a:cs typeface="Arial"/>
              </a:rPr>
              <a:t>Create environmental imbalances which can contribute to increasing risks of communicable diseases including outbreaks and pandemics, and other environmental air, soil, and water hazards.</a:t>
            </a:r>
          </a:p>
          <a:p>
            <a:pPr marL="171450" indent="-171450">
              <a:buClr>
                <a:srgbClr val="606060"/>
              </a:buClr>
              <a:buFont typeface="Arial" panose="020B0604020202020204" pitchFamily="34" charset="0"/>
              <a:buChar char="•"/>
            </a:pPr>
            <a:r>
              <a:rPr lang="en-US" sz="1200">
                <a:solidFill>
                  <a:srgbClr val="002060"/>
                </a:solidFill>
                <a:latin typeface="Avenir Light"/>
                <a:cs typeface="Arial"/>
              </a:rPr>
              <a:t>Cause illnesses, injuries, and deaths within the affected community.</a:t>
            </a:r>
          </a:p>
          <a:p>
            <a:pPr marL="171450" indent="-171450">
              <a:buClr>
                <a:srgbClr val="606060"/>
              </a:buClr>
              <a:buFont typeface="Arial" panose="020B0604020202020204" pitchFamily="34" charset="0"/>
              <a:buChar char="•"/>
            </a:pPr>
            <a:r>
              <a:rPr lang="en-US" sz="1200">
                <a:solidFill>
                  <a:srgbClr val="002060"/>
                </a:solidFill>
                <a:latin typeface="Avenir Light"/>
                <a:cs typeface="Arial"/>
              </a:rPr>
              <a:t>Impact the psychological, emotional, and social well being of communities.</a:t>
            </a:r>
          </a:p>
          <a:p>
            <a:pPr marL="171450" indent="-171450">
              <a:buClr>
                <a:srgbClr val="606060"/>
              </a:buClr>
              <a:buFont typeface="Arial" panose="020B0604020202020204" pitchFamily="34" charset="0"/>
              <a:buChar char="•"/>
            </a:pPr>
            <a:r>
              <a:rPr lang="en-US" sz="1200">
                <a:solidFill>
                  <a:srgbClr val="002060"/>
                </a:solidFill>
                <a:latin typeface="Avenir Light"/>
                <a:cs typeface="Arial"/>
              </a:rPr>
              <a:t>There are phases that are common to these events and include: mitigation, preparedness, response and recovery.</a:t>
            </a:r>
          </a:p>
          <a:p>
            <a:endParaRPr lang="en-US" b="1">
              <a:solidFill>
                <a:srgbClr val="002060"/>
              </a:solidFill>
              <a:latin typeface="Avenir Light"/>
            </a:endParaRPr>
          </a:p>
          <a:p>
            <a:endParaRPr lang="en-US" b="1">
              <a:solidFill>
                <a:srgbClr val="002060"/>
              </a:solidFill>
              <a:latin typeface="Avenir Light"/>
            </a:endParaRPr>
          </a:p>
          <a:p>
            <a:r>
              <a:rPr lang="en-US" b="1">
                <a:solidFill>
                  <a:srgbClr val="002060"/>
                </a:solidFill>
                <a:latin typeface="Avenir Light"/>
              </a:rPr>
              <a:t>HIP POCKET: </a:t>
            </a:r>
          </a:p>
          <a:p>
            <a:pPr marL="171450" indent="-171450">
              <a:buFont typeface="Arial" panose="020B0604020202020204" pitchFamily="34" charset="0"/>
              <a:buChar char="•"/>
            </a:pPr>
            <a:r>
              <a:rPr lang="en-US" b="0"/>
              <a:t>Disasters that lead to disruption of health and mental healthcare services may cause long-term consequences in health outcomes, specifically related to increased morbidity and mortality.</a:t>
            </a:r>
            <a:endParaRPr lang="en-US" b="0">
              <a:ea typeface="Calibri"/>
              <a:cs typeface="Calibri"/>
            </a:endParaRPr>
          </a:p>
          <a:p>
            <a:r>
              <a:rPr lang="en-US"/>
              <a:t> Source: </a:t>
            </a:r>
            <a:r>
              <a:rPr lang="en-US" b="0"/>
              <a:t>Veenema, Tener Goodwin (2018) Disaster Nursing and Emergency Preparedness for Chemical, Biological, and Radiological Terrorism, and Other Hazards (4th ed.). New York: Springer Publishing Company. (pg.8). </a:t>
            </a:r>
            <a:endParaRPr lang="en-US" b="0">
              <a:ea typeface="Calibri"/>
              <a:cs typeface="Calibri"/>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1553633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62229">
              <a:buFont typeface="Arial" panose="020B0604020202020204" pitchFamily="34" charset="0"/>
              <a:buNone/>
              <a:defRPr/>
            </a:pPr>
            <a:r>
              <a:rPr lang="en-US" b="1">
                <a:solidFill>
                  <a:srgbClr val="002060"/>
                </a:solidFill>
                <a:latin typeface="Avenir Light"/>
              </a:rPr>
              <a:t>Anuj/Jeff:</a:t>
            </a:r>
          </a:p>
          <a:p>
            <a:pPr marL="0" indent="0" defTabSz="462229">
              <a:buFont typeface="Arial" panose="020B0604020202020204" pitchFamily="34" charset="0"/>
              <a:buNone/>
              <a:defRPr/>
            </a:pPr>
            <a:endParaRPr lang="en-US" b="1">
              <a:solidFill>
                <a:srgbClr val="002060"/>
              </a:solidFill>
              <a:latin typeface="Avenir Light"/>
            </a:endParaRPr>
          </a:p>
          <a:p>
            <a:pPr marL="171450" indent="-171450" defTabSz="462229">
              <a:buFont typeface="Arial" panose="020B0604020202020204" pitchFamily="34" charset="0"/>
              <a:buChar char="•"/>
              <a:defRPr/>
            </a:pPr>
            <a:r>
              <a:rPr lang="en-US" b="0">
                <a:solidFill>
                  <a:srgbClr val="002060"/>
                </a:solidFill>
                <a:latin typeface="Avenir Light"/>
              </a:rPr>
              <a:t>Here are the phases of disaster management per FEMA </a:t>
            </a:r>
            <a:r>
              <a:rPr lang="en-US" b="0" i="1">
                <a:solidFill>
                  <a:srgbClr val="002060"/>
                </a:solidFill>
                <a:latin typeface="Avenir Light"/>
              </a:rPr>
              <a:t>(read aloud the 4 phases).</a:t>
            </a:r>
          </a:p>
          <a:p>
            <a:pPr marL="171450" indent="-171450" defTabSz="462229">
              <a:buFont typeface="Arial" panose="020B0604020202020204" pitchFamily="34" charset="0"/>
              <a:buChar char="•"/>
              <a:defRPr/>
            </a:pPr>
            <a:r>
              <a:rPr lang="en-US" b="0">
                <a:solidFill>
                  <a:srgbClr val="002060"/>
                </a:solidFill>
                <a:latin typeface="Avenir Light"/>
              </a:rPr>
              <a:t>These phases can be con current.</a:t>
            </a:r>
          </a:p>
          <a:p>
            <a:pPr marL="0" indent="0" defTabSz="462229">
              <a:buFont typeface="Arial" panose="020B0604020202020204" pitchFamily="34" charset="0"/>
              <a:buNone/>
              <a:defRPr/>
            </a:pPr>
            <a:endParaRPr lang="en-US" b="1">
              <a:solidFill>
                <a:srgbClr val="002060"/>
              </a:solidFill>
              <a:latin typeface="Avenir Light"/>
            </a:endParaRPr>
          </a:p>
          <a:p>
            <a:pPr marL="0" indent="0" defTabSz="462229">
              <a:buFont typeface="Arial" panose="020B0604020202020204" pitchFamily="34" charset="0"/>
              <a:buNone/>
              <a:defRPr/>
            </a:pPr>
            <a:r>
              <a:rPr lang="en-US" b="1">
                <a:solidFill>
                  <a:srgbClr val="002060"/>
                </a:solidFill>
                <a:latin typeface="Avenir Light"/>
              </a:rPr>
              <a:t>HIP POCKET:</a:t>
            </a:r>
          </a:p>
          <a:p>
            <a:pPr algn="l"/>
            <a:endParaRPr lang="en-US" sz="1200" b="1">
              <a:solidFill>
                <a:srgbClr val="000000"/>
              </a:solidFill>
              <a:latin typeface="+mn-lt"/>
            </a:endParaRPr>
          </a:p>
          <a:p>
            <a:pPr algn="l"/>
            <a:r>
              <a:rPr lang="en-US" sz="1200" b="1">
                <a:solidFill>
                  <a:srgbClr val="000000"/>
                </a:solidFill>
                <a:latin typeface="+mn-lt"/>
              </a:rPr>
              <a:t>Mitigation </a:t>
            </a:r>
            <a:r>
              <a:rPr lang="en-US" sz="1200">
                <a:solidFill>
                  <a:srgbClr val="000000"/>
                </a:solidFill>
                <a:latin typeface="+mn-lt"/>
              </a:rPr>
              <a:t>This phase includes actions taken to prevent or reduce the cause, impact, and consequences of disasters. Examples:</a:t>
            </a:r>
            <a:r>
              <a:rPr lang="en-US" sz="1200" baseline="0">
                <a:solidFill>
                  <a:srgbClr val="000000"/>
                </a:solidFill>
                <a:latin typeface="+mn-lt"/>
              </a:rPr>
              <a:t> </a:t>
            </a:r>
            <a:r>
              <a:rPr lang="en-US" sz="1200">
                <a:solidFill>
                  <a:srgbClr val="000000"/>
                </a:solidFill>
                <a:latin typeface="+mn-lt"/>
              </a:rPr>
              <a:t>ground anchors to withstand wind damage; digging water channels to redirect water and planting vegetation to absorb water; constructing levees or permanent barriers; buying insurance policies.</a:t>
            </a:r>
          </a:p>
          <a:p>
            <a:pPr algn="l"/>
            <a:endParaRPr lang="en-US" sz="1200" b="1">
              <a:solidFill>
                <a:srgbClr val="000000"/>
              </a:solidFill>
              <a:latin typeface="+mn-lt"/>
            </a:endParaRPr>
          </a:p>
          <a:p>
            <a:pPr algn="l"/>
            <a:r>
              <a:rPr lang="en-US" sz="1200" b="1">
                <a:solidFill>
                  <a:srgbClr val="000000"/>
                </a:solidFill>
                <a:latin typeface="+mn-lt"/>
              </a:rPr>
              <a:t>Preparedness </a:t>
            </a:r>
            <a:r>
              <a:rPr lang="en-US" sz="1200">
                <a:solidFill>
                  <a:srgbClr val="000000"/>
                </a:solidFill>
                <a:latin typeface="+mn-lt"/>
              </a:rPr>
              <a:t>This phase includes planning, training, and educational activities for events that cannot be mitigated. Examples:</a:t>
            </a:r>
            <a:r>
              <a:rPr lang="en-US" sz="1200" baseline="0">
                <a:solidFill>
                  <a:srgbClr val="000000"/>
                </a:solidFill>
                <a:latin typeface="+mn-lt"/>
              </a:rPr>
              <a:t> </a:t>
            </a:r>
            <a:r>
              <a:rPr lang="en-US" sz="1200">
                <a:solidFill>
                  <a:srgbClr val="000000"/>
                </a:solidFill>
                <a:latin typeface="+mn-lt"/>
              </a:rPr>
              <a:t>developing disaster preparedness plans for what to do, where to go, or who to call for help; exercising plans through drills and exercises; creating a supply list of items that are useful in a disaster.</a:t>
            </a:r>
            <a:r>
              <a:rPr lang="en-US" sz="1200" baseline="0">
                <a:solidFill>
                  <a:srgbClr val="000000"/>
                </a:solidFill>
                <a:latin typeface="+mn-lt"/>
              </a:rPr>
              <a:t> </a:t>
            </a:r>
          </a:p>
          <a:p>
            <a:endParaRPr lang="en-US" sz="1200" b="1">
              <a:solidFill>
                <a:srgbClr val="000000"/>
              </a:solidFill>
              <a:latin typeface="+mn-lt"/>
            </a:endParaRPr>
          </a:p>
          <a:p>
            <a:pPr algn="l"/>
            <a:r>
              <a:rPr lang="en-US" sz="1200" b="1">
                <a:solidFill>
                  <a:srgbClr val="000000"/>
                </a:solidFill>
                <a:latin typeface="+mn-lt"/>
              </a:rPr>
              <a:t>Response </a:t>
            </a:r>
            <a:r>
              <a:rPr lang="en-US" sz="1200">
                <a:solidFill>
                  <a:srgbClr val="000000"/>
                </a:solidFill>
                <a:latin typeface="+mn-lt"/>
              </a:rPr>
              <a:t> This phase occurs in the immediate aftermath of a disaster. During the response phase, business and other operations do not function normally. Personal safety and wellbeing in an emergency and the duration of the response phase depend on the level of preparedness.</a:t>
            </a:r>
          </a:p>
          <a:p>
            <a:pPr algn="l"/>
            <a:r>
              <a:rPr lang="en-US" sz="1200">
                <a:solidFill>
                  <a:srgbClr val="000000"/>
                </a:solidFill>
                <a:latin typeface="+mn-lt"/>
              </a:rPr>
              <a:t>Examples: Implementing disaster response plans; conducting search and rescue; taking actions to protect yourself, your family, your animals, and others.</a:t>
            </a:r>
          </a:p>
          <a:p>
            <a:pPr algn="l"/>
            <a:endParaRPr lang="en-US" sz="1200">
              <a:solidFill>
                <a:srgbClr val="000000"/>
              </a:solidFill>
              <a:latin typeface="+mn-lt"/>
            </a:endParaRPr>
          </a:p>
          <a:p>
            <a:pPr algn="l"/>
            <a:r>
              <a:rPr lang="en-US" sz="1200" b="1">
                <a:solidFill>
                  <a:srgbClr val="000000"/>
                </a:solidFill>
                <a:latin typeface="+mn-lt"/>
              </a:rPr>
              <a:t>Recovery </a:t>
            </a:r>
            <a:r>
              <a:rPr lang="en-US" sz="1200">
                <a:solidFill>
                  <a:srgbClr val="000000"/>
                </a:solidFill>
                <a:latin typeface="+mn-lt"/>
              </a:rPr>
              <a:t>During the recovery period, restoration efforts occur concurrently with regular operations and activities. The recovery period from a disaster can be prolonged. Examples: preventing or reducing stress-related illnesses and excessive financial burdens; rebuilding; reducing vulnerability to future disasters.</a:t>
            </a:r>
            <a:endParaRPr lang="en-US" sz="1200">
              <a:latin typeface="+mn-lt"/>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3353236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FF0000"/>
                </a:solidFill>
              </a:rPr>
              <a:t>Anuj/Jeff:</a:t>
            </a:r>
          </a:p>
          <a:p>
            <a:endParaRPr lang="en-US" b="1" i="0">
              <a:solidFill>
                <a:srgbClr val="FF0000"/>
              </a:solidFill>
            </a:endParaRPr>
          </a:p>
          <a:p>
            <a:pPr marL="171450" indent="-171450">
              <a:buFont typeface="Arial" panose="020B0604020202020204" pitchFamily="34" charset="0"/>
              <a:buChar char="•"/>
            </a:pPr>
            <a:r>
              <a:rPr lang="en-US" b="0" i="0">
                <a:solidFill>
                  <a:srgbClr val="FF0000"/>
                </a:solidFill>
              </a:rPr>
              <a:t>Now let’s turn to outbreaks, infectious disease and outbreak management.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2060"/>
                </a:solidFill>
                <a:latin typeface="Avenir Light"/>
              </a:rPr>
              <a:t>HHSA maintains continued awareness of potential infectious disease monitoring a vast network of information from global, federal, state, and local partners (i.e., World Health Organization (WHO),  The Centers for Disease Control &amp; Prevention (CDC), California Department of Public Health (CDPH), laboratory, health systems, provider reporting, and multiple public health systems. </a:t>
            </a:r>
          </a:p>
          <a:p>
            <a:pPr marL="171450" indent="-171450">
              <a:buFont typeface="Arial" panose="020B0604020202020204" pitchFamily="34" charset="0"/>
              <a:buChar char="•"/>
            </a:pPr>
            <a:endParaRPr lang="en-US" b="0" i="0">
              <a:solidFill>
                <a:srgbClr val="FF0000"/>
              </a:solidFill>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18</a:t>
            </a:fld>
            <a:endParaRPr lang="en-US"/>
          </a:p>
        </p:txBody>
      </p:sp>
    </p:spTree>
    <p:extLst>
      <p:ext uri="{BB962C8B-B14F-4D97-AF65-F5344CB8AC3E}">
        <p14:creationId xmlns:p14="http://schemas.microsoft.com/office/powerpoint/2010/main" val="2153343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Anuj/Jeff:</a:t>
            </a:r>
          </a:p>
          <a:p>
            <a:pPr marL="171450" indent="-171450">
              <a:buFont typeface="Arial" panose="020B0604020202020204" pitchFamily="34" charset="0"/>
              <a:buChar char="•"/>
            </a:pPr>
            <a:endParaRPr lang="en-US" b="1" i="0"/>
          </a:p>
          <a:p>
            <a:pPr marL="457200" indent="-457200" algn="just">
              <a:buFont typeface="Arial" panose="020B0604020202020204" pitchFamily="34" charset="0"/>
              <a:buChar char="•"/>
              <a:tabLst>
                <a:tab pos="339725" algn="l"/>
              </a:tabLst>
            </a:pPr>
            <a:r>
              <a:rPr lang="en-US" sz="2900">
                <a:solidFill>
                  <a:srgbClr val="002060"/>
                </a:solidFill>
                <a:latin typeface="Avenir Light"/>
              </a:rPr>
              <a:t>Turning to </a:t>
            </a:r>
            <a:r>
              <a:rPr lang="en-US" sz="5400"/>
              <a:t>Epidemiology and Immunizations Services Branch (EISB).</a:t>
            </a:r>
          </a:p>
          <a:p>
            <a:pPr marL="457200" indent="-457200" algn="just">
              <a:buFont typeface="Arial" panose="020B0604020202020204" pitchFamily="34" charset="0"/>
              <a:buChar char="•"/>
              <a:tabLst>
                <a:tab pos="339725" algn="l"/>
              </a:tabLst>
            </a:pPr>
            <a:r>
              <a:rPr lang="en-US" sz="5400">
                <a:solidFill>
                  <a:srgbClr val="002060"/>
                </a:solidFill>
                <a:latin typeface="Avenir Light"/>
              </a:rPr>
              <a:t>EISB j</a:t>
            </a:r>
            <a:r>
              <a:rPr lang="en-US" sz="2900">
                <a:solidFill>
                  <a:srgbClr val="002060"/>
                </a:solidFill>
                <a:latin typeface="Avenir Light"/>
              </a:rPr>
              <a:t>oins together four distinct units with the mission to protect community health, prevent communicable disease, and provide a record of vital life events. </a:t>
            </a:r>
          </a:p>
          <a:p>
            <a:pPr marL="457200" indent="-457200" algn="just">
              <a:buFont typeface="Arial" panose="020B0604020202020204" pitchFamily="34" charset="0"/>
              <a:buChar char="•"/>
              <a:tabLst>
                <a:tab pos="339725" algn="l"/>
              </a:tabLst>
            </a:pPr>
            <a:r>
              <a:rPr lang="en-US" sz="2900">
                <a:solidFill>
                  <a:srgbClr val="002060"/>
                </a:solidFill>
                <a:latin typeface="Avenir Light"/>
              </a:rPr>
              <a:t>The 4 programs are: </a:t>
            </a:r>
          </a:p>
          <a:p>
            <a:pPr marL="1885950" lvl="3" indent="-514350" algn="just">
              <a:buClr>
                <a:schemeClr val="accent1"/>
              </a:buClr>
              <a:buFont typeface="+mj-lt"/>
              <a:buAutoNum type="arabicPeriod"/>
              <a:tabLst>
                <a:tab pos="339725" algn="l"/>
              </a:tabLst>
            </a:pPr>
            <a:r>
              <a:rPr lang="en-US" sz="2900">
                <a:solidFill>
                  <a:srgbClr val="002060"/>
                </a:solidFill>
                <a:latin typeface="Avenir Light"/>
              </a:rPr>
              <a:t>Epidemiology Unit</a:t>
            </a:r>
          </a:p>
          <a:p>
            <a:pPr marL="1885950" lvl="3" indent="-514350" algn="just">
              <a:buClr>
                <a:schemeClr val="accent1"/>
              </a:buClr>
              <a:buFont typeface="+mj-lt"/>
              <a:buAutoNum type="arabicPeriod"/>
              <a:tabLst>
                <a:tab pos="339725" algn="l"/>
              </a:tabLst>
            </a:pPr>
            <a:r>
              <a:rPr lang="en-US" sz="2900">
                <a:solidFill>
                  <a:srgbClr val="002060"/>
                </a:solidFill>
                <a:latin typeface="Avenir Light"/>
              </a:rPr>
              <a:t>Public Health Laboratory (PHL)</a:t>
            </a:r>
          </a:p>
          <a:p>
            <a:pPr marL="1885950" lvl="3" indent="-514350" algn="just">
              <a:buClr>
                <a:schemeClr val="accent1"/>
              </a:buClr>
              <a:buFont typeface="+mj-lt"/>
              <a:buAutoNum type="arabicPeriod"/>
              <a:tabLst>
                <a:tab pos="339725" algn="l"/>
              </a:tabLst>
            </a:pPr>
            <a:r>
              <a:rPr lang="en-US" sz="2900">
                <a:solidFill>
                  <a:srgbClr val="002060"/>
                </a:solidFill>
                <a:latin typeface="Avenir Light"/>
              </a:rPr>
              <a:t>Immunizations Unit</a:t>
            </a:r>
          </a:p>
          <a:p>
            <a:pPr marL="1885950" lvl="3" indent="-514350" algn="just">
              <a:buClr>
                <a:schemeClr val="accent1"/>
              </a:buClr>
              <a:buFont typeface="+mj-lt"/>
              <a:buAutoNum type="arabicPeriod"/>
              <a:tabLst>
                <a:tab pos="339725" algn="l"/>
              </a:tabLst>
            </a:pPr>
            <a:r>
              <a:rPr lang="en-US" sz="2900">
                <a:solidFill>
                  <a:srgbClr val="002060"/>
                </a:solidFill>
                <a:latin typeface="Avenir Light"/>
              </a:rPr>
              <a:t>Office of Vital Records &amp; Statistics (OVRS)</a:t>
            </a:r>
          </a:p>
          <a:p>
            <a:endParaRPr lang="en-US" b="1" i="0"/>
          </a:p>
        </p:txBody>
      </p:sp>
      <p:sp>
        <p:nvSpPr>
          <p:cNvPr id="4" name="Slide Number Placeholder 3"/>
          <p:cNvSpPr>
            <a:spLocks noGrp="1"/>
          </p:cNvSpPr>
          <p:nvPr>
            <p:ph type="sldNum" sz="quarter" idx="5"/>
          </p:nvPr>
        </p:nvSpPr>
        <p:spPr/>
        <p:txBody>
          <a:bodyPr/>
          <a:lstStyle/>
          <a:p>
            <a:fld id="{74B60785-9338-114B-891F-4D52A71C2C76}" type="slidenum">
              <a:rPr lang="en-US" smtClean="0"/>
              <a:t>19</a:t>
            </a:fld>
            <a:endParaRPr lang="en-US"/>
          </a:p>
        </p:txBody>
      </p:sp>
    </p:spTree>
    <p:extLst>
      <p:ext uri="{BB962C8B-B14F-4D97-AF65-F5344CB8AC3E}">
        <p14:creationId xmlns:p14="http://schemas.microsoft.com/office/powerpoint/2010/main" val="1569446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Anuj/Jeff:</a:t>
            </a:r>
          </a:p>
          <a:p>
            <a:pPr marL="0" indent="0">
              <a:buFont typeface="Arial,Sans-Serif"/>
              <a:buNone/>
            </a:pPr>
            <a:endParaRPr lang="en-US"/>
          </a:p>
          <a:p>
            <a:pPr marL="171450" indent="-171450">
              <a:buFont typeface="Arial,Sans-Serif"/>
              <a:buChar char="•"/>
            </a:pPr>
            <a:r>
              <a:rPr lang="en-US"/>
              <a:t>And now we are going to do an interactive pre-test to determine how well you know the </a:t>
            </a:r>
            <a:r>
              <a:rPr lang="en-US" sz="1200">
                <a:solidFill>
                  <a:schemeClr val="tx1">
                    <a:lumMod val="50000"/>
                  </a:schemeClr>
                </a:solidFill>
                <a:latin typeface="Avenir Light"/>
                <a:cs typeface="Avenir Light"/>
              </a:rPr>
              <a:t>factors related to outbreak and pandemic response </a:t>
            </a:r>
            <a:r>
              <a:rPr lang="en-US"/>
              <a:t>now, and then we will do a post-test after to show we moved the dial on advancing your knowledge of these.</a:t>
            </a:r>
            <a:endParaRPr lang="en-US">
              <a:ea typeface="Calibri"/>
              <a:cs typeface="Calibri"/>
            </a:endParaRPr>
          </a:p>
          <a:p>
            <a:pPr marL="171450" indent="-171450">
              <a:buFont typeface="Arial,Sans-Serif"/>
              <a:buChar char="•"/>
            </a:pPr>
            <a:r>
              <a:rPr lang="en-US"/>
              <a:t>So, get ready to click on the links in the upcoming slides.</a:t>
            </a:r>
            <a:endParaRPr lang="en-US">
              <a:ea typeface="Calibri"/>
              <a:cs typeface="Calibri"/>
            </a:endParaRPr>
          </a:p>
          <a:p>
            <a:pPr marL="171450" indent="-171450">
              <a:buFont typeface="Arial,Sans-Serif"/>
              <a:buChar char="•"/>
              <a:defRPr/>
            </a:pPr>
            <a:r>
              <a:rPr lang="en-US" i="0"/>
              <a:t>Angelica will be </a:t>
            </a:r>
            <a:r>
              <a:rPr lang="en-US"/>
              <a:t>launching a </a:t>
            </a:r>
            <a:r>
              <a:rPr lang="en-US" i="0"/>
              <a:t>poll</a:t>
            </a:r>
            <a:r>
              <a:rPr lang="en-US"/>
              <a:t> for you to participate in</a:t>
            </a:r>
            <a:r>
              <a:rPr lang="en-US" i="0"/>
              <a:t>.</a:t>
            </a:r>
            <a:endParaRPr lang="en-US" i="0">
              <a:ea typeface="Calibri"/>
              <a:cs typeface="Calibri"/>
            </a:endParaRPr>
          </a:p>
          <a:p>
            <a:pPr marL="171450" indent="-171450">
              <a:buFont typeface="Arial,Sans-Serif"/>
              <a:buChar char="•"/>
            </a:pPr>
            <a:r>
              <a:rPr lang="en-US"/>
              <a:t>We need to have 100% participation in these tests and knowledge checks so please let Angelica know if you need help.</a:t>
            </a:r>
            <a:endParaRPr lang="en-US">
              <a:ea typeface="Calibri"/>
              <a:cs typeface="Calibri"/>
            </a:endParaRPr>
          </a:p>
          <a:p>
            <a:pPr marL="171450" indent="-171450">
              <a:buFont typeface="Arial,Sans-Serif"/>
              <a:buChar char="•"/>
            </a:pPr>
            <a:r>
              <a:rPr lang="en-US"/>
              <a:t>Angelica, take it away.</a:t>
            </a:r>
            <a:endParaRPr lang="en-US">
              <a:ea typeface="Calibri"/>
              <a:cs typeface="Calibri"/>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2</a:t>
            </a:fld>
            <a:endParaRPr lang="en-US"/>
          </a:p>
        </p:txBody>
      </p:sp>
    </p:spTree>
    <p:extLst>
      <p:ext uri="{BB962C8B-B14F-4D97-AF65-F5344CB8AC3E}">
        <p14:creationId xmlns:p14="http://schemas.microsoft.com/office/powerpoint/2010/main" val="3838711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Anuj/Jeff:</a:t>
            </a:r>
          </a:p>
          <a:p>
            <a:endParaRPr lang="en-US" b="1"/>
          </a:p>
          <a:p>
            <a:pPr marL="171450" indent="-171450">
              <a:buFont typeface="Arial" panose="020B0604020202020204" pitchFamily="34" charset="0"/>
              <a:buChar char="•"/>
            </a:pPr>
            <a:r>
              <a:rPr lang="en-US"/>
              <a:t>EISB focuses on multiple functions that support the recognition and managements of infectious disease risks via multiple specialized teams from within EISB and in collaboration with other branches. </a:t>
            </a:r>
          </a:p>
          <a:p>
            <a:pPr marL="171450" indent="-171450">
              <a:buFont typeface="Arial" panose="020B0604020202020204" pitchFamily="34" charset="0"/>
              <a:buChar char="•"/>
            </a:pPr>
            <a:r>
              <a:rPr lang="en-US"/>
              <a:t>For example, Health Care Associated Infectious Program (HAI) run by EISB, which is notified by health care systems of any outbreaks and begin investigations and guidance.</a:t>
            </a:r>
          </a:p>
          <a:p>
            <a:pPr marL="171450" indent="-171450">
              <a:buFont typeface="Arial" panose="020B0604020202020204" pitchFamily="34" charset="0"/>
              <a:buChar char="•"/>
            </a:pPr>
            <a:r>
              <a:rPr lang="en-US"/>
              <a:t>Healthcare Provider Status Team (HCPS) run by PHPR – Responsible for logistics [Ex., Personal protective equipment (PPE) &amp; other resources].</a:t>
            </a:r>
          </a:p>
          <a:p>
            <a:pPr marL="171450" indent="-171450">
              <a:buFont typeface="Arial" panose="020B0604020202020204" pitchFamily="34" charset="0"/>
              <a:buChar char="•"/>
            </a:pPr>
            <a:r>
              <a:rPr lang="en-US" sz="1200" b="1">
                <a:solidFill>
                  <a:srgbClr val="002060"/>
                </a:solidFill>
                <a:latin typeface="Avenir Light"/>
              </a:rPr>
              <a:t>Epidemiology</a:t>
            </a:r>
            <a:r>
              <a:rPr lang="en-US" sz="1200">
                <a:solidFill>
                  <a:srgbClr val="002060"/>
                </a:solidFill>
                <a:latin typeface="Avenir Light"/>
              </a:rPr>
              <a:t> identifies, investigates, registers, and evaluates communicable, reportable, and emerging diseases and conditions to protect the health of the community.  </a:t>
            </a:r>
          </a:p>
          <a:p>
            <a:pPr marL="171450" indent="-171450">
              <a:buFont typeface="Arial" panose="020B0604020202020204" pitchFamily="34" charset="0"/>
              <a:buChar char="•"/>
            </a:pPr>
            <a:r>
              <a:rPr lang="en-US" sz="1200" b="1" i="0">
                <a:solidFill>
                  <a:srgbClr val="002060"/>
                </a:solidFill>
                <a:effectLst/>
                <a:latin typeface="Avenir Light"/>
              </a:rPr>
              <a:t>PHL</a:t>
            </a:r>
            <a:r>
              <a:rPr lang="en-US" sz="1200" b="0" i="0">
                <a:solidFill>
                  <a:srgbClr val="002060"/>
                </a:solidFill>
                <a:effectLst/>
                <a:latin typeface="Avenir Light"/>
              </a:rPr>
              <a:t> works in conjunction with public health clinics, local hospitals, healthcare providers, and EISB to analyze clinical and environmental samples, supporting the core activities of surveillance, assessment and assurance</a:t>
            </a:r>
            <a:r>
              <a:rPr lang="en-US" sz="1200" b="0" i="0">
                <a:effectLst/>
                <a:latin typeface="Avenir Light"/>
              </a:rPr>
              <a:t>.</a:t>
            </a:r>
          </a:p>
          <a:p>
            <a:pPr marL="171450" indent="-171450">
              <a:buFont typeface="Arial" panose="020B0604020202020204" pitchFamily="34" charset="0"/>
              <a:buChar char="•"/>
            </a:pPr>
            <a:r>
              <a:rPr lang="en-US" sz="1200" b="1" i="0">
                <a:solidFill>
                  <a:srgbClr val="002060"/>
                </a:solidFill>
                <a:effectLst/>
                <a:latin typeface="Avenir Light"/>
              </a:rPr>
              <a:t>Immunization Unit </a:t>
            </a:r>
            <a:r>
              <a:rPr lang="en-US" sz="1200" b="0" i="0">
                <a:solidFill>
                  <a:srgbClr val="002060"/>
                </a:solidFill>
                <a:effectLst/>
                <a:latin typeface="Avenir Light"/>
              </a:rPr>
              <a:t>mission is to stop vaccine-preventable diseases, promoting vaccines, disease tracking, education, working with the community and reporting to the California Immunization Registry.</a:t>
            </a:r>
          </a:p>
          <a:p>
            <a:pPr marL="171450" indent="-171450" algn="l">
              <a:spcAft>
                <a:spcPts val="750"/>
              </a:spcAft>
              <a:buFont typeface="Arial" panose="020B0604020202020204" pitchFamily="34" charset="0"/>
              <a:buChar char="•"/>
            </a:pPr>
            <a:r>
              <a:rPr lang="en-US" sz="1200" b="1" i="0">
                <a:solidFill>
                  <a:srgbClr val="002060"/>
                </a:solidFill>
                <a:effectLst/>
                <a:latin typeface="Avenir Light"/>
              </a:rPr>
              <a:t>OVRS</a:t>
            </a:r>
            <a:r>
              <a:rPr lang="en-US" sz="1200" b="0" i="0">
                <a:solidFill>
                  <a:srgbClr val="002060"/>
                </a:solidFill>
                <a:effectLst/>
                <a:latin typeface="Avenir Light"/>
              </a:rPr>
              <a:t> reviews and registers birth, death, and fetal death records in San Diego. The death certificate includes the circumstances and cause of death. Some information is coded for statistics, allowing agencies to assess health needs, trends and research.</a:t>
            </a:r>
          </a:p>
          <a:p>
            <a:endParaRPr lang="en-US" sz="1000" b="0" i="0">
              <a:effectLst/>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20</a:t>
            </a:fld>
            <a:endParaRPr lang="en-US"/>
          </a:p>
        </p:txBody>
      </p:sp>
    </p:spTree>
    <p:extLst>
      <p:ext uri="{BB962C8B-B14F-4D97-AF65-F5344CB8AC3E}">
        <p14:creationId xmlns:p14="http://schemas.microsoft.com/office/powerpoint/2010/main" val="794614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48F3C-3D2D-372E-6485-89D3A4036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86CD9-4AFB-A12A-E8E9-DF3331EF8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B0181-6683-E384-D021-21336FB8B47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Anuj/Jeff:</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171450" indent="-171450">
              <a:buClr>
                <a:srgbClr val="0A0C04"/>
              </a:buClr>
              <a:buFont typeface="Arial" panose="020B0604020202020204" pitchFamily="34" charset="0"/>
              <a:buChar char="•"/>
            </a:pPr>
            <a:r>
              <a:rPr lang="en-US" sz="1200">
                <a:solidFill>
                  <a:srgbClr val="002060"/>
                </a:solidFill>
                <a:latin typeface="Avenir Light"/>
              </a:rPr>
              <a:t>The PHO plans, directs, and coordinates all functions and medical activities of multiple public health programs or services, managing the overall activities of the region’s PHS including, epidemiology and communicable disease control, chronic disease control and prevention, and multiple other public health efforts.</a:t>
            </a:r>
          </a:p>
          <a:p>
            <a:pPr marL="171450" indent="-171450">
              <a:buClr>
                <a:srgbClr val="0A0C04"/>
              </a:buClr>
              <a:buFont typeface="Arial" panose="020B0604020202020204" pitchFamily="34" charset="0"/>
              <a:buChar char="•"/>
            </a:pPr>
            <a:r>
              <a:rPr lang="en-US" sz="1200">
                <a:solidFill>
                  <a:srgbClr val="002060"/>
                </a:solidFill>
                <a:latin typeface="Avenir Light"/>
              </a:rPr>
              <a:t>They observe and enforce orders and ordinances from local governing bodies, pertaining to public health and sanitary matters; orders, including quarantine and other statues and regulations, prescribed by the department and statues relating to public health (Health &amp; Safety Code § 101030, 101470). </a:t>
            </a:r>
          </a:p>
          <a:p>
            <a:pPr marL="171450" indent="-171450">
              <a:buClr>
                <a:srgbClr val="0A0C04"/>
              </a:buClr>
              <a:buFont typeface="Arial" panose="020B0604020202020204" pitchFamily="34" charset="0"/>
              <a:buChar char="•"/>
            </a:pPr>
            <a:r>
              <a:rPr lang="en-US" sz="1200">
                <a:solidFill>
                  <a:srgbClr val="002060"/>
                </a:solidFill>
                <a:latin typeface="Avenir Light"/>
              </a:rPr>
              <a:t>The PHO may declare a local health emergency (Health &amp; Safety Code § 101080).</a:t>
            </a:r>
          </a:p>
          <a:p>
            <a:pPr marL="171450" indent="-171450">
              <a:buClr>
                <a:srgbClr val="0A0C04"/>
              </a:buClr>
              <a:buFont typeface="Arial" panose="020B0604020202020204" pitchFamily="34" charset="0"/>
              <a:buChar char="•"/>
            </a:pPr>
            <a:r>
              <a:rPr lang="en-US" sz="1200">
                <a:solidFill>
                  <a:srgbClr val="002060"/>
                </a:solidFill>
                <a:latin typeface="Avenir Light"/>
              </a:rPr>
              <a:t>The PHO may issue adaptive responses even prior to a declaration.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Picture credit:  KPBS:  </a:t>
            </a:r>
            <a:r>
              <a:rPr lang="en-US">
                <a:hlinkClick r:id="rId3"/>
              </a:rPr>
              <a:t>San Diego County Reports 891 COVID-19 Cases, 30 Deaths As Vaccine Shortage Hits | KPBS Public Media</a:t>
            </a:r>
            <a:r>
              <a:rPr lang="en-US"/>
              <a:t> Feb. 13, 2021</a:t>
            </a:r>
            <a:endParaRPr lang="en-US" b="1" i="0">
              <a:solidFill>
                <a:srgbClr val="262D26"/>
              </a:solidFill>
              <a:effectLst/>
              <a:latin typeface="var(--secondaryHeadlineFont)"/>
            </a:endParaRPr>
          </a:p>
          <a:p>
            <a:endParaRPr lang="en-US"/>
          </a:p>
        </p:txBody>
      </p:sp>
      <p:sp>
        <p:nvSpPr>
          <p:cNvPr id="4" name="Slide Number Placeholder 3">
            <a:extLst>
              <a:ext uri="{FF2B5EF4-FFF2-40B4-BE49-F238E27FC236}">
                <a16:creationId xmlns:a16="http://schemas.microsoft.com/office/drawing/2014/main" id="{6A6C6130-04AD-F661-573D-0BA40584453B}"/>
              </a:ext>
            </a:extLst>
          </p:cNvPr>
          <p:cNvSpPr>
            <a:spLocks noGrp="1"/>
          </p:cNvSpPr>
          <p:nvPr>
            <p:ph type="sldNum" sz="quarter" idx="5"/>
          </p:nvPr>
        </p:nvSpPr>
        <p:spPr/>
        <p:txBody>
          <a:bodyPr/>
          <a:lstStyle/>
          <a:p>
            <a:fld id="{74B60785-9338-114B-891F-4D52A71C2C76}" type="slidenum">
              <a:rPr lang="en-US" smtClean="0"/>
              <a:t>21</a:t>
            </a:fld>
            <a:endParaRPr lang="en-US"/>
          </a:p>
        </p:txBody>
      </p:sp>
    </p:spTree>
    <p:extLst>
      <p:ext uri="{BB962C8B-B14F-4D97-AF65-F5344CB8AC3E}">
        <p14:creationId xmlns:p14="http://schemas.microsoft.com/office/powerpoint/2010/main" val="4037574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3C6E8-06E7-A3DF-892F-B665E41CB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CC82D-D6CE-527D-D47B-99AE06B64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22E1F-A541-3D56-7037-125F22EDDB2C}"/>
              </a:ext>
            </a:extLst>
          </p:cNvPr>
          <p:cNvSpPr>
            <a:spLocks noGrp="1"/>
          </p:cNvSpPr>
          <p:nvPr>
            <p:ph type="body" idx="1"/>
          </p:nvPr>
        </p:nvSpPr>
        <p:spPr/>
        <p:txBody>
          <a:bodyPr/>
          <a:lstStyle/>
          <a:p>
            <a:r>
              <a:rPr lang="en-US" b="1">
                <a:latin typeface="Times New Roman" panose="02020603050405020304" pitchFamily="18" charset="0"/>
                <a:ea typeface="Times New Roman" panose="02020603050405020304" pitchFamily="18" charset="0"/>
                <a:cs typeface="Times New Roman" panose="02020603050405020304" pitchFamily="18" charset="0"/>
              </a:rPr>
              <a:t>Anuj/Jeff:</a:t>
            </a:r>
          </a:p>
          <a:p>
            <a:endParaRPr lang="en-US" b="1">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0">
                <a:latin typeface="Times New Roman" panose="02020603050405020304" pitchFamily="18" charset="0"/>
                <a:ea typeface="Times New Roman" panose="02020603050405020304" pitchFamily="18" charset="0"/>
                <a:cs typeface="Times New Roman" panose="02020603050405020304" pitchFamily="18" charset="0"/>
              </a:rPr>
              <a:t>Turning now to adaptive responses. </a:t>
            </a:r>
          </a:p>
          <a:p>
            <a:pPr marL="171450" indent="-171450">
              <a:buFont typeface="Arial" panose="020B0604020202020204" pitchFamily="34" charset="0"/>
              <a:buChar char="•"/>
            </a:pPr>
            <a:r>
              <a:rPr lang="en-US" b="0" i="1">
                <a:latin typeface="Times New Roman" panose="02020603050405020304" pitchFamily="18" charset="0"/>
                <a:ea typeface="Times New Roman" panose="02020603050405020304" pitchFamily="18" charset="0"/>
                <a:cs typeface="Times New Roman" panose="02020603050405020304" pitchFamily="18" charset="0"/>
              </a:rPr>
              <a:t>(Read aloud).</a:t>
            </a:r>
          </a:p>
          <a:p>
            <a:endParaRPr lang="en-US">
              <a:latin typeface="Times New Roman" panose="02020603050405020304" pitchFamily="18" charset="0"/>
              <a:ea typeface="Times New Roman" panose="02020603050405020304" pitchFamily="18" charset="0"/>
              <a:cs typeface="Times New Roman" panose="02020603050405020304" pitchFamily="18" charset="0"/>
            </a:endParaRPr>
          </a:p>
          <a:p>
            <a:r>
              <a:rPr lang="en-US">
                <a:latin typeface="Times New Roman" panose="02020603050405020304" pitchFamily="18" charset="0"/>
                <a:ea typeface="Times New Roman" panose="02020603050405020304" pitchFamily="18" charset="0"/>
                <a:cs typeface="Times New Roman" panose="02020603050405020304" pitchFamily="18" charset="0"/>
              </a:rPr>
              <a:t>Source: Centers for Disease Control and Prevention (CDC). Application and Integration of Nonpharmaceutical Interventions (NPI) into Pre-Pandemic Influenza Planning, Preparedness and Response. Retrieved 1/23/2020 from </a:t>
            </a:r>
            <a:r>
              <a:rPr lang="en-US" u="sng">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https://www.train.org/cdctrain/course/1051645/</a:t>
            </a:r>
            <a:r>
              <a:rPr lang="en-US">
                <a:latin typeface="Times New Roman" panose="02020603050405020304" pitchFamily="18" charset="0"/>
                <a:ea typeface="Times New Roman" panose="02020603050405020304" pitchFamily="18" charset="0"/>
                <a:cs typeface="Times New Roman" panose="02020603050405020304" pitchFamily="18" charset="0"/>
              </a:rPr>
              <a:t> </a:t>
            </a:r>
            <a:endParaRPr lang="en-US"/>
          </a:p>
        </p:txBody>
      </p:sp>
      <p:sp>
        <p:nvSpPr>
          <p:cNvPr id="4" name="Slide Number Placeholder 3">
            <a:extLst>
              <a:ext uri="{FF2B5EF4-FFF2-40B4-BE49-F238E27FC236}">
                <a16:creationId xmlns:a16="http://schemas.microsoft.com/office/drawing/2014/main" id="{3CE14E7A-1E2E-176E-767D-ECBA3C0B5794}"/>
              </a:ext>
            </a:extLst>
          </p:cNvPr>
          <p:cNvSpPr>
            <a:spLocks noGrp="1"/>
          </p:cNvSpPr>
          <p:nvPr>
            <p:ph type="sldNum" sz="quarter" idx="5"/>
          </p:nvPr>
        </p:nvSpPr>
        <p:spPr/>
        <p:txBody>
          <a:bodyPr/>
          <a:lstStyle/>
          <a:p>
            <a:fld id="{74B60785-9338-114B-891F-4D52A71C2C76}" type="slidenum">
              <a:rPr lang="en-US" smtClean="0"/>
              <a:t>22</a:t>
            </a:fld>
            <a:endParaRPr lang="en-US"/>
          </a:p>
        </p:txBody>
      </p:sp>
    </p:spTree>
    <p:extLst>
      <p:ext uri="{BB962C8B-B14F-4D97-AF65-F5344CB8AC3E}">
        <p14:creationId xmlns:p14="http://schemas.microsoft.com/office/powerpoint/2010/main" val="3125515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Clr>
                <a:srgbClr val="0A0C04"/>
              </a:buClr>
            </a:pPr>
            <a:r>
              <a:rPr lang="en-US" b="1"/>
              <a:t>Rob/Dr. Shah</a:t>
            </a:r>
            <a:r>
              <a:rPr lang="en-US" b="1" baseline="0"/>
              <a:t>: </a:t>
            </a:r>
          </a:p>
          <a:p>
            <a:endParaRPr lang="en-US"/>
          </a:p>
          <a:p>
            <a:r>
              <a:rPr lang="en-US"/>
              <a:t>We will explore some of these events later in this presentation.</a:t>
            </a:r>
          </a:p>
          <a:p>
            <a:endParaRPr lang="en-US"/>
          </a:p>
          <a:p>
            <a:pPr lvl="1" indent="-226695">
              <a:buClr>
                <a:srgbClr val="808080">
                  <a:lumMod val="75000"/>
                </a:srgbClr>
              </a:buClr>
              <a:buFont typeface="Arial" panose="020B0604020202020204" pitchFamily="34" charset="0"/>
              <a:buChar char="•"/>
            </a:pPr>
            <a:r>
              <a:rPr lang="en-US" sz="1200">
                <a:solidFill>
                  <a:srgbClr val="002060"/>
                </a:solidFill>
              </a:rPr>
              <a:t>County Offices of Emergency Services (OES) and activation of the Operational Area-Emergency Operations Center (OA-EOC)</a:t>
            </a:r>
            <a:endParaRPr lang="en-US">
              <a:solidFill>
                <a:srgbClr val="002060"/>
              </a:solidFill>
              <a:cs typeface="Arial"/>
            </a:endParaRPr>
          </a:p>
          <a:p>
            <a:pPr lvl="1" indent="-226695">
              <a:buClr>
                <a:srgbClr val="808080">
                  <a:lumMod val="75000"/>
                </a:srgbClr>
              </a:buClr>
              <a:buFont typeface="Arial" panose="020B0604020202020204" pitchFamily="34" charset="0"/>
              <a:buChar char="•"/>
            </a:pPr>
            <a:r>
              <a:rPr lang="en-US" sz="1200">
                <a:solidFill>
                  <a:srgbClr val="002060"/>
                </a:solidFill>
              </a:rPr>
              <a:t>Public Health Preparedness &amp; Response (PHPR) activation of Departmental Operations Center/Medical Operations Center (PHPR DOC/MOC). Commonly called MOC.</a:t>
            </a:r>
          </a:p>
          <a:p>
            <a:pPr lvl="1" indent="-226695">
              <a:buClr>
                <a:srgbClr val="606060"/>
              </a:buClr>
              <a:buFont typeface="Arial" panose="020B0604020202020204" pitchFamily="34" charset="0"/>
              <a:buChar char="•"/>
            </a:pPr>
            <a:r>
              <a:rPr lang="en-US" sz="1200">
                <a:solidFill>
                  <a:srgbClr val="002060"/>
                </a:solidFill>
              </a:rPr>
              <a:t>Any incident that reaches a threshold where it becomes significant enough to merit special attention, require additional resources, results in an increased public safety threat or causes media attention.  This could include an outbreak event.</a:t>
            </a:r>
            <a:endParaRPr lang="en-US" sz="1200">
              <a:solidFill>
                <a:srgbClr val="002060"/>
              </a:solidFill>
              <a:cs typeface="Arial"/>
            </a:endParaRP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23</a:t>
            </a:fld>
            <a:endParaRPr lang="en-US"/>
          </a:p>
        </p:txBody>
      </p:sp>
    </p:spTree>
    <p:extLst>
      <p:ext uri="{BB962C8B-B14F-4D97-AF65-F5344CB8AC3E}">
        <p14:creationId xmlns:p14="http://schemas.microsoft.com/office/powerpoint/2010/main" val="2657971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70B8A-CA92-A080-6C3E-14E35C90D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94FD28-2537-9FB6-E5CE-7BEC2A725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62010-4E2C-A44F-A2DE-D763A868DE4E}"/>
              </a:ext>
            </a:extLst>
          </p:cNvPr>
          <p:cNvSpPr>
            <a:spLocks noGrp="1"/>
          </p:cNvSpPr>
          <p:nvPr>
            <p:ph type="body" idx="1"/>
          </p:nvPr>
        </p:nvSpPr>
        <p:spPr/>
        <p:txBody>
          <a:bodyPr/>
          <a:lstStyle/>
          <a:p>
            <a:pPr>
              <a:lnSpc>
                <a:spcPct val="100000"/>
              </a:lnSpc>
              <a:buClr>
                <a:srgbClr val="0A0C04"/>
              </a:buClr>
            </a:pPr>
            <a:r>
              <a:rPr lang="en-US" b="1"/>
              <a:t>Rob/Dr. Shah</a:t>
            </a:r>
            <a:r>
              <a:rPr lang="en-US" b="1" baseline="0"/>
              <a:t>: </a:t>
            </a:r>
          </a:p>
          <a:p>
            <a:pPr>
              <a:lnSpc>
                <a:spcPct val="100000"/>
              </a:lnSpc>
              <a:buClr>
                <a:srgbClr val="0A0C04"/>
              </a:buClr>
            </a:pPr>
            <a:endParaRPr lang="en-US" b="1" baseline="0"/>
          </a:p>
          <a:p>
            <a:pPr>
              <a:lnSpc>
                <a:spcPct val="100000"/>
              </a:lnSpc>
              <a:buClr>
                <a:srgbClr val="0A0C04"/>
              </a:buClr>
            </a:pPr>
            <a:r>
              <a:rPr lang="en-US"/>
              <a:t>They is a broad range of factors to be considered and is not limited to this list: </a:t>
            </a:r>
            <a:r>
              <a:rPr lang="en-US">
                <a:solidFill>
                  <a:schemeClr val="tx1">
                    <a:lumMod val="50000"/>
                  </a:schemeClr>
                </a:solidFill>
              </a:rPr>
              <a:t>Social distancing and isolation and quarantine, closure of venues, for public health reasons. </a:t>
            </a:r>
          </a:p>
          <a:p>
            <a:pPr>
              <a:lnSpc>
                <a:spcPct val="100000"/>
              </a:lnSpc>
              <a:buClr>
                <a:srgbClr val="0A0C04"/>
              </a:buClr>
            </a:pPr>
            <a:endParaRPr lang="en-US" b="1">
              <a:solidFill>
                <a:srgbClr val="002060"/>
              </a:solidFill>
              <a:latin typeface="Avenir Light"/>
            </a:endParaRPr>
          </a:p>
          <a:p>
            <a:pPr>
              <a:lnSpc>
                <a:spcPct val="100000"/>
              </a:lnSpc>
              <a:buClr>
                <a:srgbClr val="0A0C04"/>
              </a:buClr>
            </a:pPr>
            <a:r>
              <a:rPr lang="en-US" b="1">
                <a:solidFill>
                  <a:srgbClr val="002060"/>
                </a:solidFill>
                <a:latin typeface="Avenir Light"/>
              </a:rPr>
              <a:t>Optional information for Presenter: </a:t>
            </a:r>
          </a:p>
          <a:p>
            <a:pPr>
              <a:lnSpc>
                <a:spcPct val="100000"/>
              </a:lnSpc>
              <a:buClr>
                <a:srgbClr val="0A0C04"/>
              </a:buClr>
            </a:pPr>
            <a:r>
              <a:rPr lang="en-US" b="1">
                <a:solidFill>
                  <a:srgbClr val="0A0C04"/>
                </a:solidFill>
              </a:rPr>
              <a:t>Examples:  Bioterrorism </a:t>
            </a:r>
            <a:r>
              <a:rPr lang="en-US">
                <a:solidFill>
                  <a:srgbClr val="0A0C04"/>
                </a:solidFill>
              </a:rPr>
              <a:t>- Anthrax (not singular case of anthrax). Sentinel event. Any case of smallpox or special pathogens.</a:t>
            </a:r>
          </a:p>
          <a:p>
            <a:pPr>
              <a:lnSpc>
                <a:spcPct val="100000"/>
              </a:lnSpc>
              <a:buClr>
                <a:srgbClr val="0A0C04"/>
              </a:buClr>
            </a:pPr>
            <a:r>
              <a:rPr lang="en-US" b="1">
                <a:solidFill>
                  <a:srgbClr val="0A0C04"/>
                </a:solidFill>
              </a:rPr>
              <a:t>Naturally occurring significant outbreaks </a:t>
            </a:r>
            <a:r>
              <a:rPr lang="en-US">
                <a:solidFill>
                  <a:srgbClr val="0A0C04"/>
                </a:solidFill>
              </a:rPr>
              <a:t>- (e.g., such as Measles, Mumps, Meningococcal Disease, Ebola or other hemorrhagic diseases). </a:t>
            </a:r>
          </a:p>
          <a:p>
            <a:pPr>
              <a:lnSpc>
                <a:spcPct val="100000"/>
              </a:lnSpc>
              <a:buClr>
                <a:srgbClr val="0A0C04"/>
              </a:buClr>
            </a:pPr>
            <a:r>
              <a:rPr lang="en-US" b="1">
                <a:solidFill>
                  <a:srgbClr val="0A0C04"/>
                </a:solidFill>
              </a:rPr>
              <a:t>Emerging infectious diseases </a:t>
            </a:r>
            <a:r>
              <a:rPr lang="en-US">
                <a:solidFill>
                  <a:srgbClr val="0A0C04"/>
                </a:solidFill>
              </a:rPr>
              <a:t>- (e.g., Avian Influenza, Severe Acute Respiratory Syndrome (SARS), Middle East Respiratory Syndrome (MERS-</a:t>
            </a:r>
            <a:r>
              <a:rPr lang="en-US" err="1">
                <a:solidFill>
                  <a:srgbClr val="0A0C04"/>
                </a:solidFill>
              </a:rPr>
              <a:t>CoV</a:t>
            </a:r>
            <a:r>
              <a:rPr lang="en-US">
                <a:solidFill>
                  <a:srgbClr val="0A0C04"/>
                </a:solidFill>
              </a:rPr>
              <a:t>)). </a:t>
            </a:r>
          </a:p>
          <a:p>
            <a:endParaRPr lang="en-US"/>
          </a:p>
          <a:p>
            <a:endParaRPr lang="en-US"/>
          </a:p>
        </p:txBody>
      </p:sp>
      <p:sp>
        <p:nvSpPr>
          <p:cNvPr id="4" name="Slide Number Placeholder 3">
            <a:extLst>
              <a:ext uri="{FF2B5EF4-FFF2-40B4-BE49-F238E27FC236}">
                <a16:creationId xmlns:a16="http://schemas.microsoft.com/office/drawing/2014/main" id="{70030377-E9D4-06E5-D28B-94CA16531456}"/>
              </a:ext>
            </a:extLst>
          </p:cNvPr>
          <p:cNvSpPr>
            <a:spLocks noGrp="1"/>
          </p:cNvSpPr>
          <p:nvPr>
            <p:ph type="sldNum" sz="quarter" idx="5"/>
          </p:nvPr>
        </p:nvSpPr>
        <p:spPr/>
        <p:txBody>
          <a:bodyPr/>
          <a:lstStyle/>
          <a:p>
            <a:pPr defTabSz="462211">
              <a:defRPr/>
            </a:pPr>
            <a:fld id="{74B60785-9338-114B-891F-4D52A71C2C76}" type="slidenum">
              <a:rPr lang="en-US">
                <a:solidFill>
                  <a:prstClr val="black"/>
                </a:solidFill>
                <a:latin typeface="Calibri"/>
              </a:rPr>
              <a:pPr defTabSz="462211">
                <a:defRPr/>
              </a:pPr>
              <a:t>24</a:t>
            </a:fld>
            <a:endParaRPr lang="en-US">
              <a:solidFill>
                <a:prstClr val="black"/>
              </a:solidFill>
              <a:latin typeface="Calibri"/>
            </a:endParaRPr>
          </a:p>
        </p:txBody>
      </p:sp>
    </p:spTree>
    <p:extLst>
      <p:ext uri="{BB962C8B-B14F-4D97-AF65-F5344CB8AC3E}">
        <p14:creationId xmlns:p14="http://schemas.microsoft.com/office/powerpoint/2010/main" val="3163173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55E96-63E8-2C7A-5948-FEFECC16F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E403C-CA9F-C1B7-DA7E-7AF4A517E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64C75-5367-DF8D-3D7A-5DC5519E669F}"/>
              </a:ext>
            </a:extLst>
          </p:cNvPr>
          <p:cNvSpPr>
            <a:spLocks noGrp="1"/>
          </p:cNvSpPr>
          <p:nvPr>
            <p:ph type="body" idx="1"/>
          </p:nvPr>
        </p:nvSpPr>
        <p:spPr/>
        <p:txBody>
          <a:bodyPr/>
          <a:lstStyle/>
          <a:p>
            <a:r>
              <a:rPr lang="en-US" b="1"/>
              <a:t>Jeff/Rob:</a:t>
            </a:r>
            <a:endParaRPr lang="en-US" b="1" baseline="0"/>
          </a:p>
          <a:p>
            <a:endParaRPr lang="en-US" b="1" baseline="0"/>
          </a:p>
          <a:p>
            <a:pPr lvl="1" indent="-226695">
              <a:buClr>
                <a:srgbClr val="0A0C04"/>
              </a:buClr>
              <a:buFont typeface="Arial" panose="020B0604020202020204" pitchFamily="34" charset="0"/>
              <a:buChar char="•"/>
            </a:pPr>
            <a:r>
              <a:rPr lang="en-US">
                <a:solidFill>
                  <a:srgbClr val="002060"/>
                </a:solidFill>
              </a:rPr>
              <a:t>The San Diego County Emergency Operations Plan (EOP) is used by all key partner agencies within CoSD to respond to major emergencies and disasters. The EOP includes many annexes, including:</a:t>
            </a:r>
            <a:endParaRPr lang="en-US">
              <a:solidFill>
                <a:srgbClr val="002060"/>
              </a:solidFill>
              <a:cs typeface="Arial"/>
            </a:endParaRPr>
          </a:p>
          <a:p>
            <a:pPr marL="915670" lvl="2" indent="-226695">
              <a:buClr>
                <a:schemeClr val="accent6"/>
              </a:buClr>
              <a:buFont typeface="Arial" panose="020B0604020202020204" pitchFamily="34" charset="0"/>
              <a:buChar char="•"/>
            </a:pPr>
            <a:r>
              <a:rPr lang="en-US">
                <a:solidFill>
                  <a:srgbClr val="002060"/>
                </a:solidFill>
              </a:rPr>
              <a:t> Annex D (Multi-casualty Operations)</a:t>
            </a:r>
            <a:endParaRPr lang="en-US">
              <a:solidFill>
                <a:srgbClr val="002060"/>
              </a:solidFill>
              <a:cs typeface="Arial"/>
            </a:endParaRPr>
          </a:p>
          <a:p>
            <a:pPr marL="915670" lvl="2" indent="-226695">
              <a:buClr>
                <a:schemeClr val="accent6"/>
              </a:buClr>
              <a:buFont typeface="Arial" panose="020B0604020202020204" pitchFamily="34" charset="0"/>
              <a:buChar char="•"/>
            </a:pPr>
            <a:r>
              <a:rPr lang="en-US">
                <a:solidFill>
                  <a:srgbClr val="002060"/>
                </a:solidFill>
              </a:rPr>
              <a:t> Annex E (Public Health Operations) </a:t>
            </a:r>
            <a:endParaRPr lang="en-US">
              <a:solidFill>
                <a:srgbClr val="002060"/>
              </a:solidFill>
              <a:cs typeface="Arial"/>
            </a:endParaRPr>
          </a:p>
          <a:p>
            <a:pPr lvl="1" indent="-226695">
              <a:buClr>
                <a:srgbClr val="0A0C04"/>
              </a:buClr>
              <a:buFont typeface="Arial" panose="020B0604020202020204" pitchFamily="34" charset="0"/>
              <a:buChar char="•"/>
            </a:pPr>
            <a:r>
              <a:rPr lang="en-US">
                <a:solidFill>
                  <a:srgbClr val="002060"/>
                </a:solidFill>
                <a:cs typeface="Arial"/>
              </a:rPr>
              <a:t>In some circumstances PHS may activate only the MOC and the full support of the County OA EOC may not be required</a:t>
            </a:r>
            <a:r>
              <a:rPr lang="en-US">
                <a:solidFill>
                  <a:srgbClr val="0A0C04"/>
                </a:solidFill>
                <a:cs typeface="Arial"/>
              </a:rPr>
              <a:t>. </a:t>
            </a:r>
          </a:p>
          <a:p>
            <a:pPr lvl="1" indent="-226695">
              <a:buClr>
                <a:srgbClr val="0A0C04"/>
              </a:buClr>
              <a:buFont typeface="Arial" panose="020B0604020202020204" pitchFamily="34" charset="0"/>
              <a:buChar char="•"/>
            </a:pPr>
            <a:endParaRPr lang="en-US">
              <a:solidFill>
                <a:srgbClr val="0A0C04"/>
              </a:solidFill>
              <a:cs typeface="Arial"/>
            </a:endParaRPr>
          </a:p>
          <a:p>
            <a:r>
              <a:rPr lang="en-US" b="1"/>
              <a:t>Annex D</a:t>
            </a:r>
            <a:endParaRPr lang="en-US"/>
          </a:p>
          <a:p>
            <a:pPr marL="171450" indent="-171450">
              <a:buFont typeface="Arial" panose="020B0604020202020204" pitchFamily="34" charset="0"/>
              <a:buChar char="•"/>
            </a:pPr>
            <a:r>
              <a:rPr lang="en-US">
                <a:solidFill>
                  <a:srgbClr val="002060"/>
                </a:solidFill>
                <a:latin typeface="Avenir Light"/>
                <a:cs typeface="Arial"/>
              </a:rPr>
              <a:t>Describes multiagency and jurisdictional resources that may be required in a mass casualty event. Assistance from the MOC is addressed in ANNEX D.  </a:t>
            </a:r>
          </a:p>
          <a:p>
            <a:pPr marL="171450" indent="-171450">
              <a:buClr>
                <a:srgbClr val="606060"/>
              </a:buClr>
              <a:buFont typeface="Arial" panose="020B0604020202020204" pitchFamily="34" charset="0"/>
              <a:buChar char="•"/>
            </a:pPr>
            <a:r>
              <a:rPr lang="en-US">
                <a:solidFill>
                  <a:srgbClr val="002060"/>
                </a:solidFill>
                <a:latin typeface="Avenir Light"/>
                <a:cs typeface="Arial"/>
              </a:rPr>
              <a:t>OA  incidents are responded to according to local policy. </a:t>
            </a:r>
          </a:p>
          <a:p>
            <a:pPr marL="171450" indent="-171450">
              <a:buClr>
                <a:srgbClr val="606060"/>
              </a:buClr>
              <a:buFont typeface="Arial" panose="020B0604020202020204" pitchFamily="34" charset="0"/>
              <a:buChar char="•"/>
            </a:pPr>
            <a:r>
              <a:rPr lang="en-US">
                <a:solidFill>
                  <a:srgbClr val="002060"/>
                </a:solidFill>
                <a:latin typeface="Avenir Light"/>
                <a:cs typeface="Arial"/>
              </a:rPr>
              <a:t>Annex D will be activated, if the response needs become greater than the available resources and/or threatens to overwhelm existing emergency systems</a:t>
            </a:r>
            <a:r>
              <a:rPr lang="en-US">
                <a:solidFill>
                  <a:srgbClr val="0A0C04"/>
                </a:solidFill>
                <a:cs typeface="Arial"/>
              </a:rPr>
              <a:t>.</a:t>
            </a:r>
          </a:p>
          <a:p>
            <a:r>
              <a:rPr lang="en-US" b="1"/>
              <a:t>Annex 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2060"/>
                </a:solidFill>
                <a:latin typeface="Avenir Light"/>
                <a:cs typeface="Arial"/>
              </a:rPr>
              <a:t>The MOC is the focal point of command and control, communications, response operations, specialized technologies, information collection, assessment, analysis and dissemination for HHSA components to support a common operating picture. </a:t>
            </a:r>
          </a:p>
          <a:p>
            <a:pPr lvl="1" indent="-226695">
              <a:buClr>
                <a:srgbClr val="0A0C04"/>
              </a:buClr>
              <a:buFont typeface="Arial" panose="020B0604020202020204" pitchFamily="34" charset="0"/>
              <a:buChar char="•"/>
            </a:pPr>
            <a:endParaRPr lang="en-US">
              <a:cs typeface="Arial"/>
            </a:endParaRPr>
          </a:p>
          <a:p>
            <a:endParaRPr lang="en-US" b="0"/>
          </a:p>
        </p:txBody>
      </p:sp>
      <p:sp>
        <p:nvSpPr>
          <p:cNvPr id="4" name="Slide Number Placeholder 3">
            <a:extLst>
              <a:ext uri="{FF2B5EF4-FFF2-40B4-BE49-F238E27FC236}">
                <a16:creationId xmlns:a16="http://schemas.microsoft.com/office/drawing/2014/main" id="{94422324-D107-8FFA-6296-C9B0F7493EE0}"/>
              </a:ext>
            </a:extLst>
          </p:cNvPr>
          <p:cNvSpPr>
            <a:spLocks noGrp="1"/>
          </p:cNvSpPr>
          <p:nvPr>
            <p:ph type="sldNum" sz="quarter" idx="5"/>
          </p:nvPr>
        </p:nvSpPr>
        <p:spPr/>
        <p:txBody>
          <a:bodyPr/>
          <a:lstStyle/>
          <a:p>
            <a:fld id="{74B60785-9338-114B-891F-4D52A71C2C76}" type="slidenum">
              <a:rPr lang="en-US" smtClean="0"/>
              <a:t>25</a:t>
            </a:fld>
            <a:endParaRPr lang="en-US"/>
          </a:p>
        </p:txBody>
      </p:sp>
    </p:spTree>
    <p:extLst>
      <p:ext uri="{BB962C8B-B14F-4D97-AF65-F5344CB8AC3E}">
        <p14:creationId xmlns:p14="http://schemas.microsoft.com/office/powerpoint/2010/main" val="371269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A9CF5-6ED1-3C99-CB31-9439F22FC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C8855-36EB-7983-F596-C9F12CC7A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D437D-E628-8D4F-9898-F8404BC7EF3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Angelica: </a:t>
            </a:r>
            <a:r>
              <a:rPr lang="en-US" i="1"/>
              <a:t>(Launch the Teams poll)</a:t>
            </a:r>
          </a:p>
          <a:p>
            <a:endParaRPr lang="en-US" i="0"/>
          </a:p>
          <a:p>
            <a:pPr marL="171450" indent="-171450">
              <a:buFont typeface="Arial,Sans-Serif"/>
              <a:buChar char="•"/>
            </a:pPr>
            <a:r>
              <a:rPr lang="en-US"/>
              <a:t>Let’s begin the next round of Check Understanding questions. </a:t>
            </a:r>
            <a:endParaRPr lang="en-US">
              <a:ea typeface="Calibri"/>
              <a:cs typeface="Calibri"/>
            </a:endParaRPr>
          </a:p>
          <a:p>
            <a:pPr marL="171450" indent="-171450">
              <a:buFont typeface="Arial,Sans-Serif"/>
              <a:buChar char="•"/>
            </a:pPr>
            <a:r>
              <a:rPr lang="en-US" i="1"/>
              <a:t>Read question and results aloud (if results are available).</a:t>
            </a:r>
            <a:endParaRPr lang="en-US" i="1">
              <a:ea typeface="Calibri"/>
              <a:cs typeface="Calibri"/>
            </a:endParaRPr>
          </a:p>
          <a:p>
            <a:endParaRPr lang="en-US" i="0"/>
          </a:p>
        </p:txBody>
      </p:sp>
      <p:sp>
        <p:nvSpPr>
          <p:cNvPr id="4" name="Slide Number Placeholder 3">
            <a:extLst>
              <a:ext uri="{FF2B5EF4-FFF2-40B4-BE49-F238E27FC236}">
                <a16:creationId xmlns:a16="http://schemas.microsoft.com/office/drawing/2014/main" id="{875A94A6-4C3E-6715-E41D-E145B76B4E7D}"/>
              </a:ext>
            </a:extLst>
          </p:cNvPr>
          <p:cNvSpPr>
            <a:spLocks noGrp="1"/>
          </p:cNvSpPr>
          <p:nvPr>
            <p:ph type="sldNum" sz="quarter" idx="5"/>
          </p:nvPr>
        </p:nvSpPr>
        <p:spPr/>
        <p:txBody>
          <a:bodyPr/>
          <a:lstStyle/>
          <a:p>
            <a:fld id="{74B60785-9338-114B-891F-4D52A71C2C76}" type="slidenum">
              <a:rPr lang="en-US" smtClean="0"/>
              <a:t>26</a:t>
            </a:fld>
            <a:endParaRPr lang="en-US"/>
          </a:p>
        </p:txBody>
      </p:sp>
    </p:spTree>
    <p:extLst>
      <p:ext uri="{BB962C8B-B14F-4D97-AF65-F5344CB8AC3E}">
        <p14:creationId xmlns:p14="http://schemas.microsoft.com/office/powerpoint/2010/main" val="226606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043A-9D93-F1BA-57FC-51116DBD7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7CDCE-E81C-B77B-56F3-88C02E8A7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5B49F-CBE0-97EA-FCF0-31ED9941259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Angelica: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The correct answer is True.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Calibri"/>
                <a:cs typeface="Calibri"/>
              </a:rPr>
              <a:t>Thanks for participating!</a:t>
            </a:r>
          </a:p>
          <a:p>
            <a:pPr marL="171450" indent="-171450">
              <a:buFont typeface="Arial,Sans-Serif"/>
              <a:buChar char="•"/>
            </a:pPr>
            <a:r>
              <a:rPr lang="en-US">
                <a:ea typeface="Calibri"/>
                <a:cs typeface="Calibri"/>
              </a:rPr>
              <a:t>Now, back to you…</a:t>
            </a:r>
          </a:p>
          <a:p>
            <a:endParaRPr lang="en-US"/>
          </a:p>
        </p:txBody>
      </p:sp>
      <p:sp>
        <p:nvSpPr>
          <p:cNvPr id="4" name="Slide Number Placeholder 3">
            <a:extLst>
              <a:ext uri="{FF2B5EF4-FFF2-40B4-BE49-F238E27FC236}">
                <a16:creationId xmlns:a16="http://schemas.microsoft.com/office/drawing/2014/main" id="{17360135-C967-8E76-94D5-CCCC3DCF71CB}"/>
              </a:ext>
            </a:extLst>
          </p:cNvPr>
          <p:cNvSpPr>
            <a:spLocks noGrp="1"/>
          </p:cNvSpPr>
          <p:nvPr>
            <p:ph type="sldNum" sz="quarter" idx="5"/>
          </p:nvPr>
        </p:nvSpPr>
        <p:spPr/>
        <p:txBody>
          <a:bodyPr/>
          <a:lstStyle/>
          <a:p>
            <a:fld id="{74B60785-9338-114B-891F-4D52A71C2C76}" type="slidenum">
              <a:rPr lang="en-US" smtClean="0"/>
              <a:t>27</a:t>
            </a:fld>
            <a:endParaRPr lang="en-US"/>
          </a:p>
        </p:txBody>
      </p:sp>
    </p:spTree>
    <p:extLst>
      <p:ext uri="{BB962C8B-B14F-4D97-AF65-F5344CB8AC3E}">
        <p14:creationId xmlns:p14="http://schemas.microsoft.com/office/powerpoint/2010/main" val="186869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64DC9-B731-6658-E0F5-265E13312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3F507-AD99-0B3F-F4D1-27333F476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7CB4-B2B7-BEAC-013F-0C4941CFC9D6}"/>
              </a:ext>
            </a:extLst>
          </p:cNvPr>
          <p:cNvSpPr>
            <a:spLocks noGrp="1"/>
          </p:cNvSpPr>
          <p:nvPr>
            <p:ph type="body" idx="1"/>
          </p:nvPr>
        </p:nvSpPr>
        <p:spPr/>
        <p:txBody>
          <a:bodyPr/>
          <a:lstStyle/>
          <a:p>
            <a:r>
              <a:rPr lang="en-US" b="1"/>
              <a:t>Rob/Dr. Shah:   </a:t>
            </a:r>
          </a:p>
          <a:p>
            <a:endParaRPr lang="en-US"/>
          </a:p>
          <a:p>
            <a:r>
              <a:rPr lang="en-US"/>
              <a:t>The PHO:</a:t>
            </a:r>
          </a:p>
          <a:p>
            <a:endParaRPr lang="en-US"/>
          </a:p>
          <a:p>
            <a:r>
              <a:rPr lang="en-US"/>
              <a:t>1) Reviews information from the "EISB Medical Director to determine:</a:t>
            </a:r>
            <a:endParaRPr lang="en-US">
              <a:ea typeface="Calibri"/>
              <a:cs typeface="Calibri"/>
            </a:endParaRPr>
          </a:p>
          <a:p>
            <a:r>
              <a:rPr lang="en-US"/>
              <a:t>a) if a public health emergency should be declared pursuant to HSC §101080;</a:t>
            </a:r>
          </a:p>
          <a:p>
            <a:r>
              <a:rPr lang="en-US"/>
              <a:t>b) If the MOC should be opened based on the acuity of the outbreak and the number and nature of affected populations and stakeholders (mandatorily if a public health emergency is declared);" </a:t>
            </a:r>
          </a:p>
          <a:p>
            <a:pPr algn="l"/>
            <a:endParaRPr lang="en-US" b="0" i="0">
              <a:solidFill>
                <a:srgbClr val="000000"/>
              </a:solidFill>
              <a:effectLst/>
              <a:latin typeface="Times New Roman" panose="02020603050405020304" pitchFamily="18" charset="0"/>
            </a:endParaRPr>
          </a:p>
          <a:p>
            <a:pPr algn="l"/>
            <a:r>
              <a:rPr lang="en-US" b="0" i="0">
                <a:solidFill>
                  <a:srgbClr val="000000"/>
                </a:solidFill>
                <a:effectLst/>
                <a:latin typeface="Times New Roman" panose="02020603050405020304" pitchFamily="18" charset="0"/>
              </a:rPr>
              <a:t>“ If the MOC should be opened, regardless of the decision to declare a public health emergency:</a:t>
            </a:r>
          </a:p>
          <a:p>
            <a:pPr marL="171450" indent="-171450" algn="l">
              <a:buFont typeface="Arial" panose="020B0604020202020204" pitchFamily="34" charset="0"/>
              <a:buChar char="•"/>
            </a:pPr>
            <a:r>
              <a:rPr lang="en-US" b="0" i="0">
                <a:solidFill>
                  <a:srgbClr val="000000"/>
                </a:solidFill>
                <a:effectLst/>
                <a:latin typeface="Times New Roman" panose="02020603050405020304" pitchFamily="18" charset="0"/>
              </a:rPr>
              <a:t> Notify and inform the Agency Director, for approval; present findings and recommendations to HHSA leadership for concurrence.”</a:t>
            </a:r>
          </a:p>
          <a:p>
            <a:endParaRPr lang="en-US" i="1"/>
          </a:p>
          <a:p>
            <a:r>
              <a:rPr lang="en-US"/>
              <a:t>Source: Outbreak Response Operational Policy </a:t>
            </a:r>
            <a:r>
              <a:rPr lang="en-US" err="1"/>
              <a:t>POLICY</a:t>
            </a:r>
            <a:r>
              <a:rPr lang="en-US"/>
              <a:t> NO: HHSA-PHS-ADMIN-AL-006  DATE: September 30, 2022</a:t>
            </a:r>
          </a:p>
          <a:p>
            <a:endParaRPr lang="en-US">
              <a:ea typeface="Calibri"/>
              <a:cs typeface="Calibri"/>
            </a:endParaRPr>
          </a:p>
        </p:txBody>
      </p:sp>
      <p:sp>
        <p:nvSpPr>
          <p:cNvPr id="4" name="Slide Number Placeholder 3">
            <a:extLst>
              <a:ext uri="{FF2B5EF4-FFF2-40B4-BE49-F238E27FC236}">
                <a16:creationId xmlns:a16="http://schemas.microsoft.com/office/drawing/2014/main" id="{9D98D0A7-F6B8-5554-6B27-EF381B227861}"/>
              </a:ext>
            </a:extLst>
          </p:cNvPr>
          <p:cNvSpPr>
            <a:spLocks noGrp="1"/>
          </p:cNvSpPr>
          <p:nvPr>
            <p:ph type="sldNum" sz="quarter" idx="5"/>
          </p:nvPr>
        </p:nvSpPr>
        <p:spPr/>
        <p:txBody>
          <a:bodyPr/>
          <a:lstStyle/>
          <a:p>
            <a:fld id="{74B60785-9338-114B-891F-4D52A71C2C76}" type="slidenum">
              <a:rPr lang="en-US" smtClean="0"/>
              <a:t>28</a:t>
            </a:fld>
            <a:endParaRPr lang="en-US"/>
          </a:p>
        </p:txBody>
      </p:sp>
    </p:spTree>
    <p:extLst>
      <p:ext uri="{BB962C8B-B14F-4D97-AF65-F5344CB8AC3E}">
        <p14:creationId xmlns:p14="http://schemas.microsoft.com/office/powerpoint/2010/main" val="1761877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Rob/Dr. Shah:  </a:t>
            </a:r>
          </a:p>
          <a:p>
            <a:endParaRPr lang="en-US" b="1"/>
          </a:p>
          <a:p>
            <a:pPr marL="171450" indent="-171450">
              <a:buFont typeface="Arial" panose="020B0604020202020204" pitchFamily="34" charset="0"/>
              <a:buChar char="•"/>
            </a:pPr>
            <a:r>
              <a:rPr lang="en-US"/>
              <a:t>The Medical/Technical Expert is the Subject Matter Expert/s (SME) who can best provide depth of understanding to the risk and to necessary responses to be considered.  </a:t>
            </a:r>
          </a:p>
          <a:p>
            <a:pPr marL="171450" indent="-171450" defTabSz="462229">
              <a:buFont typeface="Arial" panose="020B0604020202020204" pitchFamily="34" charset="0"/>
              <a:buChar char="•"/>
              <a:defRPr/>
            </a:pPr>
            <a:r>
              <a:rPr lang="en-US"/>
              <a:t>This SME will report directly to the IC and informs the command group. </a:t>
            </a:r>
          </a:p>
          <a:p>
            <a:pPr marL="171450" indent="-171450" defTabSz="462229">
              <a:buFont typeface="Arial" panose="020B0604020202020204" pitchFamily="34" charset="0"/>
              <a:buChar char="•"/>
              <a:defRPr/>
            </a:pPr>
            <a:r>
              <a:rPr lang="en-US" b="1"/>
              <a:t>Any ICS structure requires the Incident Commander, but all other positions and the Sections are activated only according to need.</a:t>
            </a:r>
          </a:p>
        </p:txBody>
      </p:sp>
      <p:sp>
        <p:nvSpPr>
          <p:cNvPr id="4" name="Slide Number Placeholder 3"/>
          <p:cNvSpPr>
            <a:spLocks noGrp="1"/>
          </p:cNvSpPr>
          <p:nvPr>
            <p:ph type="sldNum" sz="quarter" idx="5"/>
          </p:nvPr>
        </p:nvSpPr>
        <p:spPr/>
        <p:txBody>
          <a:bodyPr/>
          <a:lstStyle/>
          <a:p>
            <a:fld id="{74B60785-9338-114B-891F-4D52A71C2C76}" type="slidenum">
              <a:rPr lang="en-US" smtClean="0"/>
              <a:t>29</a:t>
            </a:fld>
            <a:endParaRPr lang="en-US"/>
          </a:p>
        </p:txBody>
      </p:sp>
    </p:spTree>
    <p:extLst>
      <p:ext uri="{BB962C8B-B14F-4D97-AF65-F5344CB8AC3E}">
        <p14:creationId xmlns:p14="http://schemas.microsoft.com/office/powerpoint/2010/main" val="1554545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b="1"/>
              <a:t>Angelica:</a:t>
            </a:r>
          </a:p>
          <a:p>
            <a:r>
              <a:rPr lang="en-US" i="1"/>
              <a:t>(Angelica launch the poll)</a:t>
            </a:r>
            <a:endParaRPr lang="en-US">
              <a:ea typeface="Calibri"/>
              <a:cs typeface="Calibri"/>
            </a:endParaRPr>
          </a:p>
          <a:p>
            <a:endParaRPr lang="en-US"/>
          </a:p>
          <a:p>
            <a:pPr marL="171450" indent="-171450">
              <a:buFont typeface="Arial,Sans-Serif"/>
              <a:buChar char="•"/>
            </a:pPr>
            <a:r>
              <a:rPr lang="en-US"/>
              <a:t>Thank you, _______ </a:t>
            </a:r>
            <a:r>
              <a:rPr lang="en-US" i="1"/>
              <a:t>(presenter).</a:t>
            </a:r>
            <a:endParaRPr lang="en-US" i="1">
              <a:ea typeface="Calibri"/>
              <a:cs typeface="Calibri"/>
            </a:endParaRPr>
          </a:p>
          <a:p>
            <a:pPr marL="171450" indent="-171450">
              <a:buFont typeface="Arial,Sans-Serif"/>
              <a:buChar char="•"/>
            </a:pPr>
            <a:r>
              <a:rPr lang="en-US"/>
              <a:t>Yes, today we are expecting 100% engagement from you which is necessary to get credit for this training so please use the poll link to answer the pre-test questions.  </a:t>
            </a:r>
            <a:endParaRPr lang="en-US">
              <a:ea typeface="Calibri"/>
              <a:cs typeface="Calibri"/>
            </a:endParaRPr>
          </a:p>
          <a:p>
            <a:pPr marL="171450" indent="-171450">
              <a:buFont typeface="Arial,Sans-Serif"/>
              <a:buChar char="•"/>
            </a:pPr>
            <a:r>
              <a:rPr lang="en-US"/>
              <a:t>If you are unable to access the poll or are having technical challenges, just LMK.</a:t>
            </a:r>
            <a:endParaRPr lang="en-US">
              <a:ea typeface="Calibri"/>
              <a:cs typeface="Calibri"/>
            </a:endParaRPr>
          </a:p>
          <a:p>
            <a:pPr marL="171450" indent="-171450">
              <a:buFont typeface="Arial,Sans-Serif"/>
              <a:buChar char="•"/>
            </a:pPr>
            <a:r>
              <a:rPr lang="en-US"/>
              <a:t>Do we have everyone?</a:t>
            </a:r>
            <a:endParaRPr lang="en-US">
              <a:ea typeface="Calibri"/>
              <a:cs typeface="Calibri"/>
            </a:endParaRPr>
          </a:p>
          <a:p>
            <a:pPr marL="171450" indent="-171450">
              <a:buFont typeface="Arial,Sans-Serif"/>
              <a:buChar char="•"/>
            </a:pPr>
            <a:r>
              <a:rPr lang="en-US" i="1"/>
              <a:t>(Angelica: If the group is small enough, and time permits, call out a person or two to make sure they are good for the first poll question).</a:t>
            </a:r>
            <a:endParaRPr lang="en-US"/>
          </a:p>
          <a:p>
            <a:pPr marL="171450" indent="-171450">
              <a:buFont typeface="Arial,Sans-Serif"/>
              <a:buChar char="•"/>
            </a:pPr>
            <a:r>
              <a:rPr lang="en-US"/>
              <a:t>Now, using the poll, please answer the following questions. </a:t>
            </a:r>
            <a:endParaRPr lang="en-US">
              <a:ea typeface="Calibri"/>
              <a:cs typeface="Calibri"/>
            </a:endParaRPr>
          </a:p>
          <a:p>
            <a:pPr marL="171450" indent="-171450">
              <a:buFont typeface="Arial,Sans-Serif"/>
              <a:buChar char="•"/>
            </a:pPr>
            <a:r>
              <a:rPr lang="en-US" i="1"/>
              <a:t>Read question and results aloud (if results are available).</a:t>
            </a:r>
            <a:endParaRPr lang="en-US" i="1">
              <a:ea typeface="Calibri"/>
              <a:cs typeface="Calibri"/>
            </a:endParaRPr>
          </a:p>
          <a:p>
            <a:pPr marL="171450" indent="-171450">
              <a:buFont typeface="Arial,Sans-Serif"/>
              <a:buChar char="•"/>
            </a:pPr>
            <a:r>
              <a:rPr lang="en-US"/>
              <a:t>Wonderful! I see we have full participation.</a:t>
            </a:r>
            <a:endParaRPr lang="en-US">
              <a:ea typeface="Calibri"/>
              <a:cs typeface="Calibri"/>
            </a:endParaRPr>
          </a:p>
          <a:p>
            <a:pPr marL="171450" indent="-171450">
              <a:buFont typeface="Arial,Sans-Serif"/>
              <a:buChar char="•"/>
            </a:pPr>
            <a:r>
              <a:rPr lang="en-US"/>
              <a:t>Next question…</a:t>
            </a:r>
            <a:endParaRPr lang="en-US">
              <a:ea typeface="Calibri"/>
              <a:cs typeface="Calibri"/>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3</a:t>
            </a:fld>
            <a:endParaRPr lang="en-US"/>
          </a:p>
        </p:txBody>
      </p:sp>
    </p:spTree>
    <p:extLst>
      <p:ext uri="{BB962C8B-B14F-4D97-AF65-F5344CB8AC3E}">
        <p14:creationId xmlns:p14="http://schemas.microsoft.com/office/powerpoint/2010/main" val="4060689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Rob/Dr. Shah: </a:t>
            </a:r>
          </a:p>
          <a:p>
            <a:endParaRPr lang="en-US" b="1"/>
          </a:p>
          <a:p>
            <a:r>
              <a:rPr lang="en-US"/>
              <a:t>The size and scope of the ICS structure depends on the need and remains very flexible. Small events use a fewer number of positions. Large and prolonged events may use many positions. The IC position must always be filled!</a:t>
            </a:r>
          </a:p>
          <a:p>
            <a:endParaRPr lang="en-US" b="1">
              <a:ea typeface="Calibri"/>
              <a:cs typeface="Calibri"/>
            </a:endParaRPr>
          </a:p>
          <a:p>
            <a:r>
              <a:rPr lang="en-US" b="1">
                <a:ea typeface="Calibri"/>
                <a:cs typeface="Calibri"/>
              </a:rPr>
              <a:t>ICS Positions</a:t>
            </a:r>
          </a:p>
          <a:p>
            <a:pPr lvl="1" indent="-226695">
              <a:lnSpc>
                <a:spcPct val="100000"/>
              </a:lnSpc>
              <a:buClr>
                <a:srgbClr val="0A0C04"/>
              </a:buClr>
              <a:buFont typeface="Arial" panose="020B0604020202020204" pitchFamily="34" charset="0"/>
              <a:buChar char="•"/>
            </a:pPr>
            <a:r>
              <a:rPr lang="en-US" sz="1200">
                <a:solidFill>
                  <a:srgbClr val="002060"/>
                </a:solidFill>
                <a:latin typeface="Avenir Light"/>
              </a:rPr>
              <a:t>In addition to Command Staff positions, Section (General Staff) may be assigned.</a:t>
            </a:r>
          </a:p>
          <a:p>
            <a:pPr lvl="1" indent="-226695">
              <a:lnSpc>
                <a:spcPct val="100000"/>
              </a:lnSpc>
              <a:buClr>
                <a:srgbClr val="0A0C04"/>
              </a:buClr>
              <a:buFont typeface="Arial" panose="020B0604020202020204" pitchFamily="34" charset="0"/>
              <a:buChar char="•"/>
            </a:pPr>
            <a:r>
              <a:rPr lang="en-US" sz="1200">
                <a:solidFill>
                  <a:srgbClr val="002060"/>
                </a:solidFill>
                <a:latin typeface="Avenir Light"/>
              </a:rPr>
              <a:t>Each section covered is directed by a designated Section Chief. If only limited resources are needed and a Section Chief not assigned, positions below chief will report directly to IC. They do not report to another section. All activations must maintain an IC position.</a:t>
            </a:r>
          </a:p>
          <a:p>
            <a:pPr marL="573405" lvl="1" indent="-342900">
              <a:lnSpc>
                <a:spcPct val="100000"/>
              </a:lnSpc>
              <a:buClr>
                <a:srgbClr val="0A0C04"/>
              </a:buClr>
              <a:buFont typeface="Arial" panose="020B0604020202020204" pitchFamily="34" charset="0"/>
              <a:buChar char="•"/>
            </a:pPr>
            <a:endParaRPr lang="en-US" sz="2000" b="1">
              <a:solidFill>
                <a:srgbClr val="002060"/>
              </a:solidFill>
              <a:latin typeface="Avenir Light"/>
            </a:endParaRPr>
          </a:p>
          <a:p>
            <a:pPr marL="116205" lvl="0" indent="-342900">
              <a:lnSpc>
                <a:spcPct val="100000"/>
              </a:lnSpc>
              <a:buClr>
                <a:srgbClr val="0A0C04"/>
              </a:buClr>
              <a:buFont typeface="Arial" panose="020B0604020202020204" pitchFamily="34" charset="0"/>
              <a:buChar char="•"/>
            </a:pPr>
            <a:r>
              <a:rPr lang="en-US" sz="2000" b="1">
                <a:solidFill>
                  <a:srgbClr val="002060"/>
                </a:solidFill>
                <a:latin typeface="Avenir Light"/>
              </a:rPr>
              <a:t>Command Staff </a:t>
            </a:r>
          </a:p>
          <a:p>
            <a:pPr marL="915670" lvl="2" indent="-226695">
              <a:lnSpc>
                <a:spcPct val="100000"/>
              </a:lnSpc>
              <a:buClr>
                <a:schemeClr val="accent6"/>
              </a:buClr>
            </a:pPr>
            <a:r>
              <a:rPr lang="en-US" sz="2000">
                <a:solidFill>
                  <a:srgbClr val="002060"/>
                </a:solidFill>
                <a:latin typeface="Avenir Light"/>
              </a:rPr>
              <a:t>Incident Commander </a:t>
            </a:r>
            <a:r>
              <a:rPr lang="en-US" sz="2000" b="1">
                <a:solidFill>
                  <a:srgbClr val="002060"/>
                </a:solidFill>
                <a:latin typeface="Avenir Light"/>
              </a:rPr>
              <a:t>(always) </a:t>
            </a:r>
          </a:p>
          <a:p>
            <a:pPr marL="915670" lvl="2" indent="-226695">
              <a:lnSpc>
                <a:spcPct val="100000"/>
              </a:lnSpc>
              <a:buClr>
                <a:schemeClr val="accent6"/>
              </a:buClr>
            </a:pPr>
            <a:r>
              <a:rPr lang="en-US" sz="2000">
                <a:solidFill>
                  <a:srgbClr val="002060"/>
                </a:solidFill>
                <a:latin typeface="Avenir Light"/>
              </a:rPr>
              <a:t>Safety Officer </a:t>
            </a:r>
          </a:p>
          <a:p>
            <a:pPr marL="915670" lvl="2" indent="-226695">
              <a:lnSpc>
                <a:spcPct val="100000"/>
              </a:lnSpc>
              <a:buClr>
                <a:schemeClr val="accent6"/>
              </a:buClr>
            </a:pPr>
            <a:r>
              <a:rPr lang="en-US" sz="2000">
                <a:solidFill>
                  <a:srgbClr val="002060"/>
                </a:solidFill>
                <a:latin typeface="Avenir Light"/>
              </a:rPr>
              <a:t>Public Information Officer </a:t>
            </a:r>
          </a:p>
          <a:p>
            <a:pPr marL="915670" lvl="2" indent="-226695">
              <a:lnSpc>
                <a:spcPct val="100000"/>
              </a:lnSpc>
              <a:buClr>
                <a:schemeClr val="accent6"/>
              </a:buClr>
            </a:pPr>
            <a:r>
              <a:rPr lang="en-US" sz="2000">
                <a:solidFill>
                  <a:srgbClr val="002060"/>
                </a:solidFill>
                <a:latin typeface="Avenir Light"/>
              </a:rPr>
              <a:t>Medical/Technical Specialist </a:t>
            </a:r>
          </a:p>
          <a:p>
            <a:pPr marL="915670" lvl="2" indent="-226695">
              <a:lnSpc>
                <a:spcPct val="100000"/>
              </a:lnSpc>
              <a:buClr>
                <a:schemeClr val="accent6"/>
              </a:buClr>
            </a:pPr>
            <a:r>
              <a:rPr lang="en-US" sz="2000">
                <a:solidFill>
                  <a:srgbClr val="002060"/>
                </a:solidFill>
                <a:latin typeface="Avenir Light"/>
                <a:ea typeface="+mn-lt"/>
                <a:cs typeface="+mn-lt"/>
              </a:rPr>
              <a:t>Liaison Officer </a:t>
            </a:r>
            <a:endParaRPr lang="en-US" sz="2000">
              <a:solidFill>
                <a:srgbClr val="002060"/>
              </a:solidFill>
              <a:latin typeface="Avenir Light"/>
            </a:endParaRPr>
          </a:p>
          <a:p>
            <a:pPr marL="285750" indent="-285750">
              <a:lnSpc>
                <a:spcPct val="150000"/>
              </a:lnSpc>
              <a:buClr>
                <a:srgbClr val="0A0C04"/>
              </a:buClr>
              <a:buFont typeface="Wingdings" panose="05000000000000000000" pitchFamily="2" charset="2"/>
              <a:buChar char="§"/>
            </a:pPr>
            <a:endParaRPr lang="en-US" sz="2000" b="1">
              <a:solidFill>
                <a:srgbClr val="002060"/>
              </a:solidFill>
              <a:latin typeface="Avenir Light"/>
            </a:endParaRPr>
          </a:p>
          <a:p>
            <a:pPr marL="285750" indent="-285750">
              <a:lnSpc>
                <a:spcPct val="150000"/>
              </a:lnSpc>
              <a:buClr>
                <a:srgbClr val="0A0C04"/>
              </a:buClr>
              <a:buFont typeface="Wingdings" panose="05000000000000000000" pitchFamily="2" charset="2"/>
              <a:buChar char="§"/>
            </a:pPr>
            <a:r>
              <a:rPr lang="en-US" sz="2000" b="1">
                <a:solidFill>
                  <a:srgbClr val="002060"/>
                </a:solidFill>
                <a:latin typeface="Avenir Light"/>
              </a:rPr>
              <a:t>Sections &amp; General Staff </a:t>
            </a:r>
          </a:p>
          <a:p>
            <a:pPr marL="742950" lvl="1" indent="-285750">
              <a:lnSpc>
                <a:spcPct val="150000"/>
              </a:lnSpc>
              <a:buClr>
                <a:schemeClr val="accent6"/>
              </a:buClr>
              <a:buFont typeface="Wingdings" panose="05000000000000000000" pitchFamily="2" charset="2"/>
              <a:buChar char="§"/>
            </a:pPr>
            <a:r>
              <a:rPr lang="en-US" sz="2000">
                <a:solidFill>
                  <a:srgbClr val="002060"/>
                </a:solidFill>
                <a:latin typeface="Avenir Light"/>
              </a:rPr>
              <a:t>Operations Section </a:t>
            </a:r>
          </a:p>
          <a:p>
            <a:pPr marL="742950" lvl="1" indent="-285750">
              <a:lnSpc>
                <a:spcPct val="150000"/>
              </a:lnSpc>
              <a:buClr>
                <a:schemeClr val="accent6"/>
              </a:buClr>
              <a:buFont typeface="Wingdings" panose="05000000000000000000" pitchFamily="2" charset="2"/>
              <a:buChar char="§"/>
            </a:pPr>
            <a:r>
              <a:rPr lang="en-US" sz="2000">
                <a:solidFill>
                  <a:srgbClr val="002060"/>
                </a:solidFill>
                <a:latin typeface="Avenir Light"/>
              </a:rPr>
              <a:t>Planning Section </a:t>
            </a:r>
          </a:p>
          <a:p>
            <a:pPr marL="742950" lvl="1" indent="-285750">
              <a:lnSpc>
                <a:spcPct val="150000"/>
              </a:lnSpc>
              <a:buClr>
                <a:schemeClr val="accent6"/>
              </a:buClr>
              <a:buFont typeface="Wingdings" panose="05000000000000000000" pitchFamily="2" charset="2"/>
              <a:buChar char="§"/>
            </a:pPr>
            <a:r>
              <a:rPr lang="en-US" sz="2000">
                <a:solidFill>
                  <a:srgbClr val="002060"/>
                </a:solidFill>
                <a:latin typeface="Avenir Light"/>
              </a:rPr>
              <a:t>Logistics Section </a:t>
            </a:r>
          </a:p>
          <a:p>
            <a:pPr marL="742950" lvl="1" indent="-285750">
              <a:lnSpc>
                <a:spcPct val="150000"/>
              </a:lnSpc>
              <a:buClr>
                <a:schemeClr val="accent6"/>
              </a:buClr>
              <a:buFont typeface="Wingdings" panose="05000000000000000000" pitchFamily="2" charset="2"/>
              <a:buChar char="§"/>
            </a:pPr>
            <a:r>
              <a:rPr lang="en-US" sz="2000">
                <a:solidFill>
                  <a:srgbClr val="002060"/>
                </a:solidFill>
                <a:latin typeface="Avenir Light"/>
              </a:rPr>
              <a:t>Finance/Administration </a:t>
            </a:r>
          </a:p>
          <a:p>
            <a:endParaRPr lang="en-US" b="0">
              <a:ea typeface="Calibri"/>
              <a:cs typeface="Calibri"/>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30</a:t>
            </a:fld>
            <a:endParaRPr lang="en-US"/>
          </a:p>
        </p:txBody>
      </p:sp>
    </p:spTree>
    <p:extLst>
      <p:ext uri="{BB962C8B-B14F-4D97-AF65-F5344CB8AC3E}">
        <p14:creationId xmlns:p14="http://schemas.microsoft.com/office/powerpoint/2010/main" val="1050840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103AC-1FF6-B978-F8E4-1EC0B5ABD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862FC-F7D5-572E-488F-FAE11714C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81429-E9FE-D450-6160-0B03FDE72879}"/>
              </a:ext>
            </a:extLst>
          </p:cNvPr>
          <p:cNvSpPr>
            <a:spLocks noGrp="1"/>
          </p:cNvSpPr>
          <p:nvPr>
            <p:ph type="body" idx="1"/>
          </p:nvPr>
        </p:nvSpPr>
        <p:spPr/>
        <p:txBody>
          <a:bodyPr/>
          <a:lstStyle/>
          <a:p>
            <a:r>
              <a:rPr lang="en-US" b="1"/>
              <a:t>Rob/Dr. Shah: </a:t>
            </a:r>
          </a:p>
          <a:p>
            <a:endParaRPr lang="en-US" b="1"/>
          </a:p>
          <a:p>
            <a:r>
              <a:rPr lang="en-US"/>
              <a:t>Positions are generally filled by individuals who have previous related experience and/or participated in emergency drills and exercises. </a:t>
            </a:r>
          </a:p>
          <a:p>
            <a:endParaRPr lang="en-US"/>
          </a:p>
          <a:p>
            <a:r>
              <a:rPr lang="en-US"/>
              <a:t>Who Staffs the MOC?</a:t>
            </a:r>
          </a:p>
          <a:p>
            <a:pPr marL="573405" lvl="1" indent="-342900">
              <a:lnSpc>
                <a:spcPct val="100000"/>
              </a:lnSpc>
              <a:buClr>
                <a:srgbClr val="0A0C04"/>
              </a:buClr>
              <a:buFont typeface="Arial" panose="020B0604020202020204" pitchFamily="34" charset="0"/>
              <a:buChar char="•"/>
            </a:pPr>
            <a:r>
              <a:rPr lang="en-US" sz="2000">
                <a:solidFill>
                  <a:srgbClr val="002060"/>
                </a:solidFill>
                <a:latin typeface="Avenir Light"/>
                <a:cs typeface="Arial"/>
              </a:rPr>
              <a:t>Initial staffing is primarily from PHPR with support from other branches </a:t>
            </a:r>
            <a:endParaRPr lang="en-US">
              <a:cs typeface="Arial"/>
            </a:endParaRPr>
          </a:p>
          <a:p>
            <a:pPr marL="573405" lvl="1" indent="-342900">
              <a:lnSpc>
                <a:spcPct val="100000"/>
              </a:lnSpc>
              <a:buClr>
                <a:srgbClr val="0A0C04"/>
              </a:buClr>
              <a:buFont typeface="Arial" panose="020B0604020202020204" pitchFamily="34" charset="0"/>
              <a:buChar char="•"/>
            </a:pPr>
            <a:r>
              <a:rPr lang="en-US" sz="2000" b="1">
                <a:solidFill>
                  <a:srgbClr val="0A0C04"/>
                </a:solidFill>
                <a:latin typeface="Avenir Light"/>
                <a:cs typeface="Arial"/>
              </a:rPr>
              <a:t>Command</a:t>
            </a:r>
            <a:r>
              <a:rPr lang="en-US" sz="2000">
                <a:solidFill>
                  <a:srgbClr val="0A0C04"/>
                </a:solidFill>
                <a:latin typeface="Avenir Light"/>
                <a:cs typeface="Arial"/>
              </a:rPr>
              <a:t> – Overall management and establishes objectives</a:t>
            </a:r>
          </a:p>
          <a:p>
            <a:pPr marL="1031875" lvl="2" indent="-342900">
              <a:lnSpc>
                <a:spcPct val="100000"/>
              </a:lnSpc>
              <a:buClr>
                <a:srgbClr val="FFC000"/>
              </a:buClr>
              <a:buFont typeface="Arial" panose="020B0604020202020204" pitchFamily="34" charset="0"/>
              <a:buChar char="•"/>
            </a:pPr>
            <a:r>
              <a:rPr lang="en-US" sz="2000" b="1">
                <a:solidFill>
                  <a:srgbClr val="FF0000"/>
                </a:solidFill>
                <a:latin typeface="Aptos Light"/>
                <a:cs typeface="Arial"/>
              </a:rPr>
              <a:t>Operations Section </a:t>
            </a:r>
            <a:r>
              <a:rPr lang="en-US" sz="2000">
                <a:solidFill>
                  <a:srgbClr val="0A0C04"/>
                </a:solidFill>
                <a:latin typeface="Aptos Light"/>
                <a:cs typeface="Arial"/>
              </a:rPr>
              <a:t>– Manages tactical operations</a:t>
            </a:r>
          </a:p>
          <a:p>
            <a:pPr marL="1031875" lvl="2" indent="-342900">
              <a:lnSpc>
                <a:spcPct val="100000"/>
              </a:lnSpc>
              <a:buClr>
                <a:srgbClr val="FFC000"/>
              </a:buClr>
              <a:buFont typeface="Arial" panose="020B0604020202020204" pitchFamily="34" charset="0"/>
              <a:buChar char="•"/>
            </a:pPr>
            <a:r>
              <a:rPr lang="en-US" sz="2000" b="1">
                <a:solidFill>
                  <a:srgbClr val="0070C0"/>
                </a:solidFill>
                <a:latin typeface="Aptos Light"/>
                <a:cs typeface="Arial"/>
              </a:rPr>
              <a:t>Planning Section </a:t>
            </a:r>
            <a:r>
              <a:rPr lang="en-US" sz="2000">
                <a:solidFill>
                  <a:srgbClr val="0A0C04"/>
                </a:solidFill>
                <a:latin typeface="Aptos Light"/>
                <a:cs typeface="Arial"/>
              </a:rPr>
              <a:t>– Gathers intelligence, develops plans, maintains documents and develops the Incident Action Plan (IAP)</a:t>
            </a:r>
          </a:p>
          <a:p>
            <a:pPr marL="1031875" lvl="2" indent="-342900">
              <a:lnSpc>
                <a:spcPct val="100000"/>
              </a:lnSpc>
              <a:buClr>
                <a:srgbClr val="FFC000"/>
              </a:buClr>
              <a:buFont typeface="Arial" panose="020B0604020202020204" pitchFamily="34" charset="0"/>
              <a:buChar char="•"/>
            </a:pPr>
            <a:r>
              <a:rPr lang="en-US" sz="2000" b="1">
                <a:solidFill>
                  <a:schemeClr val="accent4"/>
                </a:solidFill>
                <a:latin typeface="Aptos Light"/>
                <a:cs typeface="Arial"/>
              </a:rPr>
              <a:t>Logistics</a:t>
            </a:r>
            <a:r>
              <a:rPr lang="en-US" sz="2000">
                <a:solidFill>
                  <a:srgbClr val="0A0C04"/>
                </a:solidFill>
                <a:latin typeface="Aptos Light"/>
                <a:cs typeface="Arial"/>
              </a:rPr>
              <a:t> – Procures incident support needs</a:t>
            </a:r>
          </a:p>
          <a:p>
            <a:pPr marL="1031875" lvl="2" indent="-342900">
              <a:lnSpc>
                <a:spcPct val="100000"/>
              </a:lnSpc>
              <a:buClr>
                <a:srgbClr val="FFC000"/>
              </a:buClr>
              <a:buFont typeface="Arial" panose="020B0604020202020204" pitchFamily="34" charset="0"/>
              <a:buChar char="•"/>
            </a:pPr>
            <a:r>
              <a:rPr lang="en-US" sz="2000" b="1">
                <a:solidFill>
                  <a:schemeClr val="tx2"/>
                </a:solidFill>
                <a:latin typeface="Aptos Light"/>
                <a:cs typeface="Arial"/>
              </a:rPr>
              <a:t>Finance/Administration </a:t>
            </a:r>
            <a:r>
              <a:rPr lang="en-US" sz="2000">
                <a:solidFill>
                  <a:srgbClr val="0A0C04"/>
                </a:solidFill>
                <a:latin typeface="Aptos Light"/>
                <a:cs typeface="Arial"/>
              </a:rPr>
              <a:t>– Manages financial aspects</a:t>
            </a:r>
          </a:p>
          <a:p>
            <a:endParaRPr lang="en-US"/>
          </a:p>
        </p:txBody>
      </p:sp>
      <p:sp>
        <p:nvSpPr>
          <p:cNvPr id="4" name="Slide Number Placeholder 3">
            <a:extLst>
              <a:ext uri="{FF2B5EF4-FFF2-40B4-BE49-F238E27FC236}">
                <a16:creationId xmlns:a16="http://schemas.microsoft.com/office/drawing/2014/main" id="{58C94271-2E45-56F9-1D14-D75D0EAA77F9}"/>
              </a:ext>
            </a:extLst>
          </p:cNvPr>
          <p:cNvSpPr>
            <a:spLocks noGrp="1"/>
          </p:cNvSpPr>
          <p:nvPr>
            <p:ph type="sldNum" sz="quarter" idx="5"/>
          </p:nvPr>
        </p:nvSpPr>
        <p:spPr/>
        <p:txBody>
          <a:bodyPr/>
          <a:lstStyle/>
          <a:p>
            <a:fld id="{74B60785-9338-114B-891F-4D52A71C2C76}" type="slidenum">
              <a:rPr lang="en-US" smtClean="0"/>
              <a:t>31</a:t>
            </a:fld>
            <a:endParaRPr lang="en-US"/>
          </a:p>
        </p:txBody>
      </p:sp>
    </p:spTree>
    <p:extLst>
      <p:ext uri="{BB962C8B-B14F-4D97-AF65-F5344CB8AC3E}">
        <p14:creationId xmlns:p14="http://schemas.microsoft.com/office/powerpoint/2010/main" val="2949923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1466A-045D-9135-B6FF-36B500F7C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A0788-5DB0-82CC-ED80-A7A01F95B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6AA61-E31D-BBFC-2DC0-952B9AA3C9D4}"/>
              </a:ext>
            </a:extLst>
          </p:cNvPr>
          <p:cNvSpPr>
            <a:spLocks noGrp="1"/>
          </p:cNvSpPr>
          <p:nvPr>
            <p:ph type="body" idx="1"/>
          </p:nvPr>
        </p:nvSpPr>
        <p:spPr/>
        <p:txBody>
          <a:bodyPr/>
          <a:lstStyle/>
          <a:p>
            <a:r>
              <a:rPr lang="en-US" b="1"/>
              <a:t>Rob/Dr. Shah: </a:t>
            </a:r>
          </a:p>
          <a:p>
            <a:endParaRPr lang="en-US" b="1"/>
          </a:p>
          <a:p>
            <a:r>
              <a:rPr lang="en-US"/>
              <a:t>Sections are color-coded and the colors used are universal to ICS. This is a simple organizational chart that might be used in an early infectious disease investigation.  </a:t>
            </a:r>
          </a:p>
          <a:p>
            <a:endParaRPr lang="en-US"/>
          </a:p>
          <a:p>
            <a:r>
              <a:rPr lang="en-US"/>
              <a:t>Common Organizational Chart Under ICS: </a:t>
            </a:r>
          </a:p>
          <a:p>
            <a:pPr marL="171450" indent="-171450">
              <a:lnSpc>
                <a:spcPct val="100000"/>
              </a:lnSpc>
              <a:buFont typeface="Arial" panose="020B0604020202020204" pitchFamily="34" charset="0"/>
              <a:buChar char="•"/>
              <a:defRPr/>
            </a:pPr>
            <a:r>
              <a:rPr lang="en-US" sz="1200" b="0">
                <a:solidFill>
                  <a:srgbClr val="FF0000"/>
                </a:solidFill>
              </a:rPr>
              <a:t>Operations</a:t>
            </a:r>
            <a:endParaRPr lang="en-US" sz="1200" b="0">
              <a:solidFill>
                <a:srgbClr val="FF0000"/>
              </a:solidFill>
              <a:cs typeface="Arial"/>
            </a:endParaRPr>
          </a:p>
          <a:p>
            <a:pPr marL="171450" indent="-171450">
              <a:lnSpc>
                <a:spcPct val="100000"/>
              </a:lnSpc>
              <a:buFont typeface="Arial" panose="020B0604020202020204" pitchFamily="34" charset="0"/>
              <a:buChar char="•"/>
              <a:defRPr/>
            </a:pPr>
            <a:endParaRPr lang="en-US" sz="1200" b="0">
              <a:solidFill>
                <a:schemeClr val="tx2">
                  <a:lumMod val="60000"/>
                  <a:lumOff val="40000"/>
                </a:schemeClr>
              </a:solidFill>
              <a:cs typeface="Arial"/>
            </a:endParaRPr>
          </a:p>
          <a:p>
            <a:pPr marL="171450" indent="-171450">
              <a:lnSpc>
                <a:spcPct val="100000"/>
              </a:lnSpc>
              <a:buFont typeface="Arial" panose="020B0604020202020204" pitchFamily="34" charset="0"/>
              <a:buChar char="•"/>
              <a:defRPr/>
            </a:pPr>
            <a:r>
              <a:rPr lang="en-US" sz="1200" b="0">
                <a:solidFill>
                  <a:srgbClr val="0070C0"/>
                </a:solidFill>
              </a:rPr>
              <a:t>Planning</a:t>
            </a:r>
            <a:endParaRPr lang="en-US" sz="1200" b="0">
              <a:solidFill>
                <a:srgbClr val="0070C0"/>
              </a:solidFill>
              <a:cs typeface="Arial"/>
            </a:endParaRPr>
          </a:p>
          <a:p>
            <a:pPr marL="171450" indent="-171450">
              <a:lnSpc>
                <a:spcPct val="100000"/>
              </a:lnSpc>
              <a:buFont typeface="Arial" panose="020B0604020202020204" pitchFamily="34" charset="0"/>
              <a:buChar char="•"/>
              <a:defRPr/>
            </a:pPr>
            <a:endParaRPr lang="en-US" sz="1200" b="0">
              <a:solidFill>
                <a:srgbClr val="FFC000"/>
              </a:solidFill>
              <a:cs typeface="Arial"/>
            </a:endParaRPr>
          </a:p>
          <a:p>
            <a:pPr marL="171450" indent="-171450">
              <a:lnSpc>
                <a:spcPct val="100000"/>
              </a:lnSpc>
              <a:buFont typeface="Arial" panose="020B0604020202020204" pitchFamily="34" charset="0"/>
              <a:buChar char="•"/>
              <a:defRPr/>
            </a:pPr>
            <a:r>
              <a:rPr lang="en-US" sz="1200" b="0">
                <a:solidFill>
                  <a:schemeClr val="accent6"/>
                </a:solidFill>
              </a:rPr>
              <a:t>Logistics</a:t>
            </a:r>
            <a:endParaRPr lang="en-US" sz="1200" b="0">
              <a:solidFill>
                <a:schemeClr val="accent6"/>
              </a:solidFill>
              <a:cs typeface="Arial"/>
            </a:endParaRPr>
          </a:p>
          <a:p>
            <a:pPr marL="171450" indent="-171450">
              <a:lnSpc>
                <a:spcPct val="100000"/>
              </a:lnSpc>
              <a:buFont typeface="Arial" panose="020B0604020202020204" pitchFamily="34" charset="0"/>
              <a:buChar char="•"/>
              <a:defRPr/>
            </a:pPr>
            <a:endParaRPr lang="en-US" sz="1200" b="0">
              <a:solidFill>
                <a:srgbClr val="00B050"/>
              </a:solidFill>
              <a:cs typeface="Arial"/>
            </a:endParaRPr>
          </a:p>
          <a:p>
            <a:pPr marL="171450" indent="-171450">
              <a:lnSpc>
                <a:spcPct val="100000"/>
              </a:lnSpc>
              <a:buFont typeface="Arial" panose="020B0604020202020204" pitchFamily="34" charset="0"/>
              <a:buChar char="•"/>
              <a:defRPr/>
            </a:pPr>
            <a:r>
              <a:rPr lang="en-US" sz="1200" b="0">
                <a:solidFill>
                  <a:srgbClr val="00B050"/>
                </a:solidFill>
              </a:rPr>
              <a:t>Finance/</a:t>
            </a:r>
            <a:br>
              <a:rPr lang="en-US" sz="1200" b="0"/>
            </a:br>
            <a:r>
              <a:rPr lang="en-US" sz="1200" b="0">
                <a:solidFill>
                  <a:srgbClr val="00B050"/>
                </a:solidFill>
              </a:rPr>
              <a:t>Administration</a:t>
            </a:r>
            <a:endParaRPr lang="en-US" sz="1200" b="0">
              <a:solidFill>
                <a:srgbClr val="00B050"/>
              </a:solidFill>
              <a:cs typeface="Arial"/>
            </a:endParaRPr>
          </a:p>
          <a:p>
            <a:endParaRPr lang="en-US"/>
          </a:p>
        </p:txBody>
      </p:sp>
      <p:sp>
        <p:nvSpPr>
          <p:cNvPr id="4" name="Slide Number Placeholder 3">
            <a:extLst>
              <a:ext uri="{FF2B5EF4-FFF2-40B4-BE49-F238E27FC236}">
                <a16:creationId xmlns:a16="http://schemas.microsoft.com/office/drawing/2014/main" id="{DD8C3BFD-BEA7-E60C-3879-95FB54F3D849}"/>
              </a:ext>
            </a:extLst>
          </p:cNvPr>
          <p:cNvSpPr>
            <a:spLocks noGrp="1"/>
          </p:cNvSpPr>
          <p:nvPr>
            <p:ph type="sldNum" sz="quarter" idx="5"/>
          </p:nvPr>
        </p:nvSpPr>
        <p:spPr/>
        <p:txBody>
          <a:bodyPr/>
          <a:lstStyle/>
          <a:p>
            <a:fld id="{74B60785-9338-114B-891F-4D52A71C2C76}" type="slidenum">
              <a:rPr lang="en-US" smtClean="0"/>
              <a:t>32</a:t>
            </a:fld>
            <a:endParaRPr lang="en-US"/>
          </a:p>
        </p:txBody>
      </p:sp>
    </p:spTree>
    <p:extLst>
      <p:ext uri="{BB962C8B-B14F-4D97-AF65-F5344CB8AC3E}">
        <p14:creationId xmlns:p14="http://schemas.microsoft.com/office/powerpoint/2010/main" val="145401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13E43-C02F-A02B-6CA3-905F6FDC7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E32C7-5D09-BD59-01B8-9AFA0AC17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D178-EEAF-B5B9-4F54-412FE593F9FB}"/>
              </a:ext>
            </a:extLst>
          </p:cNvPr>
          <p:cNvSpPr>
            <a:spLocks noGrp="1"/>
          </p:cNvSpPr>
          <p:nvPr>
            <p:ph type="body" idx="1"/>
          </p:nvPr>
        </p:nvSpPr>
        <p:spPr/>
        <p:txBody>
          <a:bodyPr/>
          <a:lstStyle/>
          <a:p>
            <a:r>
              <a:rPr lang="en-US" b="1"/>
              <a:t>Rob/Dr. Shah: </a:t>
            </a:r>
          </a:p>
          <a:p>
            <a:endParaRPr lang="en-US" b="1"/>
          </a:p>
          <a:p>
            <a:pPr marL="171450" indent="-171450">
              <a:buFont typeface="Arial" panose="020B0604020202020204" pitchFamily="34" charset="0"/>
              <a:buChar char="•"/>
            </a:pPr>
            <a:r>
              <a:rPr lang="en-US"/>
              <a:t>Here is what the response grew to with the MOC MPOX response so you can see what we started with on the previous slide then how it actually ended up.</a:t>
            </a:r>
          </a:p>
        </p:txBody>
      </p:sp>
      <p:sp>
        <p:nvSpPr>
          <p:cNvPr id="4" name="Slide Number Placeholder 3">
            <a:extLst>
              <a:ext uri="{FF2B5EF4-FFF2-40B4-BE49-F238E27FC236}">
                <a16:creationId xmlns:a16="http://schemas.microsoft.com/office/drawing/2014/main" id="{C2530F74-6601-0B09-E7BE-9E6D0955FFE9}"/>
              </a:ext>
            </a:extLst>
          </p:cNvPr>
          <p:cNvSpPr>
            <a:spLocks noGrp="1"/>
          </p:cNvSpPr>
          <p:nvPr>
            <p:ph type="sldNum" sz="quarter" idx="5"/>
          </p:nvPr>
        </p:nvSpPr>
        <p:spPr/>
        <p:txBody>
          <a:bodyPr/>
          <a:lstStyle/>
          <a:p>
            <a:fld id="{74B60785-9338-114B-891F-4D52A71C2C76}" type="slidenum">
              <a:rPr lang="en-US" smtClean="0"/>
              <a:t>33</a:t>
            </a:fld>
            <a:endParaRPr lang="en-US"/>
          </a:p>
        </p:txBody>
      </p:sp>
    </p:spTree>
    <p:extLst>
      <p:ext uri="{BB962C8B-B14F-4D97-AF65-F5344CB8AC3E}">
        <p14:creationId xmlns:p14="http://schemas.microsoft.com/office/powerpoint/2010/main" val="153600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Rob/Dr. Shah: </a:t>
            </a:r>
          </a:p>
          <a:p>
            <a:endParaRPr lang="en-US" b="1"/>
          </a:p>
          <a:p>
            <a:r>
              <a:rPr lang="en-US"/>
              <a:t>Keeping everybody in the know (IAP)</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solidFill>
                  <a:srgbClr val="002060"/>
                </a:solidFill>
                <a:latin typeface="Avenir Light"/>
              </a:rPr>
              <a:t>The Inciden</a:t>
            </a:r>
            <a:r>
              <a:rPr lang="en-US">
                <a:solidFill>
                  <a:srgbClr val="002060"/>
                </a:solidFill>
                <a:latin typeface="Avenir Light"/>
              </a:rPr>
              <a:t>t Action Plan (I</a:t>
            </a:r>
            <a:r>
              <a:rPr lang="en-US" baseline="0">
                <a:solidFill>
                  <a:srgbClr val="002060"/>
                </a:solidFill>
                <a:latin typeface="Avenir Light"/>
              </a:rPr>
              <a:t>AP) (prepared by Planning Section), is approved by IC, and distributed widely. It outlines specifics and critical information that will guide the response. The IAP includes:</a:t>
            </a:r>
          </a:p>
          <a:p>
            <a:pPr marL="915670" lvl="2" indent="-226695">
              <a:lnSpc>
                <a:spcPct val="100000"/>
              </a:lnSpc>
              <a:buClr>
                <a:srgbClr val="0A0C04"/>
              </a:buClr>
              <a:buFont typeface="Arial" panose="020B0604020202020204" pitchFamily="34" charset="0"/>
              <a:buChar char="•"/>
            </a:pPr>
            <a:r>
              <a:rPr lang="en-US" sz="1200">
                <a:solidFill>
                  <a:srgbClr val="002060"/>
                </a:solidFill>
                <a:latin typeface="Avenir Light"/>
              </a:rPr>
              <a:t>Name of the Incident.</a:t>
            </a:r>
            <a:endParaRPr lang="en-US"/>
          </a:p>
          <a:p>
            <a:pPr marL="915670" lvl="2" indent="-226695">
              <a:lnSpc>
                <a:spcPct val="100000"/>
              </a:lnSpc>
              <a:buClr>
                <a:srgbClr val="0A0C04"/>
              </a:buClr>
              <a:buFont typeface="Arial" panose="020B0604020202020204" pitchFamily="34" charset="0"/>
              <a:buChar char="•"/>
            </a:pPr>
            <a:r>
              <a:rPr lang="en-US" sz="1200">
                <a:solidFill>
                  <a:srgbClr val="002060"/>
                </a:solidFill>
                <a:latin typeface="Avenir Light"/>
              </a:rPr>
              <a:t>Operational period (start and end times).</a:t>
            </a:r>
          </a:p>
          <a:p>
            <a:pPr marL="915670" lvl="2" indent="-226695">
              <a:lnSpc>
                <a:spcPct val="100000"/>
              </a:lnSpc>
              <a:buClr>
                <a:srgbClr val="0A0C04"/>
              </a:buClr>
              <a:buFont typeface="Arial" panose="020B0604020202020204" pitchFamily="34" charset="0"/>
              <a:buChar char="•"/>
            </a:pPr>
            <a:r>
              <a:rPr lang="en-US" sz="1200">
                <a:solidFill>
                  <a:srgbClr val="002060"/>
                </a:solidFill>
                <a:latin typeface="Avenir Light"/>
              </a:rPr>
              <a:t>Brief situational summary.</a:t>
            </a:r>
          </a:p>
          <a:p>
            <a:pPr marL="915670" lvl="2" indent="-226695">
              <a:lnSpc>
                <a:spcPct val="100000"/>
              </a:lnSpc>
              <a:buClr>
                <a:srgbClr val="0A0C04"/>
              </a:buClr>
              <a:buFont typeface="Arial" panose="020B0604020202020204" pitchFamily="34" charset="0"/>
              <a:buChar char="•"/>
            </a:pPr>
            <a:r>
              <a:rPr lang="en-US" sz="1200">
                <a:solidFill>
                  <a:srgbClr val="002060"/>
                </a:solidFill>
                <a:latin typeface="Avenir Light"/>
              </a:rPr>
              <a:t>Assignments for the period for the Incident Management Team.</a:t>
            </a:r>
          </a:p>
          <a:p>
            <a:pPr marL="915670" lvl="2" indent="-226695">
              <a:lnSpc>
                <a:spcPct val="100000"/>
              </a:lnSpc>
              <a:buClr>
                <a:srgbClr val="0A0C04"/>
              </a:buClr>
              <a:buFont typeface="Arial" panose="020B0604020202020204" pitchFamily="34" charset="0"/>
              <a:buChar char="•"/>
            </a:pPr>
            <a:r>
              <a:rPr lang="en-US" sz="1200">
                <a:solidFill>
                  <a:srgbClr val="002060"/>
                </a:solidFill>
                <a:latin typeface="Avenir Light"/>
              </a:rPr>
              <a:t>Health and safety briefings (example: remove hazard, use personal protective equipment (PPE), warnings).</a:t>
            </a:r>
          </a:p>
          <a:p>
            <a:pPr marL="915670" lvl="2" indent="-226695">
              <a:lnSpc>
                <a:spcPct val="100000"/>
              </a:lnSpc>
              <a:buClr>
                <a:srgbClr val="0A0C04"/>
              </a:buClr>
              <a:buFont typeface="Arial" panose="020B0604020202020204" pitchFamily="34" charset="0"/>
              <a:buChar char="•"/>
            </a:pPr>
            <a:r>
              <a:rPr lang="en-US" sz="1200">
                <a:solidFill>
                  <a:srgbClr val="002060"/>
                </a:solidFill>
                <a:latin typeface="Avenir Light"/>
              </a:rPr>
              <a:t>Objectives (strategies/tactics, resources required, assignment and timeline).</a:t>
            </a:r>
          </a:p>
          <a:p>
            <a:pPr marL="915670" lvl="2" indent="-226695">
              <a:lnSpc>
                <a:spcPct val="100000"/>
              </a:lnSpc>
              <a:buClr>
                <a:srgbClr val="0A0C04"/>
              </a:buClr>
              <a:buFont typeface="Arial" panose="020B0604020202020204" pitchFamily="34" charset="0"/>
              <a:buChar char="•"/>
            </a:pPr>
            <a:r>
              <a:rPr lang="en-US" sz="1200">
                <a:solidFill>
                  <a:srgbClr val="002060"/>
                </a:solidFill>
                <a:latin typeface="Avenir Light"/>
              </a:rPr>
              <a:t>Who prepared, date, time, facility and signature. </a:t>
            </a:r>
          </a:p>
          <a:p>
            <a:endParaRPr lang="en-US" b="1"/>
          </a:p>
          <a:p>
            <a:r>
              <a:rPr lang="en-US" b="1"/>
              <a:t>Optional information for the Presenter:</a:t>
            </a:r>
          </a:p>
          <a:p>
            <a:pPr marL="171450" indent="-171450">
              <a:buFont typeface="Arial" panose="020B0604020202020204" pitchFamily="34" charset="0"/>
              <a:buChar char="•"/>
            </a:pPr>
            <a:r>
              <a:rPr lang="en-US"/>
              <a:t>IAP is based on standardized concise ICS forms. </a:t>
            </a:r>
          </a:p>
          <a:p>
            <a:pPr marL="171450" indent="-171450">
              <a:buFont typeface="Arial" panose="020B0604020202020204" pitchFamily="34" charset="0"/>
              <a:buChar char="•"/>
            </a:pPr>
            <a:r>
              <a:rPr lang="en-US"/>
              <a:t>Healthcare communities in San Diego also use these Hospital Incident Command System (HICS) forms but adapted slightly to better support healthcare operations.</a:t>
            </a:r>
          </a:p>
          <a:p>
            <a:pPr marL="171450" indent="-171450">
              <a:buFont typeface="Arial" panose="020B0604020202020204" pitchFamily="34" charset="0"/>
              <a:buChar char="•"/>
            </a:pPr>
            <a:r>
              <a:rPr lang="en-US"/>
              <a:t>Healthcare institutions may refer to Hospital Incident Command System (HICS), published by the California Emergency Medical Services Authority https://emsa.ca.gov/ and Emergency Preparedness – Preparing Hospitals for Disasters, California Hospital Association  https://www.calhospitalprepare.org/hics-forms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34</a:t>
            </a:fld>
            <a:endParaRPr lang="en-US"/>
          </a:p>
        </p:txBody>
      </p:sp>
    </p:spTree>
    <p:extLst>
      <p:ext uri="{BB962C8B-B14F-4D97-AF65-F5344CB8AC3E}">
        <p14:creationId xmlns:p14="http://schemas.microsoft.com/office/powerpoint/2010/main" val="4075507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84C91-9D74-80CF-6100-47FCF8F1D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C0674-079C-84B9-9E1D-079DAD96D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8B8BE-10CE-F55E-0E9B-0F618F3ACBE7}"/>
              </a:ext>
            </a:extLst>
          </p:cNvPr>
          <p:cNvSpPr>
            <a:spLocks noGrp="1"/>
          </p:cNvSpPr>
          <p:nvPr>
            <p:ph type="body" idx="1"/>
          </p:nvPr>
        </p:nvSpPr>
        <p:spPr/>
        <p:txBody>
          <a:bodyPr/>
          <a:lstStyle/>
          <a:p>
            <a:r>
              <a:rPr lang="en-US" b="1"/>
              <a:t>Rob/Dr. Shah: </a:t>
            </a:r>
          </a:p>
          <a:p>
            <a:endParaRPr lang="en-US"/>
          </a:p>
          <a:p>
            <a:pPr marL="171450" indent="-171450">
              <a:buFont typeface="Arial" panose="020B0604020202020204" pitchFamily="34" charset="0"/>
              <a:buChar char="•"/>
            </a:pPr>
            <a:r>
              <a:rPr lang="en-US"/>
              <a:t>Requirements for AAR</a:t>
            </a:r>
          </a:p>
          <a:p>
            <a:pPr marL="171450" indent="-171450">
              <a:buFont typeface="Arial" panose="020B0604020202020204" pitchFamily="34" charset="0"/>
              <a:buChar char="•"/>
            </a:pPr>
            <a:r>
              <a:rPr lang="en-US"/>
              <a:t>Guidelines for generating an After-Action Report:</a:t>
            </a:r>
          </a:p>
          <a:p>
            <a:pPr marL="516255" lvl="1" indent="-285750">
              <a:lnSpc>
                <a:spcPct val="100000"/>
              </a:lnSpc>
              <a:spcBef>
                <a:spcPts val="200"/>
              </a:spcBef>
              <a:buClr>
                <a:srgbClr val="0A0C04"/>
              </a:buClr>
              <a:buFont typeface="Arial" panose="020B0604020202020204" pitchFamily="34" charset="0"/>
              <a:buChar char="•"/>
            </a:pPr>
            <a:r>
              <a:rPr lang="en-US" sz="1700">
                <a:solidFill>
                  <a:srgbClr val="002060"/>
                </a:solidFill>
              </a:rPr>
              <a:t>The state requires an After-Action Report (AAR) for any disasters managed by OES when the EOC is activated (ex., wildfires). </a:t>
            </a:r>
            <a:endParaRPr lang="en-US">
              <a:solidFill>
                <a:srgbClr val="002060"/>
              </a:solidFill>
              <a:cs typeface="Arial"/>
            </a:endParaRPr>
          </a:p>
          <a:p>
            <a:pPr marL="516255" lvl="1" indent="-285750">
              <a:lnSpc>
                <a:spcPct val="100000"/>
              </a:lnSpc>
              <a:spcBef>
                <a:spcPts val="200"/>
              </a:spcBef>
              <a:buClr>
                <a:srgbClr val="0A0C04"/>
              </a:buClr>
              <a:buFont typeface="Arial" panose="020B0604020202020204" pitchFamily="34" charset="0"/>
              <a:buChar char="•"/>
            </a:pPr>
            <a:r>
              <a:rPr lang="en-US" sz="1700">
                <a:solidFill>
                  <a:srgbClr val="002060"/>
                </a:solidFill>
              </a:rPr>
              <a:t>For significant public health infectious disease events, where a local health emergency  is declared, the response is reviewed for both successes and opportunities for improvement. </a:t>
            </a:r>
            <a:endParaRPr lang="en-US" sz="1700">
              <a:solidFill>
                <a:srgbClr val="002060"/>
              </a:solidFill>
              <a:cs typeface="Arial"/>
            </a:endParaRPr>
          </a:p>
          <a:p>
            <a:pPr marL="516255" lvl="1" indent="-285750">
              <a:lnSpc>
                <a:spcPct val="100000"/>
              </a:lnSpc>
              <a:spcBef>
                <a:spcPts val="200"/>
              </a:spcBef>
              <a:buClr>
                <a:srgbClr val="0A0C04"/>
              </a:buClr>
              <a:buFont typeface="Arial" panose="020B0604020202020204" pitchFamily="34" charset="0"/>
              <a:buChar char="•"/>
            </a:pPr>
            <a:r>
              <a:rPr lang="en-US" sz="1700">
                <a:solidFill>
                  <a:srgbClr val="002060"/>
                </a:solidFill>
              </a:rPr>
              <a:t>Examples of AARs conducted following infectious diseases outbreaks include: </a:t>
            </a:r>
            <a:endParaRPr lang="en-US" sz="1700">
              <a:solidFill>
                <a:srgbClr val="002060"/>
              </a:solidFill>
              <a:cs typeface="Arial"/>
            </a:endParaRPr>
          </a:p>
          <a:p>
            <a:pPr marL="974725" lvl="2" indent="-285750">
              <a:lnSpc>
                <a:spcPct val="100000"/>
              </a:lnSpc>
              <a:buClr>
                <a:schemeClr val="accent6"/>
              </a:buClr>
              <a:buFont typeface="Arial" panose="020B0604020202020204" pitchFamily="34" charset="0"/>
              <a:buChar char="•"/>
            </a:pPr>
            <a:r>
              <a:rPr lang="en-US" sz="1700">
                <a:solidFill>
                  <a:srgbClr val="002060"/>
                </a:solidFill>
              </a:rPr>
              <a:t>H1N1 AAR, published in August 2011  </a:t>
            </a:r>
            <a:endParaRPr lang="en-US" sz="1700">
              <a:solidFill>
                <a:srgbClr val="002060"/>
              </a:solidFill>
              <a:cs typeface="Arial"/>
            </a:endParaRPr>
          </a:p>
          <a:p>
            <a:pPr marL="974725" lvl="2" indent="-285750">
              <a:lnSpc>
                <a:spcPct val="100000"/>
              </a:lnSpc>
              <a:buClr>
                <a:schemeClr val="accent6"/>
              </a:buClr>
              <a:buFont typeface="Arial" panose="020B0604020202020204" pitchFamily="34" charset="0"/>
              <a:buChar char="•"/>
            </a:pPr>
            <a:r>
              <a:rPr lang="en-US" sz="1700">
                <a:solidFill>
                  <a:srgbClr val="002060"/>
                </a:solidFill>
              </a:rPr>
              <a:t>Hepatitis A AAR, published in May 2018 </a:t>
            </a:r>
            <a:endParaRPr lang="en-US" sz="1700">
              <a:solidFill>
                <a:srgbClr val="002060"/>
              </a:solidFill>
              <a:cs typeface="Arial"/>
            </a:endParaRPr>
          </a:p>
          <a:p>
            <a:pPr marL="974725" lvl="2" indent="-285750">
              <a:lnSpc>
                <a:spcPct val="100000"/>
              </a:lnSpc>
              <a:buClr>
                <a:schemeClr val="accent6"/>
              </a:buClr>
              <a:buFont typeface="Arial" panose="020B0604020202020204" pitchFamily="34" charset="0"/>
              <a:buChar char="•"/>
            </a:pPr>
            <a:r>
              <a:rPr lang="en-US" sz="1700">
                <a:solidFill>
                  <a:srgbClr val="002060"/>
                </a:solidFill>
              </a:rPr>
              <a:t>County of San Diego COVID-19 AAR, published March 10, 2023.</a:t>
            </a:r>
            <a:endParaRPr lang="en-US"/>
          </a:p>
        </p:txBody>
      </p:sp>
      <p:sp>
        <p:nvSpPr>
          <p:cNvPr id="4" name="Slide Number Placeholder 3">
            <a:extLst>
              <a:ext uri="{FF2B5EF4-FFF2-40B4-BE49-F238E27FC236}">
                <a16:creationId xmlns:a16="http://schemas.microsoft.com/office/drawing/2014/main" id="{CFE5D052-7096-D878-B48F-9CFCCB6294A8}"/>
              </a:ext>
            </a:extLst>
          </p:cNvPr>
          <p:cNvSpPr>
            <a:spLocks noGrp="1"/>
          </p:cNvSpPr>
          <p:nvPr>
            <p:ph type="sldNum" sz="quarter" idx="5"/>
          </p:nvPr>
        </p:nvSpPr>
        <p:spPr/>
        <p:txBody>
          <a:bodyPr/>
          <a:lstStyle/>
          <a:p>
            <a:fld id="{74B60785-9338-114B-891F-4D52A71C2C76}" type="slidenum">
              <a:rPr lang="en-US" smtClean="0"/>
              <a:t>35</a:t>
            </a:fld>
            <a:endParaRPr lang="en-US"/>
          </a:p>
        </p:txBody>
      </p:sp>
    </p:spTree>
    <p:extLst>
      <p:ext uri="{BB962C8B-B14F-4D97-AF65-F5344CB8AC3E}">
        <p14:creationId xmlns:p14="http://schemas.microsoft.com/office/powerpoint/2010/main" val="2205956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Angelica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(Launch the Teams poll)</a:t>
            </a:r>
            <a:endParaRPr lang="en-US" i="1">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u="none" strike="noStrike" kern="1200" cap="none" spc="0" normalizeH="0" baseline="0" noProof="0">
              <a:ln>
                <a:noFill/>
              </a:ln>
              <a:solidFill>
                <a:srgbClr val="000000"/>
              </a:solidFill>
              <a:effectLst/>
              <a:uLnTx/>
              <a:uFillTx/>
              <a:latin typeface="Calibri"/>
              <a:ea typeface="Calibri"/>
              <a:cs typeface="Calibri"/>
            </a:endParaRPr>
          </a:p>
          <a:p>
            <a:r>
              <a:rPr lang="en-US" i="0"/>
              <a:t>Here is the next Check Understanding question…</a:t>
            </a:r>
            <a:endParaRPr lang="en-US" i="0">
              <a:ea typeface="Calibri"/>
              <a:cs typeface="Calibri"/>
            </a:endParaRPr>
          </a:p>
          <a:p>
            <a:r>
              <a:rPr lang="en-US" i="1"/>
              <a:t>Read question and answers to the group.  </a:t>
            </a:r>
            <a:endParaRPr lang="en-US" i="1">
              <a:ea typeface="Calibri"/>
              <a:cs typeface="Calibri"/>
            </a:endParaRPr>
          </a:p>
          <a:p>
            <a:endParaRPr lang="en-US" i="1"/>
          </a:p>
        </p:txBody>
      </p:sp>
      <p:sp>
        <p:nvSpPr>
          <p:cNvPr id="4" name="Slide Number Placeholder 3"/>
          <p:cNvSpPr>
            <a:spLocks noGrp="1"/>
          </p:cNvSpPr>
          <p:nvPr>
            <p:ph type="sldNum" sz="quarter" idx="5"/>
          </p:nvPr>
        </p:nvSpPr>
        <p:spPr/>
        <p:txBody>
          <a:bodyPr/>
          <a:lstStyle/>
          <a:p>
            <a:fld id="{74B60785-9338-114B-891F-4D52A71C2C76}" type="slidenum">
              <a:rPr lang="en-US" smtClean="0"/>
              <a:t>36</a:t>
            </a:fld>
            <a:endParaRPr lang="en-US"/>
          </a:p>
        </p:txBody>
      </p:sp>
    </p:spTree>
    <p:extLst>
      <p:ext uri="{BB962C8B-B14F-4D97-AF65-F5344CB8AC3E}">
        <p14:creationId xmlns:p14="http://schemas.microsoft.com/office/powerpoint/2010/main" val="1242735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Angelica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a:t>The correct answer is False.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p>
          <a:p>
            <a:pPr marL="0" marR="0" lvl="0" indent="0" algn="l" defTabSz="457200" rtl="0" eaLnBrk="1" fontAlgn="auto" latinLnBrk="0" hangingPunct="1">
              <a:lnSpc>
                <a:spcPct val="100000"/>
              </a:lnSpc>
              <a:spcBef>
                <a:spcPts val="0"/>
              </a:spcBef>
              <a:spcAft>
                <a:spcPts val="0"/>
              </a:spcAft>
              <a:buClrTx/>
              <a:buSzTx/>
              <a:buFontTx/>
              <a:buNone/>
              <a:tabLst/>
              <a:defRPr/>
            </a:pPr>
            <a:r>
              <a:rPr lang="en-US" i="1"/>
              <a:t>Transition back to the Presenter:</a:t>
            </a:r>
          </a:p>
        </p:txBody>
      </p:sp>
      <p:sp>
        <p:nvSpPr>
          <p:cNvPr id="4" name="Slide Number Placeholder 3"/>
          <p:cNvSpPr>
            <a:spLocks noGrp="1"/>
          </p:cNvSpPr>
          <p:nvPr>
            <p:ph type="sldNum" sz="quarter" idx="5"/>
          </p:nvPr>
        </p:nvSpPr>
        <p:spPr/>
        <p:txBody>
          <a:bodyPr/>
          <a:lstStyle/>
          <a:p>
            <a:fld id="{74B60785-9338-114B-891F-4D52A71C2C76}" type="slidenum">
              <a:rPr lang="en-US" smtClean="0"/>
              <a:t>37</a:t>
            </a:fld>
            <a:endParaRPr lang="en-US"/>
          </a:p>
        </p:txBody>
      </p:sp>
    </p:spTree>
    <p:extLst>
      <p:ext uri="{BB962C8B-B14F-4D97-AF65-F5344CB8AC3E}">
        <p14:creationId xmlns:p14="http://schemas.microsoft.com/office/powerpoint/2010/main" val="203156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none">
                <a:ea typeface="Calibri"/>
                <a:cs typeface="Calibri"/>
              </a:rPr>
              <a:t>Jeff/Anuj:</a:t>
            </a:r>
            <a:r>
              <a:rPr lang="en-US" cap="none">
                <a:ea typeface="Calibri"/>
                <a:cs typeface="Calibri"/>
              </a:rPr>
              <a:t> </a:t>
            </a:r>
            <a:r>
              <a:rPr lang="en-US" cap="all">
                <a:ea typeface="Calibri"/>
                <a:cs typeface="Calibri"/>
              </a:rPr>
              <a:t>Let’s look at a few events</a:t>
            </a:r>
          </a:p>
          <a:p>
            <a:endParaRPr lang="en-US" cap="all">
              <a:ea typeface="Calibri"/>
              <a:cs typeface="Calibri"/>
            </a:endParaRPr>
          </a:p>
          <a:p>
            <a:pPr algn="l" eaLnBrk="1" hangingPunct="1">
              <a:defRPr/>
            </a:pPr>
            <a:r>
              <a:rPr lang="en-US" kern="0">
                <a:solidFill>
                  <a:srgbClr val="95AF39"/>
                </a:solidFill>
                <a:latin typeface="Century Gothic" panose="020B0502020202020204" pitchFamily="34" charset="0"/>
              </a:rPr>
              <a:t>A look back at </a:t>
            </a:r>
            <a:r>
              <a:rPr lang="en-US" kern="0">
                <a:solidFill>
                  <a:schemeClr val="accent6"/>
                </a:solidFill>
                <a:latin typeface="Century Gothic"/>
              </a:rPr>
              <a:t>Past Disasters</a:t>
            </a:r>
            <a:r>
              <a:rPr lang="en-US" kern="0">
                <a:solidFill>
                  <a:srgbClr val="00A9C5"/>
                </a:solidFill>
                <a:latin typeface="Century Gothic"/>
              </a:rPr>
              <a:t> &amp; Changes Made as a Result…</a:t>
            </a:r>
            <a:r>
              <a:rPr lang="en-US" kern="0">
                <a:solidFill>
                  <a:srgbClr val="F47F26"/>
                </a:solidFill>
                <a:latin typeface="Century Gothic"/>
              </a:rPr>
              <a:t> </a:t>
            </a:r>
            <a:endParaRPr lang="en-US" kern="0">
              <a:solidFill>
                <a:srgbClr val="00A9C5"/>
              </a:solidFill>
              <a:latin typeface="Century Gothic"/>
            </a:endParaRPr>
          </a:p>
          <a:p>
            <a:pPr algn="l"/>
            <a:endParaRPr lang="en-US" cap="all">
              <a:ea typeface="Calibri"/>
              <a:cs typeface="Calibri"/>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347887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9568">
              <a:buFont typeface="Arial" panose="020B0604020202020204" pitchFamily="34" charset="0"/>
              <a:buNone/>
              <a:defRPr/>
            </a:pPr>
            <a:r>
              <a:rPr lang="en-US" sz="1200" b="1" cap="none">
                <a:latin typeface="Arial Nova" panose="020B0504020202020204" pitchFamily="34" charset="0"/>
                <a:ea typeface="Calibri"/>
                <a:cs typeface="Calibri"/>
              </a:rPr>
              <a:t>Jeff/Anuj:</a:t>
            </a:r>
          </a:p>
          <a:p>
            <a:pPr marL="0" indent="0" defTabSz="459568">
              <a:buFont typeface="Arial" panose="020B0604020202020204" pitchFamily="34" charset="0"/>
              <a:buNone/>
              <a:defRPr/>
            </a:pPr>
            <a:endParaRPr lang="en-US" sz="1200">
              <a:latin typeface="Arial Nova" panose="020B0504020202020204" pitchFamily="34" charset="0"/>
            </a:endParaRPr>
          </a:p>
          <a:p>
            <a:pPr marL="0" indent="0" defTabSz="459568">
              <a:buFont typeface="Arial" panose="020B0604020202020204" pitchFamily="34" charset="0"/>
              <a:buNone/>
              <a:defRPr/>
            </a:pPr>
            <a:r>
              <a:rPr lang="en-US" sz="1200">
                <a:latin typeface="Arial Nova" panose="020B0504020202020204" pitchFamily="34" charset="0"/>
              </a:rPr>
              <a:t>Here is a Look Back at Public Health Hazards and Threats: </a:t>
            </a:r>
          </a:p>
          <a:p>
            <a:pPr marL="0" indent="0" defTabSz="459568">
              <a:buFont typeface="Arial" panose="020B0604020202020204" pitchFamily="34" charset="0"/>
              <a:buNone/>
              <a:defRPr/>
            </a:pPr>
            <a:endParaRPr lang="en-US" sz="1200" u="sng">
              <a:latin typeface="Arial Nova" panose="020B0504020202020204" pitchFamily="34" charset="0"/>
            </a:endParaRPr>
          </a:p>
          <a:p>
            <a:pPr marL="0" indent="0" defTabSz="459568">
              <a:buFont typeface="Arial" panose="020B0604020202020204" pitchFamily="34" charset="0"/>
              <a:buNone/>
              <a:defRPr/>
            </a:pPr>
            <a:r>
              <a:rPr lang="en-US" sz="1200" u="sng">
                <a:latin typeface="Arial Nova" panose="020B0504020202020204" pitchFamily="34" charset="0"/>
              </a:rPr>
              <a:t>Major events </a:t>
            </a:r>
            <a:endParaRPr lang="en-US" b="1" u="sng" baseline="0"/>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2003 - </a:t>
            </a:r>
            <a:r>
              <a:rPr lang="en-US" sz="1800" b="0" i="0" u="none" strike="noStrike" kern="1200">
                <a:solidFill>
                  <a:srgbClr val="020A0A"/>
                </a:solidFill>
                <a:effectLst/>
                <a:latin typeface="Arial" panose="020B0604020202020204" pitchFamily="34" charset="0"/>
              </a:rPr>
              <a:t>Wildfires </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2007 - </a:t>
            </a:r>
            <a:r>
              <a:rPr lang="en-US" sz="1800" b="0" i="0" u="none" strike="noStrike" kern="1200">
                <a:solidFill>
                  <a:srgbClr val="020A0A"/>
                </a:solidFill>
                <a:effectLst/>
                <a:latin typeface="Arial" panose="020B0604020202020204" pitchFamily="34" charset="0"/>
              </a:rPr>
              <a:t>Wildfires </a:t>
            </a:r>
            <a:r>
              <a:rPr lang="en-US" sz="1800" b="0" i="1" u="none" strike="noStrike" kern="1200">
                <a:solidFill>
                  <a:srgbClr val="020A0A"/>
                </a:solidFill>
                <a:effectLst/>
                <a:latin typeface="Arial" panose="020B0604020202020204" pitchFamily="34" charset="0"/>
              </a:rPr>
              <a:t>(physical hazard)</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2008</a:t>
            </a:r>
            <a:r>
              <a:rPr lang="en-US" sz="1800" b="0" i="0" u="none" strike="noStrike" kern="1200">
                <a:solidFill>
                  <a:srgbClr val="70832B"/>
                </a:solidFill>
                <a:effectLst/>
                <a:latin typeface="Arial" panose="020B0604020202020204" pitchFamily="34" charset="0"/>
              </a:rPr>
              <a:t> - </a:t>
            </a:r>
            <a:r>
              <a:rPr lang="en-US" sz="1800" b="0" i="0" u="none" strike="noStrike" kern="1200">
                <a:solidFill>
                  <a:srgbClr val="020A0A"/>
                </a:solidFill>
                <a:effectLst/>
                <a:latin typeface="Arial" panose="020B0604020202020204" pitchFamily="34" charset="0"/>
              </a:rPr>
              <a:t>Measles Outbreak </a:t>
            </a:r>
            <a:r>
              <a:rPr lang="en-US" sz="1800" b="0" i="1" u="none" strike="noStrike" kern="1200">
                <a:solidFill>
                  <a:srgbClr val="020A0A"/>
                </a:solidFill>
                <a:effectLst/>
                <a:latin typeface="Arial" panose="020B0604020202020204" pitchFamily="34" charset="0"/>
              </a:rPr>
              <a:t>(13 cases)</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2009 - </a:t>
            </a:r>
            <a:r>
              <a:rPr lang="en-US" sz="1800" b="0" i="0" u="none" strike="noStrike" kern="1200">
                <a:solidFill>
                  <a:srgbClr val="020A0A"/>
                </a:solidFill>
                <a:effectLst/>
                <a:latin typeface="Arial" panose="020B0604020202020204" pitchFamily="34" charset="0"/>
              </a:rPr>
              <a:t>H1N1 Pandemic </a:t>
            </a:r>
            <a:r>
              <a:rPr lang="en-US" sz="1800" b="0" i="1" u="none" strike="noStrike" kern="1200">
                <a:solidFill>
                  <a:srgbClr val="020A0A"/>
                </a:solidFill>
                <a:effectLst/>
                <a:latin typeface="Arial" panose="020B0604020202020204" pitchFamily="34" charset="0"/>
              </a:rPr>
              <a:t>(Ground Zero)</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2010 - </a:t>
            </a:r>
            <a:r>
              <a:rPr lang="en-US" sz="1800" b="0" i="0" u="none" strike="noStrike" kern="1200">
                <a:solidFill>
                  <a:srgbClr val="020A0A"/>
                </a:solidFill>
                <a:effectLst/>
                <a:latin typeface="Arial" panose="020B0604020202020204" pitchFamily="34" charset="0"/>
              </a:rPr>
              <a:t>Pertussis Outbreak</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2011 - </a:t>
            </a:r>
            <a:r>
              <a:rPr lang="en-US" sz="1800" b="0" i="0" u="none" strike="noStrike" kern="1200">
                <a:solidFill>
                  <a:srgbClr val="020A0A"/>
                </a:solidFill>
                <a:effectLst/>
                <a:latin typeface="Arial" panose="020B0604020202020204" pitchFamily="34" charset="0"/>
              </a:rPr>
              <a:t>Southwest Blackout </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2014-2015</a:t>
            </a:r>
            <a:r>
              <a:rPr lang="en-US" sz="1800" b="0" i="0" u="none" strike="noStrike" kern="1200">
                <a:solidFill>
                  <a:srgbClr val="70832B"/>
                </a:solidFill>
                <a:effectLst/>
                <a:latin typeface="Arial" panose="020B0604020202020204" pitchFamily="34" charset="0"/>
              </a:rPr>
              <a:t> - </a:t>
            </a:r>
            <a:r>
              <a:rPr lang="en-US" sz="1800" b="0" i="0" u="none" strike="noStrike" kern="1200">
                <a:solidFill>
                  <a:srgbClr val="020A0A"/>
                </a:solidFill>
                <a:effectLst/>
                <a:latin typeface="Arial" panose="020B0604020202020204" pitchFamily="34" charset="0"/>
              </a:rPr>
              <a:t>Wildfires, Pertussis Outbreak, Measles</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2015 - </a:t>
            </a:r>
            <a:r>
              <a:rPr lang="en-US" sz="1800" b="0" i="0" u="none" strike="noStrike" kern="1200">
                <a:solidFill>
                  <a:srgbClr val="020A0A"/>
                </a:solidFill>
                <a:effectLst/>
                <a:latin typeface="Arial" panose="020B0604020202020204" pitchFamily="34" charset="0"/>
              </a:rPr>
              <a:t>Ebola </a:t>
            </a:r>
            <a:r>
              <a:rPr lang="en-US" sz="1800" b="0" i="1" u="none" strike="noStrike" kern="1200">
                <a:solidFill>
                  <a:srgbClr val="020A0A"/>
                </a:solidFill>
                <a:effectLst/>
                <a:latin typeface="Arial" panose="020B0604020202020204" pitchFamily="34" charset="0"/>
              </a:rPr>
              <a:t>(0 cases)</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2016</a:t>
            </a:r>
            <a:r>
              <a:rPr lang="en-US" sz="1800" b="0" i="0" u="none" strike="noStrike" kern="1200">
                <a:solidFill>
                  <a:srgbClr val="70832B"/>
                </a:solidFill>
                <a:effectLst/>
                <a:latin typeface="Arial" panose="020B0604020202020204" pitchFamily="34" charset="0"/>
              </a:rPr>
              <a:t> - </a:t>
            </a:r>
            <a:r>
              <a:rPr lang="en-US" sz="1800" b="0" i="0" u="none" strike="noStrike" kern="1200">
                <a:solidFill>
                  <a:srgbClr val="020A0A"/>
                </a:solidFill>
                <a:effectLst/>
                <a:latin typeface="Arial" panose="020B0604020202020204" pitchFamily="34" charset="0"/>
              </a:rPr>
              <a:t>Zika </a:t>
            </a:r>
            <a:r>
              <a:rPr lang="en-US" sz="1800" b="0" i="1" u="none" strike="noStrike" kern="1200">
                <a:solidFill>
                  <a:srgbClr val="020A0A"/>
                </a:solidFill>
                <a:effectLst/>
                <a:latin typeface="Arial" panose="020B0604020202020204" pitchFamily="34" charset="0"/>
              </a:rPr>
              <a:t>(83 cases)</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2017-2018 - </a:t>
            </a:r>
            <a:r>
              <a:rPr lang="en-US" sz="1800" b="0" i="0" u="none" strike="noStrike" kern="1200">
                <a:solidFill>
                  <a:srgbClr val="000000"/>
                </a:solidFill>
                <a:effectLst/>
                <a:latin typeface="Arial" panose="020B0604020202020204" pitchFamily="34" charset="0"/>
              </a:rPr>
              <a:t>Hepatitis A Outbreak (592 cases), Wildfire, Severe Flu Season </a:t>
            </a:r>
            <a:r>
              <a:rPr lang="en-US" sz="1800" b="0" i="1" u="none" strike="noStrike" kern="1200">
                <a:solidFill>
                  <a:srgbClr val="000000"/>
                </a:solidFill>
                <a:effectLst/>
                <a:latin typeface="Arial" panose="020B0604020202020204" pitchFamily="34" charset="0"/>
              </a:rPr>
              <a:t>(FY17/18, 342 deaths)</a:t>
            </a:r>
            <a:r>
              <a:rPr lang="en-US" sz="1800" b="0" i="0" u="none" strike="noStrike" kern="1200">
                <a:solidFill>
                  <a:srgbClr val="000000"/>
                </a:solidFill>
                <a:effectLst/>
                <a:latin typeface="Arial" panose="020B0604020202020204" pitchFamily="34" charset="0"/>
              </a:rPr>
              <a:t>, Pertussis Outbreak</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2018-2020 - </a:t>
            </a:r>
            <a:r>
              <a:rPr lang="en-US" sz="1800" b="0" i="0" u="none" strike="noStrike" kern="1200">
                <a:solidFill>
                  <a:srgbClr val="020A0A"/>
                </a:solidFill>
                <a:effectLst/>
                <a:latin typeface="Arial" panose="020B0604020202020204" pitchFamily="34" charset="0"/>
              </a:rPr>
              <a:t>Meningococcal </a:t>
            </a:r>
            <a:r>
              <a:rPr lang="en-US" sz="1800" b="0" i="0" u="none" strike="noStrike" kern="1200" err="1">
                <a:solidFill>
                  <a:srgbClr val="020A0A"/>
                </a:solidFill>
                <a:effectLst/>
                <a:latin typeface="Arial" panose="020B0604020202020204" pitchFamily="34" charset="0"/>
              </a:rPr>
              <a:t>GpB</a:t>
            </a:r>
            <a:r>
              <a:rPr lang="en-US" sz="1800" b="0" i="0" u="none" strike="noStrike" kern="1200">
                <a:solidFill>
                  <a:srgbClr val="020A0A"/>
                </a:solidFill>
                <a:effectLst/>
                <a:latin typeface="Arial" panose="020B0604020202020204" pitchFamily="34" charset="0"/>
              </a:rPr>
              <a:t> Outbreak, </a:t>
            </a:r>
            <a:endParaRPr lang="en-US" sz="1800" b="0" i="0" u="none" strike="noStrike">
              <a:effectLst/>
              <a:latin typeface="Arial" panose="020B0604020202020204" pitchFamily="34" charset="0"/>
            </a:endParaRPr>
          </a:p>
          <a:p>
            <a:pPr marL="0" algn="l" rtl="0" eaLnBrk="1" fontAlgn="ctr" latinLnBrk="0" hangingPunct="1">
              <a:buNone/>
            </a:pPr>
            <a:r>
              <a:rPr lang="en-US" sz="1800" b="0" i="0" u="none" strike="noStrike" kern="1200">
                <a:solidFill>
                  <a:srgbClr val="0A0C04"/>
                </a:solidFill>
                <a:effectLst/>
                <a:latin typeface="Arial" panose="020B0604020202020204" pitchFamily="34" charset="0"/>
              </a:rPr>
              <a:t>2020-2023 - </a:t>
            </a:r>
            <a:r>
              <a:rPr lang="en-US" sz="1800" b="0" i="0" u="none" strike="noStrike" kern="1200">
                <a:solidFill>
                  <a:srgbClr val="020A0A"/>
                </a:solidFill>
                <a:effectLst/>
                <a:latin typeface="Arial" panose="020B0604020202020204" pitchFamily="34" charset="0"/>
              </a:rPr>
              <a:t>COVID-19 Pandemic </a:t>
            </a:r>
            <a:endParaRPr lang="en-US" sz="1800" b="0" i="0" u="none" strike="noStrike">
              <a:effectLst/>
              <a:latin typeface="Arial" panose="020B0604020202020204" pitchFamily="34" charset="0"/>
            </a:endParaRPr>
          </a:p>
          <a:p>
            <a:pPr marL="0" marR="0" indent="0" algn="l" rtl="0" eaLnBrk="1" fontAlgn="auto" latinLnBrk="0" hangingPunct="1">
              <a:buNone/>
            </a:pPr>
            <a:r>
              <a:rPr lang="en-US" sz="1800" b="0" i="0" u="none" strike="noStrike" kern="1200">
                <a:solidFill>
                  <a:srgbClr val="0A0C04"/>
                </a:solidFill>
                <a:effectLst/>
                <a:latin typeface="Arial" panose="020B0604020202020204" pitchFamily="34" charset="0"/>
              </a:rPr>
              <a:t>2021 - </a:t>
            </a:r>
            <a:r>
              <a:rPr lang="en-US" sz="1800" b="0" i="0" u="none" strike="noStrike" kern="1200">
                <a:solidFill>
                  <a:srgbClr val="020A0A"/>
                </a:solidFill>
                <a:effectLst/>
                <a:latin typeface="Arial" panose="020B0604020202020204" pitchFamily="34" charset="0"/>
              </a:rPr>
              <a:t>Shigella Outbreak </a:t>
            </a:r>
            <a:endParaRPr lang="en-US" sz="1800" b="0" i="0" u="none" strike="noStrike">
              <a:effectLst/>
              <a:latin typeface="Arial" panose="020B0604020202020204" pitchFamily="34" charset="0"/>
            </a:endParaRPr>
          </a:p>
          <a:p>
            <a:pPr marL="0" marR="0" indent="0" algn="l" rtl="0" eaLnBrk="1" fontAlgn="auto" latinLnBrk="0" hangingPunct="1">
              <a:buNone/>
            </a:pPr>
            <a:r>
              <a:rPr lang="en-US" sz="1800" b="0" i="0" u="none" strike="noStrike" kern="1200">
                <a:solidFill>
                  <a:srgbClr val="0A0C04"/>
                </a:solidFill>
                <a:effectLst/>
                <a:latin typeface="Arial" panose="020B0604020202020204" pitchFamily="34" charset="0"/>
              </a:rPr>
              <a:t>2022 - </a:t>
            </a:r>
            <a:r>
              <a:rPr lang="en-US" sz="1800" b="0" i="0" u="none" strike="noStrike" kern="1200">
                <a:solidFill>
                  <a:srgbClr val="020A0A"/>
                </a:solidFill>
                <a:effectLst/>
                <a:latin typeface="Arial" panose="020B0604020202020204" pitchFamily="34" charset="0"/>
              </a:rPr>
              <a:t>Human Mpox</a:t>
            </a:r>
          </a:p>
          <a:p>
            <a:pPr marL="0" marR="0" indent="0" algn="l" rtl="0" eaLnBrk="1" fontAlgn="auto" latinLnBrk="0" hangingPunct="1">
              <a:buNone/>
            </a:pPr>
            <a:endParaRPr lang="en-US" sz="1800" b="0" i="0" u="none" strike="noStrike" kern="1200" baseline="0">
              <a:solidFill>
                <a:srgbClr val="020A0A"/>
              </a:solidFill>
              <a:effectLst/>
              <a:latin typeface="Arial" panose="020B0604020202020204" pitchFamily="34" charset="0"/>
            </a:endParaRPr>
          </a:p>
          <a:p>
            <a:pPr marL="0" marR="0" indent="0" algn="l" rtl="0" eaLnBrk="1" fontAlgn="auto" latinLnBrk="0" hangingPunct="1">
              <a:buNone/>
            </a:pPr>
            <a:endParaRPr lang="en-US" b="1" baseline="0"/>
          </a:p>
          <a:p>
            <a:pPr marL="172338" indent="-172338" defTabSz="459568">
              <a:buFont typeface="Arial" panose="020B0604020202020204" pitchFamily="34" charset="0"/>
              <a:buChar char="•"/>
              <a:defRPr/>
            </a:pPr>
            <a:r>
              <a:rPr lang="en-US" b="1" baseline="0"/>
              <a:t>Optional information for Presenter:</a:t>
            </a:r>
          </a:p>
          <a:p>
            <a:pPr marL="172338" indent="-172338" defTabSz="459568">
              <a:buFont typeface="Arial" panose="020B0604020202020204" pitchFamily="34" charset="0"/>
              <a:buChar char="•"/>
              <a:defRPr/>
            </a:pPr>
            <a:endParaRPr lang="en-US" b="1" baseline="0"/>
          </a:p>
          <a:p>
            <a:pPr marL="172338" indent="-172338" defTabSz="459568">
              <a:buFont typeface="Arial" panose="020B0604020202020204" pitchFamily="34" charset="0"/>
              <a:buChar char="•"/>
              <a:defRPr/>
            </a:pPr>
            <a:r>
              <a:rPr lang="en-US" baseline="0"/>
              <a:t>County PHS has had a VERY DIVERSE array of public health issues. </a:t>
            </a:r>
          </a:p>
          <a:p>
            <a:pPr marL="172338" indent="-172338" defTabSz="459568">
              <a:buFont typeface="Arial" panose="020B0604020202020204" pitchFamily="34" charset="0"/>
              <a:buChar char="•"/>
              <a:defRPr/>
            </a:pPr>
            <a:r>
              <a:rPr lang="en-US" baseline="0"/>
              <a:t>Almost EVERY YEAR – one, or more, challenging issues have occurred. </a:t>
            </a:r>
          </a:p>
          <a:p>
            <a:pPr marL="172338" indent="-172338" defTabSz="459568">
              <a:buFont typeface="Arial" panose="020B0604020202020204" pitchFamily="34" charset="0"/>
              <a:buChar char="•"/>
              <a:defRPr/>
            </a:pPr>
            <a:r>
              <a:rPr lang="en-US" baseline="0"/>
              <a:t>ICS is the organizational management system activated to support the responses.  </a:t>
            </a:r>
          </a:p>
        </p:txBody>
      </p:sp>
      <p:sp>
        <p:nvSpPr>
          <p:cNvPr id="4" name="Slide Number Placeholder 3"/>
          <p:cNvSpPr>
            <a:spLocks noGrp="1"/>
          </p:cNvSpPr>
          <p:nvPr>
            <p:ph type="sldNum" sz="quarter" idx="10"/>
          </p:nvPr>
        </p:nvSpPr>
        <p:spPr/>
        <p:txBody>
          <a:bodyPr/>
          <a:lstStyle/>
          <a:p>
            <a:fld id="{74B60785-9338-114B-891F-4D52A71C2C7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93925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b="1"/>
              <a:t>Angelica:</a:t>
            </a:r>
          </a:p>
          <a:p>
            <a:pPr defTabSz="462229">
              <a:defRPr/>
            </a:pPr>
            <a:endParaRPr lang="en-US"/>
          </a:p>
          <a:p>
            <a:pPr marL="171450" indent="-171450">
              <a:buFont typeface="Arial,Sans-Serif"/>
              <a:buChar char="•"/>
            </a:pPr>
            <a:r>
              <a:rPr lang="en-US"/>
              <a:t>The next question is</a:t>
            </a:r>
            <a:endParaRPr lang="en-US">
              <a:ea typeface="Calibri"/>
              <a:cs typeface="Calibri"/>
            </a:endParaRPr>
          </a:p>
          <a:p>
            <a:pPr marL="171450" indent="-171450">
              <a:buFont typeface="Arial,Sans-Serif"/>
              <a:buChar char="•"/>
            </a:pPr>
            <a:r>
              <a:rPr lang="en-US" i="1"/>
              <a:t>Read question and results aloud.</a:t>
            </a:r>
            <a:r>
              <a:rPr lang="en-US"/>
              <a:t> </a:t>
            </a:r>
            <a:endParaRPr lang="en-US">
              <a:ea typeface="Calibri"/>
              <a:cs typeface="Calibri"/>
            </a:endParaRPr>
          </a:p>
          <a:p>
            <a:pPr marL="171450" indent="-171450">
              <a:buFont typeface="Arial,Sans-Serif"/>
              <a:buChar char="•"/>
            </a:pPr>
            <a:r>
              <a:rPr lang="en-US"/>
              <a:t>Do we still have everyone with us?</a:t>
            </a:r>
            <a:endParaRPr lang="en-US">
              <a:ea typeface="Calibri"/>
              <a:cs typeface="Calibri"/>
            </a:endParaRPr>
          </a:p>
          <a:p>
            <a:pPr marL="171450" indent="-171450">
              <a:buFont typeface="Arial,Sans-Serif"/>
              <a:buChar char="•"/>
            </a:pPr>
            <a:r>
              <a:rPr lang="en-US"/>
              <a:t>No technical issues?</a:t>
            </a:r>
            <a:endParaRPr lang="en-US">
              <a:ea typeface="Calibri"/>
              <a:cs typeface="Calibri"/>
            </a:endParaRPr>
          </a:p>
          <a:p>
            <a:pPr marL="171450" indent="-171450">
              <a:buFont typeface="Arial,Sans-Serif"/>
              <a:buChar char="•"/>
            </a:pPr>
            <a:r>
              <a:rPr lang="en-US"/>
              <a:t>Great! Let’s keep going.</a:t>
            </a:r>
            <a:endParaRPr lang="en-US">
              <a:ea typeface="Calibri"/>
              <a:cs typeface="Calibri"/>
            </a:endParaRPr>
          </a:p>
          <a:p>
            <a:pPr marL="171450" indent="-171450">
              <a:buFont typeface="Arial,Sans-Serif"/>
              <a:buChar char="•"/>
            </a:pPr>
            <a:r>
              <a:rPr lang="en-US"/>
              <a:t>Next question…</a:t>
            </a:r>
            <a:endParaRPr lang="en-US">
              <a:ea typeface="Calibri"/>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4</a:t>
            </a:fld>
            <a:endParaRPr lang="en-US"/>
          </a:p>
        </p:txBody>
      </p:sp>
    </p:spTree>
    <p:extLst>
      <p:ext uri="{BB962C8B-B14F-4D97-AF65-F5344CB8AC3E}">
        <p14:creationId xmlns:p14="http://schemas.microsoft.com/office/powerpoint/2010/main" val="3690372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Jeff/Anuj:</a:t>
            </a:r>
          </a:p>
          <a:p>
            <a:endParaRPr lang="en-US" b="1"/>
          </a:p>
          <a:p>
            <a:r>
              <a:rPr lang="en-US"/>
              <a:t>The events reviewed for this presentation are focused on infectious diseases response or on prevention.</a:t>
            </a:r>
          </a:p>
          <a:p>
            <a:r>
              <a:rPr lang="en-US"/>
              <a:t>We will briefly consider each of these events.</a:t>
            </a:r>
          </a:p>
          <a:p>
            <a:endParaRPr lang="en-US"/>
          </a:p>
          <a:p>
            <a:r>
              <a:rPr lang="en-US" b="0"/>
              <a:t>Historic activations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bg1"/>
                </a:solidFill>
              </a:rPr>
              <a:t>A</a:t>
            </a:r>
            <a:r>
              <a:rPr lang="en-US" sz="1200" b="0" baseline="0">
                <a:solidFill>
                  <a:schemeClr val="bg1"/>
                </a:solidFill>
              </a:rPr>
              <a:t> few of the</a:t>
            </a:r>
            <a:r>
              <a:rPr lang="en-US" sz="1200" b="0">
                <a:solidFill>
                  <a:schemeClr val="bg1"/>
                </a:solidFill>
              </a:rPr>
              <a:t> ICS implementations in COSD </a:t>
            </a:r>
          </a:p>
          <a:p>
            <a:endParaRPr lang="en-US"/>
          </a:p>
          <a:p>
            <a:pPr marL="171450" indent="-171450">
              <a:buFont typeface="Arial" panose="020B0604020202020204" pitchFamily="34" charset="0"/>
              <a:buChar char="•"/>
            </a:pPr>
            <a:r>
              <a:rPr lang="pt-BR"/>
              <a:t>H1N1 Pandemic</a:t>
            </a:r>
          </a:p>
          <a:p>
            <a:pPr marL="171450" indent="-171450">
              <a:buFont typeface="Arial" panose="020B0604020202020204" pitchFamily="34" charset="0"/>
              <a:buChar char="•"/>
            </a:pPr>
            <a:r>
              <a:rPr lang="pt-BR"/>
              <a:t>April 2009 – 2010 &amp; MEGA PODS 2010</a:t>
            </a:r>
          </a:p>
          <a:p>
            <a:pPr marL="171450" indent="-171450">
              <a:buFont typeface="Arial" panose="020B0604020202020204" pitchFamily="34" charset="0"/>
              <a:buChar char="•"/>
            </a:pPr>
            <a:endParaRPr lang="en-US"/>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Hepatitis A (HAV) Outbreak (March 2017 – October 2018)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Meningococcal B Outbreak</a:t>
            </a:r>
          </a:p>
          <a:p>
            <a:pPr marL="171450" indent="-171450">
              <a:buFont typeface="Arial" panose="020B0604020202020204" pitchFamily="34" charset="0"/>
              <a:buChar char="•"/>
            </a:pPr>
            <a:r>
              <a:rPr lang="en-US"/>
              <a:t> (June 2018 – April 2020)</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COVID-19 Pandemic</a:t>
            </a:r>
          </a:p>
          <a:p>
            <a:pPr marL="171450" indent="-171450">
              <a:buFont typeface="Arial" panose="020B0604020202020204" pitchFamily="34" charset="0"/>
              <a:buChar char="•"/>
            </a:pPr>
            <a:r>
              <a:rPr lang="en-US"/>
              <a:t> (March 2020 – 2023)</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40</a:t>
            </a:fld>
            <a:endParaRPr lang="en-US"/>
          </a:p>
        </p:txBody>
      </p:sp>
    </p:spTree>
    <p:extLst>
      <p:ext uri="{BB962C8B-B14F-4D97-AF65-F5344CB8AC3E}">
        <p14:creationId xmlns:p14="http://schemas.microsoft.com/office/powerpoint/2010/main" val="1381635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Jeff/Anuj:</a:t>
            </a:r>
          </a:p>
          <a:p>
            <a:endParaRPr lang="en-US" b="1"/>
          </a:p>
          <a:p>
            <a:r>
              <a:rPr lang="en-US"/>
              <a:t>H1N1 Outbreak: 2009 – 2010</a:t>
            </a:r>
          </a:p>
          <a:p>
            <a:endParaRPr lang="en-US" b="0"/>
          </a:p>
          <a:p>
            <a:pPr marL="342900" indent="-342900">
              <a:lnSpc>
                <a:spcPct val="100000"/>
              </a:lnSpc>
              <a:buClr>
                <a:srgbClr val="0A0C04"/>
              </a:buClr>
              <a:buFont typeface="Arial" panose="020B0604020202020204" pitchFamily="34" charset="0"/>
              <a:buChar char="•"/>
            </a:pPr>
            <a:r>
              <a:rPr lang="en-US" sz="2000">
                <a:solidFill>
                  <a:srgbClr val="002060"/>
                </a:solidFill>
                <a:latin typeface="Avenir Light"/>
              </a:rPr>
              <a:t>The index case of the novel virus H1N1 occurred in San Diego County. </a:t>
            </a:r>
            <a:endParaRPr lang="en-US" sz="2000">
              <a:solidFill>
                <a:srgbClr val="002060"/>
              </a:solidFill>
              <a:latin typeface="Avenir Light"/>
              <a:cs typeface="Arial"/>
            </a:endParaRPr>
          </a:p>
          <a:p>
            <a:pPr marL="342900" indent="-342900">
              <a:lnSpc>
                <a:spcPct val="100000"/>
              </a:lnSpc>
              <a:buClr>
                <a:srgbClr val="0A0C04"/>
              </a:buClr>
              <a:buFont typeface="Arial" panose="020B0604020202020204" pitchFamily="34" charset="0"/>
              <a:buChar char="•"/>
            </a:pPr>
            <a:r>
              <a:rPr lang="en-US" sz="2000">
                <a:solidFill>
                  <a:srgbClr val="002060"/>
                </a:solidFill>
                <a:latin typeface="Avenir Light"/>
              </a:rPr>
              <a:t>This resulted in the activation of ICS and ultimately large points of dispensing (PODs). The MOC provided intelligence, managed resources, secured vaccine, distributed N-95 respirators, Tamiflu and other supplies to hospitals and negotiated resources gaps.   </a:t>
            </a:r>
            <a:endParaRPr lang="en-US" sz="2000">
              <a:solidFill>
                <a:srgbClr val="002060"/>
              </a:solidFill>
              <a:latin typeface="Avenir Light"/>
              <a:cs typeface="Arial"/>
            </a:endParaRPr>
          </a:p>
          <a:p>
            <a:pPr marL="687705" lvl="1" indent="-342900">
              <a:lnSpc>
                <a:spcPct val="100000"/>
              </a:lnSpc>
              <a:buFont typeface="Arial" panose="020B0604020202020204" pitchFamily="34" charset="0"/>
              <a:buChar char="•"/>
            </a:pPr>
            <a:r>
              <a:rPr lang="en-US" sz="2000">
                <a:solidFill>
                  <a:srgbClr val="002060"/>
                </a:solidFill>
                <a:latin typeface="Avenir Light"/>
              </a:rPr>
              <a:t>OA-EOC was not activated but had representation in the MOC.</a:t>
            </a:r>
            <a:endParaRPr lang="en-US" sz="2000">
              <a:solidFill>
                <a:srgbClr val="002060"/>
              </a:solidFill>
              <a:latin typeface="Avenir Light"/>
              <a:cs typeface="Arial"/>
            </a:endParaRPr>
          </a:p>
          <a:p>
            <a:pPr marL="687705" lvl="1" indent="-342900">
              <a:lnSpc>
                <a:spcPct val="100000"/>
              </a:lnSpc>
              <a:buFont typeface="Arial" panose="020B0604020202020204" pitchFamily="34" charset="0"/>
              <a:buChar char="•"/>
            </a:pPr>
            <a:r>
              <a:rPr lang="en-US" sz="2000">
                <a:solidFill>
                  <a:srgbClr val="002060"/>
                </a:solidFill>
                <a:latin typeface="Avenir Light"/>
              </a:rPr>
              <a:t>Local hospitals and healthcare organization were significantly impacted and supported by information, resources and collaboration via the MOC. Many opened their Hospital Command Centers.</a:t>
            </a:r>
          </a:p>
          <a:p>
            <a:pPr marL="687705" lvl="1" indent="-342900">
              <a:lnSpc>
                <a:spcPct val="100000"/>
              </a:lnSpc>
              <a:buFont typeface="Arial" panose="020B0604020202020204" pitchFamily="34" charset="0"/>
              <a:buChar char="•"/>
            </a:pPr>
            <a:r>
              <a:rPr lang="en-US" sz="2000">
                <a:solidFill>
                  <a:srgbClr val="002060"/>
                </a:solidFill>
                <a:latin typeface="Avenir Light"/>
              </a:rPr>
              <a:t>The H1N1 experience resulted in the development of an Emergency Response and Pandemic Influenza Plan, electronic information systems for epidemiology activities, laboratory capacity, and material caches. </a:t>
            </a:r>
            <a:endParaRPr lang="en-US" sz="2000">
              <a:solidFill>
                <a:srgbClr val="002060"/>
              </a:solidFill>
              <a:latin typeface="Avenir Light"/>
              <a:cs typeface="Arial"/>
            </a:endParaRPr>
          </a:p>
          <a:p>
            <a:endParaRPr lang="en-US" b="1"/>
          </a:p>
          <a:p>
            <a:r>
              <a:rPr lang="en-US" b="1"/>
              <a:t>Optional information for Presenter::   </a:t>
            </a:r>
          </a:p>
          <a:p>
            <a:r>
              <a:rPr lang="en-US"/>
              <a:t>The County distributed to healthcare organizations:</a:t>
            </a:r>
            <a:endParaRPr lang="en-US">
              <a:ea typeface="Calibri"/>
              <a:cs typeface="Calibri"/>
            </a:endParaRPr>
          </a:p>
          <a:p>
            <a:r>
              <a:rPr lang="en-US"/>
              <a:t>N-95 respirators due to shortages.</a:t>
            </a:r>
            <a:endParaRPr lang="en-US">
              <a:ea typeface="Calibri"/>
              <a:cs typeface="Calibri"/>
            </a:endParaRPr>
          </a:p>
          <a:p>
            <a:pPr defTabSz="462229">
              <a:defRPr/>
            </a:pPr>
            <a:r>
              <a:rPr lang="en-US"/>
              <a:t>Prophylaxis in the form of oseltamivir (brand name Tamiflu), an antiviral used to treat and prevent influenza for distribution to at risk persons. This was often done at POD levels by the healthcare organization. </a:t>
            </a:r>
          </a:p>
        </p:txBody>
      </p:sp>
      <p:sp>
        <p:nvSpPr>
          <p:cNvPr id="4" name="Slide Number Placeholder 3"/>
          <p:cNvSpPr>
            <a:spLocks noGrp="1"/>
          </p:cNvSpPr>
          <p:nvPr>
            <p:ph type="sldNum" sz="quarter" idx="5"/>
          </p:nvPr>
        </p:nvSpPr>
        <p:spPr/>
        <p:txBody>
          <a:bodyPr/>
          <a:lstStyle/>
          <a:p>
            <a:fld id="{74B60785-9338-114B-891F-4D52A71C2C76}" type="slidenum">
              <a:rPr lang="en-US" smtClean="0"/>
              <a:t>41</a:t>
            </a:fld>
            <a:endParaRPr lang="en-US"/>
          </a:p>
        </p:txBody>
      </p:sp>
    </p:spTree>
    <p:extLst>
      <p:ext uri="{BB962C8B-B14F-4D97-AF65-F5344CB8AC3E}">
        <p14:creationId xmlns:p14="http://schemas.microsoft.com/office/powerpoint/2010/main" val="526786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b="1"/>
              <a:t>Jeff/Anuj:</a:t>
            </a:r>
          </a:p>
          <a:p>
            <a:pPr defTabSz="462229">
              <a:defRPr/>
            </a:pPr>
            <a:endParaRPr lang="en-US" b="1"/>
          </a:p>
          <a:p>
            <a:pPr defTabSz="462229">
              <a:defRPr/>
            </a:pPr>
            <a:r>
              <a:rPr lang="en-US"/>
              <a:t>Hepatitis A Virus Outbreak: 2017-2018</a:t>
            </a:r>
          </a:p>
          <a:p>
            <a:pPr marL="171450" indent="-171450">
              <a:lnSpc>
                <a:spcPct val="100000"/>
              </a:lnSpc>
              <a:buClr>
                <a:srgbClr val="0A0C04"/>
              </a:buClr>
              <a:buFont typeface="Arial" panose="020B0604020202020204" pitchFamily="34" charset="0"/>
              <a:buChar char="•"/>
            </a:pPr>
            <a:r>
              <a:rPr lang="en-US" sz="1200">
                <a:solidFill>
                  <a:srgbClr val="002060"/>
                </a:solidFill>
                <a:latin typeface="Avenir Light"/>
              </a:rPr>
              <a:t>The HAV Outbreak required a comprehensive response to reach the primarily affected and difficult to reach unsheltered and/or illicit drug user populations.  </a:t>
            </a:r>
            <a:endParaRPr lang="en-US" sz="1200">
              <a:solidFill>
                <a:srgbClr val="002060"/>
              </a:solidFill>
              <a:latin typeface="Avenir Light"/>
              <a:cs typeface="Arial"/>
            </a:endParaRPr>
          </a:p>
          <a:p>
            <a:pPr marL="171450" marR="0" lvl="0" indent="-171450" algn="l" defTabSz="457200" rtl="0" eaLnBrk="1" fontAlgn="auto" latinLnBrk="0" hangingPunct="1">
              <a:lnSpc>
                <a:spcPct val="100000"/>
              </a:lnSpc>
              <a:spcBef>
                <a:spcPts val="0"/>
              </a:spcBef>
              <a:spcAft>
                <a:spcPts val="0"/>
              </a:spcAft>
              <a:buClr>
                <a:srgbClr val="0A0C04"/>
              </a:buClr>
              <a:buSzTx/>
              <a:buFont typeface="Arial" panose="020B0604020202020204" pitchFamily="34" charset="0"/>
              <a:buChar char="•"/>
              <a:tabLst/>
              <a:defRPr/>
            </a:pPr>
            <a:r>
              <a:rPr lang="en-US" sz="1200">
                <a:solidFill>
                  <a:srgbClr val="002060"/>
                </a:solidFill>
                <a:latin typeface="Avenir Light"/>
              </a:rPr>
              <a:t>Over 600+ cases over 20 deaths.</a:t>
            </a:r>
          </a:p>
          <a:p>
            <a:pPr marL="171450" indent="-171450">
              <a:lnSpc>
                <a:spcPct val="100000"/>
              </a:lnSpc>
              <a:buClr>
                <a:srgbClr val="0A0C04"/>
              </a:buClr>
              <a:buFont typeface="Arial" panose="020B0604020202020204" pitchFamily="34" charset="0"/>
              <a:buChar char="•"/>
            </a:pPr>
            <a:r>
              <a:rPr lang="en-US" sz="1200">
                <a:solidFill>
                  <a:srgbClr val="002060"/>
                </a:solidFill>
                <a:latin typeface="Avenir Light"/>
              </a:rPr>
              <a:t>The focus was to prevent the continued spread of this infection in these at-risk populations and to prevent extension of this infection to the general public. </a:t>
            </a:r>
          </a:p>
          <a:p>
            <a:pPr marL="171450" indent="-171450">
              <a:lnSpc>
                <a:spcPct val="100000"/>
              </a:lnSpc>
              <a:buClr>
                <a:srgbClr val="0A0C04"/>
              </a:buClr>
              <a:buFont typeface="Arial" panose="020B0604020202020204" pitchFamily="34" charset="0"/>
              <a:buChar char="•"/>
            </a:pPr>
            <a:r>
              <a:rPr lang="en-US" sz="1200">
                <a:solidFill>
                  <a:srgbClr val="002060"/>
                </a:solidFill>
                <a:latin typeface="Avenir Light"/>
                <a:cs typeface="Arial"/>
              </a:rPr>
              <a:t>ICS was activated </a:t>
            </a:r>
            <a:r>
              <a:rPr lang="en-US" sz="1200">
                <a:solidFill>
                  <a:srgbClr val="002060"/>
                </a:solidFill>
                <a:latin typeface="Avenir Light"/>
              </a:rPr>
              <a:t>to manage outbreak, surveillance, obtain vaccines, notify CDPH, CDC, and connection with service providers and the medical community.</a:t>
            </a:r>
          </a:p>
          <a:p>
            <a:pPr marL="171450" indent="-171450">
              <a:lnSpc>
                <a:spcPct val="100000"/>
              </a:lnSpc>
              <a:buClr>
                <a:srgbClr val="0A0C04"/>
              </a:buClr>
              <a:buFont typeface="Arial" panose="020B0604020202020204" pitchFamily="34" charset="0"/>
              <a:buChar char="•"/>
            </a:pPr>
            <a:r>
              <a:rPr lang="en-US" sz="1200">
                <a:solidFill>
                  <a:srgbClr val="002060"/>
                </a:solidFill>
                <a:latin typeface="Avenir Light"/>
              </a:rPr>
              <a:t>9/1/17 – Declaration of Local Health Emergency by PHO.</a:t>
            </a:r>
            <a:endParaRPr lang="en-US" sz="1200">
              <a:solidFill>
                <a:srgbClr val="002060"/>
              </a:solidFill>
              <a:latin typeface="Avenir Light"/>
              <a:cs typeface="Arial"/>
            </a:endParaRPr>
          </a:p>
          <a:p>
            <a:pPr marL="171450" indent="-171450">
              <a:lnSpc>
                <a:spcPct val="100000"/>
              </a:lnSpc>
              <a:buClr>
                <a:srgbClr val="0A0C04"/>
              </a:buClr>
              <a:buFont typeface="Arial" panose="020B0604020202020204" pitchFamily="34" charset="0"/>
              <a:buChar char="•"/>
            </a:pPr>
            <a:r>
              <a:rPr lang="en-US" sz="1200">
                <a:solidFill>
                  <a:srgbClr val="002060"/>
                </a:solidFill>
                <a:latin typeface="Avenir Light"/>
              </a:rPr>
              <a:t>9/16/17 – Activated MOC.</a:t>
            </a:r>
            <a:endParaRPr lang="en-US" sz="1200">
              <a:solidFill>
                <a:srgbClr val="002060"/>
              </a:solidFill>
              <a:latin typeface="Avenir Light"/>
              <a:cs typeface="Arial"/>
            </a:endParaRPr>
          </a:p>
          <a:p>
            <a:pPr marL="171450" indent="-171450">
              <a:lnSpc>
                <a:spcPct val="100000"/>
              </a:lnSpc>
              <a:buClr>
                <a:srgbClr val="0A0C04"/>
              </a:buClr>
              <a:buFont typeface="Arial" panose="020B0604020202020204" pitchFamily="34" charset="0"/>
              <a:buChar char="•"/>
            </a:pPr>
            <a:r>
              <a:rPr lang="en-US" sz="1200">
                <a:solidFill>
                  <a:srgbClr val="002060"/>
                </a:solidFill>
                <a:latin typeface="Avenir Light"/>
              </a:rPr>
              <a:t>10/13/17 – State Declaration</a:t>
            </a:r>
          </a:p>
          <a:p>
            <a:pPr marL="171450" indent="-171450">
              <a:lnSpc>
                <a:spcPct val="100000"/>
              </a:lnSpc>
              <a:buClr>
                <a:srgbClr val="0A0C04"/>
              </a:buClr>
              <a:buFont typeface="Arial" panose="020B0604020202020204" pitchFamily="34" charset="0"/>
              <a:buChar char="•"/>
            </a:pPr>
            <a:r>
              <a:rPr lang="en-US" sz="1200">
                <a:solidFill>
                  <a:srgbClr val="002060"/>
                </a:solidFill>
                <a:latin typeface="Avenir Light"/>
              </a:rPr>
              <a:t>Partnerships supported vaccinations, sanitation, education and communication efforts</a:t>
            </a:r>
            <a:r>
              <a:rPr lang="en-US" sz="1100">
                <a:solidFill>
                  <a:srgbClr val="002060"/>
                </a:solidFill>
              </a:rPr>
              <a:t>. </a:t>
            </a:r>
          </a:p>
          <a:p>
            <a:pPr marL="171450" marR="0" lvl="0" indent="-171450" algn="l" defTabSz="457200" rtl="0" eaLnBrk="1" fontAlgn="auto" latinLnBrk="0" hangingPunct="1">
              <a:lnSpc>
                <a:spcPct val="100000"/>
              </a:lnSpc>
              <a:spcBef>
                <a:spcPts val="0"/>
              </a:spcBef>
              <a:spcAft>
                <a:spcPts val="0"/>
              </a:spcAft>
              <a:buClr>
                <a:srgbClr val="0A0C04"/>
              </a:buClr>
              <a:buSzTx/>
              <a:buFont typeface="Arial" panose="020B0604020202020204" pitchFamily="34" charset="0"/>
              <a:buChar char="•"/>
              <a:tabLst/>
              <a:defRPr/>
            </a:pPr>
            <a:r>
              <a:rPr lang="en-US" sz="1100">
                <a:solidFill>
                  <a:srgbClr val="002060"/>
                </a:solidFill>
              </a:rPr>
              <a:t>Request was made to the Advisory Committee on Immunization Practice (ACIP) to the CDC to include “homeless persons” in the list of those who should be recommended to receive HAV vaccine.</a:t>
            </a:r>
            <a:endParaRPr lang="en-US" sz="1100">
              <a:solidFill>
                <a:srgbClr val="002060"/>
              </a:solidFill>
              <a:cs typeface="Arial"/>
            </a:endParaRPr>
          </a:p>
          <a:p>
            <a:pPr marL="171450" indent="-171450">
              <a:lnSpc>
                <a:spcPct val="100000"/>
              </a:lnSpc>
              <a:buClr>
                <a:srgbClr val="0A0C04"/>
              </a:buClr>
              <a:buFont typeface="Arial" panose="020B0604020202020204" pitchFamily="34" charset="0"/>
              <a:buChar char="•"/>
            </a:pPr>
            <a:endParaRPr lang="en-US" sz="1100">
              <a:solidFill>
                <a:srgbClr val="002060"/>
              </a:solidFill>
              <a:cs typeface="Arial"/>
            </a:endParaRPr>
          </a:p>
          <a:p>
            <a:pPr defTabSz="462229">
              <a:defRPr/>
            </a:pPr>
            <a:endParaRPr lang="en-US" b="0"/>
          </a:p>
          <a:p>
            <a:pPr defTabSz="462229">
              <a:defRPr/>
            </a:pPr>
            <a:endParaRPr lang="en-US" b="0"/>
          </a:p>
          <a:p>
            <a:pPr defTabSz="462229">
              <a:defRPr/>
            </a:pPr>
            <a:r>
              <a:rPr lang="en-US" b="1"/>
              <a:t>Optional information for Presenter:: </a:t>
            </a:r>
            <a:r>
              <a:rPr lang="en-US"/>
              <a:t>California Health Alert Network (CAHAN). Update #7: Hepatitis A Virus Outbreak in San Diego County. Oct. 31, 2017. The outbreak is being transmitted person-to-person and is primarily affecting homeless people, injection and non-injection illicit drug users, and individuals in dense living conditions with shared restrooms.</a:t>
            </a:r>
          </a:p>
          <a:p>
            <a:pPr defTabSz="462229">
              <a:defRPr/>
            </a:pPr>
            <a:r>
              <a:rPr lang="en-US"/>
              <a:t>“The majority of the HAV cases in the outbreak were, and continue to be, among people who are homeless and/or illicit drug users. These populations may lack regular access to sanitary living conditions; personal hygiene and a sanitary living environment, especially among those who live in close quarters to each other, are key to preventing and stopping the person-to-person transmission of HAV.” </a:t>
            </a:r>
            <a:r>
              <a:rPr lang="en-US">
                <a:hlinkClick r:id="rId3"/>
              </a:rPr>
              <a:t>SanDiegoHepatitisAOutbreak-2017-18-AfterActionReport.pdf</a:t>
            </a:r>
            <a:r>
              <a:rPr lang="en-US"/>
              <a:t> Section: Response Strategy</a:t>
            </a:r>
            <a:endParaRPr lang="en-US" b="1">
              <a:ea typeface="Calibri"/>
              <a:cs typeface="Calibri"/>
            </a:endParaRP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42</a:t>
            </a:fld>
            <a:endParaRPr lang="en-US"/>
          </a:p>
        </p:txBody>
      </p:sp>
    </p:spTree>
    <p:extLst>
      <p:ext uri="{BB962C8B-B14F-4D97-AF65-F5344CB8AC3E}">
        <p14:creationId xmlns:p14="http://schemas.microsoft.com/office/powerpoint/2010/main" val="2190027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Jeff/Anuj:</a:t>
            </a:r>
          </a:p>
          <a:p>
            <a:endParaRPr lang="en-US"/>
          </a:p>
          <a:p>
            <a:r>
              <a:rPr lang="en-US" sz="1200"/>
              <a:t>Strategic approaches with Partners </a:t>
            </a:r>
          </a:p>
          <a:p>
            <a:endParaRPr lang="en-US" sz="1200"/>
          </a:p>
          <a:p>
            <a:r>
              <a:rPr lang="en-US" sz="1200"/>
              <a:t>Vaccination</a:t>
            </a:r>
          </a:p>
          <a:p>
            <a:pPr marL="171450" lvl="0" indent="-171450">
              <a:buFont typeface="Arial" panose="020B0604020202020204" pitchFamily="34" charset="0"/>
              <a:buChar char="•"/>
            </a:pPr>
            <a:r>
              <a:rPr lang="en-US" sz="1200"/>
              <a:t>Support from law enforcement to accompany Public Health Nurses on homeless outreach teams.</a:t>
            </a:r>
          </a:p>
          <a:p>
            <a:pPr marL="171450" lvl="0" indent="-171450">
              <a:buFont typeface="Arial" panose="020B0604020202020204" pitchFamily="34" charset="0"/>
              <a:buChar char="•"/>
            </a:pPr>
            <a:r>
              <a:rPr lang="en-US" sz="1200"/>
              <a:t>Vaccinate employees who have contact with at-risk populations.</a:t>
            </a:r>
          </a:p>
          <a:p>
            <a:pPr marL="0" lvl="0" indent="0">
              <a:buFont typeface="Arial" panose="020B0604020202020204" pitchFamily="34" charset="0"/>
              <a:buNone/>
            </a:pPr>
            <a:endParaRPr lang="en-US" sz="1200"/>
          </a:p>
          <a:p>
            <a:r>
              <a:rPr lang="en-US"/>
              <a:t>Sanitation</a:t>
            </a:r>
          </a:p>
          <a:p>
            <a:pPr marL="171450" lvl="0" indent="-171450">
              <a:buFont typeface="Arial" panose="020B0604020202020204" pitchFamily="34" charset="0"/>
              <a:buChar char="•"/>
            </a:pPr>
            <a:r>
              <a:rPr lang="en-US" sz="1200"/>
              <a:t>Support indoor disinfection of bathrooms in municipality and business facilities.</a:t>
            </a:r>
            <a:endParaRPr lang="en-US" sz="300"/>
          </a:p>
          <a:p>
            <a:pPr marL="171450" lvl="0" indent="-171450">
              <a:buFont typeface="Arial" panose="020B0604020202020204" pitchFamily="34" charset="0"/>
              <a:buChar char="•"/>
            </a:pPr>
            <a:r>
              <a:rPr lang="en-US" sz="1200"/>
              <a:t>Assist with identification of locations to place handwashing stations</a:t>
            </a:r>
            <a:endParaRPr lang="en-US" sz="300"/>
          </a:p>
          <a:p>
            <a:pPr marL="171450" lvl="0" indent="-171450">
              <a:buFont typeface="Arial" panose="020B0604020202020204" pitchFamily="34" charset="0"/>
              <a:buChar char="•"/>
            </a:pPr>
            <a:r>
              <a:rPr lang="en-US" sz="1200"/>
              <a:t>Increase access to public bathrooms &amp; ensure proper sanitation.</a:t>
            </a:r>
          </a:p>
          <a:p>
            <a:pPr marL="171450" lvl="0" indent="-171450">
              <a:buFont typeface="Arial" panose="020B0604020202020204" pitchFamily="34" charset="0"/>
              <a:buChar char="•"/>
            </a:pPr>
            <a:r>
              <a:rPr lang="en-US" sz="1200"/>
              <a:t>Consider other options.</a:t>
            </a:r>
          </a:p>
          <a:p>
            <a:endParaRPr lang="en-US"/>
          </a:p>
          <a:p>
            <a:r>
              <a:rPr lang="en-US"/>
              <a:t>Education</a:t>
            </a:r>
          </a:p>
          <a:p>
            <a:pPr marL="171450" lvl="0" indent="-171450">
              <a:buFont typeface="Arial" panose="020B0604020202020204" pitchFamily="34" charset="0"/>
              <a:buChar char="•"/>
            </a:pPr>
            <a:r>
              <a:rPr lang="en-US" sz="1200"/>
              <a:t>Dissemination of letters to stakeholders.</a:t>
            </a:r>
            <a:endParaRPr lang="en-US" sz="300"/>
          </a:p>
          <a:p>
            <a:pPr marL="171450" lvl="0" indent="-171450">
              <a:buFont typeface="Arial" panose="020B0604020202020204" pitchFamily="34" charset="0"/>
              <a:buChar char="•"/>
            </a:pPr>
            <a:r>
              <a:rPr lang="en-US" sz="1200"/>
              <a:t>Distribution of educational materials.</a:t>
            </a:r>
          </a:p>
          <a:p>
            <a:pPr marL="171450" lvl="0" indent="-171450">
              <a:buFont typeface="Arial" panose="020B0604020202020204" pitchFamily="34" charset="0"/>
              <a:buChar char="•"/>
            </a:pPr>
            <a:r>
              <a:rPr lang="en-US" sz="1200"/>
              <a:t>Request presentation to educate employees about Hepatitis A.</a:t>
            </a:r>
          </a:p>
          <a:p>
            <a:pPr marL="171450" lvl="0" indent="-171450">
              <a:buFont typeface="Arial" panose="020B0604020202020204" pitchFamily="34" charset="0"/>
              <a:buChar char="•"/>
            </a:pPr>
            <a:r>
              <a:rPr lang="en-US" sz="1200"/>
              <a:t>Provide connections to specific stakeholders in municipality.</a:t>
            </a:r>
          </a:p>
          <a:p>
            <a:endParaRPr lang="en-US"/>
          </a:p>
        </p:txBody>
      </p:sp>
      <p:sp>
        <p:nvSpPr>
          <p:cNvPr id="4" name="Slide Number Placeholder 3"/>
          <p:cNvSpPr>
            <a:spLocks noGrp="1"/>
          </p:cNvSpPr>
          <p:nvPr>
            <p:ph type="sldNum" sz="quarter" idx="10"/>
          </p:nvPr>
        </p:nvSpPr>
        <p:spPr/>
        <p:txBody>
          <a:bodyPr/>
          <a:lstStyle/>
          <a:p>
            <a:fld id="{74B60785-9338-114B-891F-4D52A71C2C76}" type="slidenum">
              <a:rPr lang="en-US" smtClean="0"/>
              <a:t>43</a:t>
            </a:fld>
            <a:endParaRPr lang="en-US"/>
          </a:p>
        </p:txBody>
      </p:sp>
    </p:spTree>
    <p:extLst>
      <p:ext uri="{BB962C8B-B14F-4D97-AF65-F5344CB8AC3E}">
        <p14:creationId xmlns:p14="http://schemas.microsoft.com/office/powerpoint/2010/main" val="2359661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Jeff/Anuj:</a:t>
            </a:r>
          </a:p>
          <a:p>
            <a:endParaRPr lang="en-US" b="1"/>
          </a:p>
          <a:p>
            <a:r>
              <a:rPr lang="en-US" b="0"/>
              <a:t>Turning to the Meningococcal B Outbreak.</a:t>
            </a:r>
          </a:p>
          <a:p>
            <a:r>
              <a:rPr lang="en-US" b="0"/>
              <a:t> </a:t>
            </a:r>
          </a:p>
          <a:p>
            <a:pPr lvl="1" indent="-226695">
              <a:lnSpc>
                <a:spcPct val="100000"/>
              </a:lnSpc>
              <a:buClr>
                <a:srgbClr val="0A0C04"/>
              </a:buClr>
              <a:buFont typeface="Arial" panose="020B0604020202020204" pitchFamily="34" charset="0"/>
              <a:buChar char="•"/>
            </a:pPr>
            <a:r>
              <a:rPr lang="en-US" sz="1200">
                <a:solidFill>
                  <a:srgbClr val="002060"/>
                </a:solidFill>
              </a:rPr>
              <a:t>Three cases of Meningococcal serogroup B occurred at San Diego State University (SDSU) over a 4-month period resulting in the declaration of an outbreak among undergraduate students aged 23 and younger.  </a:t>
            </a:r>
            <a:endParaRPr lang="en-US">
              <a:solidFill>
                <a:srgbClr val="002060"/>
              </a:solidFill>
              <a:cs typeface="Arial"/>
            </a:endParaRPr>
          </a:p>
          <a:p>
            <a:pPr lvl="1" indent="-226695">
              <a:lnSpc>
                <a:spcPct val="100000"/>
              </a:lnSpc>
              <a:buClr>
                <a:srgbClr val="0A0C04"/>
              </a:buClr>
              <a:buFont typeface="Arial" panose="020B0604020202020204" pitchFamily="34" charset="0"/>
              <a:buChar char="•"/>
            </a:pPr>
            <a:r>
              <a:rPr lang="en-US" sz="1200">
                <a:solidFill>
                  <a:srgbClr val="002060"/>
                </a:solidFill>
              </a:rPr>
              <a:t>In joint-collaboration with and under the ICS structure, CoSD and SDSU identified the at-risk population, addressed the vaccination status of students, and identified the vaccination goals for the identified student population. </a:t>
            </a:r>
            <a:endParaRPr lang="en-US" sz="1200">
              <a:solidFill>
                <a:srgbClr val="002060"/>
              </a:solidFill>
              <a:cs typeface="Arial"/>
            </a:endParaRPr>
          </a:p>
          <a:p>
            <a:pPr lvl="1" indent="-226695">
              <a:lnSpc>
                <a:spcPct val="100000"/>
              </a:lnSpc>
              <a:buClr>
                <a:srgbClr val="0A0C04"/>
              </a:buClr>
              <a:buFont typeface="Arial" panose="020B0604020202020204" pitchFamily="34" charset="0"/>
              <a:buChar char="•"/>
            </a:pPr>
            <a:r>
              <a:rPr lang="en-US" sz="1200">
                <a:solidFill>
                  <a:srgbClr val="002060"/>
                </a:solidFill>
              </a:rPr>
              <a:t>Response included multiple vaccination PODS, collaboration with community partners, and effective communication strategies.</a:t>
            </a:r>
            <a:endParaRPr lang="en-US" sz="1200">
              <a:solidFill>
                <a:srgbClr val="002060"/>
              </a:solidFill>
              <a:cs typeface="Arial"/>
            </a:endParaRPr>
          </a:p>
          <a:p>
            <a:pPr lvl="1" indent="-226695">
              <a:lnSpc>
                <a:spcPct val="100000"/>
              </a:lnSpc>
              <a:buClr>
                <a:srgbClr val="0A0C04"/>
              </a:buClr>
              <a:buFont typeface="Arial" panose="020B0604020202020204" pitchFamily="34" charset="0"/>
              <a:buChar char="•"/>
            </a:pPr>
            <a:r>
              <a:rPr lang="en-US" sz="1200">
                <a:solidFill>
                  <a:srgbClr val="002060"/>
                </a:solidFill>
              </a:rPr>
              <a:t>The Meningococcal outbreak experience resulted in development of long-term policy solutions to decrease the risk for future students.</a:t>
            </a:r>
            <a:r>
              <a:rPr lang="en-US" sz="1200">
                <a:solidFill>
                  <a:srgbClr val="0A0C04"/>
                </a:solidFill>
              </a:rPr>
              <a:t> </a:t>
            </a:r>
            <a:endParaRPr lang="en-US" sz="1200">
              <a:solidFill>
                <a:srgbClr val="0A0C04"/>
              </a:solidFill>
              <a:cs typeface="Arial"/>
            </a:endParaRPr>
          </a:p>
          <a:p>
            <a:endParaRPr lang="en-US" b="1"/>
          </a:p>
          <a:p>
            <a:r>
              <a:rPr lang="en-US" b="1"/>
              <a:t>Optional information for Presenter:</a:t>
            </a:r>
            <a:r>
              <a:rPr lang="en-US"/>
              <a:t>:  Vaccinations programs were concurrently conducted in partnership with Walgreens., Kaiser, SDSU and Naval Regional Medical Center for their covered populations. </a:t>
            </a:r>
          </a:p>
          <a:p>
            <a:pPr>
              <a:lnSpc>
                <a:spcPct val="100000"/>
              </a:lnSpc>
              <a:buClr>
                <a:srgbClr val="0A0C04"/>
              </a:buClr>
            </a:pPr>
            <a:r>
              <a:rPr lang="en-US"/>
              <a:t>Extensive community strategies included multi-media avenues. </a:t>
            </a:r>
          </a:p>
          <a:p>
            <a:pPr>
              <a:lnSpc>
                <a:spcPct val="100000"/>
              </a:lnSpc>
              <a:buClr>
                <a:srgbClr val="0A0C04"/>
              </a:buClr>
            </a:pPr>
            <a:r>
              <a:rPr lang="en-US">
                <a:solidFill>
                  <a:srgbClr val="0A0C04"/>
                </a:solidFill>
              </a:rPr>
              <a:t>Meningococcal B is considered an outbreak until one year after the last case! </a:t>
            </a:r>
          </a:p>
          <a:p>
            <a:pPr>
              <a:lnSpc>
                <a:spcPct val="100000"/>
              </a:lnSpc>
              <a:buClr>
                <a:srgbClr val="0A0C04"/>
              </a:buClr>
            </a:pPr>
            <a:r>
              <a:rPr lang="en-US">
                <a:solidFill>
                  <a:srgbClr val="0A0C04"/>
                </a:solidFill>
              </a:rPr>
              <a:t>The time frame for an outbreak to be declared over  - depends on the disease.</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44</a:t>
            </a:fld>
            <a:endParaRPr lang="en-US"/>
          </a:p>
        </p:txBody>
      </p:sp>
    </p:spTree>
    <p:extLst>
      <p:ext uri="{BB962C8B-B14F-4D97-AF65-F5344CB8AC3E}">
        <p14:creationId xmlns:p14="http://schemas.microsoft.com/office/powerpoint/2010/main" val="2040207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Jeff/Anuj:</a:t>
            </a:r>
          </a:p>
          <a:p>
            <a:endParaRPr lang="en-US" b="0"/>
          </a:p>
          <a:p>
            <a:pPr marL="171450" indent="-171450">
              <a:buFont typeface="Arial" panose="020B0604020202020204" pitchFamily="34" charset="0"/>
              <a:buChar char="•"/>
            </a:pPr>
            <a:r>
              <a:rPr lang="en-US" b="0"/>
              <a:t>Here is a picture of the Pod Team at the Viejas Arena for the </a:t>
            </a:r>
            <a:r>
              <a:rPr lang="en-US" b="0">
                <a:solidFill>
                  <a:schemeClr val="bg1"/>
                </a:solidFill>
              </a:rPr>
              <a:t>Meningococcal Outbreak Response.</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45</a:t>
            </a:fld>
            <a:endParaRPr lang="en-US"/>
          </a:p>
        </p:txBody>
      </p:sp>
    </p:spTree>
    <p:extLst>
      <p:ext uri="{BB962C8B-B14F-4D97-AF65-F5344CB8AC3E}">
        <p14:creationId xmlns:p14="http://schemas.microsoft.com/office/powerpoint/2010/main" val="1424190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Jeff/Anuj:</a:t>
            </a:r>
          </a:p>
          <a:p>
            <a:endParaRPr lang="en-US"/>
          </a:p>
          <a:p>
            <a:pPr marL="171450" indent="-171450">
              <a:buFont typeface="Arial" panose="020B0604020202020204" pitchFamily="34" charset="0"/>
              <a:buChar char="•"/>
            </a:pPr>
            <a:r>
              <a:rPr lang="en-US"/>
              <a:t>And now let’s turn briefly to the COVID-19 Response.</a:t>
            </a:r>
          </a:p>
          <a:p>
            <a:pPr marL="171450" indent="-171450">
              <a:buFont typeface="Arial" panose="020B0604020202020204" pitchFamily="34" charset="0"/>
              <a:buChar char="•"/>
            </a:pPr>
            <a:r>
              <a:rPr lang="en-US"/>
              <a:t>On this slide you will see images of our 3 strategy documents and the consumer version of the response plan.</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46</a:t>
            </a:fld>
            <a:endParaRPr lang="en-US"/>
          </a:p>
        </p:txBody>
      </p:sp>
    </p:spTree>
    <p:extLst>
      <p:ext uri="{BB962C8B-B14F-4D97-AF65-F5344CB8AC3E}">
        <p14:creationId xmlns:p14="http://schemas.microsoft.com/office/powerpoint/2010/main" val="2676700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600" b="1"/>
              <a:t>Jeff/Anuj:</a:t>
            </a:r>
          </a:p>
          <a:p>
            <a:pPr marL="0" indent="0">
              <a:buFont typeface="Symbol" panose="05050102010706020507" pitchFamily="18" charset="2"/>
              <a:buNone/>
            </a:pPr>
            <a:endParaRPr lang="en-US" sz="1600">
              <a:ea typeface="Calibri" panose="020F0502020204030204" pitchFamily="34" charset="0"/>
              <a:cs typeface="Arial" panose="020B0604020202020204" pitchFamily="34" charset="0"/>
            </a:endParaRPr>
          </a:p>
          <a:p>
            <a:pPr marL="351230" indent="-351230">
              <a:buFont typeface="Symbol" panose="05050102010706020507" pitchFamily="18" charset="2"/>
              <a:buChar char=""/>
            </a:pPr>
            <a:r>
              <a:rPr lang="en-US" sz="1600">
                <a:ea typeface="Calibri" panose="020F0502020204030204" pitchFamily="34" charset="0"/>
                <a:cs typeface="Arial" panose="020B0604020202020204" pitchFamily="34" charset="0"/>
              </a:rPr>
              <a:t>During Covid, we developed the T3 Strategy of Test, Trace and Treat. </a:t>
            </a:r>
          </a:p>
          <a:p>
            <a:pPr marL="351230" indent="-351230">
              <a:buFont typeface="Symbol" panose="05050102010706020507" pitchFamily="18" charset="2"/>
              <a:buChar char=""/>
            </a:pPr>
            <a:r>
              <a:rPr lang="en-US" sz="1600">
                <a:ea typeface="Calibri" panose="020F0502020204030204" pitchFamily="34" charset="0"/>
                <a:cs typeface="Arial" panose="020B0604020202020204" pitchFamily="34" charset="0"/>
              </a:rPr>
              <a:t>For testing, it was about accessible COVID-19 Testing, especially for those communities disproportionally affected by the virus</a:t>
            </a:r>
          </a:p>
          <a:p>
            <a:pPr marL="351230" indent="-351230">
              <a:buFont typeface="Symbol" panose="05050102010706020507" pitchFamily="18" charset="2"/>
              <a:buChar char=""/>
            </a:pPr>
            <a:r>
              <a:rPr lang="en-US" sz="1600">
                <a:ea typeface="Calibri" panose="020F0502020204030204" pitchFamily="34" charset="0"/>
                <a:cs typeface="Arial" panose="020B0604020202020204" pitchFamily="34" charset="0"/>
              </a:rPr>
              <a:t>For trace, we focused our efforts on culturally competent disease investigation.</a:t>
            </a:r>
          </a:p>
          <a:p>
            <a:pPr marL="351230" indent="-351230">
              <a:buFont typeface="Symbol" panose="05050102010706020507" pitchFamily="18" charset="2"/>
              <a:buChar char=""/>
            </a:pPr>
            <a:r>
              <a:rPr lang="en-US" sz="1600">
                <a:ea typeface="Calibri" panose="020F0502020204030204" pitchFamily="34" charset="0"/>
                <a:cs typeface="Arial" panose="020B0604020202020204" pitchFamily="34" charset="0"/>
              </a:rPr>
              <a:t>And for Treat, we ensured that we are able to provide assistance for safe isolation and services that are individualized to the various cultural needs</a:t>
            </a:r>
          </a:p>
          <a:p>
            <a:pPr marL="351230" indent="-351230">
              <a:buFont typeface="Symbol" panose="05050102010706020507" pitchFamily="18" charset="2"/>
              <a:buChar char=""/>
            </a:pPr>
            <a:endParaRPr lang="en-US" sz="1600">
              <a:ea typeface="Calibri" panose="020F0502020204030204" pitchFamily="34" charset="0"/>
              <a:cs typeface="Arial" panose="020B0604020202020204" pitchFamily="34" charset="0"/>
            </a:endParaRPr>
          </a:p>
          <a:p>
            <a:endParaRPr lang="en-US" sz="1600" b="1">
              <a:ea typeface="Tahoma"/>
              <a:cs typeface="Tahoma"/>
            </a:endParaRPr>
          </a:p>
        </p:txBody>
      </p:sp>
      <p:sp>
        <p:nvSpPr>
          <p:cNvPr id="4" name="Slide Number Placeholder 3"/>
          <p:cNvSpPr>
            <a:spLocks noGrp="1"/>
          </p:cNvSpPr>
          <p:nvPr>
            <p:ph type="sldNum" sz="quarter" idx="5"/>
          </p:nvPr>
        </p:nvSpPr>
        <p:spPr/>
        <p:txBody>
          <a:bodyPr/>
          <a:lstStyle/>
          <a:p>
            <a:pPr marL="0" marR="0" lvl="0" indent="0" algn="r" defTabSz="975309" rtl="0" eaLnBrk="1" fontAlgn="auto" latinLnBrk="0" hangingPunct="1">
              <a:lnSpc>
                <a:spcPct val="100000"/>
              </a:lnSpc>
              <a:spcBef>
                <a:spcPts val="0"/>
              </a:spcBef>
              <a:spcAft>
                <a:spcPts val="0"/>
              </a:spcAft>
              <a:buClrTx/>
              <a:buSzTx/>
              <a:buFontTx/>
              <a:buNone/>
              <a:tabLst/>
              <a:defRPr/>
            </a:pPr>
            <a:fld id="{564A226B-9690-4B2C-BC16-8792304E45F1}"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5309"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767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Jeff/Anuj:</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Here are some pictures from the County News Center from the Covid-19 response.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b="0"/>
              <a:t>Source: COUNTYNEWSCENTER. </a:t>
            </a:r>
            <a:r>
              <a:rPr lang="en-US" b="0" i="0">
                <a:effectLst/>
                <a:latin typeface="Source Sans Pro" panose="020B0503030403020204" pitchFamily="34" charset="0"/>
              </a:rPr>
              <a:t>After-action Report Cites Strengths of County’s COVID-19 Response. April 20.2023. Article by Gig </a:t>
            </a:r>
            <a:r>
              <a:rPr lang="en-US" b="0" i="0" err="1">
                <a:effectLst/>
                <a:latin typeface="Source Sans Pro" panose="020B0503030403020204" pitchFamily="34" charset="0"/>
              </a:rPr>
              <a:t>Conaughton</a:t>
            </a:r>
            <a:r>
              <a:rPr lang="en-US" b="0" i="0">
                <a:effectLst/>
                <a:latin typeface="Source Sans Pro" panose="020B0503030403020204" pitchFamily="34" charset="0"/>
              </a:rPr>
              <a:t>.</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48</a:t>
            </a:fld>
            <a:endParaRPr lang="en-US"/>
          </a:p>
        </p:txBody>
      </p:sp>
    </p:spTree>
    <p:extLst>
      <p:ext uri="{BB962C8B-B14F-4D97-AF65-F5344CB8AC3E}">
        <p14:creationId xmlns:p14="http://schemas.microsoft.com/office/powerpoint/2010/main" val="421421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Jeff/Anuj:</a:t>
            </a:r>
          </a:p>
          <a:p>
            <a:endParaRPr lang="en-US" b="0"/>
          </a:p>
          <a:p>
            <a:pPr marL="171450" indent="-171450">
              <a:buFont typeface="Arial" panose="020B0604020202020204" pitchFamily="34" charset="0"/>
              <a:buChar char="•"/>
            </a:pPr>
            <a:r>
              <a:rPr lang="en-US" sz="1200">
                <a:solidFill>
                  <a:srgbClr val="002060"/>
                </a:solidFill>
              </a:rPr>
              <a:t>Turning to the After Action Report results, what were some of the strengths and opportunities identified?</a:t>
            </a:r>
          </a:p>
          <a:p>
            <a:pPr marL="171450" indent="-171450">
              <a:buFont typeface="Arial" panose="020B0604020202020204" pitchFamily="34" charset="0"/>
              <a:buChar char="•"/>
            </a:pPr>
            <a:r>
              <a:rPr lang="en-US" sz="1200">
                <a:solidFill>
                  <a:srgbClr val="002060"/>
                </a:solidFill>
              </a:rPr>
              <a:t>Well, as for strengths: Previous ICS training, advisory boards which informed policy decisions, information sharing including publicly published data. Data driven, equity focused strategies for testing and vaccination, education and community partnerships.</a:t>
            </a:r>
            <a:endParaRPr lang="en-US" sz="1200">
              <a:solidFill>
                <a:srgbClr val="002060"/>
              </a:solidFill>
              <a:cs typeface="Arial"/>
            </a:endParaRPr>
          </a:p>
          <a:p>
            <a:pPr marL="171450" indent="-171450">
              <a:buFont typeface="Arial" panose="020B0604020202020204" pitchFamily="34" charset="0"/>
              <a:buChar char="•"/>
            </a:pPr>
            <a:r>
              <a:rPr lang="en-US" sz="1200">
                <a:solidFill>
                  <a:srgbClr val="002060"/>
                </a:solidFill>
              </a:rPr>
              <a:t>Opportunities: Focus on continued training and sharing with municipal partners, preparation for national supply shortages, examining barriers to staffing, Disaster Service Worker training, Continuity of Operations Plans and remote work. </a:t>
            </a:r>
            <a:endParaRPr lang="en-US" sz="1200">
              <a:solidFill>
                <a:srgbClr val="002060"/>
              </a:solidFill>
              <a:cs typeface="Arial"/>
            </a:endParaRPr>
          </a:p>
          <a:p>
            <a:endParaRPr lang="en-US" b="0"/>
          </a:p>
        </p:txBody>
      </p:sp>
      <p:sp>
        <p:nvSpPr>
          <p:cNvPr id="4" name="Slide Number Placeholder 3"/>
          <p:cNvSpPr>
            <a:spLocks noGrp="1"/>
          </p:cNvSpPr>
          <p:nvPr>
            <p:ph type="sldNum" sz="quarter" idx="5"/>
          </p:nvPr>
        </p:nvSpPr>
        <p:spPr/>
        <p:txBody>
          <a:bodyPr/>
          <a:lstStyle/>
          <a:p>
            <a:fld id="{74B60785-9338-114B-891F-4D52A71C2C76}" type="slidenum">
              <a:rPr lang="en-US" smtClean="0"/>
              <a:t>49</a:t>
            </a:fld>
            <a:endParaRPr lang="en-US"/>
          </a:p>
        </p:txBody>
      </p:sp>
    </p:spTree>
    <p:extLst>
      <p:ext uri="{BB962C8B-B14F-4D97-AF65-F5344CB8AC3E}">
        <p14:creationId xmlns:p14="http://schemas.microsoft.com/office/powerpoint/2010/main" val="134617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b="1"/>
              <a:t>Angelica:</a:t>
            </a:r>
          </a:p>
          <a:p>
            <a:pPr defTabSz="462229">
              <a:defRPr/>
            </a:pPr>
            <a:endParaRPr lang="en-US"/>
          </a:p>
          <a:p>
            <a:pPr marL="171450" indent="-171450">
              <a:buFont typeface="Arial,Sans-Serif"/>
              <a:buChar char="•"/>
            </a:pPr>
            <a:r>
              <a:rPr lang="en-US" i="1"/>
              <a:t>Read questions and results aloud. </a:t>
            </a:r>
            <a:endParaRPr lang="en-US" i="1">
              <a:ea typeface="Calibri"/>
              <a:cs typeface="Calibri"/>
            </a:endParaRPr>
          </a:p>
          <a:p>
            <a:pPr marL="171450" marR="0" lvl="0" indent="-171450" algn="l" defTabSz="457200" rtl="0" eaLnBrk="1" fontAlgn="auto" latinLnBrk="0" hangingPunct="1">
              <a:lnSpc>
                <a:spcPct val="100000"/>
              </a:lnSpc>
              <a:spcBef>
                <a:spcPts val="0"/>
              </a:spcBef>
              <a:spcAft>
                <a:spcPts val="0"/>
              </a:spcAft>
              <a:buClrTx/>
              <a:buSzTx/>
              <a:buFont typeface="Arial,Sans-Serif"/>
              <a:buChar char="•"/>
              <a:tabLst/>
              <a:defRPr/>
            </a:pPr>
            <a:r>
              <a:rPr lang="en-US"/>
              <a:t>Next question…</a:t>
            </a:r>
            <a:endParaRPr lang="en-US">
              <a:ea typeface="Calibri"/>
              <a:cs typeface="Calibri"/>
            </a:endParaRPr>
          </a:p>
          <a:p>
            <a:pPr marL="171450" indent="-171450">
              <a:buFont typeface="Arial,Sans-Serif"/>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5</a:t>
            </a:fld>
            <a:endParaRPr lang="en-US"/>
          </a:p>
        </p:txBody>
      </p:sp>
    </p:spTree>
    <p:extLst>
      <p:ext uri="{BB962C8B-B14F-4D97-AF65-F5344CB8AC3E}">
        <p14:creationId xmlns:p14="http://schemas.microsoft.com/office/powerpoint/2010/main" val="3392445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Jeff/Anuj:</a:t>
            </a:r>
          </a:p>
          <a:p>
            <a:endParaRPr lang="en-US" b="1"/>
          </a:p>
          <a:p>
            <a:r>
              <a:rPr lang="en-US" b="0"/>
              <a:t>So in summary: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a:p>
          <a:p>
            <a:pPr marL="171450" indent="-171450">
              <a:lnSpc>
                <a:spcPct val="100000"/>
              </a:lnSpc>
              <a:spcAft>
                <a:spcPts val="1200"/>
              </a:spcAft>
              <a:buFont typeface="Arial" panose="020B0604020202020204" pitchFamily="34" charset="0"/>
              <a:buChar char="•"/>
            </a:pPr>
            <a:r>
              <a:rPr lang="en-US" sz="1200">
                <a:solidFill>
                  <a:srgbClr val="002060"/>
                </a:solidFill>
              </a:rPr>
              <a:t>Large scale outbreaks occur every few years in San Diego county.</a:t>
            </a:r>
          </a:p>
          <a:p>
            <a:pPr marL="171450" indent="-171450">
              <a:lnSpc>
                <a:spcPct val="100000"/>
              </a:lnSpc>
              <a:spcAft>
                <a:spcPts val="1200"/>
              </a:spcAft>
              <a:buFont typeface="Arial" panose="020B0604020202020204" pitchFamily="34" charset="0"/>
              <a:buChar char="•"/>
            </a:pPr>
            <a:r>
              <a:rPr lang="en-US" sz="1200">
                <a:solidFill>
                  <a:srgbClr val="002060"/>
                </a:solidFill>
              </a:rPr>
              <a:t>The CoSD response to large outbreaks are primarily managed through ICS and activation of the MOC </a:t>
            </a:r>
            <a:r>
              <a:rPr lang="en-US" sz="1200" b="1">
                <a:solidFill>
                  <a:srgbClr val="002060"/>
                </a:solidFill>
              </a:rPr>
              <a:t>and/or </a:t>
            </a:r>
            <a:r>
              <a:rPr lang="en-US" sz="1200">
                <a:solidFill>
                  <a:srgbClr val="002060"/>
                </a:solidFill>
              </a:rPr>
              <a:t>EOC.</a:t>
            </a:r>
          </a:p>
          <a:p>
            <a:pPr marL="171450" indent="-171450">
              <a:lnSpc>
                <a:spcPct val="100000"/>
              </a:lnSpc>
              <a:buFont typeface="Arial" panose="020B0604020202020204" pitchFamily="34" charset="0"/>
              <a:buChar char="•"/>
            </a:pPr>
            <a:r>
              <a:rPr lang="en-US" sz="1200">
                <a:solidFill>
                  <a:srgbClr val="002060"/>
                </a:solidFill>
              </a:rPr>
              <a:t>Any Branch or Department can be called upon to support or provide personnel and other resources necessary to respond to a public health emergency. </a:t>
            </a:r>
            <a:endParaRPr lang="en-US" sz="1200">
              <a:solidFill>
                <a:srgbClr val="002060"/>
              </a:solidFill>
              <a:cs typeface="Arial"/>
            </a:endParaRPr>
          </a:p>
          <a:p>
            <a:pPr marL="171450" indent="-171450">
              <a:lnSpc>
                <a:spcPct val="100000"/>
              </a:lnSpc>
              <a:spcAft>
                <a:spcPts val="600"/>
              </a:spcAft>
              <a:buFont typeface="Arial" panose="020B0604020202020204" pitchFamily="34" charset="0"/>
              <a:buChar char="•"/>
            </a:pPr>
            <a:r>
              <a:rPr lang="en-US" sz="1200">
                <a:solidFill>
                  <a:srgbClr val="002060"/>
                </a:solidFill>
              </a:rPr>
              <a:t>All public employees are DSWs subject to such activities that may be assigned to them by their supervisors or by law, under State law, Title I, Section 3100 and 3101 of the California Government Code.</a:t>
            </a:r>
          </a:p>
          <a:p>
            <a:pPr marL="171450" indent="-171450">
              <a:lnSpc>
                <a:spcPct val="100000"/>
              </a:lnSpc>
              <a:spcAft>
                <a:spcPts val="600"/>
              </a:spcAft>
              <a:buFont typeface="Arial" panose="020B0604020202020204" pitchFamily="34" charset="0"/>
              <a:buChar char="•"/>
            </a:pPr>
            <a:r>
              <a:rPr lang="en-US" sz="1200">
                <a:solidFill>
                  <a:srgbClr val="002060"/>
                </a:solidFill>
              </a:rPr>
              <a:t>And now back over to Angelica.</a:t>
            </a:r>
          </a:p>
          <a:p>
            <a:endParaRPr lang="en-US" b="1"/>
          </a:p>
          <a:p>
            <a:r>
              <a:rPr lang="en-US" b="1"/>
              <a:t> </a:t>
            </a:r>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50</a:t>
            </a:fld>
            <a:endParaRPr lang="en-US"/>
          </a:p>
        </p:txBody>
      </p:sp>
    </p:spTree>
    <p:extLst>
      <p:ext uri="{BB962C8B-B14F-4D97-AF65-F5344CB8AC3E}">
        <p14:creationId xmlns:p14="http://schemas.microsoft.com/office/powerpoint/2010/main" val="4031121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5843-C8C6-5800-3386-4E502BEBD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6B447-6365-9EFF-B25D-60B903D87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2A12C-10DF-6D4B-EE59-E396E7086366}"/>
              </a:ext>
            </a:extLst>
          </p:cNvPr>
          <p:cNvSpPr>
            <a:spLocks noGrp="1"/>
          </p:cNvSpPr>
          <p:nvPr>
            <p:ph type="body" idx="1"/>
          </p:nvPr>
        </p:nvSpPr>
        <p:spPr/>
        <p:txBody>
          <a:bodyPr/>
          <a:lstStyle/>
          <a:p>
            <a:pPr defTabSz="462229">
              <a:defRPr/>
            </a:pPr>
            <a:r>
              <a:rPr lang="en-US" b="1"/>
              <a:t>Angelica:</a:t>
            </a:r>
          </a:p>
          <a:p>
            <a:pPr defTabSz="462229">
              <a:defRPr/>
            </a:pPr>
            <a:endParaRPr lang="en-US" b="1"/>
          </a:p>
          <a:p>
            <a:pPr defTabSz="462229">
              <a:defRPr/>
            </a:pPr>
            <a:r>
              <a:rPr lang="en-US" b="0" i="1"/>
              <a:t>(Launch the Teams poll)</a:t>
            </a:r>
          </a:p>
          <a:p>
            <a:pPr marL="171450" indent="-171450" defTabSz="462229">
              <a:buFont typeface="Arial" panose="020B0604020202020204" pitchFamily="34" charset="0"/>
              <a:buChar char="•"/>
              <a:defRPr/>
            </a:pPr>
            <a:r>
              <a:rPr lang="en-US" b="0" i="1"/>
              <a:t>Read the question and answers</a:t>
            </a:r>
            <a:endParaRPr lang="en-US" b="0"/>
          </a:p>
        </p:txBody>
      </p:sp>
      <p:sp>
        <p:nvSpPr>
          <p:cNvPr id="4" name="Slide Number Placeholder 3">
            <a:extLst>
              <a:ext uri="{FF2B5EF4-FFF2-40B4-BE49-F238E27FC236}">
                <a16:creationId xmlns:a16="http://schemas.microsoft.com/office/drawing/2014/main" id="{12BE3AF9-0B74-6EA3-8BCD-C0E851B3BB3E}"/>
              </a:ext>
            </a:extLst>
          </p:cNvPr>
          <p:cNvSpPr>
            <a:spLocks noGrp="1"/>
          </p:cNvSpPr>
          <p:nvPr>
            <p:ph type="sldNum" sz="quarter" idx="5"/>
          </p:nvPr>
        </p:nvSpPr>
        <p:spPr/>
        <p:txBody>
          <a:bodyPr/>
          <a:lstStyle/>
          <a:p>
            <a:fld id="{74B60785-9338-114B-891F-4D52A71C2C76}" type="slidenum">
              <a:rPr lang="en-US" smtClean="0"/>
              <a:t>51</a:t>
            </a:fld>
            <a:endParaRPr lang="en-US"/>
          </a:p>
        </p:txBody>
      </p:sp>
    </p:spTree>
    <p:extLst>
      <p:ext uri="{BB962C8B-B14F-4D97-AF65-F5344CB8AC3E}">
        <p14:creationId xmlns:p14="http://schemas.microsoft.com/office/powerpoint/2010/main" val="22764883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A4B52-4FB8-D8CF-7766-0177ADE4C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E75C2-7BF9-B6C6-CE03-EAC1D07EE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1733C-3F85-DFFA-8841-6C955F102C67}"/>
              </a:ext>
            </a:extLst>
          </p:cNvPr>
          <p:cNvSpPr>
            <a:spLocks noGrp="1"/>
          </p:cNvSpPr>
          <p:nvPr>
            <p:ph type="body" idx="1"/>
          </p:nvPr>
        </p:nvSpPr>
        <p:spPr/>
        <p:txBody>
          <a:bodyPr/>
          <a:lstStyle/>
          <a:p>
            <a:pPr defTabSz="462229">
              <a:defRPr/>
            </a:pPr>
            <a:r>
              <a:rPr lang="en-US" b="1"/>
              <a:t>Angelica:</a:t>
            </a:r>
          </a:p>
          <a:p>
            <a:pPr defTabSz="462229">
              <a:defRPr/>
            </a:pPr>
            <a:endParaRPr lang="en-US"/>
          </a:p>
          <a:p>
            <a:pPr marL="171450" indent="-171450" defTabSz="462229">
              <a:buFont typeface="Arial"/>
              <a:buChar char="•"/>
              <a:defRPr/>
            </a:pPr>
            <a:r>
              <a:rPr lang="en-US"/>
              <a:t>The correct answer is True. </a:t>
            </a:r>
            <a:endParaRPr lang="en-US">
              <a:ea typeface="Calibri"/>
              <a:cs typeface="Calibri"/>
            </a:endParaRPr>
          </a:p>
          <a:p>
            <a:pPr marL="171450" indent="-171450" defTabSz="462229">
              <a:buFont typeface="Arial"/>
              <a:buChar char="•"/>
              <a:defRPr/>
            </a:pPr>
            <a:endParaRPr lang="en-US"/>
          </a:p>
          <a:p>
            <a:pPr marL="171450" indent="-171450" defTabSz="462229">
              <a:buFont typeface="Arial"/>
              <a:buChar char="•"/>
              <a:defRPr/>
            </a:pPr>
            <a:r>
              <a:rPr lang="en-US"/>
              <a:t>Well done, everyone!</a:t>
            </a:r>
            <a:endParaRPr lang="en-US">
              <a:ea typeface="Calibri"/>
              <a:cs typeface="Calibri"/>
            </a:endParaRPr>
          </a:p>
          <a:p>
            <a:endParaRPr lang="en-US"/>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4728D4D3-632B-CA7E-340B-4A8B1BBE3657}"/>
              </a:ext>
            </a:extLst>
          </p:cNvPr>
          <p:cNvSpPr>
            <a:spLocks noGrp="1"/>
          </p:cNvSpPr>
          <p:nvPr>
            <p:ph type="sldNum" sz="quarter" idx="5"/>
          </p:nvPr>
        </p:nvSpPr>
        <p:spPr/>
        <p:txBody>
          <a:bodyPr/>
          <a:lstStyle/>
          <a:p>
            <a:fld id="{74B60785-9338-114B-891F-4D52A71C2C76}" type="slidenum">
              <a:rPr lang="en-US" smtClean="0"/>
              <a:t>52</a:t>
            </a:fld>
            <a:endParaRPr lang="en-US"/>
          </a:p>
        </p:txBody>
      </p:sp>
    </p:spTree>
    <p:extLst>
      <p:ext uri="{BB962C8B-B14F-4D97-AF65-F5344CB8AC3E}">
        <p14:creationId xmlns:p14="http://schemas.microsoft.com/office/powerpoint/2010/main" val="1914520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b="1"/>
              <a:t>Angelica:</a:t>
            </a:r>
          </a:p>
          <a:p>
            <a:pPr defTabSz="462229">
              <a:defRPr/>
            </a:pPr>
            <a:endParaRPr lang="en-US" b="1"/>
          </a:p>
          <a:p>
            <a:pPr marL="171450" indent="-171450" defTabSz="462229">
              <a:buFont typeface="Arial,Sans-Serif"/>
              <a:buChar char="•"/>
              <a:defRPr/>
            </a:pPr>
            <a:r>
              <a:rPr lang="en-US"/>
              <a:t>The Knowledge Check is complete, and it is time for the Post-Test. </a:t>
            </a:r>
            <a:endParaRPr lang="en-US">
              <a:ea typeface="Calibri"/>
              <a:cs typeface="Calibri"/>
            </a:endParaRPr>
          </a:p>
          <a:p>
            <a:pPr marL="171450" indent="-171450" defTabSz="462229">
              <a:buFont typeface="Arial,Sans-Serif"/>
              <a:buChar char="•"/>
              <a:defRPr/>
            </a:pPr>
            <a:r>
              <a:rPr lang="en-US" i="1"/>
              <a:t>Launch the poll</a:t>
            </a:r>
            <a:endParaRPr lang="en-US" i="1">
              <a:ea typeface="Calibri"/>
              <a:cs typeface="Calibri"/>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53</a:t>
            </a:fld>
            <a:endParaRPr lang="en-US"/>
          </a:p>
        </p:txBody>
      </p:sp>
    </p:spTree>
    <p:extLst>
      <p:ext uri="{BB962C8B-B14F-4D97-AF65-F5344CB8AC3E}">
        <p14:creationId xmlns:p14="http://schemas.microsoft.com/office/powerpoint/2010/main" val="1253420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b="1"/>
              <a:t>Angelica:</a:t>
            </a:r>
          </a:p>
          <a:p>
            <a:pPr defTabSz="462229">
              <a:defRPr/>
            </a:pPr>
            <a:endParaRPr lang="en-US">
              <a:ea typeface="Calibri"/>
              <a:cs typeface="Calibri"/>
            </a:endParaRPr>
          </a:p>
          <a:p>
            <a:pPr marL="171450" indent="-171450">
              <a:buFont typeface="Arial" panose="020B0604020202020204" pitchFamily="34" charset="0"/>
              <a:buChar char="•"/>
            </a:pPr>
            <a:r>
              <a:rPr lang="en-US" i="1"/>
              <a:t>Read questions and results aloud. </a:t>
            </a:r>
            <a:endParaRPr lang="en-US" i="1">
              <a:ea typeface="Calibri"/>
              <a:cs typeface="Calibri"/>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54</a:t>
            </a:fld>
            <a:endParaRPr lang="en-US"/>
          </a:p>
        </p:txBody>
      </p:sp>
    </p:spTree>
    <p:extLst>
      <p:ext uri="{BB962C8B-B14F-4D97-AF65-F5344CB8AC3E}">
        <p14:creationId xmlns:p14="http://schemas.microsoft.com/office/powerpoint/2010/main" val="41377013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b="1"/>
              <a:t>Angelica</a:t>
            </a:r>
          </a:p>
          <a:p>
            <a:pPr defTabSz="462229">
              <a:defRPr/>
            </a:pPr>
            <a:endParaRPr lang="en-US" b="1"/>
          </a:p>
          <a:p>
            <a:pPr marL="171450" marR="0" lvl="0" indent="-171450" algn="l" defTabSz="4622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questions and results aloud. </a:t>
            </a:r>
          </a:p>
          <a:p>
            <a:pPr marL="171450" indent="-171450" defTabSz="462229">
              <a:buFont typeface="Arial" panose="020B0604020202020204" pitchFamily="34" charset="0"/>
              <a:buChar char="•"/>
              <a:defRPr/>
            </a:pPr>
            <a:endParaRPr lang="en-US" b="0"/>
          </a:p>
        </p:txBody>
      </p:sp>
      <p:sp>
        <p:nvSpPr>
          <p:cNvPr id="4" name="Slide Number Placeholder 3"/>
          <p:cNvSpPr>
            <a:spLocks noGrp="1"/>
          </p:cNvSpPr>
          <p:nvPr>
            <p:ph type="sldNum" sz="quarter" idx="5"/>
          </p:nvPr>
        </p:nvSpPr>
        <p:spPr/>
        <p:txBody>
          <a:bodyPr/>
          <a:lstStyle/>
          <a:p>
            <a:fld id="{74B60785-9338-114B-891F-4D52A71C2C76}" type="slidenum">
              <a:rPr lang="en-US" smtClean="0"/>
              <a:t>55</a:t>
            </a:fld>
            <a:endParaRPr lang="en-US"/>
          </a:p>
        </p:txBody>
      </p:sp>
    </p:spTree>
    <p:extLst>
      <p:ext uri="{BB962C8B-B14F-4D97-AF65-F5344CB8AC3E}">
        <p14:creationId xmlns:p14="http://schemas.microsoft.com/office/powerpoint/2010/main" val="2172383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b="1"/>
              <a:t>Angelica:</a:t>
            </a:r>
          </a:p>
          <a:p>
            <a:pPr marL="171450" indent="-171450" defTabSz="462229">
              <a:buFont typeface="Arial" panose="020B0604020202020204" pitchFamily="34" charset="0"/>
              <a:buChar char="•"/>
              <a:defRPr/>
            </a:pPr>
            <a:endParaRPr lang="en-US" b="1"/>
          </a:p>
          <a:p>
            <a:pPr marL="171450" marR="0" lvl="0" indent="-171450" algn="l" defTabSz="4622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questions and results aloud. </a:t>
            </a:r>
          </a:p>
          <a:p>
            <a:pPr defTabSz="462229">
              <a:defRPr/>
            </a:pPr>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56</a:t>
            </a:fld>
            <a:endParaRPr lang="en-US"/>
          </a:p>
        </p:txBody>
      </p:sp>
    </p:spTree>
    <p:extLst>
      <p:ext uri="{BB962C8B-B14F-4D97-AF65-F5344CB8AC3E}">
        <p14:creationId xmlns:p14="http://schemas.microsoft.com/office/powerpoint/2010/main" val="1362550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D4206-FE4C-7E82-0EB8-77E873324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54588-2B45-8317-B3BE-1EA338BA8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F8957D-8969-1C1E-29AD-EDEDEC953F58}"/>
              </a:ext>
            </a:extLst>
          </p:cNvPr>
          <p:cNvSpPr>
            <a:spLocks noGrp="1"/>
          </p:cNvSpPr>
          <p:nvPr>
            <p:ph type="body" idx="1"/>
          </p:nvPr>
        </p:nvSpPr>
        <p:spPr/>
        <p:txBody>
          <a:bodyPr/>
          <a:lstStyle/>
          <a:p>
            <a:pPr defTabSz="462229">
              <a:defRPr/>
            </a:pPr>
            <a:r>
              <a:rPr lang="en-US" b="1"/>
              <a:t>Angelica:</a:t>
            </a:r>
          </a:p>
          <a:p>
            <a:pPr defTabSz="462229">
              <a:defRPr/>
            </a:pPr>
            <a:endParaRPr lang="en-US" b="1"/>
          </a:p>
          <a:p>
            <a:pPr marL="171450" marR="0" lvl="0" indent="-171450" algn="l" defTabSz="4622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questions and results aloud. </a:t>
            </a:r>
          </a:p>
          <a:p>
            <a:pPr defTabSz="462229">
              <a:defRPr/>
            </a:pPr>
            <a:endParaRPr lang="en-US"/>
          </a:p>
        </p:txBody>
      </p:sp>
      <p:sp>
        <p:nvSpPr>
          <p:cNvPr id="4" name="Slide Number Placeholder 3">
            <a:extLst>
              <a:ext uri="{FF2B5EF4-FFF2-40B4-BE49-F238E27FC236}">
                <a16:creationId xmlns:a16="http://schemas.microsoft.com/office/drawing/2014/main" id="{3C038573-942F-C5F9-7857-CA377F9DECA5}"/>
              </a:ext>
            </a:extLst>
          </p:cNvPr>
          <p:cNvSpPr>
            <a:spLocks noGrp="1"/>
          </p:cNvSpPr>
          <p:nvPr>
            <p:ph type="sldNum" sz="quarter" idx="5"/>
          </p:nvPr>
        </p:nvSpPr>
        <p:spPr/>
        <p:txBody>
          <a:bodyPr/>
          <a:lstStyle/>
          <a:p>
            <a:fld id="{74B60785-9338-114B-891F-4D52A71C2C76}" type="slidenum">
              <a:rPr lang="en-US" smtClean="0"/>
              <a:t>57</a:t>
            </a:fld>
            <a:endParaRPr lang="en-US"/>
          </a:p>
        </p:txBody>
      </p:sp>
    </p:spTree>
    <p:extLst>
      <p:ext uri="{BB962C8B-B14F-4D97-AF65-F5344CB8AC3E}">
        <p14:creationId xmlns:p14="http://schemas.microsoft.com/office/powerpoint/2010/main" val="3908391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n-US" b="1"/>
              <a:t>Angelica:</a:t>
            </a:r>
          </a:p>
          <a:p>
            <a:pPr defTabSz="462229">
              <a:defRPr/>
            </a:pPr>
            <a:endParaRPr lang="en-US" b="1"/>
          </a:p>
          <a:p>
            <a:pPr marL="171450" indent="-171450">
              <a:buFont typeface="Arial" panose="020B0604020202020204" pitchFamily="34" charset="0"/>
              <a:buChar char="•"/>
            </a:pPr>
            <a:r>
              <a:rPr lang="en-US"/>
              <a:t>Thank you all for participating in the PHS Outbreak and Pandemic Management training!  </a:t>
            </a:r>
          </a:p>
          <a:p>
            <a:pPr marL="171450" indent="-171450">
              <a:buFont typeface="Arial" panose="020B0604020202020204" pitchFamily="34" charset="0"/>
              <a:buChar char="•"/>
            </a:pPr>
            <a:r>
              <a:rPr lang="en-US"/>
              <a:t>There is a brief survey before you exit the course.  Your feedback is valued and will be reviewed.  </a:t>
            </a:r>
          </a:p>
          <a:p>
            <a:pPr marL="171450" indent="-171450">
              <a:buFont typeface="Arial" panose="020B0604020202020204" pitchFamily="34" charset="0"/>
              <a:buChar char="•"/>
            </a:pPr>
            <a:r>
              <a:rPr lang="en-US"/>
              <a:t>Feedback is used to implement changes that will help to improve future course offerings.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This concludes the training.  </a:t>
            </a:r>
          </a:p>
          <a:p>
            <a:pPr marL="171450" indent="-171450">
              <a:buFont typeface="Arial" panose="020B0604020202020204" pitchFamily="34" charset="0"/>
              <a:buChar char="•"/>
            </a:pPr>
            <a:r>
              <a:rPr lang="en-US"/>
              <a:t>Have a great day!</a:t>
            </a:r>
          </a:p>
          <a:p>
            <a:endParaRPr lang="en-US"/>
          </a:p>
        </p:txBody>
      </p:sp>
      <p:sp>
        <p:nvSpPr>
          <p:cNvPr id="4" name="Slide Number Placeholder 3"/>
          <p:cNvSpPr>
            <a:spLocks noGrp="1"/>
          </p:cNvSpPr>
          <p:nvPr>
            <p:ph type="sldNum" sz="quarter" idx="5"/>
          </p:nvPr>
        </p:nvSpPr>
        <p:spPr/>
        <p:txBody>
          <a:bodyPr/>
          <a:lstStyle/>
          <a:p>
            <a:fld id="{74B60785-9338-114B-891F-4D52A71C2C76}" type="slidenum">
              <a:rPr lang="en-US" smtClean="0"/>
              <a:t>58</a:t>
            </a:fld>
            <a:endParaRPr lang="en-US"/>
          </a:p>
        </p:txBody>
      </p:sp>
    </p:spTree>
    <p:extLst>
      <p:ext uri="{BB962C8B-B14F-4D97-AF65-F5344CB8AC3E}">
        <p14:creationId xmlns:p14="http://schemas.microsoft.com/office/powerpoint/2010/main" val="139805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88939-50EC-35B2-409A-3068404E3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612D0-C426-B5D6-6052-9C52CD8E1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A0A0B-A5FE-74BB-EE53-EBB0FE930C96}"/>
              </a:ext>
            </a:extLst>
          </p:cNvPr>
          <p:cNvSpPr>
            <a:spLocks noGrp="1"/>
          </p:cNvSpPr>
          <p:nvPr>
            <p:ph type="body" idx="1"/>
          </p:nvPr>
        </p:nvSpPr>
        <p:spPr/>
        <p:txBody>
          <a:bodyPr/>
          <a:lstStyle/>
          <a:p>
            <a:pPr defTabSz="462229">
              <a:defRPr/>
            </a:pPr>
            <a:r>
              <a:rPr lang="en-US" b="1"/>
              <a:t>Angelica:</a:t>
            </a:r>
          </a:p>
          <a:p>
            <a:pPr defTabSz="462229">
              <a:defRPr/>
            </a:pPr>
            <a:endParaRPr lang="en-US"/>
          </a:p>
          <a:p>
            <a:pPr marL="171450" indent="-171450">
              <a:buFont typeface="Arial,Sans-Serif"/>
              <a:buChar char="•"/>
            </a:pPr>
            <a:r>
              <a:rPr lang="en-US" i="1"/>
              <a:t>Read questions and results aloud. </a:t>
            </a:r>
            <a:endParaRPr lang="en-US" i="1">
              <a:ea typeface="Calibri"/>
              <a:cs typeface="Calibri"/>
            </a:endParaRPr>
          </a:p>
          <a:p>
            <a:pPr marL="171450" indent="-171450">
              <a:buFont typeface="Arial,Sans-Serif"/>
              <a:buChar char="•"/>
            </a:pPr>
            <a:r>
              <a:rPr lang="en-US">
                <a:ea typeface="Calibri"/>
                <a:cs typeface="Calibri"/>
              </a:rPr>
              <a:t>Now, back to __________ (Presenter)...</a:t>
            </a:r>
          </a:p>
        </p:txBody>
      </p:sp>
      <p:sp>
        <p:nvSpPr>
          <p:cNvPr id="4" name="Slide Number Placeholder 3">
            <a:extLst>
              <a:ext uri="{FF2B5EF4-FFF2-40B4-BE49-F238E27FC236}">
                <a16:creationId xmlns:a16="http://schemas.microsoft.com/office/drawing/2014/main" id="{E44FAEF8-C535-7D0C-3D23-FAD1BC71A5CD}"/>
              </a:ext>
            </a:extLst>
          </p:cNvPr>
          <p:cNvSpPr>
            <a:spLocks noGrp="1"/>
          </p:cNvSpPr>
          <p:nvPr>
            <p:ph type="sldNum" sz="quarter" idx="5"/>
          </p:nvPr>
        </p:nvSpPr>
        <p:spPr/>
        <p:txBody>
          <a:bodyPr/>
          <a:lstStyle/>
          <a:p>
            <a:fld id="{74B60785-9338-114B-891F-4D52A71C2C76}" type="slidenum">
              <a:rPr lang="en-US" smtClean="0"/>
              <a:t>6</a:t>
            </a:fld>
            <a:endParaRPr lang="en-US"/>
          </a:p>
        </p:txBody>
      </p:sp>
    </p:spTree>
    <p:extLst>
      <p:ext uri="{BB962C8B-B14F-4D97-AF65-F5344CB8AC3E}">
        <p14:creationId xmlns:p14="http://schemas.microsoft.com/office/powerpoint/2010/main" val="1656706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Anuj/Jeff:</a:t>
            </a:r>
          </a:p>
          <a:p>
            <a:endParaRPr lang="en-US" dirty="0">
              <a:ea typeface="Calibri"/>
              <a:cs typeface="Calibri"/>
            </a:endParaRPr>
          </a:p>
          <a:p>
            <a:r>
              <a:rPr lang="en-US" sz="1200" dirty="0">
                <a:solidFill>
                  <a:srgbClr val="002060"/>
                </a:solidFill>
                <a:latin typeface="Avenir Light"/>
                <a:cs typeface="Avenir Light"/>
              </a:rPr>
              <a:t>In terms of purpose and outcomes for this training, this training is designed:</a:t>
            </a:r>
          </a:p>
          <a:p>
            <a:endParaRPr lang="en-US" sz="1200" dirty="0">
              <a:solidFill>
                <a:srgbClr val="002060"/>
              </a:solidFill>
              <a:latin typeface="Avenir Light"/>
              <a:cs typeface="Avenir Light"/>
            </a:endParaRPr>
          </a:p>
          <a:p>
            <a:pPr marL="285750" indent="-285750">
              <a:buFont typeface="Arial"/>
              <a:buChar char="•"/>
            </a:pPr>
            <a:r>
              <a:rPr lang="en-US" sz="1200" dirty="0">
                <a:solidFill>
                  <a:srgbClr val="002060"/>
                </a:solidFill>
                <a:latin typeface="Avenir Light"/>
                <a:cs typeface="Avenir Light"/>
              </a:rPr>
              <a:t>To provide an annual update on the PHS response to outbreaks and pandemics utilizing the ICS and understanding/appreciating the role of HHSA personnel as DSW. </a:t>
            </a:r>
          </a:p>
          <a:p>
            <a:endParaRPr lang="en-US" sz="1200" dirty="0">
              <a:solidFill>
                <a:srgbClr val="002060"/>
              </a:solidFill>
              <a:latin typeface="Avenir Light"/>
              <a:cs typeface="Avenir Light"/>
            </a:endParaRPr>
          </a:p>
          <a:p>
            <a:pPr marL="285750" indent="-285750">
              <a:buFont typeface="Arial"/>
              <a:buChar char="•"/>
            </a:pPr>
            <a:r>
              <a:rPr lang="en-US" sz="1200" dirty="0">
                <a:solidFill>
                  <a:srgbClr val="002060"/>
                </a:solidFill>
                <a:latin typeface="Avenir Light"/>
                <a:cs typeface="Avenir Light"/>
              </a:rPr>
              <a:t>This training lesson examines </a:t>
            </a:r>
            <a:r>
              <a:rPr lang="en-US" sz="1200" dirty="0">
                <a:solidFill>
                  <a:srgbClr val="002060"/>
                </a:solidFill>
                <a:latin typeface="Avenir Light"/>
              </a:rPr>
              <a:t>the experiences of County of San Diego in managing events of public health significance, introduces a high-level look at  ICS, and the integration with partnerships and the community. </a:t>
            </a:r>
          </a:p>
          <a:p>
            <a:endParaRPr lang="en-US" sz="1200" dirty="0">
              <a:solidFill>
                <a:srgbClr val="002060"/>
              </a:solidFill>
              <a:latin typeface="Avenir Light"/>
            </a:endParaRPr>
          </a:p>
          <a:p>
            <a:pPr marL="285750" indent="-285750">
              <a:buFont typeface="Arial"/>
              <a:buChar char="•"/>
            </a:pPr>
            <a:r>
              <a:rPr lang="en-US" sz="1200" dirty="0">
                <a:solidFill>
                  <a:srgbClr val="002060"/>
                </a:solidFill>
                <a:latin typeface="Avenir Light"/>
                <a:cs typeface="Avenir Light"/>
              </a:rPr>
              <a:t>This training should lead to improved confidence of staff in carrying out their public health practice as measured in the post training survey, achieving 60% moderately confident or above.</a:t>
            </a: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7</a:t>
            </a:fld>
            <a:endParaRPr lang="en-US"/>
          </a:p>
        </p:txBody>
      </p:sp>
    </p:spTree>
    <p:extLst>
      <p:ext uri="{BB962C8B-B14F-4D97-AF65-F5344CB8AC3E}">
        <p14:creationId xmlns:p14="http://schemas.microsoft.com/office/powerpoint/2010/main" val="4229059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1FB23-030E-93A0-4FE3-EC9D9094A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BC0C1-EE56-F85C-E6F1-5628F4784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92055-77C8-8D89-5CCE-BBB2054AB539}"/>
              </a:ext>
            </a:extLst>
          </p:cNvPr>
          <p:cNvSpPr>
            <a:spLocks noGrp="1"/>
          </p:cNvSpPr>
          <p:nvPr>
            <p:ph type="body" idx="1"/>
          </p:nvPr>
        </p:nvSpPr>
        <p:spPr/>
        <p:txBody>
          <a:bodyPr/>
          <a:lstStyle/>
          <a:p>
            <a:r>
              <a:rPr lang="en-US" b="1">
                <a:ea typeface="Calibri"/>
                <a:cs typeface="Calibri"/>
              </a:rPr>
              <a:t>Anuj/Jeff:</a:t>
            </a:r>
          </a:p>
          <a:p>
            <a:endParaRPr lang="en-US" b="1"/>
          </a:p>
          <a:p>
            <a:r>
              <a:rPr lang="en-US"/>
              <a:t>In terms of objectives, at the end of these trainings, you will:</a:t>
            </a:r>
          </a:p>
          <a:p>
            <a:pPr marL="228600" indent="-228600">
              <a:buFont typeface="+mj-lt"/>
              <a:buAutoNum type="arabicPeriod"/>
            </a:pPr>
            <a:endParaRPr lang="en-US"/>
          </a:p>
          <a:p>
            <a:pPr marL="228600" lvl="0" indent="-228600">
              <a:buFont typeface="+mj-lt"/>
              <a:buAutoNum type="arabicPeriod"/>
            </a:pPr>
            <a:r>
              <a:rPr lang="en-US"/>
              <a:t>Be able to discuss the purpose, process and required training for Disaster Service Workers;</a:t>
            </a:r>
          </a:p>
          <a:p>
            <a:pPr marL="228600" lvl="0" indent="-228600">
              <a:buFont typeface="+mj-lt"/>
              <a:buAutoNum type="arabicPeriod"/>
            </a:pPr>
            <a:r>
              <a:rPr lang="en-US"/>
              <a:t>Have knowledge of infectious disease and outbreak management factors;</a:t>
            </a:r>
          </a:p>
          <a:p>
            <a:pPr marL="228600" lvl="0" indent="-228600">
              <a:buFont typeface="+mj-lt"/>
              <a:buAutoNum type="arabicPeriod"/>
            </a:pPr>
            <a:r>
              <a:rPr lang="en-US"/>
              <a:t>Understand core emergency operations plans, concepts, and principles used under ICS;</a:t>
            </a:r>
          </a:p>
          <a:p>
            <a:pPr marL="228600" lvl="0" indent="-228600">
              <a:buFont typeface="+mj-lt"/>
              <a:buAutoNum type="arabicPeriod"/>
            </a:pPr>
            <a:r>
              <a:rPr lang="en-US"/>
              <a:t>Have preliminary understanding of the overarching guidance and decision making involved with outbreak and pandemic response;</a:t>
            </a:r>
          </a:p>
          <a:p>
            <a:pPr marL="228600" lvl="0" indent="-228600">
              <a:buFont typeface="+mj-lt"/>
              <a:buAutoNum type="arabicPeriod"/>
            </a:pPr>
            <a:r>
              <a:rPr lang="en-US"/>
              <a:t>Be able to describe the basics of the Office of Emergency Services - Emergency Operation Center and the HHSA Medical Operations Center (MOC); and </a:t>
            </a:r>
          </a:p>
          <a:p>
            <a:pPr marL="228600" lvl="0" indent="-228600">
              <a:buFont typeface="+mj-lt"/>
              <a:buAutoNum type="arabicPeriod"/>
            </a:pPr>
            <a:r>
              <a:rPr lang="en-US"/>
              <a:t>Have basic information about the County of San Diego’s historic outbreak and infectious disease events managed under ICS.</a:t>
            </a:r>
          </a:p>
          <a:p>
            <a:pPr marL="685800" lvl="1" indent="-228600">
              <a:buFont typeface="+mj-lt"/>
              <a:buAutoNum type="arabicPeriod"/>
            </a:pPr>
            <a:endParaRPr lang="en-US">
              <a:ea typeface="Calibri"/>
              <a:cs typeface="Calibri"/>
            </a:endParaRPr>
          </a:p>
          <a:p>
            <a:pPr marL="171446" indent="-171446">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836A5EF2-4D4D-E646-B2B9-DD6162B0C4E4}"/>
              </a:ext>
            </a:extLst>
          </p:cNvPr>
          <p:cNvSpPr>
            <a:spLocks noGrp="1"/>
          </p:cNvSpPr>
          <p:nvPr>
            <p:ph type="sldNum" sz="quarter" idx="5"/>
          </p:nvPr>
        </p:nvSpPr>
        <p:spPr/>
        <p:txBody>
          <a:bodyPr/>
          <a:lstStyle/>
          <a:p>
            <a:fld id="{74B60785-9338-114B-891F-4D52A71C2C76}" type="slidenum">
              <a:rPr lang="en-US" smtClean="0"/>
              <a:t>8</a:t>
            </a:fld>
            <a:endParaRPr lang="en-US"/>
          </a:p>
        </p:txBody>
      </p:sp>
    </p:spTree>
    <p:extLst>
      <p:ext uri="{BB962C8B-B14F-4D97-AF65-F5344CB8AC3E}">
        <p14:creationId xmlns:p14="http://schemas.microsoft.com/office/powerpoint/2010/main" val="77514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solidFill>
                  <a:srgbClr val="000000"/>
                </a:solidFill>
                <a:latin typeface="+mn-lt"/>
                <a:cs typeface="Calibri"/>
              </a:rPr>
              <a:t>Anuj/Jeff:</a:t>
            </a:r>
          </a:p>
          <a:p>
            <a:endParaRPr lang="en-US" sz="1800" b="1">
              <a:solidFill>
                <a:srgbClr val="000000"/>
              </a:solidFill>
              <a:latin typeface="+mn-lt"/>
              <a:cs typeface="Calibri"/>
            </a:endParaRPr>
          </a:p>
          <a:p>
            <a:pPr marL="285750" indent="-285750">
              <a:buFont typeface="Arial" panose="020B0604020202020204" pitchFamily="34" charset="0"/>
              <a:buChar char="•"/>
            </a:pPr>
            <a:r>
              <a:rPr lang="en-US" sz="1800">
                <a:solidFill>
                  <a:srgbClr val="000000"/>
                </a:solidFill>
                <a:latin typeface="+mn-lt"/>
                <a:cs typeface="Calibri"/>
              </a:rPr>
              <a:t>Why is this important</a:t>
            </a:r>
            <a:r>
              <a:rPr lang="en-US" sz="1800">
                <a:solidFill>
                  <a:srgbClr val="000000"/>
                </a:solidFill>
                <a:cs typeface="Calibri"/>
              </a:rPr>
              <a:t>?</a:t>
            </a:r>
            <a:endParaRPr lang="en-US" sz="1800">
              <a:solidFill>
                <a:srgbClr val="000000"/>
              </a:solidFill>
              <a:latin typeface="+mn-lt"/>
              <a:cs typeface="Calibri"/>
            </a:endParaRPr>
          </a:p>
          <a:p>
            <a:pPr marL="285750" indent="-285750">
              <a:buFont typeface="Arial" panose="020B0604020202020204" pitchFamily="34" charset="0"/>
              <a:buChar char="•"/>
            </a:pPr>
            <a:r>
              <a:rPr lang="en-US" sz="1800">
                <a:solidFill>
                  <a:srgbClr val="000000"/>
                </a:solidFill>
                <a:latin typeface="+mn-lt"/>
                <a:cs typeface="Calibri"/>
              </a:rPr>
              <a:t>Well, San Diego County has had emergencies (e.g., flu, Hepatitis A, COVID-19) over the last several years. In 2021, we had ongoing concurrent incidents for COVID-19, Shigella, and wildfires. County incidents will almost always involve the deployment of PHS staff as </a:t>
            </a:r>
            <a:r>
              <a:rPr lang="en-US" sz="1800" u="sng">
                <a:solidFill>
                  <a:srgbClr val="0563C1"/>
                </a:solidFill>
                <a:latin typeface="+mn-lt"/>
                <a:cs typeface="Calibri"/>
                <a:hlinkClick r:id="rId3"/>
              </a:rPr>
              <a:t>disaster service workers</a:t>
            </a:r>
            <a:r>
              <a:rPr lang="en-US" sz="1800">
                <a:solidFill>
                  <a:srgbClr val="000000"/>
                </a:solidFill>
                <a:latin typeface="+mn-lt"/>
                <a:cs typeface="Calibri"/>
              </a:rPr>
              <a:t> as per Government Code Sections 3100 and 3101.  </a:t>
            </a:r>
            <a:endParaRPr lang="en-US" sz="1800">
              <a:solidFill>
                <a:srgbClr val="000000"/>
              </a:solidFill>
              <a:latin typeface="+mn-l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4B60785-9338-114B-891F-4D52A71C2C76}" type="slidenum">
              <a:rPr lang="en-US" smtClean="0"/>
              <a:t>9</a:t>
            </a:fld>
            <a:endParaRPr lang="en-US"/>
          </a:p>
        </p:txBody>
      </p:sp>
    </p:spTree>
    <p:extLst>
      <p:ext uri="{BB962C8B-B14F-4D97-AF65-F5344CB8AC3E}">
        <p14:creationId xmlns:p14="http://schemas.microsoft.com/office/powerpoint/2010/main" val="3008005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37E92E52-7B1E-47A7-B2D5-DA02BF2782FE}" type="datetime1">
              <a:rPr lang="en-US" smtClean="0"/>
              <a:t>7/2/2025</a:t>
            </a:fld>
            <a:endParaRPr lang="en-US"/>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EE85593B-8F86-46E0-AFC0-6611AD50EFA8}" type="datetime1">
              <a:rPr lang="en-US" smtClean="0"/>
              <a:t>7/2/2025</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C1714F-2A19-4BC2-BD81-31B3A3EA1BEB}" type="datetime1">
              <a:rPr lang="en-US" smtClean="0"/>
              <a:t>7/2/2025</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5F7DE6-F3AE-4E88-81C9-6590CDD5CDF7}" type="datetime1">
              <a:rPr lang="en-US" smtClean="0"/>
              <a:t>7/2/2025</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FD940-B434-4A89-9AB2-5B3543E048FD}" type="datetime1">
              <a:rPr lang="en-US" smtClean="0"/>
              <a:t>7/2/2025</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65BB66B0-6F9E-4F2C-AADC-93856B96B2C4}" type="datetime1">
              <a:rPr lang="en-US" smtClean="0"/>
              <a:t>7/2/2025</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1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366273-2DA0-4665-AD29-8396960CDC0D}" type="datetime1">
              <a:rPr lang="en-US" smtClean="0"/>
              <a:t>7/2/2025</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389461-0893-4CEB-A861-ED60038DD91C}" type="datetime1">
              <a:rPr lang="en-US" smtClean="0"/>
              <a:t>7/2/2025</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9327AD6A-383F-4A4A-B1D0-99B78205C67D}" type="datetime1">
              <a:rPr lang="en-US" smtClean="0"/>
              <a:t>7/2/2025</a:t>
            </a:fld>
            <a:endParaRPr lang="en-US"/>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7433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25DC7A7-86A5-4F17-B819-3A50A5B72D35}" type="datetime1">
              <a:rPr lang="en-US" smtClean="0"/>
              <a:t>7/2/2025</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913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4DF3E5-8F5D-4AE2-B721-D388DF9864BE}" type="datetime1">
              <a:rPr lang="en-US" smtClean="0"/>
              <a:t>7/2/2025</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567886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AC72DE3C-B99A-4700-AFE6-D5E558F81010}" type="datetime1">
              <a:rPr lang="en-US" smtClean="0"/>
              <a:t>7/2/2025</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lvl1pPr marL="285750" indent="-285750">
              <a:buClr>
                <a:schemeClr val="tx1">
                  <a:lumMod val="75000"/>
                </a:schemeClr>
              </a:buClr>
              <a:buSzPct val="100000"/>
              <a:buFont typeface="Wingdings" panose="05000000000000000000" pitchFamily="2" charset="2"/>
              <a:buChar char="§"/>
              <a:defRPr/>
            </a:lvl1pPr>
            <a:lvl2pPr marL="571500" indent="-227013">
              <a:buFont typeface="Wingdings" panose="05000000000000000000" pitchFamily="2" charset="2"/>
              <a:buChar char="§"/>
              <a:defRPr/>
            </a:lvl2pPr>
            <a:lvl3pPr marL="915988" indent="-227013">
              <a:buFont typeface="Wingdings" panose="05000000000000000000" pitchFamily="2" charset="2"/>
              <a:buChar char="§"/>
              <a:defRPr/>
            </a:lvl3pPr>
            <a:lvl4pPr marL="1260475" indent="-234950">
              <a:buFont typeface="Wingdings" panose="05000000000000000000" pitchFamily="2" charset="2"/>
              <a:buChar char="§"/>
              <a:defRPr/>
            </a:lvl4pPr>
            <a:lvl5pPr marL="1597025" indent="-227013">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13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45827E-1814-4CE9-BB40-24BDC1E241F4}" type="datetime1">
              <a:rPr lang="en-US" smtClean="0"/>
              <a:t>7/2/2025</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404111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F52F1-8F20-4360-828D-32A58A07C111}" type="datetime1">
              <a:rPr lang="en-US" smtClean="0"/>
              <a:t>7/2/2025</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748480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838200"/>
          </a:xfrm>
        </p:spPr>
        <p:txBody>
          <a:bodyPr/>
          <a:lstStyle/>
          <a:p>
            <a:r>
              <a:rPr lang="en-US"/>
              <a:t>Click to edit Master title style</a:t>
            </a:r>
          </a:p>
        </p:txBody>
      </p:sp>
      <p:sp>
        <p:nvSpPr>
          <p:cNvPr id="3" name="Content Placeholder 2"/>
          <p:cNvSpPr>
            <a:spLocks noGrp="1"/>
          </p:cNvSpPr>
          <p:nvPr>
            <p:ph sz="half" idx="1"/>
          </p:nvPr>
        </p:nvSpPr>
        <p:spPr>
          <a:xfrm>
            <a:off x="533400" y="1828800"/>
            <a:ext cx="80772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4191000"/>
            <a:ext cx="80772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730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285731"/>
            <a:ext cx="6468383" cy="773595"/>
          </a:xfrm>
          <a:custGeom>
            <a:avLst/>
            <a:gdLst/>
            <a:ahLst/>
            <a:cxnLst/>
            <a:rect l="l" t="t" r="r" b="b"/>
            <a:pathLst>
              <a:path w="14221460" h="1275714">
                <a:moveTo>
                  <a:pt x="14221137" y="0"/>
                </a:moveTo>
                <a:lnTo>
                  <a:pt x="0" y="0"/>
                </a:lnTo>
                <a:lnTo>
                  <a:pt x="0" y="1275353"/>
                </a:lnTo>
                <a:lnTo>
                  <a:pt x="13499704" y="1275353"/>
                </a:lnTo>
                <a:lnTo>
                  <a:pt x="14221137" y="0"/>
                </a:lnTo>
                <a:close/>
              </a:path>
            </a:pathLst>
          </a:custGeom>
          <a:solidFill>
            <a:srgbClr val="30C0C7"/>
          </a:solidFill>
        </p:spPr>
        <p:txBody>
          <a:bodyPr wrap="square" lIns="0" tIns="0" rIns="0" bIns="0" rtlCol="0"/>
          <a:lstStyle/>
          <a:p>
            <a:endParaRPr sz="819"/>
          </a:p>
        </p:txBody>
      </p:sp>
      <p:sp>
        <p:nvSpPr>
          <p:cNvPr id="17" name="bg object 17"/>
          <p:cNvSpPr/>
          <p:nvPr/>
        </p:nvSpPr>
        <p:spPr>
          <a:xfrm>
            <a:off x="505177" y="6079975"/>
            <a:ext cx="3149244" cy="449374"/>
          </a:xfrm>
          <a:prstGeom prst="rect">
            <a:avLst/>
          </a:prstGeom>
          <a:blipFill>
            <a:blip r:embed="rId2" cstate="print"/>
            <a:stretch>
              <a:fillRect/>
            </a:stretch>
          </a:blipFill>
        </p:spPr>
        <p:txBody>
          <a:bodyPr wrap="square" lIns="0" tIns="0" rIns="0" bIns="0" rtlCol="0"/>
          <a:lstStyle/>
          <a:p>
            <a:endParaRPr sz="819"/>
          </a:p>
        </p:txBody>
      </p:sp>
      <p:sp>
        <p:nvSpPr>
          <p:cNvPr id="18" name="bg object 18"/>
          <p:cNvSpPr/>
          <p:nvPr/>
        </p:nvSpPr>
        <p:spPr>
          <a:xfrm>
            <a:off x="3731324" y="6122239"/>
            <a:ext cx="4998585" cy="394306"/>
          </a:xfrm>
          <a:custGeom>
            <a:avLst/>
            <a:gdLst/>
            <a:ahLst/>
            <a:cxnLst/>
            <a:rect l="l" t="t" r="r" b="b"/>
            <a:pathLst>
              <a:path w="10989944" h="650240">
                <a:moveTo>
                  <a:pt x="10989403" y="0"/>
                </a:moveTo>
                <a:lnTo>
                  <a:pt x="367465" y="0"/>
                </a:lnTo>
                <a:lnTo>
                  <a:pt x="0" y="649613"/>
                </a:lnTo>
                <a:lnTo>
                  <a:pt x="10621938" y="649613"/>
                </a:lnTo>
                <a:lnTo>
                  <a:pt x="10989403" y="0"/>
                </a:lnTo>
                <a:close/>
              </a:path>
            </a:pathLst>
          </a:custGeom>
          <a:solidFill>
            <a:srgbClr val="30C0C7"/>
          </a:solidFill>
        </p:spPr>
        <p:txBody>
          <a:bodyPr wrap="square" lIns="0" tIns="0" rIns="0" bIns="0" rtlCol="0"/>
          <a:lstStyle/>
          <a:p>
            <a:endParaRPr sz="819"/>
          </a:p>
        </p:txBody>
      </p:sp>
      <p:sp>
        <p:nvSpPr>
          <p:cNvPr id="2" name="Holder 2"/>
          <p:cNvSpPr>
            <a:spLocks noGrp="1"/>
          </p:cNvSpPr>
          <p:nvPr>
            <p:ph type="ctrTitle"/>
          </p:nvPr>
        </p:nvSpPr>
        <p:spPr>
          <a:xfrm>
            <a:off x="503563" y="399977"/>
            <a:ext cx="8136875" cy="76174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474390" y="3715374"/>
            <a:ext cx="8195219" cy="60785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5" b="1" i="0">
                <a:solidFill>
                  <a:schemeClr val="bg1"/>
                </a:solidFill>
                <a:latin typeface="Franklin Gothic Demi"/>
                <a:cs typeface="Franklin Gothic Demi"/>
              </a:defRPr>
            </a:lvl1pPr>
          </a:lstStyle>
          <a:p>
            <a:pPr marL="5776">
              <a:lnSpc>
                <a:spcPts val="1388"/>
              </a:lnSpc>
              <a:tabLst>
                <a:tab pos="489224" algn="l"/>
              </a:tabLst>
            </a:pPr>
            <a:r>
              <a:rPr lang="en-US" spc="139"/>
              <a:t>HEL</a:t>
            </a:r>
            <a:r>
              <a:rPr lang="en-US" spc="-5"/>
              <a:t>P</a:t>
            </a:r>
            <a:r>
              <a:rPr lang="en-US"/>
              <a:t>	</a:t>
            </a:r>
            <a:r>
              <a:rPr lang="en-US" spc="130"/>
              <a:t>S</a:t>
            </a:r>
            <a:r>
              <a:rPr lang="en-US" spc="95"/>
              <a:t>A</a:t>
            </a:r>
            <a:r>
              <a:rPr lang="en-US" spc="137"/>
              <a:t>V</a:t>
            </a:r>
            <a:r>
              <a:rPr lang="en-US" spc="-5"/>
              <a:t>E</a:t>
            </a:r>
          </a:p>
        </p:txBody>
      </p:sp>
      <p:sp>
        <p:nvSpPr>
          <p:cNvPr id="5" name="Holder 5"/>
          <p:cNvSpPr>
            <a:spLocks noGrp="1"/>
          </p:cNvSpPr>
          <p:nvPr>
            <p:ph type="dt" sz="half" idx="6"/>
          </p:nvPr>
        </p:nvSpPr>
        <p:spPr/>
        <p:txBody>
          <a:bodyPr lIns="0" tIns="0" rIns="0" bIns="0"/>
          <a:lstStyle>
            <a:lvl1pPr>
              <a:defRPr sz="1205" b="1" i="0">
                <a:solidFill>
                  <a:schemeClr val="bg1"/>
                </a:solidFill>
                <a:latin typeface="Franklin Gothic Demi"/>
                <a:cs typeface="Franklin Gothic Demi"/>
              </a:defRPr>
            </a:lvl1pPr>
          </a:lstStyle>
          <a:p>
            <a:pPr marL="5776">
              <a:lnSpc>
                <a:spcPts val="1388"/>
              </a:lnSpc>
            </a:pPr>
            <a:r>
              <a:rPr lang="en-US" spc="125"/>
              <a:t>LIVELIHOODS</a:t>
            </a:r>
          </a:p>
        </p:txBody>
      </p:sp>
      <p:sp>
        <p:nvSpPr>
          <p:cNvPr id="6" name="Holder 6"/>
          <p:cNvSpPr>
            <a:spLocks noGrp="1"/>
          </p:cNvSpPr>
          <p:nvPr>
            <p:ph type="sldNum" sz="quarter" idx="7"/>
          </p:nvPr>
        </p:nvSpPr>
        <p:spPr/>
        <p:txBody>
          <a:bodyPr lIns="0" tIns="0" rIns="0" bIns="0"/>
          <a:lstStyle>
            <a:lvl1pPr>
              <a:defRPr sz="1342" b="0" i="0">
                <a:solidFill>
                  <a:srgbClr val="393939"/>
                </a:solidFill>
                <a:latin typeface="Calibri"/>
                <a:cs typeface="Calibri"/>
              </a:defRPr>
            </a:lvl1pPr>
          </a:lstStyle>
          <a:p>
            <a:pPr marL="17328">
              <a:lnSpc>
                <a:spcPts val="1326"/>
              </a:lnSpc>
            </a:pPr>
            <a:fld id="{81D60167-4931-47E6-BA6A-407CBD079E47}" type="slidenum">
              <a:rPr lang="en-US" spc="2" smtClean="0"/>
              <a:pPr marL="17328">
                <a:lnSpc>
                  <a:spcPts val="1326"/>
                </a:lnSpc>
              </a:pPr>
              <a:t>‹#›</a:t>
            </a:fld>
            <a:endParaRPr lang="en-US" spc="2"/>
          </a:p>
        </p:txBody>
      </p:sp>
    </p:spTree>
    <p:extLst>
      <p:ext uri="{BB962C8B-B14F-4D97-AF65-F5344CB8AC3E}">
        <p14:creationId xmlns:p14="http://schemas.microsoft.com/office/powerpoint/2010/main" val="3035327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03563" y="399976"/>
            <a:ext cx="8136875" cy="346570"/>
          </a:xfrm>
        </p:spPr>
        <p:txBody>
          <a:bodyPr lIns="0" tIns="0" rIns="0" bIns="0"/>
          <a:lstStyle>
            <a:lvl1pPr>
              <a:defRPr sz="2252" b="1" i="0">
                <a:solidFill>
                  <a:schemeClr val="bg1"/>
                </a:solidFill>
                <a:latin typeface="Franklin Gothic Demi"/>
                <a:cs typeface="Franklin Gothic Demi"/>
              </a:defRPr>
            </a:lvl1pPr>
          </a:lstStyle>
          <a:p>
            <a:endParaRPr/>
          </a:p>
        </p:txBody>
      </p:sp>
      <p:sp>
        <p:nvSpPr>
          <p:cNvPr id="3" name="Holder 3"/>
          <p:cNvSpPr>
            <a:spLocks noGrp="1"/>
          </p:cNvSpPr>
          <p:nvPr>
            <p:ph type="body" idx="1"/>
          </p:nvPr>
        </p:nvSpPr>
        <p:spPr>
          <a:xfrm>
            <a:off x="329673" y="1355151"/>
            <a:ext cx="8501667" cy="276358"/>
          </a:xfrm>
        </p:spPr>
        <p:txBody>
          <a:bodyPr lIns="0" tIns="0" rIns="0" bIns="0"/>
          <a:lstStyle>
            <a:lvl1pPr>
              <a:defRPr sz="1796" b="1" i="0">
                <a:solidFill>
                  <a:srgbClr val="616161"/>
                </a:solidFill>
                <a:latin typeface="Franklin Gothic Demi"/>
                <a:cs typeface="Franklin Gothic Demi"/>
              </a:defRPr>
            </a:lvl1pPr>
          </a:lstStyle>
          <a:p>
            <a:endParaRPr/>
          </a:p>
        </p:txBody>
      </p:sp>
      <p:sp>
        <p:nvSpPr>
          <p:cNvPr id="4" name="Holder 4"/>
          <p:cNvSpPr>
            <a:spLocks noGrp="1"/>
          </p:cNvSpPr>
          <p:nvPr>
            <p:ph type="ftr" sz="quarter" idx="5"/>
          </p:nvPr>
        </p:nvSpPr>
        <p:spPr/>
        <p:txBody>
          <a:bodyPr lIns="0" tIns="0" rIns="0" bIns="0"/>
          <a:lstStyle>
            <a:lvl1pPr>
              <a:defRPr sz="1205" b="1" i="0">
                <a:solidFill>
                  <a:schemeClr val="bg1"/>
                </a:solidFill>
                <a:latin typeface="Franklin Gothic Demi"/>
                <a:cs typeface="Franklin Gothic Demi"/>
              </a:defRPr>
            </a:lvl1pPr>
          </a:lstStyle>
          <a:p>
            <a:pPr marL="5776">
              <a:lnSpc>
                <a:spcPts val="1388"/>
              </a:lnSpc>
              <a:tabLst>
                <a:tab pos="489224" algn="l"/>
              </a:tabLst>
            </a:pPr>
            <a:r>
              <a:rPr lang="en-US" spc="139"/>
              <a:t>HEL</a:t>
            </a:r>
            <a:r>
              <a:rPr lang="en-US" spc="-5"/>
              <a:t>P</a:t>
            </a:r>
            <a:r>
              <a:rPr lang="en-US"/>
              <a:t>	</a:t>
            </a:r>
            <a:r>
              <a:rPr lang="en-US" spc="130"/>
              <a:t>S</a:t>
            </a:r>
            <a:r>
              <a:rPr lang="en-US" spc="95"/>
              <a:t>A</a:t>
            </a:r>
            <a:r>
              <a:rPr lang="en-US" spc="137"/>
              <a:t>V</a:t>
            </a:r>
            <a:r>
              <a:rPr lang="en-US" spc="-5"/>
              <a:t>E</a:t>
            </a:r>
          </a:p>
        </p:txBody>
      </p:sp>
      <p:sp>
        <p:nvSpPr>
          <p:cNvPr id="5" name="Holder 5"/>
          <p:cNvSpPr>
            <a:spLocks noGrp="1"/>
          </p:cNvSpPr>
          <p:nvPr>
            <p:ph type="dt" sz="half" idx="6"/>
          </p:nvPr>
        </p:nvSpPr>
        <p:spPr/>
        <p:txBody>
          <a:bodyPr lIns="0" tIns="0" rIns="0" bIns="0"/>
          <a:lstStyle>
            <a:lvl1pPr>
              <a:defRPr sz="1205" b="1" i="0">
                <a:solidFill>
                  <a:schemeClr val="bg1"/>
                </a:solidFill>
                <a:latin typeface="Franklin Gothic Demi"/>
                <a:cs typeface="Franklin Gothic Demi"/>
              </a:defRPr>
            </a:lvl1pPr>
          </a:lstStyle>
          <a:p>
            <a:pPr marL="5776">
              <a:lnSpc>
                <a:spcPts val="1388"/>
              </a:lnSpc>
            </a:pPr>
            <a:r>
              <a:rPr lang="en-US" spc="125"/>
              <a:t>LIVELIHOODS</a:t>
            </a:r>
          </a:p>
        </p:txBody>
      </p:sp>
      <p:sp>
        <p:nvSpPr>
          <p:cNvPr id="6" name="Holder 6"/>
          <p:cNvSpPr>
            <a:spLocks noGrp="1"/>
          </p:cNvSpPr>
          <p:nvPr>
            <p:ph type="sldNum" sz="quarter" idx="7"/>
          </p:nvPr>
        </p:nvSpPr>
        <p:spPr/>
        <p:txBody>
          <a:bodyPr lIns="0" tIns="0" rIns="0" bIns="0"/>
          <a:lstStyle>
            <a:lvl1pPr>
              <a:defRPr sz="1342" b="0" i="0">
                <a:solidFill>
                  <a:srgbClr val="393939"/>
                </a:solidFill>
                <a:latin typeface="Calibri"/>
                <a:cs typeface="Calibri"/>
              </a:defRPr>
            </a:lvl1pPr>
          </a:lstStyle>
          <a:p>
            <a:pPr marL="17328">
              <a:lnSpc>
                <a:spcPts val="1326"/>
              </a:lnSpc>
            </a:pPr>
            <a:fld id="{81D60167-4931-47E6-BA6A-407CBD079E47}" type="slidenum">
              <a:rPr lang="en-US" spc="2" smtClean="0"/>
              <a:pPr marL="17328">
                <a:lnSpc>
                  <a:spcPts val="1326"/>
                </a:lnSpc>
              </a:pPr>
              <a:t>‹#›</a:t>
            </a:fld>
            <a:endParaRPr lang="en-US" spc="2"/>
          </a:p>
        </p:txBody>
      </p:sp>
    </p:spTree>
    <p:extLst>
      <p:ext uri="{BB962C8B-B14F-4D97-AF65-F5344CB8AC3E}">
        <p14:creationId xmlns:p14="http://schemas.microsoft.com/office/powerpoint/2010/main" val="3712530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03563" y="399976"/>
            <a:ext cx="8136875" cy="346570"/>
          </a:xfrm>
        </p:spPr>
        <p:txBody>
          <a:bodyPr lIns="0" tIns="0" rIns="0" bIns="0"/>
          <a:lstStyle>
            <a:lvl1pPr>
              <a:defRPr sz="2252" b="1" i="0">
                <a:solidFill>
                  <a:schemeClr val="bg1"/>
                </a:solidFill>
                <a:latin typeface="Franklin Gothic Demi"/>
                <a:cs typeface="Franklin Gothic Demi"/>
              </a:defRPr>
            </a:lvl1pPr>
          </a:lstStyle>
          <a:p>
            <a:endParaRPr/>
          </a:p>
        </p:txBody>
      </p:sp>
      <p:sp>
        <p:nvSpPr>
          <p:cNvPr id="3" name="Holder 3"/>
          <p:cNvSpPr>
            <a:spLocks noGrp="1"/>
          </p:cNvSpPr>
          <p:nvPr>
            <p:ph sz="half" idx="2"/>
          </p:nvPr>
        </p:nvSpPr>
        <p:spPr>
          <a:xfrm>
            <a:off x="505277" y="1881743"/>
            <a:ext cx="3670308" cy="185435"/>
          </a:xfrm>
          <a:prstGeom prst="rect">
            <a:avLst/>
          </a:prstGeom>
        </p:spPr>
        <p:txBody>
          <a:bodyPr wrap="square" lIns="0" tIns="0" rIns="0" bIns="0">
            <a:spAutoFit/>
          </a:bodyPr>
          <a:lstStyle>
            <a:lvl1pPr>
              <a:defRPr sz="1205" b="0" i="0" u="heavy">
                <a:solidFill>
                  <a:srgbClr val="00A9C5"/>
                </a:solidFill>
                <a:latin typeface="Franklin Gothic Book"/>
                <a:cs typeface="Franklin Gothic Book"/>
              </a:defRPr>
            </a:lvl1pPr>
          </a:lstStyle>
          <a:p>
            <a:endParaRPr/>
          </a:p>
        </p:txBody>
      </p:sp>
      <p:sp>
        <p:nvSpPr>
          <p:cNvPr id="4" name="Holder 4"/>
          <p:cNvSpPr>
            <a:spLocks noGrp="1"/>
          </p:cNvSpPr>
          <p:nvPr>
            <p:ph sz="half" idx="3"/>
          </p:nvPr>
        </p:nvSpPr>
        <p:spPr>
          <a:xfrm>
            <a:off x="4709160" y="1577340"/>
            <a:ext cx="3977640" cy="60785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5" b="1" i="0">
                <a:solidFill>
                  <a:schemeClr val="bg1"/>
                </a:solidFill>
                <a:latin typeface="Franklin Gothic Demi"/>
                <a:cs typeface="Franklin Gothic Demi"/>
              </a:defRPr>
            </a:lvl1pPr>
          </a:lstStyle>
          <a:p>
            <a:pPr marL="5776">
              <a:lnSpc>
                <a:spcPts val="1388"/>
              </a:lnSpc>
              <a:tabLst>
                <a:tab pos="489224" algn="l"/>
              </a:tabLst>
            </a:pPr>
            <a:r>
              <a:rPr lang="en-US" spc="139"/>
              <a:t>HEL</a:t>
            </a:r>
            <a:r>
              <a:rPr lang="en-US" spc="-5"/>
              <a:t>P</a:t>
            </a:r>
            <a:r>
              <a:rPr lang="en-US"/>
              <a:t>	</a:t>
            </a:r>
            <a:r>
              <a:rPr lang="en-US" spc="130"/>
              <a:t>S</a:t>
            </a:r>
            <a:r>
              <a:rPr lang="en-US" spc="95"/>
              <a:t>A</a:t>
            </a:r>
            <a:r>
              <a:rPr lang="en-US" spc="137"/>
              <a:t>V</a:t>
            </a:r>
            <a:r>
              <a:rPr lang="en-US" spc="-5"/>
              <a:t>E</a:t>
            </a:r>
          </a:p>
        </p:txBody>
      </p:sp>
      <p:sp>
        <p:nvSpPr>
          <p:cNvPr id="6" name="Holder 6"/>
          <p:cNvSpPr>
            <a:spLocks noGrp="1"/>
          </p:cNvSpPr>
          <p:nvPr>
            <p:ph type="dt" sz="half" idx="6"/>
          </p:nvPr>
        </p:nvSpPr>
        <p:spPr/>
        <p:txBody>
          <a:bodyPr lIns="0" tIns="0" rIns="0" bIns="0"/>
          <a:lstStyle>
            <a:lvl1pPr>
              <a:defRPr sz="1205" b="1" i="0">
                <a:solidFill>
                  <a:schemeClr val="bg1"/>
                </a:solidFill>
                <a:latin typeface="Franklin Gothic Demi"/>
                <a:cs typeface="Franklin Gothic Demi"/>
              </a:defRPr>
            </a:lvl1pPr>
          </a:lstStyle>
          <a:p>
            <a:pPr marL="5776">
              <a:lnSpc>
                <a:spcPts val="1388"/>
              </a:lnSpc>
            </a:pPr>
            <a:r>
              <a:rPr lang="en-US" spc="125"/>
              <a:t>LIVELIHOODS</a:t>
            </a:r>
          </a:p>
        </p:txBody>
      </p:sp>
      <p:sp>
        <p:nvSpPr>
          <p:cNvPr id="7" name="Holder 7"/>
          <p:cNvSpPr>
            <a:spLocks noGrp="1"/>
          </p:cNvSpPr>
          <p:nvPr>
            <p:ph type="sldNum" sz="quarter" idx="7"/>
          </p:nvPr>
        </p:nvSpPr>
        <p:spPr/>
        <p:txBody>
          <a:bodyPr lIns="0" tIns="0" rIns="0" bIns="0"/>
          <a:lstStyle>
            <a:lvl1pPr>
              <a:defRPr sz="1342" b="0" i="0">
                <a:solidFill>
                  <a:srgbClr val="393939"/>
                </a:solidFill>
                <a:latin typeface="Calibri"/>
                <a:cs typeface="Calibri"/>
              </a:defRPr>
            </a:lvl1pPr>
          </a:lstStyle>
          <a:p>
            <a:pPr marL="17328">
              <a:lnSpc>
                <a:spcPts val="1326"/>
              </a:lnSpc>
            </a:pPr>
            <a:fld id="{81D60167-4931-47E6-BA6A-407CBD079E47}" type="slidenum">
              <a:rPr lang="en-US" spc="2" smtClean="0"/>
              <a:pPr marL="17328">
                <a:lnSpc>
                  <a:spcPts val="1326"/>
                </a:lnSpc>
              </a:pPr>
              <a:t>‹#›</a:t>
            </a:fld>
            <a:endParaRPr lang="en-US" spc="2"/>
          </a:p>
        </p:txBody>
      </p:sp>
    </p:spTree>
    <p:extLst>
      <p:ext uri="{BB962C8B-B14F-4D97-AF65-F5344CB8AC3E}">
        <p14:creationId xmlns:p14="http://schemas.microsoft.com/office/powerpoint/2010/main" val="3738187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03563" y="399976"/>
            <a:ext cx="8136875" cy="346570"/>
          </a:xfrm>
        </p:spPr>
        <p:txBody>
          <a:bodyPr lIns="0" tIns="0" rIns="0" bIns="0"/>
          <a:lstStyle>
            <a:lvl1pPr>
              <a:defRPr sz="2252" b="1" i="0">
                <a:solidFill>
                  <a:schemeClr val="bg1"/>
                </a:solidFill>
                <a:latin typeface="Franklin Gothic Demi"/>
                <a:cs typeface="Franklin Gothic Demi"/>
              </a:defRPr>
            </a:lvl1pPr>
          </a:lstStyle>
          <a:p>
            <a:endParaRPr/>
          </a:p>
        </p:txBody>
      </p:sp>
      <p:sp>
        <p:nvSpPr>
          <p:cNvPr id="3" name="Holder 3"/>
          <p:cNvSpPr>
            <a:spLocks noGrp="1"/>
          </p:cNvSpPr>
          <p:nvPr>
            <p:ph type="ftr" sz="quarter" idx="5"/>
          </p:nvPr>
        </p:nvSpPr>
        <p:spPr/>
        <p:txBody>
          <a:bodyPr lIns="0" tIns="0" rIns="0" bIns="0"/>
          <a:lstStyle>
            <a:lvl1pPr>
              <a:defRPr sz="1205" b="1" i="0">
                <a:solidFill>
                  <a:schemeClr val="bg1"/>
                </a:solidFill>
                <a:latin typeface="Franklin Gothic Demi"/>
                <a:cs typeface="Franklin Gothic Demi"/>
              </a:defRPr>
            </a:lvl1pPr>
          </a:lstStyle>
          <a:p>
            <a:pPr marL="5776">
              <a:lnSpc>
                <a:spcPts val="1388"/>
              </a:lnSpc>
              <a:tabLst>
                <a:tab pos="489224" algn="l"/>
              </a:tabLst>
            </a:pPr>
            <a:r>
              <a:rPr lang="en-US" spc="139"/>
              <a:t>HEL</a:t>
            </a:r>
            <a:r>
              <a:rPr lang="en-US" spc="-5"/>
              <a:t>P</a:t>
            </a:r>
            <a:r>
              <a:rPr lang="en-US"/>
              <a:t>	</a:t>
            </a:r>
            <a:r>
              <a:rPr lang="en-US" spc="130"/>
              <a:t>S</a:t>
            </a:r>
            <a:r>
              <a:rPr lang="en-US" spc="95"/>
              <a:t>A</a:t>
            </a:r>
            <a:r>
              <a:rPr lang="en-US" spc="137"/>
              <a:t>V</a:t>
            </a:r>
            <a:r>
              <a:rPr lang="en-US" spc="-5"/>
              <a:t>E</a:t>
            </a:r>
          </a:p>
        </p:txBody>
      </p:sp>
      <p:sp>
        <p:nvSpPr>
          <p:cNvPr id="4" name="Holder 4"/>
          <p:cNvSpPr>
            <a:spLocks noGrp="1"/>
          </p:cNvSpPr>
          <p:nvPr>
            <p:ph type="dt" sz="half" idx="6"/>
          </p:nvPr>
        </p:nvSpPr>
        <p:spPr/>
        <p:txBody>
          <a:bodyPr lIns="0" tIns="0" rIns="0" bIns="0"/>
          <a:lstStyle>
            <a:lvl1pPr>
              <a:defRPr sz="1205" b="1" i="0">
                <a:solidFill>
                  <a:schemeClr val="bg1"/>
                </a:solidFill>
                <a:latin typeface="Franklin Gothic Demi"/>
                <a:cs typeface="Franklin Gothic Demi"/>
              </a:defRPr>
            </a:lvl1pPr>
          </a:lstStyle>
          <a:p>
            <a:pPr marL="5776">
              <a:lnSpc>
                <a:spcPts val="1388"/>
              </a:lnSpc>
            </a:pPr>
            <a:r>
              <a:rPr lang="en-US" spc="125"/>
              <a:t>LIVELIHOODS</a:t>
            </a:r>
          </a:p>
        </p:txBody>
      </p:sp>
      <p:sp>
        <p:nvSpPr>
          <p:cNvPr id="5" name="Holder 5"/>
          <p:cNvSpPr>
            <a:spLocks noGrp="1"/>
          </p:cNvSpPr>
          <p:nvPr>
            <p:ph type="sldNum" sz="quarter" idx="7"/>
          </p:nvPr>
        </p:nvSpPr>
        <p:spPr/>
        <p:txBody>
          <a:bodyPr lIns="0" tIns="0" rIns="0" bIns="0"/>
          <a:lstStyle>
            <a:lvl1pPr>
              <a:defRPr sz="1342" b="0" i="0">
                <a:solidFill>
                  <a:srgbClr val="393939"/>
                </a:solidFill>
                <a:latin typeface="Calibri"/>
                <a:cs typeface="Calibri"/>
              </a:defRPr>
            </a:lvl1pPr>
          </a:lstStyle>
          <a:p>
            <a:pPr marL="17328">
              <a:lnSpc>
                <a:spcPts val="1326"/>
              </a:lnSpc>
            </a:pPr>
            <a:fld id="{81D60167-4931-47E6-BA6A-407CBD079E47}" type="slidenum">
              <a:rPr lang="en-US" spc="2" smtClean="0"/>
              <a:pPr marL="17328">
                <a:lnSpc>
                  <a:spcPts val="1326"/>
                </a:lnSpc>
              </a:pPr>
              <a:t>‹#›</a:t>
            </a:fld>
            <a:endParaRPr lang="en-US" spc="2"/>
          </a:p>
        </p:txBody>
      </p:sp>
    </p:spTree>
    <p:extLst>
      <p:ext uri="{BB962C8B-B14F-4D97-AF65-F5344CB8AC3E}">
        <p14:creationId xmlns:p14="http://schemas.microsoft.com/office/powerpoint/2010/main" val="3988835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5" b="1" i="0">
                <a:solidFill>
                  <a:schemeClr val="bg1"/>
                </a:solidFill>
                <a:latin typeface="Franklin Gothic Demi"/>
                <a:cs typeface="Franklin Gothic Demi"/>
              </a:defRPr>
            </a:lvl1pPr>
          </a:lstStyle>
          <a:p>
            <a:pPr marL="5776">
              <a:lnSpc>
                <a:spcPts val="1388"/>
              </a:lnSpc>
              <a:tabLst>
                <a:tab pos="489224" algn="l"/>
              </a:tabLst>
            </a:pPr>
            <a:r>
              <a:rPr lang="en-US" spc="139"/>
              <a:t>HEL</a:t>
            </a:r>
            <a:r>
              <a:rPr lang="en-US" spc="-5"/>
              <a:t>P</a:t>
            </a:r>
            <a:r>
              <a:rPr lang="en-US"/>
              <a:t>	</a:t>
            </a:r>
            <a:r>
              <a:rPr lang="en-US" spc="130"/>
              <a:t>S</a:t>
            </a:r>
            <a:r>
              <a:rPr lang="en-US" spc="95"/>
              <a:t>A</a:t>
            </a:r>
            <a:r>
              <a:rPr lang="en-US" spc="137"/>
              <a:t>V</a:t>
            </a:r>
            <a:r>
              <a:rPr lang="en-US" spc="-5"/>
              <a:t>E</a:t>
            </a:r>
          </a:p>
        </p:txBody>
      </p:sp>
      <p:sp>
        <p:nvSpPr>
          <p:cNvPr id="3" name="Holder 3"/>
          <p:cNvSpPr>
            <a:spLocks noGrp="1"/>
          </p:cNvSpPr>
          <p:nvPr>
            <p:ph type="dt" sz="half" idx="6"/>
          </p:nvPr>
        </p:nvSpPr>
        <p:spPr/>
        <p:txBody>
          <a:bodyPr lIns="0" tIns="0" rIns="0" bIns="0"/>
          <a:lstStyle>
            <a:lvl1pPr>
              <a:defRPr sz="1205" b="1" i="0">
                <a:solidFill>
                  <a:schemeClr val="bg1"/>
                </a:solidFill>
                <a:latin typeface="Franklin Gothic Demi"/>
                <a:cs typeface="Franklin Gothic Demi"/>
              </a:defRPr>
            </a:lvl1pPr>
          </a:lstStyle>
          <a:p>
            <a:pPr marL="5776">
              <a:lnSpc>
                <a:spcPts val="1388"/>
              </a:lnSpc>
            </a:pPr>
            <a:r>
              <a:rPr lang="en-US" spc="125"/>
              <a:t>LIVELIHOODS</a:t>
            </a:r>
          </a:p>
        </p:txBody>
      </p:sp>
      <p:sp>
        <p:nvSpPr>
          <p:cNvPr id="4" name="Holder 4"/>
          <p:cNvSpPr>
            <a:spLocks noGrp="1"/>
          </p:cNvSpPr>
          <p:nvPr>
            <p:ph type="sldNum" sz="quarter" idx="7"/>
          </p:nvPr>
        </p:nvSpPr>
        <p:spPr/>
        <p:txBody>
          <a:bodyPr lIns="0" tIns="0" rIns="0" bIns="0"/>
          <a:lstStyle>
            <a:lvl1pPr>
              <a:defRPr sz="1342" b="0" i="0">
                <a:solidFill>
                  <a:srgbClr val="393939"/>
                </a:solidFill>
                <a:latin typeface="Calibri"/>
                <a:cs typeface="Calibri"/>
              </a:defRPr>
            </a:lvl1pPr>
          </a:lstStyle>
          <a:p>
            <a:pPr marL="17328">
              <a:lnSpc>
                <a:spcPts val="1326"/>
              </a:lnSpc>
            </a:pPr>
            <a:fld id="{81D60167-4931-47E6-BA6A-407CBD079E47}" type="slidenum">
              <a:rPr lang="en-US" spc="2" smtClean="0"/>
              <a:pPr marL="17328">
                <a:lnSpc>
                  <a:spcPts val="1326"/>
                </a:lnSpc>
              </a:pPr>
              <a:t>‹#›</a:t>
            </a:fld>
            <a:endParaRPr lang="en-US" spc="2"/>
          </a:p>
        </p:txBody>
      </p:sp>
    </p:spTree>
    <p:extLst>
      <p:ext uri="{BB962C8B-B14F-4D97-AF65-F5344CB8AC3E}">
        <p14:creationId xmlns:p14="http://schemas.microsoft.com/office/powerpoint/2010/main" val="407806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marL="285750" indent="-285750">
              <a:buClr>
                <a:schemeClr val="tx1">
                  <a:lumMod val="75000"/>
                </a:schemeClr>
              </a:buClr>
              <a:buSzPct val="100000"/>
              <a:buFont typeface="Wingdings" panose="05000000000000000000" pitchFamily="2" charset="2"/>
              <a:buChar cha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marL="285750" indent="-285750">
              <a:buClr>
                <a:schemeClr val="tx1">
                  <a:lumMod val="75000"/>
                </a:schemeClr>
              </a:buClr>
              <a:buSzPct val="100000"/>
              <a:buFont typeface="Wingdings" panose="05000000000000000000" pitchFamily="2" charset="2"/>
              <a:buChar cha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5DA04C-8ACD-4538-98BE-FF83C1DFCABE}" type="datetime1">
              <a:rPr lang="en-US" smtClean="0"/>
              <a:t>7/2/2025</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61C250-2F2E-4A25-BBC2-C5965EFB8F93}" type="datetime1">
              <a:rPr lang="en-US" smtClean="0"/>
              <a:t>7/2/2025</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0528A-1A47-4F30-BCD2-81409CCE37BB}" type="datetime1">
              <a:rPr lang="en-US" smtClean="0"/>
              <a:t>7/2/2025</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3C16263-AAAB-4DE9-BE07-253508D3D43B}" type="datetime1">
              <a:rPr lang="en-US" smtClean="0"/>
              <a:t>7/2/2025</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598C53-6985-49AF-AF65-B78F1B653668}" type="datetime1">
              <a:rPr lang="en-US" smtClean="0"/>
              <a:t>7/2/2025</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78F109-3CE0-47D2-B058-C357C67DAA7D}" type="datetime1">
              <a:rPr lang="en-US" smtClean="0"/>
              <a:t>7/2/2025</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53C80-3A5A-46B7-8B06-7D348018D025}" type="datetime1">
              <a:rPr lang="en-US" smtClean="0"/>
              <a:t>7/2/2025</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6.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75EE5BDC-4D4E-4BD4-9B2A-B4CC05477ED3}" type="datetime1">
              <a:rPr lang="en-US" smtClean="0"/>
              <a:t>7/2/2025</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hf hdr="0" ftr="0" dt="0"/>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0" indent="0" algn="l" defTabSz="457200" rtl="0" eaLnBrk="1" latinLnBrk="0" hangingPunct="1">
        <a:lnSpc>
          <a:spcPct val="150000"/>
        </a:lnSpc>
        <a:spcBef>
          <a:spcPts val="0"/>
        </a:spcBef>
        <a:spcAft>
          <a:spcPts val="1000"/>
        </a:spcAft>
        <a:buClr>
          <a:schemeClr val="bg1"/>
        </a:buClr>
        <a:buSzPct val="25000"/>
        <a:buFontTx/>
        <a:buBlip>
          <a:blip r:embed="rId8"/>
        </a:buBlip>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58FD0EC7-B0F6-4312-8927-FD302F3B776E}" type="datetime1">
              <a:rPr lang="en-US" smtClean="0"/>
              <a:t>7/2/2025</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ftr="0" dt="0"/>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7F7ACD0A-492B-4C17-9C4C-3596B97DCD64}" type="datetime1">
              <a:rPr lang="en-US" smtClean="0"/>
              <a:t>7/2/2025</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hf hdr="0" ftr="0" dt="0"/>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DCCF0FA-3B17-4547-9D7D-6182416DE4BD}" type="datetime1">
              <a:rPr lang="en-US" smtClean="0"/>
              <a:t>7/2/2025</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hf hdr="0" ftr="0" dt="0"/>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5BC63986-EFC2-426C-B8E4-E322CF752654}" type="datetime1">
              <a:rPr lang="en-US" smtClean="0"/>
              <a:t>7/2/2025</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8805833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3" r:id="rId6"/>
  </p:sldLayoutIdLst>
  <p:hf hdr="0" ftr="0" dt="0"/>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285731"/>
            <a:ext cx="6468383" cy="773595"/>
          </a:xfrm>
          <a:custGeom>
            <a:avLst/>
            <a:gdLst/>
            <a:ahLst/>
            <a:cxnLst/>
            <a:rect l="l" t="t" r="r" b="b"/>
            <a:pathLst>
              <a:path w="14221460" h="1275714">
                <a:moveTo>
                  <a:pt x="14221137" y="0"/>
                </a:moveTo>
                <a:lnTo>
                  <a:pt x="0" y="0"/>
                </a:lnTo>
                <a:lnTo>
                  <a:pt x="0" y="1275353"/>
                </a:lnTo>
                <a:lnTo>
                  <a:pt x="13499704" y="1275353"/>
                </a:lnTo>
                <a:lnTo>
                  <a:pt x="14221137" y="0"/>
                </a:lnTo>
                <a:close/>
              </a:path>
            </a:pathLst>
          </a:custGeom>
          <a:solidFill>
            <a:srgbClr val="30C0C7"/>
          </a:solidFill>
        </p:spPr>
        <p:txBody>
          <a:bodyPr wrap="square" lIns="0" tIns="0" rIns="0" bIns="0" rtlCol="0"/>
          <a:lstStyle/>
          <a:p>
            <a:endParaRPr sz="819"/>
          </a:p>
        </p:txBody>
      </p:sp>
      <p:sp>
        <p:nvSpPr>
          <p:cNvPr id="17" name="bg object 17"/>
          <p:cNvSpPr/>
          <p:nvPr/>
        </p:nvSpPr>
        <p:spPr>
          <a:xfrm>
            <a:off x="505177" y="6079975"/>
            <a:ext cx="3149244" cy="449374"/>
          </a:xfrm>
          <a:prstGeom prst="rect">
            <a:avLst/>
          </a:prstGeom>
          <a:blipFill>
            <a:blip r:embed="rId7" cstate="print"/>
            <a:stretch>
              <a:fillRect/>
            </a:stretch>
          </a:blipFill>
        </p:spPr>
        <p:txBody>
          <a:bodyPr wrap="square" lIns="0" tIns="0" rIns="0" bIns="0" rtlCol="0"/>
          <a:lstStyle/>
          <a:p>
            <a:endParaRPr sz="819"/>
          </a:p>
        </p:txBody>
      </p:sp>
      <p:sp>
        <p:nvSpPr>
          <p:cNvPr id="18" name="bg object 18"/>
          <p:cNvSpPr/>
          <p:nvPr/>
        </p:nvSpPr>
        <p:spPr>
          <a:xfrm>
            <a:off x="3731324" y="6122239"/>
            <a:ext cx="4998585" cy="394306"/>
          </a:xfrm>
          <a:custGeom>
            <a:avLst/>
            <a:gdLst/>
            <a:ahLst/>
            <a:cxnLst/>
            <a:rect l="l" t="t" r="r" b="b"/>
            <a:pathLst>
              <a:path w="10989944" h="650240">
                <a:moveTo>
                  <a:pt x="10989403" y="0"/>
                </a:moveTo>
                <a:lnTo>
                  <a:pt x="367465" y="0"/>
                </a:lnTo>
                <a:lnTo>
                  <a:pt x="0" y="649613"/>
                </a:lnTo>
                <a:lnTo>
                  <a:pt x="10621938" y="649613"/>
                </a:lnTo>
                <a:lnTo>
                  <a:pt x="10989403" y="0"/>
                </a:lnTo>
                <a:close/>
              </a:path>
            </a:pathLst>
          </a:custGeom>
          <a:solidFill>
            <a:srgbClr val="30C0C7"/>
          </a:solidFill>
        </p:spPr>
        <p:txBody>
          <a:bodyPr wrap="square" lIns="0" tIns="0" rIns="0" bIns="0" rtlCol="0"/>
          <a:lstStyle/>
          <a:p>
            <a:endParaRPr sz="819"/>
          </a:p>
        </p:txBody>
      </p:sp>
      <p:sp>
        <p:nvSpPr>
          <p:cNvPr id="19" name="bg object 19"/>
          <p:cNvSpPr/>
          <p:nvPr/>
        </p:nvSpPr>
        <p:spPr>
          <a:xfrm>
            <a:off x="6468238" y="272016"/>
            <a:ext cx="2403152" cy="914335"/>
          </a:xfrm>
          <a:prstGeom prst="rect">
            <a:avLst/>
          </a:prstGeom>
          <a:blipFill>
            <a:blip r:embed="rId8" cstate="print"/>
            <a:stretch>
              <a:fillRect/>
            </a:stretch>
          </a:blipFill>
        </p:spPr>
        <p:txBody>
          <a:bodyPr wrap="square" lIns="0" tIns="0" rIns="0" bIns="0" rtlCol="0"/>
          <a:lstStyle/>
          <a:p>
            <a:endParaRPr sz="819"/>
          </a:p>
        </p:txBody>
      </p:sp>
      <p:sp>
        <p:nvSpPr>
          <p:cNvPr id="2" name="Holder 2"/>
          <p:cNvSpPr>
            <a:spLocks noGrp="1"/>
          </p:cNvSpPr>
          <p:nvPr>
            <p:ph type="title"/>
          </p:nvPr>
        </p:nvSpPr>
        <p:spPr>
          <a:xfrm>
            <a:off x="503563" y="399977"/>
            <a:ext cx="8136875" cy="761747"/>
          </a:xfrm>
          <a:prstGeom prst="rect">
            <a:avLst/>
          </a:prstGeom>
        </p:spPr>
        <p:txBody>
          <a:bodyPr wrap="square" lIns="0" tIns="0" rIns="0" bIns="0">
            <a:spAutoFit/>
          </a:bodyPr>
          <a:lstStyle>
            <a:lvl1pPr>
              <a:defRPr sz="4950" b="1" i="0">
                <a:solidFill>
                  <a:schemeClr val="bg1"/>
                </a:solidFill>
                <a:latin typeface="Franklin Gothic Demi"/>
                <a:cs typeface="Franklin Gothic Demi"/>
              </a:defRPr>
            </a:lvl1pPr>
          </a:lstStyle>
          <a:p>
            <a:endParaRPr/>
          </a:p>
        </p:txBody>
      </p:sp>
      <p:sp>
        <p:nvSpPr>
          <p:cNvPr id="3" name="Holder 3"/>
          <p:cNvSpPr>
            <a:spLocks noGrp="1"/>
          </p:cNvSpPr>
          <p:nvPr>
            <p:ph type="body" idx="1"/>
          </p:nvPr>
        </p:nvSpPr>
        <p:spPr>
          <a:xfrm>
            <a:off x="329673" y="1355152"/>
            <a:ext cx="8501667" cy="607859"/>
          </a:xfrm>
          <a:prstGeom prst="rect">
            <a:avLst/>
          </a:prstGeom>
        </p:spPr>
        <p:txBody>
          <a:bodyPr wrap="square" lIns="0" tIns="0" rIns="0" bIns="0">
            <a:spAutoFit/>
          </a:bodyPr>
          <a:lstStyle>
            <a:lvl1pPr>
              <a:defRPr sz="3950" b="1" i="0">
                <a:solidFill>
                  <a:srgbClr val="616161"/>
                </a:solidFill>
                <a:latin typeface="Franklin Gothic Demi"/>
                <a:cs typeface="Franklin Gothic Demi"/>
              </a:defRPr>
            </a:lvl1pPr>
          </a:lstStyle>
          <a:p>
            <a:endParaRPr/>
          </a:p>
        </p:txBody>
      </p:sp>
      <p:sp>
        <p:nvSpPr>
          <p:cNvPr id="4" name="Holder 4"/>
          <p:cNvSpPr>
            <a:spLocks noGrp="1"/>
          </p:cNvSpPr>
          <p:nvPr>
            <p:ph type="ftr" sz="quarter" idx="5"/>
          </p:nvPr>
        </p:nvSpPr>
        <p:spPr>
          <a:xfrm>
            <a:off x="4252533" y="6200286"/>
            <a:ext cx="896493" cy="179536"/>
          </a:xfrm>
          <a:prstGeom prst="rect">
            <a:avLst/>
          </a:prstGeom>
        </p:spPr>
        <p:txBody>
          <a:bodyPr wrap="square" lIns="0" tIns="0" rIns="0" bIns="0">
            <a:spAutoFit/>
          </a:bodyPr>
          <a:lstStyle>
            <a:lvl1pPr>
              <a:defRPr sz="1205" b="1" i="0">
                <a:solidFill>
                  <a:schemeClr val="bg1"/>
                </a:solidFill>
                <a:latin typeface="Franklin Gothic Demi"/>
                <a:cs typeface="Franklin Gothic Demi"/>
              </a:defRPr>
            </a:lvl1pPr>
          </a:lstStyle>
          <a:p>
            <a:pPr marL="5776">
              <a:lnSpc>
                <a:spcPts val="1388"/>
              </a:lnSpc>
              <a:tabLst>
                <a:tab pos="489224" algn="l"/>
              </a:tabLst>
            </a:pPr>
            <a:r>
              <a:rPr lang="en-US" spc="139"/>
              <a:t>HEL</a:t>
            </a:r>
            <a:r>
              <a:rPr lang="en-US" spc="-5"/>
              <a:t>P</a:t>
            </a:r>
            <a:r>
              <a:rPr lang="en-US"/>
              <a:t>	</a:t>
            </a:r>
            <a:r>
              <a:rPr lang="en-US" spc="130"/>
              <a:t>S</a:t>
            </a:r>
            <a:r>
              <a:rPr lang="en-US" spc="95"/>
              <a:t>A</a:t>
            </a:r>
            <a:r>
              <a:rPr lang="en-US" spc="137"/>
              <a:t>V</a:t>
            </a:r>
            <a:r>
              <a:rPr lang="en-US" spc="-5"/>
              <a:t>E</a:t>
            </a:r>
          </a:p>
        </p:txBody>
      </p:sp>
      <p:sp>
        <p:nvSpPr>
          <p:cNvPr id="5" name="Holder 5"/>
          <p:cNvSpPr>
            <a:spLocks noGrp="1"/>
          </p:cNvSpPr>
          <p:nvPr>
            <p:ph type="dt" sz="half" idx="6"/>
          </p:nvPr>
        </p:nvSpPr>
        <p:spPr>
          <a:xfrm>
            <a:off x="7101662" y="6200286"/>
            <a:ext cx="1088846" cy="179536"/>
          </a:xfrm>
          <a:prstGeom prst="rect">
            <a:avLst/>
          </a:prstGeom>
        </p:spPr>
        <p:txBody>
          <a:bodyPr wrap="square" lIns="0" tIns="0" rIns="0" bIns="0">
            <a:spAutoFit/>
          </a:bodyPr>
          <a:lstStyle>
            <a:lvl1pPr>
              <a:defRPr sz="1205" b="1" i="0">
                <a:solidFill>
                  <a:schemeClr val="bg1"/>
                </a:solidFill>
                <a:latin typeface="Franklin Gothic Demi"/>
                <a:cs typeface="Franklin Gothic Demi"/>
              </a:defRPr>
            </a:lvl1pPr>
          </a:lstStyle>
          <a:p>
            <a:pPr marL="5776">
              <a:lnSpc>
                <a:spcPts val="1388"/>
              </a:lnSpc>
            </a:pPr>
            <a:r>
              <a:rPr lang="en-US" spc="125"/>
              <a:t>LIVELIHOODS</a:t>
            </a:r>
          </a:p>
        </p:txBody>
      </p:sp>
      <p:sp>
        <p:nvSpPr>
          <p:cNvPr id="6" name="Holder 6"/>
          <p:cNvSpPr>
            <a:spLocks noGrp="1"/>
          </p:cNvSpPr>
          <p:nvPr>
            <p:ph type="sldNum" sz="quarter" idx="7"/>
          </p:nvPr>
        </p:nvSpPr>
        <p:spPr>
          <a:xfrm>
            <a:off x="8753766" y="6443768"/>
            <a:ext cx="271490" cy="170496"/>
          </a:xfrm>
          <a:prstGeom prst="rect">
            <a:avLst/>
          </a:prstGeom>
        </p:spPr>
        <p:txBody>
          <a:bodyPr wrap="square" lIns="0" tIns="0" rIns="0" bIns="0">
            <a:spAutoFit/>
          </a:bodyPr>
          <a:lstStyle>
            <a:lvl1pPr>
              <a:defRPr sz="1342" b="0" i="0">
                <a:solidFill>
                  <a:srgbClr val="393939"/>
                </a:solidFill>
                <a:latin typeface="Calibri"/>
                <a:cs typeface="Calibri"/>
              </a:defRPr>
            </a:lvl1pPr>
          </a:lstStyle>
          <a:p>
            <a:pPr marL="17328">
              <a:lnSpc>
                <a:spcPts val="1326"/>
              </a:lnSpc>
            </a:pPr>
            <a:fld id="{81D60167-4931-47E6-BA6A-407CBD079E47}" type="slidenum">
              <a:rPr lang="en-US" spc="2" smtClean="0"/>
              <a:pPr marL="17328">
                <a:lnSpc>
                  <a:spcPts val="1326"/>
                </a:lnSpc>
              </a:pPr>
              <a:t>‹#›</a:t>
            </a:fld>
            <a:endParaRPr lang="en-US" spc="2"/>
          </a:p>
        </p:txBody>
      </p:sp>
    </p:spTree>
    <p:extLst>
      <p:ext uri="{BB962C8B-B14F-4D97-AF65-F5344CB8AC3E}">
        <p14:creationId xmlns:p14="http://schemas.microsoft.com/office/powerpoint/2010/main" val="114707543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txStyles>
    <p:titleStyle>
      <a:lvl1pPr>
        <a:defRPr>
          <a:latin typeface="+mj-lt"/>
          <a:ea typeface="+mj-ea"/>
          <a:cs typeface="+mj-cs"/>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7">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Independent.Study@fema.dhs.gov" TargetMode="External"/><Relationship Id="rId5" Type="http://schemas.openxmlformats.org/officeDocument/2006/relationships/hyperlink" Target="https://cdp.dhs.gov/femasid/register" TargetMode="External"/><Relationship Id="rId4" Type="http://schemas.openxmlformats.org/officeDocument/2006/relationships/hyperlink" Target="https://sites.southglos.gov.uk/newsroom/community/free-online-courses-available-with-south-gloucestershire-community-learni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hyperlink" Target="https://www.alertsandiego.org/content/dam/alertsandiego/preparedness/en/aar/County_of_San_Diego_COVID19_AAR_and_Response_Documents_Final_20230310.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0.png"/><Relationship Id="rId7"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7.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hyperlink" Target="https://forms.office.com/g/nVxxQZ62KC" TargetMode="External"/><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hyperlink" Target="https://www.surveymonkey.com/r/KXTBBYY" TargetMode="External"/><Relationship Id="rId7"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48632-6C96-65EC-BED1-2B11DD96BD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E29D4D7-B201-D5FC-109D-DB61D7D465D5}"/>
              </a:ext>
            </a:extLst>
          </p:cNvPr>
          <p:cNvSpPr>
            <a:spLocks noGrp="1"/>
          </p:cNvSpPr>
          <p:nvPr>
            <p:ph type="ctrTitle"/>
          </p:nvPr>
        </p:nvSpPr>
        <p:spPr>
          <a:xfrm>
            <a:off x="685800" y="1870592"/>
            <a:ext cx="7772400" cy="1470025"/>
          </a:xfrm>
        </p:spPr>
        <p:txBody>
          <a:bodyPr/>
          <a:lstStyle/>
          <a:p>
            <a:r>
              <a:rPr lang="en-US" sz="3600"/>
              <a:t>Public Health Services Response to </a:t>
            </a:r>
            <a:br>
              <a:rPr lang="en-US" sz="3600"/>
            </a:br>
            <a:r>
              <a:rPr lang="en-US" sz="3600"/>
              <a:t>Outbreaks &amp; Pandemics </a:t>
            </a:r>
          </a:p>
        </p:txBody>
      </p:sp>
      <p:sp>
        <p:nvSpPr>
          <p:cNvPr id="6" name="Subtitle 5">
            <a:extLst>
              <a:ext uri="{FF2B5EF4-FFF2-40B4-BE49-F238E27FC236}">
                <a16:creationId xmlns:a16="http://schemas.microsoft.com/office/drawing/2014/main" id="{AFB06CA5-6744-8DC0-9BF5-DC170DBECB80}"/>
              </a:ext>
            </a:extLst>
          </p:cNvPr>
          <p:cNvSpPr>
            <a:spLocks noGrp="1"/>
          </p:cNvSpPr>
          <p:nvPr>
            <p:ph type="subTitle" idx="1"/>
          </p:nvPr>
        </p:nvSpPr>
        <p:spPr>
          <a:xfrm>
            <a:off x="274320" y="3840845"/>
            <a:ext cx="8598751" cy="1275441"/>
          </a:xfrm>
        </p:spPr>
        <p:txBody>
          <a:bodyPr>
            <a:normAutofit/>
          </a:bodyPr>
          <a:lstStyle/>
          <a:p>
            <a:r>
              <a:rPr lang="en-US"/>
              <a:t>An orientation for staff about management under </a:t>
            </a:r>
          </a:p>
          <a:p>
            <a:r>
              <a:rPr lang="en-US"/>
              <a:t>Incident Command System (ICS)</a:t>
            </a:r>
          </a:p>
          <a:p>
            <a:r>
              <a:rPr lang="en-US"/>
              <a:t>June 2025</a:t>
            </a:r>
          </a:p>
        </p:txBody>
      </p:sp>
      <p:pic>
        <p:nvPicPr>
          <p:cNvPr id="1026" name="Picture 2">
            <a:extLst>
              <a:ext uri="{FF2B5EF4-FFF2-40B4-BE49-F238E27FC236}">
                <a16:creationId xmlns:a16="http://schemas.microsoft.com/office/drawing/2014/main" id="{54E53042-4818-6040-DF53-4FC0FE68F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09" y="5402922"/>
            <a:ext cx="2193234" cy="72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41E9AE3-9390-594C-3A51-E8BBC5C020AD}"/>
              </a:ext>
            </a:extLst>
          </p:cNvPr>
          <p:cNvSpPr txBox="1"/>
          <p:nvPr/>
        </p:nvSpPr>
        <p:spPr>
          <a:xfrm>
            <a:off x="807059" y="6116742"/>
            <a:ext cx="2392016" cy="123111"/>
          </a:xfrm>
          <a:prstGeom prst="rect">
            <a:avLst/>
          </a:prstGeom>
          <a:noFill/>
        </p:spPr>
        <p:txBody>
          <a:bodyPr wrap="square" lIns="0" tIns="0" rIns="0" bIns="0" rtlCol="0">
            <a:spAutoFit/>
          </a:bodyPr>
          <a:lstStyle/>
          <a:p>
            <a:r>
              <a:rPr lang="en-US" sz="800" cap="all">
                <a:solidFill>
                  <a:srgbClr val="003366"/>
                </a:solidFill>
                <a:latin typeface="Avenir Light"/>
                <a:cs typeface="Avenir Light"/>
              </a:rPr>
              <a:t>Public Health Services</a:t>
            </a:r>
          </a:p>
        </p:txBody>
      </p:sp>
      <p:pic>
        <p:nvPicPr>
          <p:cNvPr id="3" name="Picture 2">
            <a:extLst>
              <a:ext uri="{FF2B5EF4-FFF2-40B4-BE49-F238E27FC236}">
                <a16:creationId xmlns:a16="http://schemas.microsoft.com/office/drawing/2014/main" id="{5496A92E-AE75-3A6D-F54B-B401C908F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779" y="5258591"/>
            <a:ext cx="1009139" cy="1010815"/>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Slide Number Placeholder 3">
            <a:extLst>
              <a:ext uri="{FF2B5EF4-FFF2-40B4-BE49-F238E27FC236}">
                <a16:creationId xmlns:a16="http://schemas.microsoft.com/office/drawing/2014/main" id="{B7996C3D-A2BC-C70C-0EA5-D721235E2E87}"/>
              </a:ext>
            </a:extLst>
          </p:cNvPr>
          <p:cNvSpPr>
            <a:spLocks noGrp="1"/>
          </p:cNvSpPr>
          <p:nvPr>
            <p:ph type="sldNum" sz="quarter" idx="12"/>
          </p:nvPr>
        </p:nvSpPr>
        <p:spPr/>
        <p:txBody>
          <a:bodyPr/>
          <a:lstStyle/>
          <a:p>
            <a:fld id="{CFBA6597-D7DA-DC49-90B6-6291F05CD5D3}" type="slidenum">
              <a:rPr lang="en-US" smtClean="0"/>
              <a:t>1</a:t>
            </a:fld>
            <a:endParaRPr lang="en-US"/>
          </a:p>
        </p:txBody>
      </p:sp>
      <p:pic>
        <p:nvPicPr>
          <p:cNvPr id="8" name="Picture 7">
            <a:extLst>
              <a:ext uri="{FF2B5EF4-FFF2-40B4-BE49-F238E27FC236}">
                <a16:creationId xmlns:a16="http://schemas.microsoft.com/office/drawing/2014/main" id="{C3A6EE17-50D7-67D5-0D97-9C66F825FC7D}"/>
              </a:ext>
            </a:extLst>
          </p:cNvPr>
          <p:cNvPicPr>
            <a:picLocks noChangeAspect="1"/>
          </p:cNvPicPr>
          <p:nvPr/>
        </p:nvPicPr>
        <p:blipFill>
          <a:blip r:embed="rId5"/>
          <a:stretch>
            <a:fillRect/>
          </a:stretch>
        </p:blipFill>
        <p:spPr>
          <a:xfrm>
            <a:off x="366900" y="5072172"/>
            <a:ext cx="7302630" cy="1379038"/>
          </a:xfrm>
          <a:prstGeom prst="rect">
            <a:avLst/>
          </a:prstGeom>
        </p:spPr>
      </p:pic>
      <p:pic>
        <p:nvPicPr>
          <p:cNvPr id="9" name="Picture 8" descr="A black and white logo&#10;&#10;Description automatically generated">
            <a:extLst>
              <a:ext uri="{FF2B5EF4-FFF2-40B4-BE49-F238E27FC236}">
                <a16:creationId xmlns:a16="http://schemas.microsoft.com/office/drawing/2014/main" id="{F8AE500C-ED18-5E4D-349E-11514D4039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4148" y="5030508"/>
            <a:ext cx="4524893" cy="117201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8A27A271-EEC2-DA2F-6D79-B44EDA1679DB}"/>
              </a:ext>
            </a:extLst>
          </p:cNvPr>
          <p:cNvPicPr>
            <a:picLocks noChangeAspect="1"/>
          </p:cNvPicPr>
          <p:nvPr/>
        </p:nvPicPr>
        <p:blipFill>
          <a:blip r:embed="rId7"/>
          <a:stretch>
            <a:fillRect/>
          </a:stretch>
        </p:blipFill>
        <p:spPr>
          <a:xfrm>
            <a:off x="7908637" y="574051"/>
            <a:ext cx="698500" cy="697618"/>
          </a:xfrm>
          <a:prstGeom prst="rect">
            <a:avLst/>
          </a:prstGeom>
        </p:spPr>
      </p:pic>
    </p:spTree>
    <p:extLst>
      <p:ext uri="{BB962C8B-B14F-4D97-AF65-F5344CB8AC3E}">
        <p14:creationId xmlns:p14="http://schemas.microsoft.com/office/powerpoint/2010/main" val="4079931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AA81D-CE0A-0690-A0D8-FB9D1A848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D5ADC-0BF9-9C59-CC24-B5DEF648A394}"/>
              </a:ext>
            </a:extLst>
          </p:cNvPr>
          <p:cNvSpPr>
            <a:spLocks noGrp="1"/>
          </p:cNvSpPr>
          <p:nvPr>
            <p:ph type="title"/>
          </p:nvPr>
        </p:nvSpPr>
        <p:spPr>
          <a:xfrm>
            <a:off x="89208" y="254625"/>
            <a:ext cx="5959346" cy="726985"/>
          </a:xfrm>
        </p:spPr>
        <p:txBody>
          <a:bodyPr/>
          <a:lstStyle/>
          <a:p>
            <a:r>
              <a:rPr lang="en-US"/>
              <a:t>Assignments and deployments</a:t>
            </a:r>
          </a:p>
        </p:txBody>
      </p:sp>
      <p:sp>
        <p:nvSpPr>
          <p:cNvPr id="5" name="Rectangle: Single Corner Rounded 4">
            <a:extLst>
              <a:ext uri="{FF2B5EF4-FFF2-40B4-BE49-F238E27FC236}">
                <a16:creationId xmlns:a16="http://schemas.microsoft.com/office/drawing/2014/main" id="{217A3D98-3EF1-1D19-BDE9-C85E06C171D0}"/>
              </a:ext>
            </a:extLst>
          </p:cNvPr>
          <p:cNvSpPr/>
          <p:nvPr/>
        </p:nvSpPr>
        <p:spPr>
          <a:xfrm>
            <a:off x="157517" y="1301141"/>
            <a:ext cx="6561146" cy="410701"/>
          </a:xfrm>
          <a:prstGeom prst="round1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500" b="1"/>
              <a:t> </a:t>
            </a:r>
            <a:r>
              <a:rPr lang="en-US" sz="2400" b="1"/>
              <a:t>DSW activities and training opportunities:</a:t>
            </a:r>
            <a:r>
              <a:rPr lang="en-US" sz="2500" b="1"/>
              <a:t> </a:t>
            </a:r>
          </a:p>
        </p:txBody>
      </p:sp>
      <p:sp>
        <p:nvSpPr>
          <p:cNvPr id="7" name="Content Placeholder 3">
            <a:extLst>
              <a:ext uri="{FF2B5EF4-FFF2-40B4-BE49-F238E27FC236}">
                <a16:creationId xmlns:a16="http://schemas.microsoft.com/office/drawing/2014/main" id="{7732D929-6880-2E59-5258-F225BFC34F6C}"/>
              </a:ext>
            </a:extLst>
          </p:cNvPr>
          <p:cNvSpPr txBox="1">
            <a:spLocks/>
          </p:cNvSpPr>
          <p:nvPr/>
        </p:nvSpPr>
        <p:spPr>
          <a:xfrm>
            <a:off x="150486" y="1711843"/>
            <a:ext cx="6544954" cy="4793922"/>
          </a:xfrm>
          <a:prstGeom prst="rect">
            <a:avLst/>
          </a:prstGeom>
          <a:noFill/>
          <a:ln>
            <a:solidFill>
              <a:schemeClr val="accent6"/>
            </a:solidFill>
          </a:ln>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Clr>
                <a:srgbClr val="0A0C04"/>
              </a:buClr>
              <a:buNone/>
            </a:pPr>
            <a:endParaRPr lang="en-US" sz="2000">
              <a:solidFill>
                <a:srgbClr val="002060"/>
              </a:solidFill>
              <a:latin typeface="Avenir Light"/>
              <a:cs typeface="Arial"/>
            </a:endParaRPr>
          </a:p>
          <a:p>
            <a:pPr lvl="1" indent="-226695">
              <a:lnSpc>
                <a:spcPct val="100000"/>
              </a:lnSpc>
              <a:buClr>
                <a:srgbClr val="0A0C04"/>
              </a:buClr>
            </a:pPr>
            <a:r>
              <a:rPr lang="en-US" sz="1700">
                <a:solidFill>
                  <a:srgbClr val="002060"/>
                </a:solidFill>
                <a:latin typeface="Avenir Light"/>
                <a:cs typeface="Arial"/>
              </a:rPr>
              <a:t>All public employees are identified as DSWs subject to such activates as may be assigned to them by their supervisors or law under Government Code Section 3100 and 3101. </a:t>
            </a:r>
            <a:endParaRPr lang="en-US" sz="1700">
              <a:cs typeface="Arial"/>
            </a:endParaRPr>
          </a:p>
          <a:p>
            <a:pPr lvl="1" indent="-226695">
              <a:lnSpc>
                <a:spcPct val="100000"/>
              </a:lnSpc>
              <a:buClr>
                <a:srgbClr val="0A0C04"/>
              </a:buClr>
            </a:pPr>
            <a:r>
              <a:rPr lang="en-US" sz="1700" err="1">
                <a:solidFill>
                  <a:srgbClr val="002060"/>
                </a:solidFill>
                <a:latin typeface="Avenir Light"/>
                <a:cs typeface="Arial"/>
              </a:rPr>
              <a:t>CoSD</a:t>
            </a:r>
            <a:r>
              <a:rPr lang="en-US" sz="1700">
                <a:solidFill>
                  <a:srgbClr val="002060"/>
                </a:solidFill>
                <a:latin typeface="Avenir Light"/>
                <a:cs typeface="Arial"/>
              </a:rPr>
              <a:t> employees may need to support additional or alternate activities in a disaster.</a:t>
            </a:r>
          </a:p>
          <a:p>
            <a:pPr lvl="1" indent="-226695">
              <a:lnSpc>
                <a:spcPct val="100000"/>
              </a:lnSpc>
              <a:buClr>
                <a:srgbClr val="0A0C04"/>
              </a:buClr>
            </a:pPr>
            <a:r>
              <a:rPr lang="en-US" sz="1700">
                <a:solidFill>
                  <a:srgbClr val="002060"/>
                </a:solidFill>
                <a:latin typeface="Avenir Light"/>
                <a:cs typeface="Arial"/>
              </a:rPr>
              <a:t>County employees will be provided </a:t>
            </a:r>
            <a:r>
              <a:rPr lang="en-US" sz="1700" b="1">
                <a:solidFill>
                  <a:srgbClr val="002060"/>
                </a:solidFill>
                <a:latin typeface="Avenir Light"/>
                <a:cs typeface="Arial"/>
              </a:rPr>
              <a:t>just in time </a:t>
            </a:r>
            <a:r>
              <a:rPr lang="en-US" sz="1700">
                <a:solidFill>
                  <a:srgbClr val="002060"/>
                </a:solidFill>
                <a:latin typeface="Avenir Light"/>
                <a:cs typeface="Arial"/>
              </a:rPr>
              <a:t>training and can elect to attend special training available through the County of San Diego Office of Emergency Services (OES):</a:t>
            </a:r>
          </a:p>
          <a:p>
            <a:pPr lvl="2">
              <a:lnSpc>
                <a:spcPct val="100000"/>
              </a:lnSpc>
              <a:buClr>
                <a:srgbClr val="0A0C04"/>
              </a:buClr>
            </a:pPr>
            <a:r>
              <a:rPr lang="en-US" sz="1700">
                <a:solidFill>
                  <a:srgbClr val="002060"/>
                </a:solidFill>
                <a:latin typeface="Avenir Light"/>
                <a:cs typeface="Arial"/>
              </a:rPr>
              <a:t>2-1-1 phone operator emergency operations center support, </a:t>
            </a:r>
          </a:p>
          <a:p>
            <a:pPr lvl="2">
              <a:lnSpc>
                <a:spcPct val="100000"/>
              </a:lnSpc>
              <a:buClr>
                <a:srgbClr val="0A0C04"/>
              </a:buClr>
            </a:pPr>
            <a:r>
              <a:rPr lang="en-US" sz="1700">
                <a:solidFill>
                  <a:srgbClr val="002060"/>
                </a:solidFill>
                <a:latin typeface="Avenir Light"/>
                <a:cs typeface="Arial"/>
              </a:rPr>
              <a:t>Local assistance center worker, and</a:t>
            </a:r>
          </a:p>
          <a:p>
            <a:pPr lvl="2">
              <a:lnSpc>
                <a:spcPct val="100000"/>
              </a:lnSpc>
              <a:buClr>
                <a:srgbClr val="0A0C04"/>
              </a:buClr>
            </a:pPr>
            <a:r>
              <a:rPr lang="en-US" sz="1700">
                <a:solidFill>
                  <a:srgbClr val="002060"/>
                </a:solidFill>
                <a:latin typeface="Avenir Light"/>
                <a:cs typeface="Arial"/>
              </a:rPr>
              <a:t>Emergency shelter worker, and other support roles.   </a:t>
            </a:r>
            <a:endParaRPr lang="en-US" sz="1700">
              <a:solidFill>
                <a:srgbClr val="002060"/>
              </a:solidFill>
              <a:latin typeface="Avenir Light"/>
              <a:cs typeface="Arial" panose="020B0604020202020204" pitchFamily="34" charset="0"/>
            </a:endParaRPr>
          </a:p>
          <a:p>
            <a:pPr>
              <a:lnSpc>
                <a:spcPct val="100000"/>
              </a:lnSpc>
              <a:buClr>
                <a:srgbClr val="0A0C04"/>
              </a:buClr>
            </a:pPr>
            <a:endParaRPr lang="en-US" sz="1700">
              <a:solidFill>
                <a:srgbClr val="0A0C04"/>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9242AC7-AEB2-AA19-FDAC-8D95B80E75C2}"/>
              </a:ext>
            </a:extLst>
          </p:cNvPr>
          <p:cNvSpPr>
            <a:spLocks noGrp="1"/>
          </p:cNvSpPr>
          <p:nvPr>
            <p:ph type="sldNum" sz="quarter" idx="12"/>
          </p:nvPr>
        </p:nvSpPr>
        <p:spPr/>
        <p:txBody>
          <a:bodyPr/>
          <a:lstStyle/>
          <a:p>
            <a:fld id="{CFBA6597-D7DA-DC49-90B6-6291F05CD5D3}" type="slidenum">
              <a:rPr lang="en-US" smtClean="0"/>
              <a:t>10</a:t>
            </a:fld>
            <a:endParaRPr lang="en-US"/>
          </a:p>
        </p:txBody>
      </p:sp>
      <p:pic>
        <p:nvPicPr>
          <p:cNvPr id="4" name="Picture 3">
            <a:extLst>
              <a:ext uri="{FF2B5EF4-FFF2-40B4-BE49-F238E27FC236}">
                <a16:creationId xmlns:a16="http://schemas.microsoft.com/office/drawing/2014/main" id="{F7DAFC12-43EC-D546-05C2-0ECEC0FC5166}"/>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FF95C1AB-D3E6-7FCF-A82D-AE9595F9D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pic>
        <p:nvPicPr>
          <p:cNvPr id="9" name="Picture 8">
            <a:extLst>
              <a:ext uri="{FF2B5EF4-FFF2-40B4-BE49-F238E27FC236}">
                <a16:creationId xmlns:a16="http://schemas.microsoft.com/office/drawing/2014/main" id="{F7E01213-3BD0-E5E6-7CC7-A316D3428FF4}"/>
              </a:ext>
            </a:extLst>
          </p:cNvPr>
          <p:cNvPicPr>
            <a:picLocks noChangeAspect="1"/>
          </p:cNvPicPr>
          <p:nvPr/>
        </p:nvPicPr>
        <p:blipFill>
          <a:blip r:embed="rId5"/>
          <a:stretch>
            <a:fillRect/>
          </a:stretch>
        </p:blipFill>
        <p:spPr>
          <a:xfrm>
            <a:off x="6804531" y="5252204"/>
            <a:ext cx="1892860" cy="1506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91876097-AB8C-8138-0802-FEC43D32A51D}"/>
              </a:ext>
            </a:extLst>
          </p:cNvPr>
          <p:cNvPicPr>
            <a:picLocks noChangeAspect="1"/>
          </p:cNvPicPr>
          <p:nvPr/>
        </p:nvPicPr>
        <p:blipFill>
          <a:blip r:embed="rId6"/>
          <a:stretch>
            <a:fillRect/>
          </a:stretch>
        </p:blipFill>
        <p:spPr>
          <a:xfrm>
            <a:off x="6804531" y="2614723"/>
            <a:ext cx="1986899" cy="12578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45046E0D-F533-6445-2838-BCC818115599}"/>
              </a:ext>
            </a:extLst>
          </p:cNvPr>
          <p:cNvPicPr>
            <a:picLocks noChangeAspect="1"/>
          </p:cNvPicPr>
          <p:nvPr/>
        </p:nvPicPr>
        <p:blipFill>
          <a:blip r:embed="rId7"/>
          <a:stretch>
            <a:fillRect/>
          </a:stretch>
        </p:blipFill>
        <p:spPr>
          <a:xfrm>
            <a:off x="7322630" y="1215810"/>
            <a:ext cx="1752692" cy="13988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DBBCA597-172C-B078-0C6F-B89646F27882}"/>
              </a:ext>
            </a:extLst>
          </p:cNvPr>
          <p:cNvPicPr>
            <a:picLocks noChangeAspect="1"/>
          </p:cNvPicPr>
          <p:nvPr/>
        </p:nvPicPr>
        <p:blipFill>
          <a:blip r:embed="rId8"/>
          <a:stretch>
            <a:fillRect/>
          </a:stretch>
        </p:blipFill>
        <p:spPr>
          <a:xfrm>
            <a:off x="7351502" y="3872545"/>
            <a:ext cx="1792498" cy="1379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36936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B6147-B015-072D-0E4F-2408008B8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6ABB7-4615-E3B6-4558-7B31F1C13B55}"/>
              </a:ext>
            </a:extLst>
          </p:cNvPr>
          <p:cNvSpPr>
            <a:spLocks noGrp="1"/>
          </p:cNvSpPr>
          <p:nvPr>
            <p:ph type="title"/>
          </p:nvPr>
        </p:nvSpPr>
        <p:spPr>
          <a:xfrm>
            <a:off x="475704" y="217818"/>
            <a:ext cx="5326743" cy="741362"/>
          </a:xfrm>
        </p:spPr>
        <p:txBody>
          <a:bodyPr/>
          <a:lstStyle/>
          <a:p>
            <a:r>
              <a:rPr lang="en-US"/>
              <a:t>Activation support</a:t>
            </a:r>
          </a:p>
        </p:txBody>
      </p:sp>
      <p:sp>
        <p:nvSpPr>
          <p:cNvPr id="5" name="Rectangle: Single Corner Rounded 4">
            <a:extLst>
              <a:ext uri="{FF2B5EF4-FFF2-40B4-BE49-F238E27FC236}">
                <a16:creationId xmlns:a16="http://schemas.microsoft.com/office/drawing/2014/main" id="{2862F2B7-3122-2DDE-7BC3-EA0C0FEF6B27}"/>
              </a:ext>
            </a:extLst>
          </p:cNvPr>
          <p:cNvSpPr/>
          <p:nvPr/>
        </p:nvSpPr>
        <p:spPr>
          <a:xfrm>
            <a:off x="138763" y="1357980"/>
            <a:ext cx="6978131" cy="638978"/>
          </a:xfrm>
          <a:prstGeom prst="round1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a:t>Activating Assistance</a:t>
            </a:r>
          </a:p>
        </p:txBody>
      </p:sp>
      <p:sp>
        <p:nvSpPr>
          <p:cNvPr id="7" name="Content Placeholder 3">
            <a:extLst>
              <a:ext uri="{FF2B5EF4-FFF2-40B4-BE49-F238E27FC236}">
                <a16:creationId xmlns:a16="http://schemas.microsoft.com/office/drawing/2014/main" id="{0484F940-CA36-A3F4-C7A0-5CA4914CC07A}"/>
              </a:ext>
            </a:extLst>
          </p:cNvPr>
          <p:cNvSpPr txBox="1">
            <a:spLocks/>
          </p:cNvSpPr>
          <p:nvPr/>
        </p:nvSpPr>
        <p:spPr>
          <a:xfrm>
            <a:off x="146111" y="1994759"/>
            <a:ext cx="8533535" cy="4596289"/>
          </a:xfrm>
          <a:prstGeom prst="rect">
            <a:avLst/>
          </a:prstGeom>
          <a:noFill/>
          <a:ln>
            <a:solidFill>
              <a:srgbClr val="002060"/>
            </a:solidFill>
          </a:ln>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0A0C04"/>
              </a:buClr>
            </a:pPr>
            <a:endParaRPr lang="en-US" sz="2400">
              <a:solidFill>
                <a:srgbClr val="002060"/>
              </a:solidFill>
              <a:latin typeface="Avenir Light"/>
            </a:endParaRPr>
          </a:p>
          <a:p>
            <a:pPr lvl="1" indent="-226695">
              <a:lnSpc>
                <a:spcPct val="100000"/>
              </a:lnSpc>
              <a:buClr>
                <a:srgbClr val="0A0C04"/>
              </a:buClr>
            </a:pPr>
            <a:r>
              <a:rPr lang="en-US" sz="2400">
                <a:solidFill>
                  <a:srgbClr val="002060"/>
                </a:solidFill>
                <a:latin typeface="Avenir Light"/>
              </a:rPr>
              <a:t>Any Departments/Branches and personnel under CoSD may be requested to support the activation of ICS in response to anticipated public risk. </a:t>
            </a:r>
            <a:endParaRPr lang="en-US">
              <a:cs typeface="Arial"/>
            </a:endParaRPr>
          </a:p>
          <a:p>
            <a:pPr lvl="1" indent="-226695">
              <a:lnSpc>
                <a:spcPct val="100000"/>
              </a:lnSpc>
              <a:buClr>
                <a:srgbClr val="0A0C04"/>
              </a:buClr>
            </a:pPr>
            <a:r>
              <a:rPr lang="en-US" sz="2400">
                <a:solidFill>
                  <a:srgbClr val="002060"/>
                </a:solidFill>
                <a:latin typeface="Avenir Light"/>
              </a:rPr>
              <a:t>Some Departments may be tasked with special assignments or required to divert their expertise to the response as the first  priority and defer usual and customary CoSD Branch activities.</a:t>
            </a:r>
          </a:p>
          <a:p>
            <a:pPr lvl="1" indent="-226695">
              <a:lnSpc>
                <a:spcPct val="100000"/>
              </a:lnSpc>
              <a:buClr>
                <a:srgbClr val="0A0C04"/>
              </a:buClr>
            </a:pPr>
            <a:r>
              <a:rPr lang="en-US" sz="2400">
                <a:solidFill>
                  <a:srgbClr val="002060"/>
                </a:solidFill>
                <a:latin typeface="Avenir Light"/>
              </a:rPr>
              <a:t>This large reassignment of personnel and Branch support activity has occurred with firestorms and in response to the COVID-19 Pandemic. </a:t>
            </a:r>
          </a:p>
          <a:p>
            <a:pPr lvl="1" indent="-226695">
              <a:lnSpc>
                <a:spcPct val="100000"/>
              </a:lnSpc>
              <a:buClr>
                <a:srgbClr val="0A0C04"/>
              </a:buClr>
            </a:pPr>
            <a:endParaRPr lang="en-US" sz="2400">
              <a:solidFill>
                <a:srgbClr val="002060"/>
              </a:solidFill>
              <a:latin typeface="Avenir Light"/>
            </a:endParaRPr>
          </a:p>
        </p:txBody>
      </p:sp>
      <p:sp>
        <p:nvSpPr>
          <p:cNvPr id="3" name="Slide Number Placeholder 2">
            <a:extLst>
              <a:ext uri="{FF2B5EF4-FFF2-40B4-BE49-F238E27FC236}">
                <a16:creationId xmlns:a16="http://schemas.microsoft.com/office/drawing/2014/main" id="{72DA9A51-483B-CEA8-693C-9AD593B9AF61}"/>
              </a:ext>
            </a:extLst>
          </p:cNvPr>
          <p:cNvSpPr>
            <a:spLocks noGrp="1"/>
          </p:cNvSpPr>
          <p:nvPr>
            <p:ph type="sldNum" sz="quarter" idx="12"/>
          </p:nvPr>
        </p:nvSpPr>
        <p:spPr/>
        <p:txBody>
          <a:bodyPr/>
          <a:lstStyle/>
          <a:p>
            <a:fld id="{CFBA6597-D7DA-DC49-90B6-6291F05CD5D3}" type="slidenum">
              <a:rPr lang="en-US" smtClean="0"/>
              <a:t>11</a:t>
            </a:fld>
            <a:endParaRPr lang="en-US"/>
          </a:p>
        </p:txBody>
      </p:sp>
      <p:pic>
        <p:nvPicPr>
          <p:cNvPr id="4" name="Picture 3">
            <a:extLst>
              <a:ext uri="{FF2B5EF4-FFF2-40B4-BE49-F238E27FC236}">
                <a16:creationId xmlns:a16="http://schemas.microsoft.com/office/drawing/2014/main" id="{298EBA35-3C78-1F7E-DC33-14FAD1668256}"/>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3DCBF555-07D2-501B-A6D8-35A0B4FC2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2404563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B5F52-B7EF-B9A2-4207-977A13F0E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6EFA1-A978-2A25-AE6D-BB5FCC797054}"/>
              </a:ext>
            </a:extLst>
          </p:cNvPr>
          <p:cNvSpPr>
            <a:spLocks noGrp="1"/>
          </p:cNvSpPr>
          <p:nvPr>
            <p:ph type="title"/>
          </p:nvPr>
        </p:nvSpPr>
        <p:spPr>
          <a:xfrm>
            <a:off x="693057" y="269002"/>
            <a:ext cx="5459908" cy="741362"/>
          </a:xfrm>
        </p:spPr>
        <p:txBody>
          <a:bodyPr/>
          <a:lstStyle/>
          <a:p>
            <a:r>
              <a:rPr lang="en-US"/>
              <a:t>Shared preparedness training Minimal Requirements </a:t>
            </a:r>
          </a:p>
        </p:txBody>
      </p:sp>
      <p:sp>
        <p:nvSpPr>
          <p:cNvPr id="3" name="Slide Number Placeholder 2">
            <a:extLst>
              <a:ext uri="{FF2B5EF4-FFF2-40B4-BE49-F238E27FC236}">
                <a16:creationId xmlns:a16="http://schemas.microsoft.com/office/drawing/2014/main" id="{F4E2BF0A-438B-B5CA-064B-78D26AF5E97F}"/>
              </a:ext>
            </a:extLst>
          </p:cNvPr>
          <p:cNvSpPr>
            <a:spLocks noGrp="1"/>
          </p:cNvSpPr>
          <p:nvPr>
            <p:ph type="sldNum" sz="quarter" idx="12"/>
          </p:nvPr>
        </p:nvSpPr>
        <p:spPr/>
        <p:txBody>
          <a:bodyPr/>
          <a:lstStyle/>
          <a:p>
            <a:fld id="{CFBA6597-D7DA-DC49-90B6-6291F05CD5D3}" type="slidenum">
              <a:rPr lang="en-US" smtClean="0"/>
              <a:t>12</a:t>
            </a:fld>
            <a:endParaRPr lang="en-US"/>
          </a:p>
        </p:txBody>
      </p:sp>
      <p:sp>
        <p:nvSpPr>
          <p:cNvPr id="5" name="Content Placeholder 4">
            <a:extLst>
              <a:ext uri="{FF2B5EF4-FFF2-40B4-BE49-F238E27FC236}">
                <a16:creationId xmlns:a16="http://schemas.microsoft.com/office/drawing/2014/main" id="{B0353B86-CBBE-6633-89FB-7B62AB4B2B33}"/>
              </a:ext>
            </a:extLst>
          </p:cNvPr>
          <p:cNvSpPr>
            <a:spLocks noGrp="1"/>
          </p:cNvSpPr>
          <p:nvPr>
            <p:ph idx="1"/>
          </p:nvPr>
        </p:nvSpPr>
        <p:spPr>
          <a:xfrm>
            <a:off x="218603" y="1247900"/>
            <a:ext cx="8749926" cy="4895049"/>
          </a:xfrm>
        </p:spPr>
        <p:txBody>
          <a:bodyPr vert="horz" lIns="0" tIns="0" rIns="0" bIns="0" rtlCol="0" anchor="t">
            <a:noAutofit/>
          </a:bodyPr>
          <a:lstStyle/>
          <a:p>
            <a:r>
              <a:rPr lang="en-US" sz="2000">
                <a:solidFill>
                  <a:srgbClr val="002060"/>
                </a:solidFill>
                <a:latin typeface="Avenir Light"/>
                <a:cs typeface="Arial"/>
              </a:rPr>
              <a:t>Per PHAB standards, all </a:t>
            </a:r>
            <a:r>
              <a:rPr lang="en-US" sz="2000" u="sng">
                <a:solidFill>
                  <a:srgbClr val="002060"/>
                </a:solidFill>
                <a:latin typeface="Avenir Light"/>
                <a:cs typeface="Arial"/>
              </a:rPr>
              <a:t>permanent</a:t>
            </a:r>
            <a:r>
              <a:rPr lang="en-US" sz="2000">
                <a:solidFill>
                  <a:srgbClr val="002060"/>
                </a:solidFill>
                <a:latin typeface="Avenir Light"/>
                <a:cs typeface="Arial"/>
              </a:rPr>
              <a:t> PHS staff must complete the 2 online training courses in Incident Command System (ICS) and National Incident Management System (NIMS) training series (i.e., IS-100, IS-700) to fulfill minimal responsibilities for emergency response and these are available via FEMA.gov.</a:t>
            </a:r>
          </a:p>
          <a:p>
            <a:r>
              <a:rPr lang="en-US" sz="2000">
                <a:solidFill>
                  <a:srgbClr val="002060"/>
                </a:solidFill>
                <a:latin typeface="Avenir Light"/>
                <a:cs typeface="Arial"/>
              </a:rPr>
              <a:t>Normally this would include IS-800 but IS-800 is currently offline.</a:t>
            </a:r>
          </a:p>
          <a:p>
            <a:r>
              <a:rPr lang="en-US" sz="2000" u="sng">
                <a:solidFill>
                  <a:srgbClr val="002060"/>
                </a:solidFill>
                <a:latin typeface="Avenir Light"/>
                <a:cs typeface="Arial"/>
              </a:rPr>
              <a:t>T</a:t>
            </a:r>
            <a:r>
              <a:rPr lang="en-US" sz="2000" b="0" i="0" u="sng">
                <a:solidFill>
                  <a:srgbClr val="002060"/>
                </a:solidFill>
                <a:effectLst/>
                <a:latin typeface="Avenir Light"/>
                <a:cs typeface="Arial"/>
              </a:rPr>
              <a:t>emporary</a:t>
            </a:r>
            <a:r>
              <a:rPr lang="en-US" sz="2000" b="0" i="0">
                <a:solidFill>
                  <a:srgbClr val="002060"/>
                </a:solidFill>
                <a:effectLst/>
                <a:latin typeface="Avenir Light"/>
                <a:cs typeface="Arial"/>
              </a:rPr>
              <a:t> PHS staff are </a:t>
            </a:r>
            <a:r>
              <a:rPr lang="en-US" sz="2000" b="0" i="1">
                <a:solidFill>
                  <a:srgbClr val="002060"/>
                </a:solidFill>
                <a:effectLst/>
                <a:latin typeface="Avenir Light"/>
                <a:cs typeface="Arial"/>
              </a:rPr>
              <a:t>encouraged </a:t>
            </a:r>
            <a:r>
              <a:rPr lang="en-US" sz="2000" b="0" i="0">
                <a:solidFill>
                  <a:srgbClr val="002060"/>
                </a:solidFill>
                <a:effectLst/>
                <a:latin typeface="Avenir Light"/>
                <a:cs typeface="Arial"/>
              </a:rPr>
              <a:t>to take the online classes especially if they may fill a position in response to an emergency. </a:t>
            </a:r>
          </a:p>
          <a:p>
            <a:r>
              <a:rPr lang="en-US" sz="2000" b="0" i="0">
                <a:solidFill>
                  <a:srgbClr val="002060"/>
                </a:solidFill>
                <a:effectLst/>
                <a:latin typeface="Avenir Light"/>
                <a:cs typeface="Arial"/>
              </a:rPr>
              <a:t>For additional, high-level FEMA training please consult with your Branch Chief. </a:t>
            </a:r>
          </a:p>
          <a:p>
            <a:r>
              <a:rPr lang="en-US" sz="2000">
                <a:solidFill>
                  <a:srgbClr val="002060"/>
                </a:solidFill>
                <a:latin typeface="Avenir Light"/>
                <a:cs typeface="Arial"/>
              </a:rPr>
              <a:t>Send certificates of completion to branch Training Champion.</a:t>
            </a:r>
          </a:p>
        </p:txBody>
      </p:sp>
      <p:pic>
        <p:nvPicPr>
          <p:cNvPr id="8" name="Picture 7" descr="A person using a computer&#10;&#10;AI-generated content may be incorrect.">
            <a:extLst>
              <a:ext uri="{FF2B5EF4-FFF2-40B4-BE49-F238E27FC236}">
                <a16:creationId xmlns:a16="http://schemas.microsoft.com/office/drawing/2014/main" id="{38956EF1-6CF1-32C5-4952-253C321A31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6102" y="5307423"/>
            <a:ext cx="2142427" cy="1428284"/>
          </a:xfrm>
          <a:prstGeom prst="rect">
            <a:avLst/>
          </a:prstGeom>
          <a:ln>
            <a:noFill/>
          </a:ln>
          <a:effectLst>
            <a:softEdge rad="112500"/>
          </a:effectLst>
        </p:spPr>
      </p:pic>
      <p:sp>
        <p:nvSpPr>
          <p:cNvPr id="4" name="TextBox 3">
            <a:extLst>
              <a:ext uri="{FF2B5EF4-FFF2-40B4-BE49-F238E27FC236}">
                <a16:creationId xmlns:a16="http://schemas.microsoft.com/office/drawing/2014/main" id="{5429A7FB-4438-E625-3CFF-956815A31208}"/>
              </a:ext>
            </a:extLst>
          </p:cNvPr>
          <p:cNvSpPr txBox="1"/>
          <p:nvPr/>
        </p:nvSpPr>
        <p:spPr>
          <a:xfrm>
            <a:off x="218604" y="6142949"/>
            <a:ext cx="2354476" cy="584775"/>
          </a:xfrm>
          <a:prstGeom prst="rect">
            <a:avLst/>
          </a:prstGeom>
          <a:noFill/>
        </p:spPr>
        <p:txBody>
          <a:bodyPr wrap="square" lIns="0" tIns="0" rIns="0" bIns="0" rtlCol="0">
            <a:spAutoFit/>
          </a:bodyPr>
          <a:lstStyle/>
          <a:p>
            <a:r>
              <a:rPr lang="en-US" sz="1100" u="sng">
                <a:solidFill>
                  <a:srgbClr val="000000"/>
                </a:solidFill>
                <a:latin typeface="Arial"/>
                <a:cs typeface="Arial"/>
                <a:hlinkClick r:id="rId5"/>
              </a:rPr>
              <a:t>https://cdp.dhs.gov/femasid/register</a:t>
            </a:r>
            <a:r>
              <a:rPr lang="en-US" sz="1100">
                <a:solidFill>
                  <a:srgbClr val="000000"/>
                </a:solidFill>
                <a:latin typeface="Arial"/>
                <a:cs typeface="Arial"/>
              </a:rPr>
              <a:t>. </a:t>
            </a:r>
          </a:p>
          <a:p>
            <a:r>
              <a:rPr lang="en-US" sz="1100" u="sng">
                <a:solidFill>
                  <a:srgbClr val="000000"/>
                </a:solidFill>
                <a:latin typeface="Arial"/>
                <a:cs typeface="Arial"/>
                <a:hlinkClick r:id="rId6"/>
              </a:rPr>
              <a:t>Independent.Study@fema.dhs.gov</a:t>
            </a:r>
            <a:r>
              <a:rPr lang="en-US" sz="1100">
                <a:solidFill>
                  <a:srgbClr val="000000"/>
                </a:solidFill>
                <a:latin typeface="Arial"/>
                <a:cs typeface="Arial"/>
              </a:rPr>
              <a:t>  </a:t>
            </a:r>
            <a:endParaRPr lang="en-US" sz="1600" b="0" i="0">
              <a:solidFill>
                <a:srgbClr val="000000"/>
              </a:solidFill>
              <a:effectLst/>
              <a:latin typeface="Arial"/>
              <a:cs typeface="Arial"/>
            </a:endParaRPr>
          </a:p>
          <a:p>
            <a:endParaRPr lang="en-US" sz="1600">
              <a:solidFill>
                <a:schemeClr val="tx2"/>
              </a:solidFill>
              <a:latin typeface="Avenir Light"/>
              <a:cs typeface="Avenir Light"/>
            </a:endParaRPr>
          </a:p>
        </p:txBody>
      </p:sp>
    </p:spTree>
    <p:extLst>
      <p:ext uri="{BB962C8B-B14F-4D97-AF65-F5344CB8AC3E}">
        <p14:creationId xmlns:p14="http://schemas.microsoft.com/office/powerpoint/2010/main" val="1689201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B6F5D-AFFB-C23C-11AD-8B29EB7C2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E30E1-6BAF-425D-FCC1-F9138271DC9A}"/>
              </a:ext>
            </a:extLst>
          </p:cNvPr>
          <p:cNvSpPr>
            <a:spLocks noGrp="1"/>
          </p:cNvSpPr>
          <p:nvPr>
            <p:ph type="title"/>
          </p:nvPr>
        </p:nvSpPr>
        <p:spPr>
          <a:xfrm>
            <a:off x="693057" y="183994"/>
            <a:ext cx="5326743" cy="741362"/>
          </a:xfrm>
        </p:spPr>
        <p:txBody>
          <a:bodyPr/>
          <a:lstStyle/>
          <a:p>
            <a:r>
              <a:rPr lang="en-US"/>
              <a:t>NIMS and ICS</a:t>
            </a:r>
          </a:p>
        </p:txBody>
      </p:sp>
      <p:sp>
        <p:nvSpPr>
          <p:cNvPr id="3" name="Slide Number Placeholder 2">
            <a:extLst>
              <a:ext uri="{FF2B5EF4-FFF2-40B4-BE49-F238E27FC236}">
                <a16:creationId xmlns:a16="http://schemas.microsoft.com/office/drawing/2014/main" id="{9A42A7B6-4B91-FA83-BDAA-65A9D444FF10}"/>
              </a:ext>
            </a:extLst>
          </p:cNvPr>
          <p:cNvSpPr>
            <a:spLocks noGrp="1"/>
          </p:cNvSpPr>
          <p:nvPr>
            <p:ph type="sldNum" sz="quarter" idx="12"/>
          </p:nvPr>
        </p:nvSpPr>
        <p:spPr/>
        <p:txBody>
          <a:bodyPr/>
          <a:lstStyle/>
          <a:p>
            <a:fld id="{CFBA6597-D7DA-DC49-90B6-6291F05CD5D3}" type="slidenum">
              <a:rPr lang="en-US" smtClean="0"/>
              <a:t>13</a:t>
            </a:fld>
            <a:endParaRPr lang="en-US"/>
          </a:p>
        </p:txBody>
      </p:sp>
      <p:sp>
        <p:nvSpPr>
          <p:cNvPr id="4" name="Text Placeholder 3">
            <a:extLst>
              <a:ext uri="{FF2B5EF4-FFF2-40B4-BE49-F238E27FC236}">
                <a16:creationId xmlns:a16="http://schemas.microsoft.com/office/drawing/2014/main" id="{E6F007BF-96DF-9B75-7522-BD4B081CDE60}"/>
              </a:ext>
            </a:extLst>
          </p:cNvPr>
          <p:cNvSpPr>
            <a:spLocks noGrp="1"/>
          </p:cNvSpPr>
          <p:nvPr>
            <p:ph type="body" sz="quarter" idx="13"/>
          </p:nvPr>
        </p:nvSpPr>
        <p:spPr>
          <a:xfrm>
            <a:off x="2613703" y="1103353"/>
            <a:ext cx="4107137" cy="589641"/>
          </a:xfrm>
        </p:spPr>
        <p:txBody>
          <a:bodyPr vert="horz" lIns="0" tIns="0" rIns="0" bIns="0" rtlCol="0" anchor="t">
            <a:noAutofit/>
          </a:bodyPr>
          <a:lstStyle/>
          <a:p>
            <a:r>
              <a:rPr lang="en-US"/>
              <a:t>Why is this important?</a:t>
            </a:r>
          </a:p>
        </p:txBody>
      </p:sp>
      <p:sp>
        <p:nvSpPr>
          <p:cNvPr id="5" name="Content Placeholder 4">
            <a:extLst>
              <a:ext uri="{FF2B5EF4-FFF2-40B4-BE49-F238E27FC236}">
                <a16:creationId xmlns:a16="http://schemas.microsoft.com/office/drawing/2014/main" id="{7EF00B37-9499-BABD-C121-EBBADAFAE179}"/>
              </a:ext>
            </a:extLst>
          </p:cNvPr>
          <p:cNvSpPr>
            <a:spLocks noGrp="1"/>
          </p:cNvSpPr>
          <p:nvPr>
            <p:ph idx="1"/>
          </p:nvPr>
        </p:nvSpPr>
        <p:spPr>
          <a:xfrm>
            <a:off x="440030" y="1581710"/>
            <a:ext cx="6580417" cy="2772268"/>
          </a:xfrm>
        </p:spPr>
        <p:txBody>
          <a:bodyPr vert="horz" lIns="0" tIns="0" rIns="0" bIns="0" rtlCol="0" anchor="t">
            <a:noAutofit/>
          </a:bodyPr>
          <a:lstStyle/>
          <a:p>
            <a:r>
              <a:rPr lang="en-US" sz="2000" b="0" i="0">
                <a:solidFill>
                  <a:srgbClr val="002060"/>
                </a:solidFill>
                <a:effectLst/>
                <a:latin typeface="Avenir Light"/>
              </a:rPr>
              <a:t>NIMS is a comprehensive, national approach to incident management developed by the Department of Homeland Security following the September 11 attacks.</a:t>
            </a:r>
          </a:p>
          <a:p>
            <a:r>
              <a:rPr lang="en-US" sz="2000" b="0" i="0">
                <a:solidFill>
                  <a:srgbClr val="002060"/>
                </a:solidFill>
                <a:effectLst/>
                <a:latin typeface="Avenir Light"/>
              </a:rPr>
              <a:t>NIMS is intended to facilitate coordination between all responders, including all levels of government with public, private and nongovernmental organizations. </a:t>
            </a:r>
          </a:p>
          <a:p>
            <a:r>
              <a:rPr lang="en-US" sz="2000" b="0" i="0">
                <a:solidFill>
                  <a:srgbClr val="002060"/>
                </a:solidFill>
                <a:effectLst/>
                <a:latin typeface="Avenir Light"/>
              </a:rPr>
              <a:t>ICS is a standardized approach to command,</a:t>
            </a:r>
            <a:r>
              <a:rPr lang="en-US" sz="2000">
                <a:solidFill>
                  <a:srgbClr val="002060"/>
                </a:solidFill>
                <a:latin typeface="Avenir Light"/>
              </a:rPr>
              <a:t> </a:t>
            </a:r>
            <a:r>
              <a:rPr lang="en-US" sz="2000" b="0" i="0">
                <a:solidFill>
                  <a:srgbClr val="002060"/>
                </a:solidFill>
                <a:effectLst/>
                <a:latin typeface="Avenir Light"/>
              </a:rPr>
              <a:t>control, and coordinate emergency response by providing a common hierarchy within which responders from multiple agencies can be effective. </a:t>
            </a:r>
            <a:endParaRPr lang="en-US" sz="2000">
              <a:solidFill>
                <a:srgbClr val="002060"/>
              </a:solidFill>
              <a:latin typeface="Avenir Light"/>
              <a:cs typeface="Arial"/>
            </a:endParaRPr>
          </a:p>
        </p:txBody>
      </p:sp>
      <p:pic>
        <p:nvPicPr>
          <p:cNvPr id="9" name="Picture 8">
            <a:extLst>
              <a:ext uri="{FF2B5EF4-FFF2-40B4-BE49-F238E27FC236}">
                <a16:creationId xmlns:a16="http://schemas.microsoft.com/office/drawing/2014/main" id="{CE900D55-7FD1-804E-D139-17CA92FC12ED}"/>
              </a:ext>
            </a:extLst>
          </p:cNvPr>
          <p:cNvPicPr>
            <a:picLocks noChangeAspect="1"/>
          </p:cNvPicPr>
          <p:nvPr/>
        </p:nvPicPr>
        <p:blipFill>
          <a:blip r:embed="rId3"/>
          <a:stretch>
            <a:fillRect/>
          </a:stretch>
        </p:blipFill>
        <p:spPr>
          <a:xfrm>
            <a:off x="7020447" y="2145690"/>
            <a:ext cx="1884583" cy="2566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56767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A151-5326-4D74-8A4B-4445C26DB2BF}"/>
              </a:ext>
            </a:extLst>
          </p:cNvPr>
          <p:cNvSpPr>
            <a:spLocks noGrp="1"/>
          </p:cNvSpPr>
          <p:nvPr>
            <p:ph type="title"/>
          </p:nvPr>
        </p:nvSpPr>
        <p:spPr/>
        <p:txBody>
          <a:bodyPr/>
          <a:lstStyle/>
          <a:p>
            <a:r>
              <a:rPr lang="en-US"/>
              <a:t>Check Understanding 1</a:t>
            </a:r>
          </a:p>
        </p:txBody>
      </p:sp>
      <p:pic>
        <p:nvPicPr>
          <p:cNvPr id="12" name="Picture 4" descr="900+ Chalkboard Background Images: Download HD Backgrounds on Unsplash">
            <a:extLst>
              <a:ext uri="{FF2B5EF4-FFF2-40B4-BE49-F238E27FC236}">
                <a16:creationId xmlns:a16="http://schemas.microsoft.com/office/drawing/2014/main" id="{72D596A4-D276-47BC-AEB8-C208CAF947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1082316"/>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C3CCC26-8583-4784-9F2B-3CEDFECE02A7}"/>
              </a:ext>
            </a:extLst>
          </p:cNvPr>
          <p:cNvSpPr/>
          <p:nvPr/>
        </p:nvSpPr>
        <p:spPr>
          <a:xfrm>
            <a:off x="1866355" y="513079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17AF910F-6356-4DC3-B0C7-E4F23C512D08}"/>
              </a:ext>
            </a:extLst>
          </p:cNvPr>
          <p:cNvSpPr/>
          <p:nvPr/>
        </p:nvSpPr>
        <p:spPr>
          <a:xfrm>
            <a:off x="4618081" y="514080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04626E34-2AEA-4AB5-BA8E-4A879E134CB9}"/>
              </a:ext>
            </a:extLst>
          </p:cNvPr>
          <p:cNvSpPr txBox="1"/>
          <p:nvPr/>
        </p:nvSpPr>
        <p:spPr>
          <a:xfrm>
            <a:off x="2684186" y="4956355"/>
            <a:ext cx="1841734" cy="76944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95AF39">
                    <a:lumMod val="60000"/>
                    <a:lumOff val="40000"/>
                  </a:srgbClr>
                </a:solidFill>
                <a:effectLst/>
                <a:uLnTx/>
                <a:uFillTx/>
                <a:latin typeface="Arial Rounded MT Bold" panose="020F0704030504030204" pitchFamily="34" charset="0"/>
                <a:ea typeface="+mn-ea"/>
                <a:cs typeface="Avenir Light"/>
              </a:rPr>
              <a:t>True</a:t>
            </a:r>
            <a:r>
              <a:rPr kumimoji="0" lang="en-US" sz="5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venir Light"/>
              </a:rPr>
              <a:t> </a:t>
            </a:r>
          </a:p>
        </p:txBody>
      </p:sp>
      <p:sp>
        <p:nvSpPr>
          <p:cNvPr id="16" name="TextBox 15">
            <a:extLst>
              <a:ext uri="{FF2B5EF4-FFF2-40B4-BE49-F238E27FC236}">
                <a16:creationId xmlns:a16="http://schemas.microsoft.com/office/drawing/2014/main" id="{4ADD6B51-D2F6-4CB3-BFB5-EC7AD5C6037B}"/>
              </a:ext>
            </a:extLst>
          </p:cNvPr>
          <p:cNvSpPr txBox="1"/>
          <p:nvPr/>
        </p:nvSpPr>
        <p:spPr>
          <a:xfrm>
            <a:off x="5435912" y="4988399"/>
            <a:ext cx="2974554" cy="76944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2121"/>
                </a:solidFill>
                <a:effectLst/>
                <a:uLnTx/>
                <a:uFillTx/>
                <a:latin typeface="Arial Rounded MT Bold" panose="020F0704030504030204" pitchFamily="34" charset="0"/>
                <a:ea typeface="+mn-ea"/>
                <a:cs typeface="Avenir Light"/>
              </a:rPr>
              <a:t>False</a:t>
            </a:r>
          </a:p>
        </p:txBody>
      </p:sp>
      <p:sp>
        <p:nvSpPr>
          <p:cNvPr id="17" name="Content Placeholder 3">
            <a:extLst>
              <a:ext uri="{FF2B5EF4-FFF2-40B4-BE49-F238E27FC236}">
                <a16:creationId xmlns:a16="http://schemas.microsoft.com/office/drawing/2014/main" id="{BF2F4355-19C4-428C-9607-5031CB70C55A}"/>
              </a:ext>
            </a:extLst>
          </p:cNvPr>
          <p:cNvSpPr txBox="1">
            <a:spLocks/>
          </p:cNvSpPr>
          <p:nvPr/>
        </p:nvSpPr>
        <p:spPr>
          <a:xfrm>
            <a:off x="960229" y="1901645"/>
            <a:ext cx="7315703" cy="3560042"/>
          </a:xfrm>
          <a:prstGeom prst="rect">
            <a:avLst/>
          </a:prstGeom>
        </p:spPr>
        <p:txBody>
          <a:bodyPr vert="horz" lIns="0" tIns="0" rIns="0" bIns="0" rtlCol="0" anchor="t">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defTabSz="457200" rtl="0" eaLnBrk="1" fontAlgn="auto" latinLnBrk="0" hangingPunct="1">
              <a:lnSpc>
                <a:spcPct val="150000"/>
              </a:lnSpc>
              <a:spcBef>
                <a:spcPts val="0"/>
              </a:spcBef>
              <a:spcAft>
                <a:spcPts val="1000"/>
              </a:spcAft>
              <a:buClr>
                <a:srgbClr val="808080">
                  <a:lumMod val="75000"/>
                </a:srgbClr>
              </a:buClr>
              <a:buSzPct val="100000"/>
              <a:buFont typeface="Wingdings" panose="05000000000000000000" pitchFamily="2" charset="2"/>
              <a:buNone/>
              <a:tabLst/>
              <a:defRPr/>
            </a:pPr>
            <a:r>
              <a:rPr kumimoji="0" lang="en-US" sz="2500" b="0" i="0" u="none" strike="noStrike" kern="1200" cap="none" spc="0" normalizeH="0" baseline="0" noProof="0">
                <a:ln>
                  <a:noFill/>
                </a:ln>
                <a:solidFill>
                  <a:prstClr val="white"/>
                </a:solidFill>
                <a:effectLst/>
                <a:uLnTx/>
                <a:uFillTx/>
                <a:latin typeface="Arial"/>
                <a:ea typeface="+mn-ea"/>
                <a:cs typeface="+mn-cs"/>
              </a:rPr>
              <a:t>Any Department under the County of San Diego may be requested to support the activation of an ICS structure in response to infectious diseases or anticipated public risk. </a:t>
            </a:r>
            <a:endParaRPr lang="en-US" sz="2500">
              <a:solidFill>
                <a:prstClr val="white"/>
              </a:solidFill>
              <a:latin typeface="Arial"/>
              <a:cs typeface="Arial"/>
            </a:endParaRPr>
          </a:p>
        </p:txBody>
      </p:sp>
      <p:sp>
        <p:nvSpPr>
          <p:cNvPr id="3" name="Slide Number Placeholder 2">
            <a:extLst>
              <a:ext uri="{FF2B5EF4-FFF2-40B4-BE49-F238E27FC236}">
                <a16:creationId xmlns:a16="http://schemas.microsoft.com/office/drawing/2014/main" id="{F5AE6ED8-CC95-4AA0-A5D1-B8BDB2063BF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4" name="Picture 3">
            <a:extLst>
              <a:ext uri="{FF2B5EF4-FFF2-40B4-BE49-F238E27FC236}">
                <a16:creationId xmlns:a16="http://schemas.microsoft.com/office/drawing/2014/main" id="{C6A75258-0CB5-C16F-CE32-D5B6F96A747A}"/>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2CA7903E-1D99-3760-CD0A-8D0B42C643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1819340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A151-5326-4D74-8A4B-4445C26DB2BF}"/>
              </a:ext>
            </a:extLst>
          </p:cNvPr>
          <p:cNvSpPr>
            <a:spLocks noGrp="1"/>
          </p:cNvSpPr>
          <p:nvPr>
            <p:ph type="title"/>
          </p:nvPr>
        </p:nvSpPr>
        <p:spPr/>
        <p:txBody>
          <a:bodyPr/>
          <a:lstStyle/>
          <a:p>
            <a:r>
              <a:rPr lang="en-US"/>
              <a:t>answer check</a:t>
            </a:r>
          </a:p>
        </p:txBody>
      </p:sp>
      <p:pic>
        <p:nvPicPr>
          <p:cNvPr id="13" name="Picture 4" descr="900+ Chalkboard Background Images: Download HD Backgrounds on Unsplash">
            <a:extLst>
              <a:ext uri="{FF2B5EF4-FFF2-40B4-BE49-F238E27FC236}">
                <a16:creationId xmlns:a16="http://schemas.microsoft.com/office/drawing/2014/main" id="{B9704551-7FEE-4123-BD9E-43389A70D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1082316"/>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16D029C-FFF8-421A-A8D1-E5F5D47423C0}"/>
              </a:ext>
            </a:extLst>
          </p:cNvPr>
          <p:cNvSpPr/>
          <p:nvPr/>
        </p:nvSpPr>
        <p:spPr>
          <a:xfrm>
            <a:off x="3270180" y="170633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4" descr="White checkmark icon - Free white check mark icons">
            <a:extLst>
              <a:ext uri="{FF2B5EF4-FFF2-40B4-BE49-F238E27FC236}">
                <a16:creationId xmlns:a16="http://schemas.microsoft.com/office/drawing/2014/main" id="{781D33D3-6871-43B8-9A1E-EBCFCBAD6020}"/>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31685" y="1571740"/>
            <a:ext cx="561860" cy="561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0B2CEC5-BC22-44B1-8612-2F314EB9EE9C}"/>
              </a:ext>
            </a:extLst>
          </p:cNvPr>
          <p:cNvSpPr txBox="1"/>
          <p:nvPr/>
        </p:nvSpPr>
        <p:spPr>
          <a:xfrm>
            <a:off x="4061294" y="1534051"/>
            <a:ext cx="1841734" cy="76944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95AF39">
                    <a:lumMod val="60000"/>
                    <a:lumOff val="40000"/>
                  </a:srgbClr>
                </a:solidFill>
                <a:effectLst/>
                <a:uLnTx/>
                <a:uFillTx/>
                <a:latin typeface="Arial Rounded MT Bold" panose="020F0704030504030204" pitchFamily="34" charset="0"/>
                <a:ea typeface="+mn-ea"/>
                <a:cs typeface="Avenir Light"/>
              </a:rPr>
              <a:t>True</a:t>
            </a:r>
            <a:r>
              <a:rPr kumimoji="0" lang="en-US" sz="5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venir Light"/>
              </a:rPr>
              <a:t> </a:t>
            </a:r>
          </a:p>
        </p:txBody>
      </p:sp>
      <p:sp>
        <p:nvSpPr>
          <p:cNvPr id="17" name="Content Placeholder 3">
            <a:extLst>
              <a:ext uri="{FF2B5EF4-FFF2-40B4-BE49-F238E27FC236}">
                <a16:creationId xmlns:a16="http://schemas.microsoft.com/office/drawing/2014/main" id="{C0B400FC-52FD-4A96-9F17-36B3B3D327D7}"/>
              </a:ext>
            </a:extLst>
          </p:cNvPr>
          <p:cNvSpPr txBox="1">
            <a:spLocks/>
          </p:cNvSpPr>
          <p:nvPr/>
        </p:nvSpPr>
        <p:spPr>
          <a:xfrm>
            <a:off x="533815" y="2656268"/>
            <a:ext cx="8076370" cy="3342230"/>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ts val="0"/>
              </a:spcBef>
              <a:spcAft>
                <a:spcPts val="1000"/>
              </a:spcAft>
              <a:buClr>
                <a:prstClr val="white"/>
              </a:buClr>
              <a:buSzPct val="100000"/>
              <a:buFont typeface="Wingdings" panose="05000000000000000000" pitchFamily="2" charset="2"/>
              <a:buNone/>
              <a:tabLst/>
              <a:defRPr/>
            </a:pPr>
            <a:r>
              <a:rPr kumimoji="0" lang="en-US" sz="1700" b="1" i="0" u="none" strike="noStrike" kern="1200" cap="none" spc="0" normalizeH="0" baseline="0" noProof="0">
                <a:ln>
                  <a:noFill/>
                </a:ln>
                <a:solidFill>
                  <a:prstClr val="white"/>
                </a:solidFill>
                <a:effectLst/>
                <a:uLnTx/>
                <a:uFillTx/>
                <a:latin typeface="Arial"/>
                <a:ea typeface="+mn-ea"/>
                <a:cs typeface="+mn-cs"/>
              </a:rPr>
              <a:t>Explanation </a:t>
            </a:r>
          </a:p>
          <a:p>
            <a:pPr marL="285750" marR="0" lvl="0" indent="-285750" algn="l" defTabSz="457200" rtl="0" eaLnBrk="1" fontAlgn="auto" latinLnBrk="0" hangingPunct="1">
              <a:lnSpc>
                <a:spcPct val="150000"/>
              </a:lnSpc>
              <a:spcBef>
                <a:spcPts val="0"/>
              </a:spcBef>
              <a:spcAft>
                <a:spcPts val="1000"/>
              </a:spcAft>
              <a:buClr>
                <a:prstClr val="white"/>
              </a:buClr>
              <a:buSzPct val="100000"/>
              <a:buFont typeface="Wingdings" panose="05000000000000000000" pitchFamily="2" charset="2"/>
              <a:buChar char="§"/>
              <a:tabLst/>
              <a:defRPr/>
            </a:pPr>
            <a:r>
              <a:rPr kumimoji="0" lang="en-US" sz="1700" b="0" i="0" u="none" strike="noStrike" kern="1200" cap="none" spc="0" normalizeH="0" baseline="0" noProof="0">
                <a:ln>
                  <a:noFill/>
                </a:ln>
                <a:solidFill>
                  <a:prstClr val="white"/>
                </a:solidFill>
                <a:effectLst/>
                <a:uLnTx/>
                <a:uFillTx/>
                <a:latin typeface="Arial"/>
                <a:ea typeface="+mn-ea"/>
                <a:cs typeface="+mn-cs"/>
              </a:rPr>
              <a:t>Any Department/Branch may be tagged to assist. All County personnel  are expected to have completed at least baseline ICS on-line training available through FEMA. </a:t>
            </a:r>
            <a:r>
              <a:rPr lang="en-US" sz="1700">
                <a:solidFill>
                  <a:prstClr val="white"/>
                </a:solidFill>
                <a:latin typeface="Arial"/>
              </a:rPr>
              <a:t>Certain</a:t>
            </a:r>
            <a:r>
              <a:rPr kumimoji="0" lang="en-US" sz="1700" b="0" i="0" u="none" strike="noStrike" kern="1200" cap="none" spc="0" normalizeH="0" baseline="0" noProof="0">
                <a:ln>
                  <a:noFill/>
                </a:ln>
                <a:solidFill>
                  <a:prstClr val="white"/>
                </a:solidFill>
                <a:effectLst/>
                <a:uLnTx/>
                <a:uFillTx/>
                <a:latin typeface="Arial"/>
                <a:ea typeface="+mn-ea"/>
                <a:cs typeface="+mn-cs"/>
              </a:rPr>
              <a:t> personnel are expected to have achieved more advanced trainings. </a:t>
            </a:r>
            <a:r>
              <a:rPr kumimoji="0" lang="en-US" sz="1700" b="0" i="0" u="none" strike="noStrike" kern="1200" cap="none" spc="0" normalizeH="0" baseline="0" noProof="0" err="1">
                <a:ln>
                  <a:noFill/>
                </a:ln>
                <a:solidFill>
                  <a:prstClr val="white"/>
                </a:solidFill>
                <a:effectLst/>
                <a:uLnTx/>
                <a:uFillTx/>
                <a:latin typeface="Arial"/>
                <a:ea typeface="+mn-ea"/>
                <a:cs typeface="+mn-cs"/>
              </a:rPr>
              <a:t>CoSD</a:t>
            </a:r>
            <a:r>
              <a:rPr kumimoji="0" lang="en-US" sz="1700" b="0" i="0" u="none" strike="noStrike" kern="1200" cap="none" spc="0" normalizeH="0" baseline="0" noProof="0">
                <a:ln>
                  <a:noFill/>
                </a:ln>
                <a:solidFill>
                  <a:prstClr val="white"/>
                </a:solidFill>
                <a:effectLst/>
                <a:uLnTx/>
                <a:uFillTx/>
                <a:latin typeface="Arial"/>
                <a:ea typeface="+mn-ea"/>
                <a:cs typeface="+mn-cs"/>
              </a:rPr>
              <a:t> employees are considered public employees and are “Disaster Service Workers,” subject to such activities as may be assigned by their supervisors or by law. </a:t>
            </a:r>
          </a:p>
        </p:txBody>
      </p:sp>
      <p:sp>
        <p:nvSpPr>
          <p:cNvPr id="3" name="Slide Number Placeholder 2">
            <a:extLst>
              <a:ext uri="{FF2B5EF4-FFF2-40B4-BE49-F238E27FC236}">
                <a16:creationId xmlns:a16="http://schemas.microsoft.com/office/drawing/2014/main" id="{06DBF30C-2758-46A1-AB49-3F273D29659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BA6597-D7DA-DC49-90B6-6291F05CD5D3}" type="slidenum">
              <a:rPr kumimoji="0" lang="en-US" sz="1200" b="0" i="0" u="none" strike="noStrike" kern="1200" cap="none" spc="0" normalizeH="0" baseline="0" noProof="0" smtClean="0">
                <a:ln>
                  <a:noFill/>
                </a:ln>
                <a:solidFill>
                  <a:srgbClr val="808080">
                    <a:lumMod val="60000"/>
                    <a:lumOff val="40000"/>
                  </a:srgbClr>
                </a:solidFill>
                <a:effectLst/>
                <a:uLnTx/>
                <a:uFillTx/>
                <a:latin typeface="Avenir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808080">
                  <a:lumMod val="60000"/>
                  <a:lumOff val="40000"/>
                </a:srgbClr>
              </a:solidFill>
              <a:effectLst/>
              <a:uLnTx/>
              <a:uFillTx/>
              <a:latin typeface="Avenir Light"/>
              <a:ea typeface="+mn-ea"/>
              <a:cs typeface="+mn-cs"/>
            </a:endParaRPr>
          </a:p>
        </p:txBody>
      </p:sp>
      <p:pic>
        <p:nvPicPr>
          <p:cNvPr id="4" name="Picture 3">
            <a:extLst>
              <a:ext uri="{FF2B5EF4-FFF2-40B4-BE49-F238E27FC236}">
                <a16:creationId xmlns:a16="http://schemas.microsoft.com/office/drawing/2014/main" id="{97A6684A-A541-3F80-0394-868AE6E32D44}"/>
              </a:ext>
            </a:extLst>
          </p:cNvPr>
          <p:cNvPicPr>
            <a:picLocks noChangeAspect="1"/>
          </p:cNvPicPr>
          <p:nvPr/>
        </p:nvPicPr>
        <p:blipFill>
          <a:blip r:embed="rId5"/>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64E9CF37-140F-10B4-75B3-A7CEB4EED0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3902102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142F-17EE-F23D-204F-E833A74134E2}"/>
              </a:ext>
            </a:extLst>
          </p:cNvPr>
          <p:cNvSpPr>
            <a:spLocks noGrp="1"/>
          </p:cNvSpPr>
          <p:nvPr>
            <p:ph type="title"/>
          </p:nvPr>
        </p:nvSpPr>
        <p:spPr/>
        <p:txBody>
          <a:bodyPr/>
          <a:lstStyle/>
          <a:p>
            <a:r>
              <a:rPr lang="en-US"/>
              <a:t>What is the impact?</a:t>
            </a:r>
          </a:p>
        </p:txBody>
      </p:sp>
      <p:sp>
        <p:nvSpPr>
          <p:cNvPr id="3" name="Slide Number Placeholder 2">
            <a:extLst>
              <a:ext uri="{FF2B5EF4-FFF2-40B4-BE49-F238E27FC236}">
                <a16:creationId xmlns:a16="http://schemas.microsoft.com/office/drawing/2014/main" id="{463F37BB-1C0C-F7B6-F9E6-3CCCBD2BAC8B}"/>
              </a:ext>
            </a:extLst>
          </p:cNvPr>
          <p:cNvSpPr>
            <a:spLocks noGrp="1"/>
          </p:cNvSpPr>
          <p:nvPr>
            <p:ph type="sldNum" sz="quarter" idx="12"/>
          </p:nvPr>
        </p:nvSpPr>
        <p:spPr/>
        <p:txBody>
          <a:bodyPr/>
          <a:lstStyle/>
          <a:p>
            <a:fld id="{CFBA6597-D7DA-DC49-90B6-6291F05CD5D3}" type="slidenum">
              <a:rPr lang="en-US" smtClean="0"/>
              <a:t>16</a:t>
            </a:fld>
            <a:endParaRPr lang="en-US"/>
          </a:p>
        </p:txBody>
      </p:sp>
      <p:sp>
        <p:nvSpPr>
          <p:cNvPr id="4" name="Text Placeholder 3">
            <a:extLst>
              <a:ext uri="{FF2B5EF4-FFF2-40B4-BE49-F238E27FC236}">
                <a16:creationId xmlns:a16="http://schemas.microsoft.com/office/drawing/2014/main" id="{10D98C2B-868C-FF57-79BC-D255E618E90B}"/>
              </a:ext>
            </a:extLst>
          </p:cNvPr>
          <p:cNvSpPr>
            <a:spLocks noGrp="1"/>
          </p:cNvSpPr>
          <p:nvPr>
            <p:ph type="body" sz="quarter" idx="13"/>
          </p:nvPr>
        </p:nvSpPr>
        <p:spPr>
          <a:xfrm>
            <a:off x="221721" y="1369785"/>
            <a:ext cx="5646784" cy="589641"/>
          </a:xfrm>
        </p:spPr>
        <p:txBody>
          <a:bodyPr vert="horz" lIns="0" tIns="0" rIns="0" bIns="0" rtlCol="0" anchor="t">
            <a:noAutofit/>
          </a:bodyPr>
          <a:lstStyle/>
          <a:p>
            <a:r>
              <a:rPr lang="en-US">
                <a:cs typeface="Arial"/>
              </a:rPr>
              <a:t>Disasters and outbreaks may: </a:t>
            </a:r>
            <a:endParaRPr lang="en-US"/>
          </a:p>
        </p:txBody>
      </p:sp>
      <p:sp>
        <p:nvSpPr>
          <p:cNvPr id="5" name="Content Placeholder 4">
            <a:extLst>
              <a:ext uri="{FF2B5EF4-FFF2-40B4-BE49-F238E27FC236}">
                <a16:creationId xmlns:a16="http://schemas.microsoft.com/office/drawing/2014/main" id="{2F5C9869-16D5-6E55-746A-948E4A3E814F}"/>
              </a:ext>
            </a:extLst>
          </p:cNvPr>
          <p:cNvSpPr>
            <a:spLocks noGrp="1"/>
          </p:cNvSpPr>
          <p:nvPr>
            <p:ph idx="1"/>
          </p:nvPr>
        </p:nvSpPr>
        <p:spPr>
          <a:xfrm>
            <a:off x="221721" y="1959426"/>
            <a:ext cx="6269414" cy="4288973"/>
          </a:xfrm>
        </p:spPr>
        <p:txBody>
          <a:bodyPr vert="horz" lIns="0" tIns="0" rIns="0" bIns="0" rtlCol="0" anchor="t">
            <a:normAutofit fontScale="77500" lnSpcReduction="20000"/>
          </a:bodyPr>
          <a:lstStyle/>
          <a:p>
            <a:r>
              <a:rPr lang="en-US" sz="2400">
                <a:solidFill>
                  <a:srgbClr val="002060"/>
                </a:solidFill>
                <a:latin typeface="Avenir Light"/>
                <a:cs typeface="Arial"/>
              </a:rPr>
              <a:t>Create environmental imbalances which can contribute to increasing risks of communicable diseases including outbreaks and pandemics, and other environmental air, soil, and water hazards.</a:t>
            </a:r>
          </a:p>
          <a:p>
            <a:pPr>
              <a:buClr>
                <a:srgbClr val="606060"/>
              </a:buClr>
            </a:pPr>
            <a:r>
              <a:rPr lang="en-US" sz="2400">
                <a:solidFill>
                  <a:srgbClr val="002060"/>
                </a:solidFill>
                <a:latin typeface="Avenir Light"/>
                <a:cs typeface="Arial"/>
              </a:rPr>
              <a:t>Cause illnesses, injuries, and deaths within the affected community.</a:t>
            </a:r>
          </a:p>
          <a:p>
            <a:pPr>
              <a:buClr>
                <a:srgbClr val="606060"/>
              </a:buClr>
            </a:pPr>
            <a:r>
              <a:rPr lang="en-US" sz="2400">
                <a:solidFill>
                  <a:srgbClr val="002060"/>
                </a:solidFill>
                <a:latin typeface="Avenir Light"/>
                <a:cs typeface="Arial"/>
              </a:rPr>
              <a:t>Impact the psychological, emotional, and social well being of communities.</a:t>
            </a:r>
          </a:p>
          <a:p>
            <a:pPr>
              <a:buClr>
                <a:srgbClr val="606060"/>
              </a:buClr>
            </a:pPr>
            <a:r>
              <a:rPr lang="en-US" sz="2400">
                <a:solidFill>
                  <a:srgbClr val="002060"/>
                </a:solidFill>
                <a:latin typeface="Avenir Light"/>
                <a:cs typeface="Arial"/>
              </a:rPr>
              <a:t>There are phases that are common to these events and include: mitigation, preparedness, response and recovery.</a:t>
            </a:r>
          </a:p>
          <a:p>
            <a:pPr>
              <a:buClr>
                <a:srgbClr val="606060"/>
              </a:buClr>
            </a:pPr>
            <a:endParaRPr lang="en-US">
              <a:solidFill>
                <a:srgbClr val="FFFFFF"/>
              </a:solidFill>
              <a:cs typeface="Arial"/>
            </a:endParaRPr>
          </a:p>
          <a:p>
            <a:pPr>
              <a:buClr>
                <a:srgbClr val="606060"/>
              </a:buClr>
            </a:pPr>
            <a:endParaRPr lang="en-US">
              <a:solidFill>
                <a:schemeClr val="accent5">
                  <a:lumMod val="49000"/>
                </a:schemeClr>
              </a:solidFill>
              <a:cs typeface="Arial"/>
            </a:endParaRPr>
          </a:p>
          <a:p>
            <a:pPr>
              <a:buClr>
                <a:srgbClr val="606060"/>
              </a:buClr>
            </a:pPr>
            <a:endParaRPr lang="en-US">
              <a:solidFill>
                <a:schemeClr val="accent5">
                  <a:lumMod val="49000"/>
                </a:schemeClr>
              </a:solidFill>
              <a:cs typeface="Arial"/>
            </a:endParaRPr>
          </a:p>
          <a:p>
            <a:pPr>
              <a:buClr>
                <a:srgbClr val="606060"/>
              </a:buClr>
            </a:pPr>
            <a:endParaRPr lang="en-US" sz="2400">
              <a:solidFill>
                <a:schemeClr val="accent5">
                  <a:lumMod val="49000"/>
                </a:schemeClr>
              </a:solidFill>
              <a:cs typeface="Arial"/>
            </a:endParaRPr>
          </a:p>
          <a:p>
            <a:pPr>
              <a:buClr>
                <a:srgbClr val="606060"/>
              </a:buClr>
            </a:pPr>
            <a:endParaRPr lang="en-US" sz="1900">
              <a:solidFill>
                <a:schemeClr val="accent5">
                  <a:lumMod val="49000"/>
                </a:schemeClr>
              </a:solidFill>
              <a:cs typeface="Arial"/>
            </a:endParaRPr>
          </a:p>
        </p:txBody>
      </p:sp>
      <p:pic>
        <p:nvPicPr>
          <p:cNvPr id="9" name="Picture 8">
            <a:extLst>
              <a:ext uri="{FF2B5EF4-FFF2-40B4-BE49-F238E27FC236}">
                <a16:creationId xmlns:a16="http://schemas.microsoft.com/office/drawing/2014/main" id="{88BFA310-09FD-4FB8-F269-A8503B44CA1C}"/>
              </a:ext>
            </a:extLst>
          </p:cNvPr>
          <p:cNvPicPr>
            <a:picLocks noChangeAspect="1"/>
          </p:cNvPicPr>
          <p:nvPr/>
        </p:nvPicPr>
        <p:blipFill>
          <a:blip r:embed="rId3"/>
          <a:stretch>
            <a:fillRect/>
          </a:stretch>
        </p:blipFill>
        <p:spPr>
          <a:xfrm>
            <a:off x="7289104" y="3979183"/>
            <a:ext cx="1854896" cy="1385400"/>
          </a:xfrm>
          <a:prstGeom prst="rect">
            <a:avLst/>
          </a:prstGeom>
          <a:ln>
            <a:noFill/>
          </a:ln>
          <a:effectLst>
            <a:softEdge rad="112500"/>
          </a:effectLst>
        </p:spPr>
      </p:pic>
      <p:pic>
        <p:nvPicPr>
          <p:cNvPr id="7" name="Picture 6">
            <a:extLst>
              <a:ext uri="{FF2B5EF4-FFF2-40B4-BE49-F238E27FC236}">
                <a16:creationId xmlns:a16="http://schemas.microsoft.com/office/drawing/2014/main" id="{02BDD629-9926-3411-2EA9-7750F303EAF2}"/>
              </a:ext>
            </a:extLst>
          </p:cNvPr>
          <p:cNvPicPr>
            <a:picLocks noChangeAspect="1"/>
          </p:cNvPicPr>
          <p:nvPr/>
        </p:nvPicPr>
        <p:blipFill>
          <a:blip r:embed="rId4"/>
          <a:stretch>
            <a:fillRect/>
          </a:stretch>
        </p:blipFill>
        <p:spPr>
          <a:xfrm>
            <a:off x="7437934" y="1152206"/>
            <a:ext cx="1706066" cy="1236712"/>
          </a:xfrm>
          <a:prstGeom prst="rect">
            <a:avLst/>
          </a:prstGeom>
          <a:ln>
            <a:noFill/>
          </a:ln>
          <a:effectLst>
            <a:softEdge rad="112500"/>
          </a:effectLst>
        </p:spPr>
      </p:pic>
      <p:pic>
        <p:nvPicPr>
          <p:cNvPr id="15" name="Picture 14">
            <a:extLst>
              <a:ext uri="{FF2B5EF4-FFF2-40B4-BE49-F238E27FC236}">
                <a16:creationId xmlns:a16="http://schemas.microsoft.com/office/drawing/2014/main" id="{44B38E53-37E4-659F-068C-C2E90DE3E8A9}"/>
              </a:ext>
            </a:extLst>
          </p:cNvPr>
          <p:cNvPicPr>
            <a:picLocks noChangeAspect="1"/>
          </p:cNvPicPr>
          <p:nvPr/>
        </p:nvPicPr>
        <p:blipFill>
          <a:blip r:embed="rId5"/>
          <a:stretch>
            <a:fillRect/>
          </a:stretch>
        </p:blipFill>
        <p:spPr>
          <a:xfrm>
            <a:off x="6700961" y="5348238"/>
            <a:ext cx="1838332" cy="1509762"/>
          </a:xfrm>
          <a:prstGeom prst="rect">
            <a:avLst/>
          </a:prstGeom>
          <a:ln>
            <a:noFill/>
          </a:ln>
          <a:effectLst>
            <a:softEdge rad="112500"/>
          </a:effectLst>
        </p:spPr>
      </p:pic>
      <p:pic>
        <p:nvPicPr>
          <p:cNvPr id="17" name="Picture 16">
            <a:extLst>
              <a:ext uri="{FF2B5EF4-FFF2-40B4-BE49-F238E27FC236}">
                <a16:creationId xmlns:a16="http://schemas.microsoft.com/office/drawing/2014/main" id="{1F4695B1-8350-C9A6-F90A-11A0C5BC8D5D}"/>
              </a:ext>
            </a:extLst>
          </p:cNvPr>
          <p:cNvPicPr>
            <a:picLocks noChangeAspect="1"/>
          </p:cNvPicPr>
          <p:nvPr/>
        </p:nvPicPr>
        <p:blipFill>
          <a:blip r:embed="rId6"/>
          <a:stretch>
            <a:fillRect/>
          </a:stretch>
        </p:blipFill>
        <p:spPr>
          <a:xfrm>
            <a:off x="6700961" y="2375761"/>
            <a:ext cx="1359603" cy="1603422"/>
          </a:xfrm>
          <a:prstGeom prst="rect">
            <a:avLst/>
          </a:prstGeom>
          <a:ln>
            <a:noFill/>
          </a:ln>
          <a:effectLst>
            <a:softEdge rad="112500"/>
          </a:effectLst>
        </p:spPr>
      </p:pic>
    </p:spTree>
    <p:extLst>
      <p:ext uri="{BB962C8B-B14F-4D97-AF65-F5344CB8AC3E}">
        <p14:creationId xmlns:p14="http://schemas.microsoft.com/office/powerpoint/2010/main" val="159753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324A-69B7-483F-A8C5-16D92F4EE198}"/>
              </a:ext>
            </a:extLst>
          </p:cNvPr>
          <p:cNvSpPr>
            <a:spLocks noGrp="1"/>
          </p:cNvSpPr>
          <p:nvPr>
            <p:ph type="title"/>
          </p:nvPr>
        </p:nvSpPr>
        <p:spPr>
          <a:xfrm>
            <a:off x="446477" y="166498"/>
            <a:ext cx="5326743" cy="741362"/>
          </a:xfrm>
        </p:spPr>
        <p:txBody>
          <a:bodyPr/>
          <a:lstStyle/>
          <a:p>
            <a:r>
              <a:rPr lang="en-US"/>
              <a:t>Phases of Disaster management</a:t>
            </a:r>
          </a:p>
        </p:txBody>
      </p:sp>
      <p:sp>
        <p:nvSpPr>
          <p:cNvPr id="6" name="Rectangle 5">
            <a:extLst>
              <a:ext uri="{FF2B5EF4-FFF2-40B4-BE49-F238E27FC236}">
                <a16:creationId xmlns:a16="http://schemas.microsoft.com/office/drawing/2014/main" id="{2C1CBFE0-4069-478D-8935-419DF202082E}"/>
              </a:ext>
            </a:extLst>
          </p:cNvPr>
          <p:cNvSpPr/>
          <p:nvPr/>
        </p:nvSpPr>
        <p:spPr>
          <a:xfrm>
            <a:off x="0" y="1005409"/>
            <a:ext cx="9144000" cy="369332"/>
          </a:xfrm>
          <a:prstGeom prst="rect">
            <a:avLst/>
          </a:prstGeom>
          <a:solidFill>
            <a:srgbClr val="0A0C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t>These Phases Can Be Concurrent</a:t>
            </a:r>
          </a:p>
        </p:txBody>
      </p:sp>
      <p:pic>
        <p:nvPicPr>
          <p:cNvPr id="1057" name="Picture 33" descr="See the source image">
            <a:extLst>
              <a:ext uri="{FF2B5EF4-FFF2-40B4-BE49-F238E27FC236}">
                <a16:creationId xmlns:a16="http://schemas.microsoft.com/office/drawing/2014/main" id="{75C2CAEF-5FB9-42F5-B398-3F648B17E7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403509">
            <a:off x="1883773" y="1218626"/>
            <a:ext cx="5553727" cy="5553727"/>
          </a:xfrm>
          <a:prstGeom prst="rect">
            <a:avLst/>
          </a:prstGeom>
          <a:noFill/>
          <a:extLst>
            <a:ext uri="{909E8E84-426E-40DD-AFC4-6F175D3DCCD1}">
              <a14:hiddenFill xmlns:a14="http://schemas.microsoft.com/office/drawing/2010/main">
                <a:solidFill>
                  <a:srgbClr val="FFFFFF"/>
                </a:solidFill>
              </a14:hiddenFill>
            </a:ext>
          </a:extLst>
        </p:spPr>
      </p:pic>
      <p:sp>
        <p:nvSpPr>
          <p:cNvPr id="13" name="Explosion: 14 Points 12">
            <a:extLst>
              <a:ext uri="{FF2B5EF4-FFF2-40B4-BE49-F238E27FC236}">
                <a16:creationId xmlns:a16="http://schemas.microsoft.com/office/drawing/2014/main" id="{CFFD6720-0E5E-4E70-A960-08DB2ACCF92B}"/>
              </a:ext>
            </a:extLst>
          </p:cNvPr>
          <p:cNvSpPr/>
          <p:nvPr/>
        </p:nvSpPr>
        <p:spPr>
          <a:xfrm rot="20928504">
            <a:off x="982091" y="5580564"/>
            <a:ext cx="2657538" cy="1148368"/>
          </a:xfrm>
          <a:prstGeom prst="irregularSeal2">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t>DISASTER</a:t>
            </a:r>
          </a:p>
        </p:txBody>
      </p:sp>
      <p:sp>
        <p:nvSpPr>
          <p:cNvPr id="3" name="Slide Number Placeholder 2">
            <a:extLst>
              <a:ext uri="{FF2B5EF4-FFF2-40B4-BE49-F238E27FC236}">
                <a16:creationId xmlns:a16="http://schemas.microsoft.com/office/drawing/2014/main" id="{227C14E7-318B-485F-BC57-675677E39FB0}"/>
              </a:ext>
            </a:extLst>
          </p:cNvPr>
          <p:cNvSpPr>
            <a:spLocks noGrp="1"/>
          </p:cNvSpPr>
          <p:nvPr>
            <p:ph type="sldNum" sz="quarter" idx="12"/>
          </p:nvPr>
        </p:nvSpPr>
        <p:spPr/>
        <p:txBody>
          <a:bodyPr/>
          <a:lstStyle/>
          <a:p>
            <a:fld id="{CFBA6597-D7DA-DC49-90B6-6291F05CD5D3}" type="slidenum">
              <a:rPr lang="en-US" smtClean="0"/>
              <a:t>17</a:t>
            </a:fld>
            <a:endParaRPr lang="en-US"/>
          </a:p>
        </p:txBody>
      </p:sp>
      <p:sp>
        <p:nvSpPr>
          <p:cNvPr id="7" name="Rectangle 6">
            <a:extLst>
              <a:ext uri="{FF2B5EF4-FFF2-40B4-BE49-F238E27FC236}">
                <a16:creationId xmlns:a16="http://schemas.microsoft.com/office/drawing/2014/main" id="{F01773DF-D4B1-4E88-B9F7-2340B0EAEFE5}"/>
              </a:ext>
            </a:extLst>
          </p:cNvPr>
          <p:cNvSpPr/>
          <p:nvPr/>
        </p:nvSpPr>
        <p:spPr>
          <a:xfrm>
            <a:off x="6397668" y="5355561"/>
            <a:ext cx="1968144" cy="902566"/>
          </a:xfrm>
          <a:prstGeom prst="rect">
            <a:avLst/>
          </a:prstGeom>
          <a:solidFill>
            <a:schemeClr val="bg1"/>
          </a:solid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i="1">
                <a:solidFill>
                  <a:srgbClr val="0A0C04"/>
                </a:solidFill>
              </a:rPr>
              <a:t>2. Plan, train, and educate before events that cannot be prevented.</a:t>
            </a:r>
          </a:p>
        </p:txBody>
      </p:sp>
      <p:sp>
        <p:nvSpPr>
          <p:cNvPr id="14" name="Rectangle 13">
            <a:extLst>
              <a:ext uri="{FF2B5EF4-FFF2-40B4-BE49-F238E27FC236}">
                <a16:creationId xmlns:a16="http://schemas.microsoft.com/office/drawing/2014/main" id="{EEB03E5B-01E9-4589-97B5-4A0DCD32535C}"/>
              </a:ext>
            </a:extLst>
          </p:cNvPr>
          <p:cNvSpPr/>
          <p:nvPr/>
        </p:nvSpPr>
        <p:spPr>
          <a:xfrm>
            <a:off x="6660257" y="1568893"/>
            <a:ext cx="2332756" cy="1283216"/>
          </a:xfrm>
          <a:prstGeom prst="rect">
            <a:avLst/>
          </a:prstGeom>
          <a:solidFill>
            <a:schemeClr val="bg1"/>
          </a:solid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i="1">
                <a:solidFill>
                  <a:srgbClr val="0A0C04"/>
                </a:solidFill>
              </a:rPr>
              <a:t>1. Reduce the negative consequences of a disaster or decrease the probability of it happening by: public education,  vulnerability assessment, and improve infrastructure.</a:t>
            </a:r>
          </a:p>
        </p:txBody>
      </p:sp>
      <p:sp>
        <p:nvSpPr>
          <p:cNvPr id="15" name="Rectangle 14">
            <a:extLst>
              <a:ext uri="{FF2B5EF4-FFF2-40B4-BE49-F238E27FC236}">
                <a16:creationId xmlns:a16="http://schemas.microsoft.com/office/drawing/2014/main" id="{8DFD4131-FB98-4FB1-9898-41273A3AF505}"/>
              </a:ext>
            </a:extLst>
          </p:cNvPr>
          <p:cNvSpPr/>
          <p:nvPr/>
        </p:nvSpPr>
        <p:spPr>
          <a:xfrm>
            <a:off x="328260" y="1640574"/>
            <a:ext cx="2702287" cy="872904"/>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i="1">
                <a:solidFill>
                  <a:srgbClr val="0A0C04"/>
                </a:solidFill>
              </a:rPr>
              <a:t>4. Actions taken to return to normal after a disaster:</a:t>
            </a:r>
          </a:p>
        </p:txBody>
      </p:sp>
      <p:sp>
        <p:nvSpPr>
          <p:cNvPr id="16" name="Rectangle 15">
            <a:extLst>
              <a:ext uri="{FF2B5EF4-FFF2-40B4-BE49-F238E27FC236}">
                <a16:creationId xmlns:a16="http://schemas.microsoft.com/office/drawing/2014/main" id="{E409EEA0-7625-4919-AB1C-A0A3AFAB4942}"/>
              </a:ext>
            </a:extLst>
          </p:cNvPr>
          <p:cNvSpPr/>
          <p:nvPr/>
        </p:nvSpPr>
        <p:spPr>
          <a:xfrm>
            <a:off x="64962" y="4436918"/>
            <a:ext cx="2406439" cy="1253101"/>
          </a:xfrm>
          <a:prstGeom prst="rect">
            <a:avLst/>
          </a:prstGeom>
          <a:solidFill>
            <a:schemeClr val="bg1"/>
          </a:solid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i="1">
                <a:solidFill>
                  <a:srgbClr val="0A0C04"/>
                </a:solidFill>
              </a:rPr>
              <a:t>3. Decrease morbidity, mortality, and property damage after a disaster by: Life safety, incident stabilization, and property preservation.</a:t>
            </a:r>
          </a:p>
        </p:txBody>
      </p:sp>
      <p:pic>
        <p:nvPicPr>
          <p:cNvPr id="5" name="Picture 4">
            <a:extLst>
              <a:ext uri="{FF2B5EF4-FFF2-40B4-BE49-F238E27FC236}">
                <a16:creationId xmlns:a16="http://schemas.microsoft.com/office/drawing/2014/main" id="{92FE25B9-CBEB-174E-5976-32C34CCFC4D5}"/>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B26D0434-0025-9BEC-240A-D37F99591D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40635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BDCC-A37E-A246-A4A9-EFD2BDF8DB67}"/>
              </a:ext>
            </a:extLst>
          </p:cNvPr>
          <p:cNvSpPr>
            <a:spLocks noGrp="1"/>
          </p:cNvSpPr>
          <p:nvPr>
            <p:ph type="title"/>
          </p:nvPr>
        </p:nvSpPr>
        <p:spPr/>
        <p:txBody>
          <a:bodyPr/>
          <a:lstStyle/>
          <a:p>
            <a:r>
              <a:rPr lang="en-US"/>
              <a:t>Outbreaks </a:t>
            </a:r>
          </a:p>
        </p:txBody>
      </p:sp>
      <p:sp>
        <p:nvSpPr>
          <p:cNvPr id="4" name="Text Placeholder 3">
            <a:extLst>
              <a:ext uri="{FF2B5EF4-FFF2-40B4-BE49-F238E27FC236}">
                <a16:creationId xmlns:a16="http://schemas.microsoft.com/office/drawing/2014/main" id="{4A9CFACE-CB46-401A-A7D2-207250736147}"/>
              </a:ext>
            </a:extLst>
          </p:cNvPr>
          <p:cNvSpPr>
            <a:spLocks noGrp="1"/>
          </p:cNvSpPr>
          <p:nvPr>
            <p:ph type="body" sz="quarter" idx="13"/>
          </p:nvPr>
        </p:nvSpPr>
        <p:spPr>
          <a:xfrm>
            <a:off x="693057" y="1144511"/>
            <a:ext cx="7993741" cy="589641"/>
          </a:xfrm>
        </p:spPr>
        <p:txBody>
          <a:bodyPr/>
          <a:lstStyle/>
          <a:p>
            <a:r>
              <a:rPr lang="en-US"/>
              <a:t>Infectious disease &amp; outbreak management</a:t>
            </a:r>
          </a:p>
        </p:txBody>
      </p:sp>
      <p:sp>
        <p:nvSpPr>
          <p:cNvPr id="5" name="Content Placeholder 4">
            <a:extLst>
              <a:ext uri="{FF2B5EF4-FFF2-40B4-BE49-F238E27FC236}">
                <a16:creationId xmlns:a16="http://schemas.microsoft.com/office/drawing/2014/main" id="{0745A082-BEB0-D945-2E3D-B742F35B2127}"/>
              </a:ext>
            </a:extLst>
          </p:cNvPr>
          <p:cNvSpPr>
            <a:spLocks noGrp="1"/>
          </p:cNvSpPr>
          <p:nvPr>
            <p:ph idx="1"/>
          </p:nvPr>
        </p:nvSpPr>
        <p:spPr>
          <a:xfrm>
            <a:off x="457204" y="1734153"/>
            <a:ext cx="8229594" cy="4954626"/>
          </a:xfrm>
        </p:spPr>
        <p:txBody>
          <a:bodyPr vert="horz" lIns="0" tIns="0" rIns="0" bIns="0" rtlCol="0" anchor="t">
            <a:noAutofit/>
          </a:bodyPr>
          <a:lstStyle/>
          <a:p>
            <a:r>
              <a:rPr lang="en-US" sz="2000">
                <a:solidFill>
                  <a:srgbClr val="002060"/>
                </a:solidFill>
                <a:latin typeface="Avenir Light"/>
              </a:rPr>
              <a:t>HHSA maintains continued awareness of potential infectious disease monitoring a vast network of information from global, federal, state, and local partners (i.e., World Health Organization (WHO),  The Centers for Disease Control &amp; Prevention (CDC), California Department of Public Health (CDPH), laboratory, health systems, provider reporting, and multiple public health systems.) </a:t>
            </a:r>
          </a:p>
        </p:txBody>
      </p:sp>
      <p:pic>
        <p:nvPicPr>
          <p:cNvPr id="6" name="Picture 5">
            <a:extLst>
              <a:ext uri="{FF2B5EF4-FFF2-40B4-BE49-F238E27FC236}">
                <a16:creationId xmlns:a16="http://schemas.microsoft.com/office/drawing/2014/main" id="{239654E7-97BB-005E-6BBC-E66BD2839719}"/>
              </a:ext>
            </a:extLst>
          </p:cNvPr>
          <p:cNvPicPr>
            <a:picLocks noChangeAspect="1"/>
          </p:cNvPicPr>
          <p:nvPr/>
        </p:nvPicPr>
        <p:blipFill>
          <a:blip r:embed="rId3"/>
          <a:srcRect r="4651" b="3578"/>
          <a:stretch/>
        </p:blipFill>
        <p:spPr>
          <a:xfrm>
            <a:off x="5569741" y="5081394"/>
            <a:ext cx="1598644" cy="1026786"/>
          </a:xfrm>
          <a:prstGeom prst="rect">
            <a:avLst/>
          </a:prstGeom>
        </p:spPr>
      </p:pic>
      <p:pic>
        <p:nvPicPr>
          <p:cNvPr id="7" name="Picture 6">
            <a:extLst>
              <a:ext uri="{FF2B5EF4-FFF2-40B4-BE49-F238E27FC236}">
                <a16:creationId xmlns:a16="http://schemas.microsoft.com/office/drawing/2014/main" id="{62A3B88C-15E8-9005-C11E-8F4FBA0C6A42}"/>
              </a:ext>
            </a:extLst>
          </p:cNvPr>
          <p:cNvPicPr>
            <a:picLocks noChangeAspect="1"/>
          </p:cNvPicPr>
          <p:nvPr/>
        </p:nvPicPr>
        <p:blipFill>
          <a:blip r:embed="rId4"/>
          <a:stretch>
            <a:fillRect/>
          </a:stretch>
        </p:blipFill>
        <p:spPr>
          <a:xfrm>
            <a:off x="7343260" y="5029506"/>
            <a:ext cx="1168663" cy="1168663"/>
          </a:xfrm>
          <a:prstGeom prst="rect">
            <a:avLst/>
          </a:prstGeom>
        </p:spPr>
      </p:pic>
      <p:pic>
        <p:nvPicPr>
          <p:cNvPr id="8" name="Picture 7">
            <a:extLst>
              <a:ext uri="{FF2B5EF4-FFF2-40B4-BE49-F238E27FC236}">
                <a16:creationId xmlns:a16="http://schemas.microsoft.com/office/drawing/2014/main" id="{B28788B0-4292-9152-B61F-5375E0188CBC}"/>
              </a:ext>
            </a:extLst>
          </p:cNvPr>
          <p:cNvPicPr>
            <a:picLocks noChangeAspect="1"/>
          </p:cNvPicPr>
          <p:nvPr/>
        </p:nvPicPr>
        <p:blipFill>
          <a:blip r:embed="rId5"/>
          <a:stretch>
            <a:fillRect/>
          </a:stretch>
        </p:blipFill>
        <p:spPr>
          <a:xfrm>
            <a:off x="3535818" y="5081394"/>
            <a:ext cx="2308215" cy="1026786"/>
          </a:xfrm>
          <a:prstGeom prst="rect">
            <a:avLst/>
          </a:prstGeom>
        </p:spPr>
      </p:pic>
      <p:pic>
        <p:nvPicPr>
          <p:cNvPr id="3" name="Picture 2">
            <a:extLst>
              <a:ext uri="{FF2B5EF4-FFF2-40B4-BE49-F238E27FC236}">
                <a16:creationId xmlns:a16="http://schemas.microsoft.com/office/drawing/2014/main" id="{004610B1-2BC8-9245-79B4-B6558FBFB203}"/>
              </a:ext>
            </a:extLst>
          </p:cNvPr>
          <p:cNvPicPr>
            <a:picLocks noChangeAspect="1"/>
          </p:cNvPicPr>
          <p:nvPr/>
        </p:nvPicPr>
        <p:blipFill>
          <a:blip r:embed="rId6"/>
          <a:stretch>
            <a:fillRect/>
          </a:stretch>
        </p:blipFill>
        <p:spPr>
          <a:xfrm>
            <a:off x="-332521" y="4724971"/>
            <a:ext cx="4362955" cy="1777732"/>
          </a:xfrm>
          <a:prstGeom prst="rect">
            <a:avLst/>
          </a:prstGeom>
        </p:spPr>
      </p:pic>
    </p:spTree>
    <p:extLst>
      <p:ext uri="{BB962C8B-B14F-4D97-AF65-F5344CB8AC3E}">
        <p14:creationId xmlns:p14="http://schemas.microsoft.com/office/powerpoint/2010/main" val="1557465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BA66EB-6EBA-EF9D-BA25-46F73E179069}"/>
              </a:ext>
            </a:extLst>
          </p:cNvPr>
          <p:cNvSpPr>
            <a:spLocks noGrp="1"/>
          </p:cNvSpPr>
          <p:nvPr>
            <p:ph type="sldNum" sz="quarter" idx="12"/>
          </p:nvPr>
        </p:nvSpPr>
        <p:spPr/>
        <p:txBody>
          <a:bodyPr/>
          <a:lstStyle/>
          <a:p>
            <a:fld id="{CFBA6597-D7DA-DC49-90B6-6291F05CD5D3}" type="slidenum">
              <a:rPr lang="en-US" smtClean="0"/>
              <a:t>19</a:t>
            </a:fld>
            <a:endParaRPr lang="en-US"/>
          </a:p>
        </p:txBody>
      </p:sp>
      <p:sp>
        <p:nvSpPr>
          <p:cNvPr id="6" name="Text Placeholder 1">
            <a:extLst>
              <a:ext uri="{FF2B5EF4-FFF2-40B4-BE49-F238E27FC236}">
                <a16:creationId xmlns:a16="http://schemas.microsoft.com/office/drawing/2014/main" id="{2B90410A-50C6-D3FB-8686-4E1FD4CB510C}"/>
              </a:ext>
            </a:extLst>
          </p:cNvPr>
          <p:cNvSpPr>
            <a:spLocks noGrp="1"/>
          </p:cNvSpPr>
          <p:nvPr>
            <p:ph idx="1"/>
          </p:nvPr>
        </p:nvSpPr>
        <p:spPr>
          <a:xfrm>
            <a:off x="649224" y="1526190"/>
            <a:ext cx="7781544" cy="5416870"/>
          </a:xfrm>
        </p:spPr>
        <p:txBody>
          <a:bodyPr>
            <a:normAutofit fontScale="85000" lnSpcReduction="10000"/>
          </a:bodyPr>
          <a:lstStyle/>
          <a:p>
            <a:pPr algn="just">
              <a:buFont typeface="Wingdings" panose="05000000000000000000" pitchFamily="2" charset="2"/>
              <a:buChar char="§"/>
              <a:tabLst>
                <a:tab pos="339725" algn="l"/>
              </a:tabLst>
            </a:pPr>
            <a:r>
              <a:rPr lang="en-US" sz="3100">
                <a:solidFill>
                  <a:srgbClr val="002060"/>
                </a:solidFill>
                <a:latin typeface="Avenir Light"/>
              </a:rPr>
              <a:t>Joins together four distinct units with the mission to protect community health, prevent communicable disease, and provide a record of vital life events. </a:t>
            </a:r>
          </a:p>
          <a:p>
            <a:pPr algn="just">
              <a:buFont typeface="Wingdings" panose="05000000000000000000" pitchFamily="2" charset="2"/>
              <a:buChar char="§"/>
              <a:tabLst>
                <a:tab pos="339725" algn="l"/>
              </a:tabLst>
            </a:pPr>
            <a:r>
              <a:rPr lang="en-US" sz="3100">
                <a:solidFill>
                  <a:srgbClr val="002060"/>
                </a:solidFill>
                <a:latin typeface="Avenir Light"/>
              </a:rPr>
              <a:t>The four programs are: </a:t>
            </a:r>
          </a:p>
          <a:p>
            <a:pPr lvl="3" algn="just">
              <a:buClr>
                <a:schemeClr val="accent1"/>
              </a:buClr>
              <a:buFont typeface="Wingdings" panose="05000000000000000000" pitchFamily="2" charset="2"/>
              <a:buChar char="§"/>
              <a:tabLst>
                <a:tab pos="339725" algn="l"/>
              </a:tabLst>
            </a:pPr>
            <a:r>
              <a:rPr lang="en-US" sz="3100">
                <a:solidFill>
                  <a:srgbClr val="002060"/>
                </a:solidFill>
                <a:latin typeface="Avenir Light"/>
              </a:rPr>
              <a:t>Epidemiology Unit</a:t>
            </a:r>
          </a:p>
          <a:p>
            <a:pPr lvl="3" algn="just">
              <a:buClr>
                <a:schemeClr val="accent1"/>
              </a:buClr>
              <a:tabLst>
                <a:tab pos="339725" algn="l"/>
              </a:tabLst>
            </a:pPr>
            <a:r>
              <a:rPr lang="en-US" sz="3100">
                <a:solidFill>
                  <a:srgbClr val="002060"/>
                </a:solidFill>
                <a:latin typeface="Avenir Light"/>
              </a:rPr>
              <a:t>Public Health Laboratory (PHL)</a:t>
            </a:r>
          </a:p>
          <a:p>
            <a:pPr lvl="3" algn="just">
              <a:buClr>
                <a:schemeClr val="accent1"/>
              </a:buClr>
              <a:buFont typeface="Wingdings" panose="05000000000000000000" pitchFamily="2" charset="2"/>
              <a:buChar char="§"/>
              <a:tabLst>
                <a:tab pos="339725" algn="l"/>
              </a:tabLst>
            </a:pPr>
            <a:r>
              <a:rPr lang="en-US" sz="3100">
                <a:solidFill>
                  <a:srgbClr val="002060"/>
                </a:solidFill>
                <a:latin typeface="Avenir Light"/>
              </a:rPr>
              <a:t>Immunizations Unit</a:t>
            </a:r>
          </a:p>
          <a:p>
            <a:pPr lvl="3" algn="just">
              <a:buClr>
                <a:schemeClr val="accent1"/>
              </a:buClr>
              <a:tabLst>
                <a:tab pos="339725" algn="l"/>
              </a:tabLst>
            </a:pPr>
            <a:r>
              <a:rPr lang="en-US" sz="3100">
                <a:solidFill>
                  <a:srgbClr val="002060"/>
                </a:solidFill>
                <a:latin typeface="Avenir Light"/>
              </a:rPr>
              <a:t>Office of Vital Records &amp; Statistics (OVRS)</a:t>
            </a:r>
          </a:p>
          <a:p>
            <a:pPr lvl="3" algn="just">
              <a:buFont typeface="Wingdings" panose="05000000000000000000" pitchFamily="2" charset="2"/>
              <a:buChar char="§"/>
              <a:tabLst>
                <a:tab pos="339725" algn="l"/>
              </a:tabLst>
            </a:pPr>
            <a:endParaRPr lang="en-US" sz="2900">
              <a:solidFill>
                <a:srgbClr val="002060"/>
              </a:solidFill>
              <a:latin typeface="Avenir Light"/>
            </a:endParaRPr>
          </a:p>
          <a:p>
            <a:endParaRPr lang="en-US"/>
          </a:p>
        </p:txBody>
      </p:sp>
      <p:pic>
        <p:nvPicPr>
          <p:cNvPr id="7" name="Picture 6">
            <a:extLst>
              <a:ext uri="{FF2B5EF4-FFF2-40B4-BE49-F238E27FC236}">
                <a16:creationId xmlns:a16="http://schemas.microsoft.com/office/drawing/2014/main" id="{D2E6FAB1-936F-80E2-F548-3D9C877566F8}"/>
              </a:ext>
            </a:extLst>
          </p:cNvPr>
          <p:cNvPicPr>
            <a:picLocks noChangeAspect="1"/>
          </p:cNvPicPr>
          <p:nvPr/>
        </p:nvPicPr>
        <p:blipFill>
          <a:blip r:embed="rId3"/>
          <a:stretch>
            <a:fillRect/>
          </a:stretch>
        </p:blipFill>
        <p:spPr>
          <a:xfrm>
            <a:off x="6163939" y="3273801"/>
            <a:ext cx="2817523" cy="1840459"/>
          </a:xfrm>
          <a:prstGeom prst="rect">
            <a:avLst/>
          </a:prstGeom>
        </p:spPr>
      </p:pic>
      <p:sp>
        <p:nvSpPr>
          <p:cNvPr id="8" name="Text Placeholder 2">
            <a:extLst>
              <a:ext uri="{FF2B5EF4-FFF2-40B4-BE49-F238E27FC236}">
                <a16:creationId xmlns:a16="http://schemas.microsoft.com/office/drawing/2014/main" id="{FD06B9AF-657D-A56F-73B4-102FEAB648D6}"/>
              </a:ext>
            </a:extLst>
          </p:cNvPr>
          <p:cNvSpPr>
            <a:spLocks noGrp="1"/>
          </p:cNvSpPr>
          <p:nvPr>
            <p:ph type="title"/>
          </p:nvPr>
        </p:nvSpPr>
        <p:spPr>
          <a:xfrm>
            <a:off x="373016" y="320539"/>
            <a:ext cx="5850753" cy="741362"/>
          </a:xfrm>
        </p:spPr>
        <p:txBody>
          <a:bodyPr/>
          <a:lstStyle/>
          <a:p>
            <a:r>
              <a:rPr lang="en-US"/>
              <a:t>EPIDEMIOLOGY AND IMMUNIZATIONS SERVICES BRANCH (EISB)</a:t>
            </a:r>
          </a:p>
        </p:txBody>
      </p:sp>
    </p:spTree>
    <p:extLst>
      <p:ext uri="{BB962C8B-B14F-4D97-AF65-F5344CB8AC3E}">
        <p14:creationId xmlns:p14="http://schemas.microsoft.com/office/powerpoint/2010/main" val="219634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2EBD00C-9B1D-4551-9190-8B7E9174452E}"/>
              </a:ext>
            </a:extLst>
          </p:cNvPr>
          <p:cNvSpPr>
            <a:spLocks noGrp="1"/>
          </p:cNvSpPr>
          <p:nvPr>
            <p:ph type="sldNum" sz="quarter" idx="12"/>
          </p:nvPr>
        </p:nvSpPr>
        <p:spPr/>
        <p:txBody>
          <a:bodyPr/>
          <a:lstStyle/>
          <a:p>
            <a:fld id="{CFBA6597-D7DA-DC49-90B6-6291F05CD5D3}" type="slidenum">
              <a:rPr lang="en-US" smtClean="0"/>
              <a:pPr/>
              <a:t>2</a:t>
            </a:fld>
            <a:endParaRPr lang="en-US"/>
          </a:p>
        </p:txBody>
      </p:sp>
      <p:pic>
        <p:nvPicPr>
          <p:cNvPr id="8" name="Picture 7">
            <a:extLst>
              <a:ext uri="{FF2B5EF4-FFF2-40B4-BE49-F238E27FC236}">
                <a16:creationId xmlns:a16="http://schemas.microsoft.com/office/drawing/2014/main" id="{4001ECE4-45CA-4D85-95F8-0CECF88ECE96}"/>
              </a:ext>
            </a:extLst>
          </p:cNvPr>
          <p:cNvPicPr>
            <a:picLocks noChangeAspect="1"/>
          </p:cNvPicPr>
          <p:nvPr/>
        </p:nvPicPr>
        <p:blipFill rotWithShape="1">
          <a:blip r:embed="rId3"/>
          <a:srcRect b="23323"/>
          <a:stretch/>
        </p:blipFill>
        <p:spPr>
          <a:xfrm>
            <a:off x="0" y="2773383"/>
            <a:ext cx="9144000" cy="3948092"/>
          </a:xfrm>
          <a:prstGeom prst="rect">
            <a:avLst/>
          </a:prstGeom>
        </p:spPr>
      </p:pic>
      <p:pic>
        <p:nvPicPr>
          <p:cNvPr id="4" name="Picture 3">
            <a:extLst>
              <a:ext uri="{FF2B5EF4-FFF2-40B4-BE49-F238E27FC236}">
                <a16:creationId xmlns:a16="http://schemas.microsoft.com/office/drawing/2014/main" id="{2F89AE2A-828A-8CD0-2C12-F67410D7C8E2}"/>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AA0DBDD2-D0F4-A064-93D1-0A261A8CE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2763434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CEE7-D71C-EB23-C6E0-A891C6B32D2A}"/>
              </a:ext>
            </a:extLst>
          </p:cNvPr>
          <p:cNvSpPr>
            <a:spLocks noGrp="1"/>
          </p:cNvSpPr>
          <p:nvPr>
            <p:ph type="title"/>
          </p:nvPr>
        </p:nvSpPr>
        <p:spPr>
          <a:xfrm>
            <a:off x="457202" y="258369"/>
            <a:ext cx="5326743" cy="741362"/>
          </a:xfrm>
        </p:spPr>
        <p:txBody>
          <a:bodyPr/>
          <a:lstStyle/>
          <a:p>
            <a:r>
              <a:rPr lang="en-US">
                <a:latin typeface="Avenir Light"/>
              </a:rPr>
              <a:t>Recognizing Public Risks &amp; Solutions via EISB Focused Activities</a:t>
            </a:r>
            <a:endParaRPr lang="en-US"/>
          </a:p>
        </p:txBody>
      </p:sp>
      <p:sp>
        <p:nvSpPr>
          <p:cNvPr id="3" name="Slide Number Placeholder 2">
            <a:extLst>
              <a:ext uri="{FF2B5EF4-FFF2-40B4-BE49-F238E27FC236}">
                <a16:creationId xmlns:a16="http://schemas.microsoft.com/office/drawing/2014/main" id="{5E466727-F599-BCD3-0C2C-D568C44EC81D}"/>
              </a:ext>
            </a:extLst>
          </p:cNvPr>
          <p:cNvSpPr>
            <a:spLocks noGrp="1"/>
          </p:cNvSpPr>
          <p:nvPr>
            <p:ph type="sldNum" sz="quarter" idx="12"/>
          </p:nvPr>
        </p:nvSpPr>
        <p:spPr/>
        <p:txBody>
          <a:bodyPr/>
          <a:lstStyle/>
          <a:p>
            <a:fld id="{CFBA6597-D7DA-DC49-90B6-6291F05CD5D3}" type="slidenum">
              <a:rPr lang="en-US" smtClean="0"/>
              <a:t>20</a:t>
            </a:fld>
            <a:endParaRPr lang="en-US"/>
          </a:p>
        </p:txBody>
      </p:sp>
      <p:sp>
        <p:nvSpPr>
          <p:cNvPr id="5" name="Content Placeholder 4">
            <a:extLst>
              <a:ext uri="{FF2B5EF4-FFF2-40B4-BE49-F238E27FC236}">
                <a16:creationId xmlns:a16="http://schemas.microsoft.com/office/drawing/2014/main" id="{59F4791E-39A8-051A-C7AB-C381357C01BB}"/>
              </a:ext>
            </a:extLst>
          </p:cNvPr>
          <p:cNvSpPr>
            <a:spLocks noGrp="1"/>
          </p:cNvSpPr>
          <p:nvPr>
            <p:ph idx="1"/>
          </p:nvPr>
        </p:nvSpPr>
        <p:spPr>
          <a:xfrm>
            <a:off x="457202" y="1254643"/>
            <a:ext cx="8059477" cy="5603358"/>
          </a:xfrm>
        </p:spPr>
        <p:txBody>
          <a:bodyPr vert="horz" lIns="0" tIns="0" rIns="0" bIns="0" rtlCol="0" anchor="t">
            <a:normAutofit fontScale="55000" lnSpcReduction="20000"/>
          </a:bodyPr>
          <a:lstStyle/>
          <a:p>
            <a:r>
              <a:rPr lang="en-US" sz="3200" b="1">
                <a:solidFill>
                  <a:srgbClr val="002060"/>
                </a:solidFill>
                <a:latin typeface="Avenir Light"/>
              </a:rPr>
              <a:t>Epidemiology</a:t>
            </a:r>
            <a:r>
              <a:rPr lang="en-US" sz="3200">
                <a:solidFill>
                  <a:srgbClr val="002060"/>
                </a:solidFill>
                <a:latin typeface="Avenir Light"/>
              </a:rPr>
              <a:t> identifies, investigates, registers, and evaluates communicable, reportable, and emerging diseases and conditions to protect the health of the community.  </a:t>
            </a:r>
          </a:p>
          <a:p>
            <a:r>
              <a:rPr lang="en-US" sz="3200" b="1" i="0">
                <a:solidFill>
                  <a:srgbClr val="002060"/>
                </a:solidFill>
                <a:effectLst/>
                <a:latin typeface="Avenir Light"/>
              </a:rPr>
              <a:t>PHL</a:t>
            </a:r>
            <a:r>
              <a:rPr lang="en-US" sz="3200" b="0" i="0">
                <a:solidFill>
                  <a:srgbClr val="002060"/>
                </a:solidFill>
                <a:effectLst/>
                <a:latin typeface="Avenir Light"/>
              </a:rPr>
              <a:t> works in conjunction with public health clinics, local hospitals, healthcare providers, and EISB to analyze clinical and environmental samples, supporting the core activities of surveillance, assessment and assurance</a:t>
            </a:r>
            <a:r>
              <a:rPr lang="en-US" sz="3200" b="0" i="0">
                <a:effectLst/>
                <a:latin typeface="Avenir Light"/>
              </a:rPr>
              <a:t>.</a:t>
            </a:r>
          </a:p>
          <a:p>
            <a:r>
              <a:rPr lang="en-US" sz="3200" b="1" i="0">
                <a:solidFill>
                  <a:srgbClr val="002060"/>
                </a:solidFill>
                <a:effectLst/>
                <a:latin typeface="Avenir Light"/>
              </a:rPr>
              <a:t>Immunization Unit </a:t>
            </a:r>
            <a:r>
              <a:rPr lang="en-US" sz="3200" b="0" i="0">
                <a:solidFill>
                  <a:srgbClr val="002060"/>
                </a:solidFill>
                <a:effectLst/>
                <a:latin typeface="Avenir Light"/>
              </a:rPr>
              <a:t>stops vaccine-preventable diseases, promoting vaccines, disease tracking, education, working with the community and reporting to the California Immunization Registry.</a:t>
            </a:r>
          </a:p>
          <a:p>
            <a:pPr algn="l">
              <a:spcAft>
                <a:spcPts val="750"/>
              </a:spcAft>
            </a:pPr>
            <a:r>
              <a:rPr lang="en-US" sz="3200" b="1" i="0">
                <a:solidFill>
                  <a:srgbClr val="002060"/>
                </a:solidFill>
                <a:effectLst/>
                <a:latin typeface="Avenir Light"/>
              </a:rPr>
              <a:t>OVRS</a:t>
            </a:r>
            <a:r>
              <a:rPr lang="en-US" sz="3200" b="0" i="0">
                <a:solidFill>
                  <a:srgbClr val="002060"/>
                </a:solidFill>
                <a:effectLst/>
                <a:latin typeface="Avenir Light"/>
              </a:rPr>
              <a:t> reviews and registers birth, death, and fetal death records in San Diego. </a:t>
            </a:r>
          </a:p>
          <a:p>
            <a:pPr lvl="1">
              <a:spcAft>
                <a:spcPts val="750"/>
              </a:spcAft>
            </a:pPr>
            <a:r>
              <a:rPr lang="en-US" sz="3200">
                <a:solidFill>
                  <a:srgbClr val="002060"/>
                </a:solidFill>
                <a:latin typeface="Avenir Light"/>
              </a:rPr>
              <a:t>D</a:t>
            </a:r>
            <a:r>
              <a:rPr lang="en-US" sz="3200" b="0" i="0">
                <a:solidFill>
                  <a:srgbClr val="002060"/>
                </a:solidFill>
                <a:effectLst/>
                <a:latin typeface="Avenir Light"/>
              </a:rPr>
              <a:t>eath certificate includes circumstances and cause of death. </a:t>
            </a:r>
          </a:p>
          <a:p>
            <a:pPr lvl="1">
              <a:spcAft>
                <a:spcPts val="750"/>
              </a:spcAft>
            </a:pPr>
            <a:r>
              <a:rPr lang="en-US" sz="3200" b="0" i="0">
                <a:solidFill>
                  <a:srgbClr val="002060"/>
                </a:solidFill>
                <a:effectLst/>
                <a:latin typeface="Avenir Light"/>
              </a:rPr>
              <a:t>Some information is coded for statistics, allowing agencies to assess health needs, trends and research.</a:t>
            </a:r>
          </a:p>
          <a:p>
            <a:endParaRPr lang="en-US" sz="2000" b="0" i="0">
              <a:effectLst/>
            </a:endParaRPr>
          </a:p>
          <a:p>
            <a:endParaRPr lang="en-US"/>
          </a:p>
        </p:txBody>
      </p:sp>
    </p:spTree>
    <p:extLst>
      <p:ext uri="{BB962C8B-B14F-4D97-AF65-F5344CB8AC3E}">
        <p14:creationId xmlns:p14="http://schemas.microsoft.com/office/powerpoint/2010/main" val="1516922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FD8B4-D164-9ABA-23A2-65FC9014D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221EC-5D6E-2267-3377-90E2037D57EF}"/>
              </a:ext>
            </a:extLst>
          </p:cNvPr>
          <p:cNvSpPr>
            <a:spLocks noGrp="1"/>
          </p:cNvSpPr>
          <p:nvPr>
            <p:ph type="title"/>
          </p:nvPr>
        </p:nvSpPr>
        <p:spPr>
          <a:xfrm>
            <a:off x="475704" y="217818"/>
            <a:ext cx="5326743" cy="741362"/>
          </a:xfrm>
        </p:spPr>
        <p:txBody>
          <a:bodyPr/>
          <a:lstStyle/>
          <a:p>
            <a:r>
              <a:rPr lang="en-US"/>
              <a:t>Public Health Officer (PHO)</a:t>
            </a:r>
          </a:p>
        </p:txBody>
      </p:sp>
      <p:sp>
        <p:nvSpPr>
          <p:cNvPr id="7" name="Content Placeholder 3">
            <a:extLst>
              <a:ext uri="{FF2B5EF4-FFF2-40B4-BE49-F238E27FC236}">
                <a16:creationId xmlns:a16="http://schemas.microsoft.com/office/drawing/2014/main" id="{7EA2E043-D219-A110-FB55-158018E08788}"/>
              </a:ext>
            </a:extLst>
          </p:cNvPr>
          <p:cNvSpPr txBox="1">
            <a:spLocks/>
          </p:cNvSpPr>
          <p:nvPr/>
        </p:nvSpPr>
        <p:spPr>
          <a:xfrm>
            <a:off x="235289" y="1198127"/>
            <a:ext cx="7081405" cy="5256461"/>
          </a:xfrm>
          <a:prstGeom prst="rect">
            <a:avLst/>
          </a:prstGeom>
          <a:noFill/>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A0C04"/>
              </a:buClr>
            </a:pPr>
            <a:r>
              <a:rPr lang="en-US" sz="1800">
                <a:solidFill>
                  <a:srgbClr val="002060"/>
                </a:solidFill>
                <a:latin typeface="Avenir Light"/>
              </a:rPr>
              <a:t>Plans, directs, and coordinates all functions and medical activities of multiple public health programs or services, managing the overall activities of the region’s PHS including, epidemiology and communicable disease control, chronic disease control and prevention, and multiple other public health efforts.</a:t>
            </a:r>
          </a:p>
          <a:p>
            <a:pPr>
              <a:buClr>
                <a:srgbClr val="0A0C04"/>
              </a:buClr>
            </a:pPr>
            <a:r>
              <a:rPr lang="en-US" sz="1800">
                <a:solidFill>
                  <a:srgbClr val="002060"/>
                </a:solidFill>
                <a:latin typeface="Avenir Light"/>
              </a:rPr>
              <a:t> Observes and enforces orders and ordinances from local governing bodies, pertaining to public health and sanitary matters; orders, including quarantine and other statues and regulations, prescribed by the department and statues relating to public health (Health &amp; Safety Code § 101030, 101470). </a:t>
            </a:r>
          </a:p>
          <a:p>
            <a:pPr>
              <a:buClr>
                <a:srgbClr val="0A0C04"/>
              </a:buClr>
            </a:pPr>
            <a:r>
              <a:rPr lang="en-US" sz="1800">
                <a:solidFill>
                  <a:srgbClr val="002060"/>
                </a:solidFill>
                <a:latin typeface="Avenir Light"/>
              </a:rPr>
              <a:t>May declare a local health emergency (Health &amp; Safety Code § 101080).</a:t>
            </a:r>
          </a:p>
          <a:p>
            <a:pPr>
              <a:buClr>
                <a:srgbClr val="0A0C04"/>
              </a:buClr>
            </a:pPr>
            <a:r>
              <a:rPr lang="en-US" sz="1800">
                <a:solidFill>
                  <a:srgbClr val="002060"/>
                </a:solidFill>
                <a:latin typeface="Avenir Light"/>
              </a:rPr>
              <a:t>May issue adaptive responses even prior to a declaration. </a:t>
            </a:r>
          </a:p>
          <a:p>
            <a:pPr>
              <a:buClr>
                <a:srgbClr val="0A0C04"/>
              </a:buClr>
            </a:pPr>
            <a:endParaRPr lang="en-US" sz="1900">
              <a:solidFill>
                <a:srgbClr val="0A0C04"/>
              </a:solidFill>
              <a:cs typeface="Arial"/>
            </a:endParaRPr>
          </a:p>
        </p:txBody>
      </p:sp>
      <p:sp>
        <p:nvSpPr>
          <p:cNvPr id="3" name="Slide Number Placeholder 2">
            <a:extLst>
              <a:ext uri="{FF2B5EF4-FFF2-40B4-BE49-F238E27FC236}">
                <a16:creationId xmlns:a16="http://schemas.microsoft.com/office/drawing/2014/main" id="{0EB3768D-901B-BDDF-E2D8-C2A5F1332AA2}"/>
              </a:ext>
            </a:extLst>
          </p:cNvPr>
          <p:cNvSpPr>
            <a:spLocks noGrp="1"/>
          </p:cNvSpPr>
          <p:nvPr>
            <p:ph type="sldNum" sz="quarter" idx="12"/>
          </p:nvPr>
        </p:nvSpPr>
        <p:spPr/>
        <p:txBody>
          <a:bodyPr/>
          <a:lstStyle/>
          <a:p>
            <a:fld id="{CFBA6597-D7DA-DC49-90B6-6291F05CD5D3}" type="slidenum">
              <a:rPr lang="en-US" smtClean="0"/>
              <a:t>21</a:t>
            </a:fld>
            <a:endParaRPr lang="en-US"/>
          </a:p>
        </p:txBody>
      </p:sp>
      <p:pic>
        <p:nvPicPr>
          <p:cNvPr id="4" name="Picture 3">
            <a:extLst>
              <a:ext uri="{FF2B5EF4-FFF2-40B4-BE49-F238E27FC236}">
                <a16:creationId xmlns:a16="http://schemas.microsoft.com/office/drawing/2014/main" id="{122B8A46-C171-07D5-37A8-30BC33B6CA43}"/>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BB276EAF-1BEF-2A02-6617-B8C65552F5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pic>
        <p:nvPicPr>
          <p:cNvPr id="5" name="Picture 4">
            <a:extLst>
              <a:ext uri="{FF2B5EF4-FFF2-40B4-BE49-F238E27FC236}">
                <a16:creationId xmlns:a16="http://schemas.microsoft.com/office/drawing/2014/main" id="{F0D9217D-09A4-E39F-6CC8-01712CE92BC5}"/>
              </a:ext>
            </a:extLst>
          </p:cNvPr>
          <p:cNvPicPr>
            <a:picLocks noChangeAspect="1"/>
          </p:cNvPicPr>
          <p:nvPr/>
        </p:nvPicPr>
        <p:blipFill>
          <a:blip r:embed="rId5"/>
          <a:srcRect l="21963" r="33979"/>
          <a:stretch/>
        </p:blipFill>
        <p:spPr>
          <a:xfrm>
            <a:off x="7349838" y="3826357"/>
            <a:ext cx="1625262" cy="227536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E79D0C2-BFFA-0E30-C07D-2BF3ABE7DA79}"/>
              </a:ext>
            </a:extLst>
          </p:cNvPr>
          <p:cNvPicPr>
            <a:picLocks noChangeAspect="1"/>
          </p:cNvPicPr>
          <p:nvPr/>
        </p:nvPicPr>
        <p:blipFill>
          <a:blip r:embed="rId6"/>
          <a:stretch>
            <a:fillRect/>
          </a:stretch>
        </p:blipFill>
        <p:spPr>
          <a:xfrm>
            <a:off x="7349838" y="1343936"/>
            <a:ext cx="1625262" cy="22753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749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50B39-02A1-9835-DF77-376C0229B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67AABC-BD50-8737-43CD-1BFC9B2B16EB}"/>
              </a:ext>
            </a:extLst>
          </p:cNvPr>
          <p:cNvSpPr>
            <a:spLocks noGrp="1"/>
          </p:cNvSpPr>
          <p:nvPr>
            <p:ph type="title"/>
          </p:nvPr>
        </p:nvSpPr>
        <p:spPr/>
        <p:txBody>
          <a:bodyPr/>
          <a:lstStyle/>
          <a:p>
            <a:r>
              <a:rPr lang="en-US"/>
              <a:t>Adaptive Responses </a:t>
            </a:r>
          </a:p>
        </p:txBody>
      </p:sp>
      <p:sp>
        <p:nvSpPr>
          <p:cNvPr id="4" name="Content Placeholder 3">
            <a:extLst>
              <a:ext uri="{FF2B5EF4-FFF2-40B4-BE49-F238E27FC236}">
                <a16:creationId xmlns:a16="http://schemas.microsoft.com/office/drawing/2014/main" id="{DE465B10-1806-CA36-4AD8-DB5D58BEB628}"/>
              </a:ext>
            </a:extLst>
          </p:cNvPr>
          <p:cNvSpPr>
            <a:spLocks noGrp="1"/>
          </p:cNvSpPr>
          <p:nvPr>
            <p:ph sz="half" idx="2"/>
          </p:nvPr>
        </p:nvSpPr>
        <p:spPr>
          <a:xfrm>
            <a:off x="186618" y="2119790"/>
            <a:ext cx="4209362" cy="4567448"/>
          </a:xfrm>
          <a:solidFill>
            <a:schemeClr val="accent5">
              <a:lumMod val="20000"/>
              <a:lumOff val="80000"/>
            </a:schemeClr>
          </a:solidFill>
        </p:spPr>
        <p:txBody>
          <a:bodyPr>
            <a:noAutofit/>
          </a:bodyPr>
          <a:lstStyle/>
          <a:p>
            <a:r>
              <a:rPr lang="en-US">
                <a:solidFill>
                  <a:srgbClr val="002060"/>
                </a:solidFill>
              </a:rPr>
              <a:t>There may be  measures implemented especially when there are no therapeutics, treatments nor available vaccines and include:</a:t>
            </a:r>
          </a:p>
          <a:p>
            <a:r>
              <a:rPr lang="en-US">
                <a:solidFill>
                  <a:srgbClr val="002060"/>
                </a:solidFill>
              </a:rPr>
              <a:t>Actions supporting diseases control</a:t>
            </a:r>
          </a:p>
          <a:p>
            <a:r>
              <a:rPr lang="en-US">
                <a:solidFill>
                  <a:srgbClr val="002060"/>
                </a:solidFill>
              </a:rPr>
              <a:t>Containment and mitigation</a:t>
            </a:r>
          </a:p>
          <a:p>
            <a:r>
              <a:rPr lang="en-US">
                <a:solidFill>
                  <a:srgbClr val="002060"/>
                </a:solidFill>
              </a:rPr>
              <a:t>Restrictions on movement, travel advisory warnings </a:t>
            </a:r>
          </a:p>
          <a:p>
            <a:r>
              <a:rPr lang="en-US">
                <a:solidFill>
                  <a:srgbClr val="002060"/>
                </a:solidFill>
              </a:rPr>
              <a:t>Nonpharmaceutical Interventions (NPIs) also called community mitigations strategies </a:t>
            </a:r>
          </a:p>
          <a:p>
            <a:endParaRPr lang="en-US">
              <a:solidFill>
                <a:srgbClr val="0A0C04"/>
              </a:solidFill>
            </a:endParaRPr>
          </a:p>
        </p:txBody>
      </p:sp>
      <p:sp>
        <p:nvSpPr>
          <p:cNvPr id="6" name="Content Placeholder 5">
            <a:extLst>
              <a:ext uri="{FF2B5EF4-FFF2-40B4-BE49-F238E27FC236}">
                <a16:creationId xmlns:a16="http://schemas.microsoft.com/office/drawing/2014/main" id="{7FDD0B85-D19B-9816-F79E-761571397472}"/>
              </a:ext>
            </a:extLst>
          </p:cNvPr>
          <p:cNvSpPr>
            <a:spLocks noGrp="1"/>
          </p:cNvSpPr>
          <p:nvPr>
            <p:ph sz="quarter" idx="4"/>
          </p:nvPr>
        </p:nvSpPr>
        <p:spPr>
          <a:xfrm>
            <a:off x="4746433" y="2119790"/>
            <a:ext cx="4210949" cy="4567448"/>
          </a:xfrm>
          <a:solidFill>
            <a:schemeClr val="accent6">
              <a:lumMod val="20000"/>
              <a:lumOff val="80000"/>
            </a:schemeClr>
          </a:solidFill>
        </p:spPr>
        <p:txBody>
          <a:bodyPr>
            <a:normAutofit/>
          </a:bodyPr>
          <a:lstStyle/>
          <a:p>
            <a:r>
              <a:rPr lang="en-US" sz="1600">
                <a:solidFill>
                  <a:srgbClr val="002060"/>
                </a:solidFill>
                <a:effectLst/>
                <a:latin typeface="+mj-lt"/>
                <a:ea typeface="Calibri" panose="020F0502020204030204" pitchFamily="34" charset="0"/>
                <a:cs typeface="Times New Roman" panose="02020603050405020304" pitchFamily="18" charset="0"/>
              </a:rPr>
              <a:t>Social distancing</a:t>
            </a:r>
          </a:p>
          <a:p>
            <a:r>
              <a:rPr lang="en-US" sz="1600">
                <a:solidFill>
                  <a:srgbClr val="002060"/>
                </a:solidFill>
                <a:latin typeface="+mj-lt"/>
                <a:ea typeface="Calibri" panose="020F0502020204030204" pitchFamily="34" charset="0"/>
                <a:cs typeface="Times New Roman" panose="02020603050405020304" pitchFamily="18" charset="0"/>
              </a:rPr>
              <a:t>External decontamination  </a:t>
            </a:r>
          </a:p>
          <a:p>
            <a:r>
              <a:rPr lang="en-US" sz="1600">
                <a:solidFill>
                  <a:srgbClr val="002060"/>
                </a:solidFill>
                <a:effectLst/>
                <a:latin typeface="+mj-lt"/>
                <a:ea typeface="Calibri" panose="020F0502020204030204" pitchFamily="34" charset="0"/>
                <a:cs typeface="Times New Roman" panose="02020603050405020304" pitchFamily="18" charset="0"/>
              </a:rPr>
              <a:t>Hygiene and repeated instructions and education</a:t>
            </a:r>
            <a:endParaRPr lang="en-US" sz="1600">
              <a:solidFill>
                <a:srgbClr val="002060"/>
              </a:solidFill>
              <a:latin typeface="+mj-lt"/>
            </a:endParaRPr>
          </a:p>
          <a:p>
            <a:r>
              <a:rPr lang="en-US" sz="1600">
                <a:solidFill>
                  <a:srgbClr val="002060"/>
                </a:solidFill>
                <a:latin typeface="+mj-lt"/>
              </a:rPr>
              <a:t>Isolation and quarantine</a:t>
            </a:r>
          </a:p>
          <a:p>
            <a:r>
              <a:rPr lang="en-US" sz="1600">
                <a:solidFill>
                  <a:srgbClr val="002060"/>
                </a:solidFill>
                <a:latin typeface="+mj-lt"/>
              </a:rPr>
              <a:t>As an example, adapted responses were rapidly applied and reinforced throughout the COVID-19 outbreak and  eventual global pandemic.</a:t>
            </a:r>
          </a:p>
          <a:p>
            <a:endParaRPr lang="en-US">
              <a:solidFill>
                <a:srgbClr val="0A0C04"/>
              </a:solidFill>
              <a:latin typeface="+mj-lt"/>
            </a:endParaRPr>
          </a:p>
        </p:txBody>
      </p:sp>
      <p:sp>
        <p:nvSpPr>
          <p:cNvPr id="11" name="Rectangle 10">
            <a:extLst>
              <a:ext uri="{FF2B5EF4-FFF2-40B4-BE49-F238E27FC236}">
                <a16:creationId xmlns:a16="http://schemas.microsoft.com/office/drawing/2014/main" id="{2E5802EB-5636-06DF-8098-F26E975791E6}"/>
              </a:ext>
            </a:extLst>
          </p:cNvPr>
          <p:cNvSpPr/>
          <p:nvPr/>
        </p:nvSpPr>
        <p:spPr>
          <a:xfrm>
            <a:off x="186618" y="1275160"/>
            <a:ext cx="4210949" cy="63976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t>Measures To Reduce Risk</a:t>
            </a:r>
          </a:p>
        </p:txBody>
      </p:sp>
      <p:sp>
        <p:nvSpPr>
          <p:cNvPr id="12" name="Rectangle 11">
            <a:extLst>
              <a:ext uri="{FF2B5EF4-FFF2-40B4-BE49-F238E27FC236}">
                <a16:creationId xmlns:a16="http://schemas.microsoft.com/office/drawing/2014/main" id="{401E012C-F797-E4DA-0F35-2E5E39C1C11B}"/>
              </a:ext>
            </a:extLst>
          </p:cNvPr>
          <p:cNvSpPr/>
          <p:nvPr/>
        </p:nvSpPr>
        <p:spPr>
          <a:xfrm>
            <a:off x="4746433" y="1275160"/>
            <a:ext cx="4210949" cy="63976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t>Reducing Exposure To Disease</a:t>
            </a:r>
          </a:p>
        </p:txBody>
      </p:sp>
      <p:sp>
        <p:nvSpPr>
          <p:cNvPr id="17" name="Rectangle 16">
            <a:extLst>
              <a:ext uri="{FF2B5EF4-FFF2-40B4-BE49-F238E27FC236}">
                <a16:creationId xmlns:a16="http://schemas.microsoft.com/office/drawing/2014/main" id="{346BE177-CA45-E629-0E0F-6C30C5F5568F}"/>
              </a:ext>
            </a:extLst>
          </p:cNvPr>
          <p:cNvSpPr/>
          <p:nvPr/>
        </p:nvSpPr>
        <p:spPr>
          <a:xfrm>
            <a:off x="4533900" y="1162530"/>
            <a:ext cx="74613" cy="582792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51923BF-B939-DACB-57DB-F592BE9530B1}"/>
              </a:ext>
            </a:extLst>
          </p:cNvPr>
          <p:cNvSpPr>
            <a:spLocks noGrp="1"/>
          </p:cNvSpPr>
          <p:nvPr>
            <p:ph type="sldNum" sz="quarter" idx="12"/>
          </p:nvPr>
        </p:nvSpPr>
        <p:spPr/>
        <p:txBody>
          <a:bodyPr/>
          <a:lstStyle/>
          <a:p>
            <a:fld id="{CFBA6597-D7DA-DC49-90B6-6291F05CD5D3}" type="slidenum">
              <a:rPr lang="en-US" smtClean="0"/>
              <a:pPr/>
              <a:t>22</a:t>
            </a:fld>
            <a:endParaRPr lang="en-US"/>
          </a:p>
        </p:txBody>
      </p:sp>
      <p:pic>
        <p:nvPicPr>
          <p:cNvPr id="5" name="Picture 4">
            <a:extLst>
              <a:ext uri="{FF2B5EF4-FFF2-40B4-BE49-F238E27FC236}">
                <a16:creationId xmlns:a16="http://schemas.microsoft.com/office/drawing/2014/main" id="{EF8F5D12-F5D4-68EC-C482-E3BA5E88705B}"/>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7" name="Picture 6" descr="A black and white logo&#10;&#10;Description automatically generated">
            <a:extLst>
              <a:ext uri="{FF2B5EF4-FFF2-40B4-BE49-F238E27FC236}">
                <a16:creationId xmlns:a16="http://schemas.microsoft.com/office/drawing/2014/main" id="{13EF6DAC-407B-994C-076F-6AFCEAE5B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4062117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46AC-2E89-408D-91A7-9A611E0DA421}"/>
              </a:ext>
            </a:extLst>
          </p:cNvPr>
          <p:cNvSpPr>
            <a:spLocks noGrp="1"/>
          </p:cNvSpPr>
          <p:nvPr>
            <p:ph type="title"/>
          </p:nvPr>
        </p:nvSpPr>
        <p:spPr/>
        <p:txBody>
          <a:bodyPr/>
          <a:lstStyle/>
          <a:p>
            <a:r>
              <a:rPr lang="en-US"/>
              <a:t>San Diego County Actions</a:t>
            </a:r>
          </a:p>
        </p:txBody>
      </p:sp>
      <p:sp>
        <p:nvSpPr>
          <p:cNvPr id="7" name="Rectangle: Single Corner Rounded 6">
            <a:extLst>
              <a:ext uri="{FF2B5EF4-FFF2-40B4-BE49-F238E27FC236}">
                <a16:creationId xmlns:a16="http://schemas.microsoft.com/office/drawing/2014/main" id="{9FF8105B-9026-4521-8B9D-0F1265A9FDB3}"/>
              </a:ext>
            </a:extLst>
          </p:cNvPr>
          <p:cNvSpPr/>
          <p:nvPr/>
        </p:nvSpPr>
        <p:spPr>
          <a:xfrm>
            <a:off x="160800" y="1274769"/>
            <a:ext cx="7874490" cy="638978"/>
          </a:xfrm>
          <a:prstGeom prst="round1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a:t>ICS is used by the COSD in all activations by the:</a:t>
            </a:r>
          </a:p>
        </p:txBody>
      </p:sp>
      <p:sp>
        <p:nvSpPr>
          <p:cNvPr id="9" name="Content Placeholder 3">
            <a:extLst>
              <a:ext uri="{FF2B5EF4-FFF2-40B4-BE49-F238E27FC236}">
                <a16:creationId xmlns:a16="http://schemas.microsoft.com/office/drawing/2014/main" id="{4A8BCFF0-9AC2-4888-916B-7A85324367F5}"/>
              </a:ext>
            </a:extLst>
          </p:cNvPr>
          <p:cNvSpPr txBox="1">
            <a:spLocks/>
          </p:cNvSpPr>
          <p:nvPr/>
        </p:nvSpPr>
        <p:spPr>
          <a:xfrm>
            <a:off x="153767" y="1903390"/>
            <a:ext cx="8591044" cy="4570590"/>
          </a:xfrm>
          <a:prstGeom prst="rect">
            <a:avLst/>
          </a:prstGeom>
          <a:noFill/>
          <a:ln>
            <a:solidFill>
              <a:schemeClr val="accent4"/>
            </a:solidFill>
          </a:ln>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226695">
              <a:buClr>
                <a:srgbClr val="808080">
                  <a:lumMod val="75000"/>
                </a:srgbClr>
              </a:buClr>
            </a:pPr>
            <a:r>
              <a:rPr lang="en-US" sz="1800">
                <a:solidFill>
                  <a:srgbClr val="002060"/>
                </a:solidFill>
              </a:rPr>
              <a:t>County Offices of Emergency Services (</a:t>
            </a:r>
            <a:r>
              <a:rPr lang="en-US" sz="1800" b="1">
                <a:solidFill>
                  <a:srgbClr val="002060"/>
                </a:solidFill>
              </a:rPr>
              <a:t>OES</a:t>
            </a:r>
            <a:r>
              <a:rPr lang="en-US" sz="1800">
                <a:solidFill>
                  <a:srgbClr val="002060"/>
                </a:solidFill>
              </a:rPr>
              <a:t>) and activation of the Operational Area-Emergency Operations Center (OA-</a:t>
            </a:r>
            <a:r>
              <a:rPr lang="en-US" sz="1800" b="1">
                <a:solidFill>
                  <a:srgbClr val="002060"/>
                </a:solidFill>
              </a:rPr>
              <a:t>EOC</a:t>
            </a:r>
            <a:r>
              <a:rPr lang="en-US" sz="1800">
                <a:solidFill>
                  <a:srgbClr val="002060"/>
                </a:solidFill>
              </a:rPr>
              <a:t>)</a:t>
            </a:r>
            <a:endParaRPr lang="en-US">
              <a:solidFill>
                <a:srgbClr val="002060"/>
              </a:solidFill>
              <a:cs typeface="Arial"/>
            </a:endParaRPr>
          </a:p>
          <a:p>
            <a:pPr lvl="1" indent="-226695">
              <a:buClr>
                <a:srgbClr val="808080">
                  <a:lumMod val="75000"/>
                </a:srgbClr>
              </a:buClr>
            </a:pPr>
            <a:r>
              <a:rPr lang="en-US" sz="1800">
                <a:solidFill>
                  <a:srgbClr val="002060"/>
                </a:solidFill>
              </a:rPr>
              <a:t>Public Health Preparedness &amp; Response (</a:t>
            </a:r>
            <a:r>
              <a:rPr lang="en-US" sz="1800" b="1">
                <a:solidFill>
                  <a:srgbClr val="002060"/>
                </a:solidFill>
              </a:rPr>
              <a:t>PHPR</a:t>
            </a:r>
            <a:r>
              <a:rPr lang="en-US" sz="1800">
                <a:solidFill>
                  <a:srgbClr val="002060"/>
                </a:solidFill>
              </a:rPr>
              <a:t>) activation of Departmental Operations Center/Medical Operations Center (PHPR DOC/MOC). Commonly called </a:t>
            </a:r>
            <a:r>
              <a:rPr lang="en-US" sz="1800" b="1">
                <a:solidFill>
                  <a:srgbClr val="002060"/>
                </a:solidFill>
              </a:rPr>
              <a:t>MOC</a:t>
            </a:r>
            <a:r>
              <a:rPr lang="en-US" sz="1800">
                <a:solidFill>
                  <a:srgbClr val="002060"/>
                </a:solidFill>
              </a:rPr>
              <a:t>.</a:t>
            </a:r>
          </a:p>
          <a:p>
            <a:pPr lvl="1" indent="-226695">
              <a:buClr>
                <a:srgbClr val="606060"/>
              </a:buClr>
            </a:pPr>
            <a:r>
              <a:rPr lang="en-US" sz="1800">
                <a:solidFill>
                  <a:srgbClr val="002060"/>
                </a:solidFill>
              </a:rPr>
              <a:t>Any incident that reaches a threshold where it becomes significant enough to merit special attention, require additional resources, results in an increased public safety threat or causes media attention.  This could include an outbreak event.</a:t>
            </a:r>
            <a:endParaRPr lang="en-US" sz="1800">
              <a:solidFill>
                <a:srgbClr val="002060"/>
              </a:solidFill>
              <a:cs typeface="Arial"/>
            </a:endParaRPr>
          </a:p>
        </p:txBody>
      </p:sp>
      <p:sp>
        <p:nvSpPr>
          <p:cNvPr id="3" name="Slide Number Placeholder 2">
            <a:extLst>
              <a:ext uri="{FF2B5EF4-FFF2-40B4-BE49-F238E27FC236}">
                <a16:creationId xmlns:a16="http://schemas.microsoft.com/office/drawing/2014/main" id="{C142E0D9-B2E7-40C1-8575-2673B436C478}"/>
              </a:ext>
            </a:extLst>
          </p:cNvPr>
          <p:cNvSpPr>
            <a:spLocks noGrp="1"/>
          </p:cNvSpPr>
          <p:nvPr>
            <p:ph type="sldNum" sz="quarter" idx="12"/>
          </p:nvPr>
        </p:nvSpPr>
        <p:spPr/>
        <p:txBody>
          <a:bodyPr/>
          <a:lstStyle/>
          <a:p>
            <a:fld id="{CFBA6597-D7DA-DC49-90B6-6291F05CD5D3}" type="slidenum">
              <a:rPr lang="en-US" smtClean="0"/>
              <a:t>23</a:t>
            </a:fld>
            <a:endParaRPr lang="en-US"/>
          </a:p>
        </p:txBody>
      </p:sp>
      <p:pic>
        <p:nvPicPr>
          <p:cNvPr id="4" name="Picture 3">
            <a:extLst>
              <a:ext uri="{FF2B5EF4-FFF2-40B4-BE49-F238E27FC236}">
                <a16:creationId xmlns:a16="http://schemas.microsoft.com/office/drawing/2014/main" id="{941215E0-EDCF-6B93-4C8C-871F2E4D1277}"/>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0177A550-3180-BB20-38F2-0EE228D313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226339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3C522-BA55-3ED3-FF56-2CFD00BF25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42AD8-9643-4E4F-96A9-04D12E8ED2FA}"/>
              </a:ext>
            </a:extLst>
          </p:cNvPr>
          <p:cNvSpPr>
            <a:spLocks noGrp="1"/>
          </p:cNvSpPr>
          <p:nvPr>
            <p:ph type="title"/>
          </p:nvPr>
        </p:nvSpPr>
        <p:spPr/>
        <p:txBody>
          <a:bodyPr/>
          <a:lstStyle/>
          <a:p>
            <a:r>
              <a:rPr lang="en-US"/>
              <a:t>Factors impacting ICS Activation</a:t>
            </a:r>
          </a:p>
        </p:txBody>
      </p:sp>
      <p:sp>
        <p:nvSpPr>
          <p:cNvPr id="7" name="Content Placeholder 3">
            <a:extLst>
              <a:ext uri="{FF2B5EF4-FFF2-40B4-BE49-F238E27FC236}">
                <a16:creationId xmlns:a16="http://schemas.microsoft.com/office/drawing/2014/main" id="{A42D8166-BFB9-6B54-38CF-54FE055BF468}"/>
              </a:ext>
            </a:extLst>
          </p:cNvPr>
          <p:cNvSpPr txBox="1">
            <a:spLocks/>
          </p:cNvSpPr>
          <p:nvPr/>
        </p:nvSpPr>
        <p:spPr>
          <a:xfrm>
            <a:off x="240031" y="1417320"/>
            <a:ext cx="8591044" cy="5171678"/>
          </a:xfrm>
          <a:prstGeom prst="rect">
            <a:avLst/>
          </a:prstGeom>
          <a:noFill/>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Clr>
                <a:srgbClr val="808080">
                  <a:lumMod val="75000"/>
                </a:srgbClr>
              </a:buClr>
            </a:pPr>
            <a:r>
              <a:rPr lang="en-US" sz="1800">
                <a:solidFill>
                  <a:srgbClr val="002060"/>
                </a:solidFill>
                <a:latin typeface="Avenir Light"/>
              </a:rPr>
              <a:t>Unusual occurrences that will involve multiple agencies, or with credible threats of exposure, and or alerts issued from State and Federal authorities.</a:t>
            </a:r>
          </a:p>
          <a:p>
            <a:pPr>
              <a:buClr>
                <a:srgbClr val="808080">
                  <a:lumMod val="75000"/>
                </a:srgbClr>
              </a:buClr>
            </a:pPr>
            <a:r>
              <a:rPr lang="en-US" sz="1800">
                <a:solidFill>
                  <a:srgbClr val="002060"/>
                </a:solidFill>
                <a:latin typeface="Avenir Light"/>
              </a:rPr>
              <a:t>Scale of event and exposure with potential for overwhelmed jurisdictions, Emergency Medical Services (EMS) and medical /health resources.</a:t>
            </a:r>
          </a:p>
          <a:p>
            <a:pPr lvl="0">
              <a:buClr>
                <a:srgbClr val="808080">
                  <a:lumMod val="75000"/>
                </a:srgbClr>
              </a:buClr>
            </a:pPr>
            <a:r>
              <a:rPr lang="en-US" sz="1800">
                <a:solidFill>
                  <a:srgbClr val="002060"/>
                </a:solidFill>
                <a:latin typeface="Avenir Light"/>
              </a:rPr>
              <a:t>Severity of transmission and/or a novel virus with human-to-human transmission.</a:t>
            </a:r>
          </a:p>
          <a:p>
            <a:pPr lvl="0">
              <a:buClr>
                <a:srgbClr val="808080">
                  <a:lumMod val="75000"/>
                </a:srgbClr>
              </a:buClr>
            </a:pPr>
            <a:r>
              <a:rPr lang="en-US" sz="1800">
                <a:solidFill>
                  <a:srgbClr val="002060"/>
                </a:solidFill>
                <a:latin typeface="Avenir Light"/>
              </a:rPr>
              <a:t>Concerning and significant syndromic surveillance. </a:t>
            </a:r>
          </a:p>
          <a:p>
            <a:pPr lvl="0">
              <a:buClr>
                <a:srgbClr val="808080">
                  <a:lumMod val="75000"/>
                </a:srgbClr>
              </a:buClr>
            </a:pPr>
            <a:r>
              <a:rPr lang="en-US" sz="1800">
                <a:solidFill>
                  <a:srgbClr val="002060"/>
                </a:solidFill>
                <a:latin typeface="Avenir Light"/>
              </a:rPr>
              <a:t>Large scale investigation and tracking beyond normal operational procedures.</a:t>
            </a:r>
          </a:p>
          <a:p>
            <a:pPr lvl="0">
              <a:buClr>
                <a:srgbClr val="808080">
                  <a:lumMod val="75000"/>
                </a:srgbClr>
              </a:buClr>
            </a:pPr>
            <a:r>
              <a:rPr lang="en-US" sz="1800">
                <a:solidFill>
                  <a:srgbClr val="002060"/>
                </a:solidFill>
                <a:latin typeface="Avenir Light"/>
              </a:rPr>
              <a:t>Type of agent and public health response that is required to mitigate or limit spread, morbidity and mortality.</a:t>
            </a:r>
          </a:p>
          <a:p>
            <a:pPr lvl="0">
              <a:buClr>
                <a:srgbClr val="808080">
                  <a:lumMod val="75000"/>
                </a:srgbClr>
              </a:buClr>
            </a:pPr>
            <a:r>
              <a:rPr lang="en-US" sz="1800">
                <a:solidFill>
                  <a:srgbClr val="002060"/>
                </a:solidFill>
                <a:latin typeface="Avenir Light"/>
              </a:rPr>
              <a:t>Necessity for points of distribution (PODS) for prophylaxis or vaccines.</a:t>
            </a:r>
          </a:p>
          <a:p>
            <a:pPr lvl="0">
              <a:buClr>
                <a:srgbClr val="808080">
                  <a:lumMod val="75000"/>
                </a:srgbClr>
              </a:buClr>
            </a:pPr>
            <a:endParaRPr lang="en-US" sz="1700">
              <a:solidFill>
                <a:schemeClr val="tx1">
                  <a:lumMod val="50000"/>
                </a:schemeClr>
              </a:solidFill>
            </a:endParaRPr>
          </a:p>
        </p:txBody>
      </p:sp>
      <p:sp>
        <p:nvSpPr>
          <p:cNvPr id="3" name="Slide Number Placeholder 2">
            <a:extLst>
              <a:ext uri="{FF2B5EF4-FFF2-40B4-BE49-F238E27FC236}">
                <a16:creationId xmlns:a16="http://schemas.microsoft.com/office/drawing/2014/main" id="{9BB97F40-5C27-1E36-9E26-4409EC7DEE13}"/>
              </a:ext>
            </a:extLst>
          </p:cNvPr>
          <p:cNvSpPr>
            <a:spLocks noGrp="1"/>
          </p:cNvSpPr>
          <p:nvPr>
            <p:ph type="sldNum" sz="quarter" idx="12"/>
          </p:nvPr>
        </p:nvSpPr>
        <p:spPr/>
        <p:txBody>
          <a:bodyPr/>
          <a:lstStyle/>
          <a:p>
            <a:fld id="{CFBA6597-D7DA-DC49-90B6-6291F05CD5D3}" type="slidenum">
              <a:rPr lang="en-US" smtClean="0"/>
              <a:t>24</a:t>
            </a:fld>
            <a:endParaRPr lang="en-US"/>
          </a:p>
        </p:txBody>
      </p:sp>
      <p:pic>
        <p:nvPicPr>
          <p:cNvPr id="4" name="Picture 3">
            <a:extLst>
              <a:ext uri="{FF2B5EF4-FFF2-40B4-BE49-F238E27FC236}">
                <a16:creationId xmlns:a16="http://schemas.microsoft.com/office/drawing/2014/main" id="{D1D91E39-0D42-678A-A189-DC3D5F73A85E}"/>
              </a:ext>
            </a:extLst>
          </p:cNvPr>
          <p:cNvPicPr>
            <a:picLocks noChangeAspect="1"/>
          </p:cNvPicPr>
          <p:nvPr/>
        </p:nvPicPr>
        <p:blipFill>
          <a:blip r:embed="rId3"/>
          <a:stretch>
            <a:fillRect/>
          </a:stretch>
        </p:blipFill>
        <p:spPr>
          <a:xfrm>
            <a:off x="5090867" y="248969"/>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78AF64B1-BE88-FF9C-20BC-79126B393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3942762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775F1-1501-83E2-F469-66352BA94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7EF78-C7AD-0B71-4551-4934504F53D2}"/>
              </a:ext>
            </a:extLst>
          </p:cNvPr>
          <p:cNvSpPr>
            <a:spLocks noGrp="1"/>
          </p:cNvSpPr>
          <p:nvPr>
            <p:ph type="title"/>
          </p:nvPr>
        </p:nvSpPr>
        <p:spPr/>
        <p:txBody>
          <a:bodyPr/>
          <a:lstStyle/>
          <a:p>
            <a:r>
              <a:rPr lang="en-US"/>
              <a:t>Local Guidance </a:t>
            </a:r>
          </a:p>
        </p:txBody>
      </p:sp>
      <p:sp>
        <p:nvSpPr>
          <p:cNvPr id="3" name="Slide Number Placeholder 2">
            <a:extLst>
              <a:ext uri="{FF2B5EF4-FFF2-40B4-BE49-F238E27FC236}">
                <a16:creationId xmlns:a16="http://schemas.microsoft.com/office/drawing/2014/main" id="{808147C5-C271-6C04-0D76-CB957A738C20}"/>
              </a:ext>
            </a:extLst>
          </p:cNvPr>
          <p:cNvSpPr>
            <a:spLocks noGrp="1"/>
          </p:cNvSpPr>
          <p:nvPr>
            <p:ph type="sldNum" sz="quarter" idx="12"/>
          </p:nvPr>
        </p:nvSpPr>
        <p:spPr/>
        <p:txBody>
          <a:bodyPr/>
          <a:lstStyle/>
          <a:p>
            <a:fld id="{CFBA6597-D7DA-DC49-90B6-6291F05CD5D3}" type="slidenum">
              <a:rPr lang="en-US" smtClean="0"/>
              <a:t>25</a:t>
            </a:fld>
            <a:endParaRPr lang="en-US"/>
          </a:p>
        </p:txBody>
      </p:sp>
      <p:sp>
        <p:nvSpPr>
          <p:cNvPr id="5" name="Rectangle: Single Corner Rounded 4">
            <a:extLst>
              <a:ext uri="{FF2B5EF4-FFF2-40B4-BE49-F238E27FC236}">
                <a16:creationId xmlns:a16="http://schemas.microsoft.com/office/drawing/2014/main" id="{690AD190-5F5E-BD89-733D-8D365444474C}"/>
              </a:ext>
            </a:extLst>
          </p:cNvPr>
          <p:cNvSpPr/>
          <p:nvPr/>
        </p:nvSpPr>
        <p:spPr>
          <a:xfrm>
            <a:off x="154784" y="1215414"/>
            <a:ext cx="7477343" cy="638978"/>
          </a:xfrm>
          <a:prstGeom prst="round1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San Diego County Emergency Operations Plan</a:t>
            </a:r>
          </a:p>
        </p:txBody>
      </p:sp>
      <p:sp>
        <p:nvSpPr>
          <p:cNvPr id="7" name="Content Placeholder 3">
            <a:extLst>
              <a:ext uri="{FF2B5EF4-FFF2-40B4-BE49-F238E27FC236}">
                <a16:creationId xmlns:a16="http://schemas.microsoft.com/office/drawing/2014/main" id="{C0FE187F-CCC9-96A5-FCBD-CEF208B9C85C}"/>
              </a:ext>
            </a:extLst>
          </p:cNvPr>
          <p:cNvSpPr txBox="1">
            <a:spLocks/>
          </p:cNvSpPr>
          <p:nvPr/>
        </p:nvSpPr>
        <p:spPr>
          <a:xfrm>
            <a:off x="154784" y="1852966"/>
            <a:ext cx="7478366" cy="4387814"/>
          </a:xfrm>
          <a:prstGeom prst="rect">
            <a:avLst/>
          </a:prstGeom>
          <a:noFill/>
          <a:ln>
            <a:solidFill>
              <a:schemeClr val="accent6"/>
            </a:solidFill>
          </a:ln>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226695">
              <a:buClr>
                <a:srgbClr val="0A0C04"/>
              </a:buClr>
            </a:pPr>
            <a:r>
              <a:rPr lang="en-US">
                <a:solidFill>
                  <a:srgbClr val="002060"/>
                </a:solidFill>
              </a:rPr>
              <a:t>The San Diego County Emergency Operations Plan (EOP) is used by all key partner agencies within CoSD to respond to major emergencies and disasters. The EOP includes many annexes, including:</a:t>
            </a:r>
            <a:endParaRPr lang="en-US">
              <a:solidFill>
                <a:srgbClr val="002060"/>
              </a:solidFill>
              <a:cs typeface="Arial"/>
            </a:endParaRPr>
          </a:p>
          <a:p>
            <a:pPr marL="915670" lvl="2" indent="-226695">
              <a:buClr>
                <a:schemeClr val="accent6"/>
              </a:buClr>
            </a:pPr>
            <a:r>
              <a:rPr lang="en-US">
                <a:solidFill>
                  <a:srgbClr val="002060"/>
                </a:solidFill>
              </a:rPr>
              <a:t> Annex D (Multi-casualty Operations)</a:t>
            </a:r>
          </a:p>
          <a:p>
            <a:pPr marL="915670" lvl="2" indent="-226695">
              <a:buClr>
                <a:schemeClr val="accent6"/>
              </a:buClr>
            </a:pPr>
            <a:endParaRPr lang="en-US">
              <a:solidFill>
                <a:srgbClr val="002060"/>
              </a:solidFill>
              <a:cs typeface="Arial"/>
            </a:endParaRPr>
          </a:p>
          <a:p>
            <a:pPr marL="915670" lvl="2" indent="-226695">
              <a:buClr>
                <a:schemeClr val="accent6"/>
              </a:buClr>
            </a:pPr>
            <a:r>
              <a:rPr lang="en-US">
                <a:solidFill>
                  <a:srgbClr val="002060"/>
                </a:solidFill>
              </a:rPr>
              <a:t> Annex E (Public Health Operations) </a:t>
            </a:r>
          </a:p>
          <a:p>
            <a:pPr marL="915670" lvl="2" indent="-226695">
              <a:buClr>
                <a:schemeClr val="accent6"/>
              </a:buClr>
            </a:pPr>
            <a:endParaRPr lang="en-US">
              <a:solidFill>
                <a:srgbClr val="002060"/>
              </a:solidFill>
              <a:cs typeface="Arial"/>
            </a:endParaRPr>
          </a:p>
          <a:p>
            <a:pPr lvl="1" indent="-226695">
              <a:buClr>
                <a:srgbClr val="0A0C04"/>
              </a:buClr>
            </a:pPr>
            <a:r>
              <a:rPr lang="en-US">
                <a:solidFill>
                  <a:srgbClr val="002060"/>
                </a:solidFill>
                <a:cs typeface="Arial"/>
              </a:rPr>
              <a:t>In some circumstances PHS may activate only the MOC and</a:t>
            </a:r>
          </a:p>
          <a:p>
            <a:pPr marL="285750" lvl="1" indent="0">
              <a:buClr>
                <a:srgbClr val="0A0C04"/>
              </a:buClr>
              <a:buNone/>
            </a:pPr>
            <a:r>
              <a:rPr lang="en-US">
                <a:solidFill>
                  <a:srgbClr val="002060"/>
                </a:solidFill>
                <a:cs typeface="Arial"/>
              </a:rPr>
              <a:t>     the full support of the County OA EOC may not be required</a:t>
            </a:r>
            <a:r>
              <a:rPr lang="en-US">
                <a:solidFill>
                  <a:srgbClr val="0A0C04"/>
                </a:solidFill>
                <a:cs typeface="Arial"/>
              </a:rPr>
              <a:t>. </a:t>
            </a:r>
            <a:endParaRPr lang="en-US">
              <a:cs typeface="Arial"/>
            </a:endParaRPr>
          </a:p>
        </p:txBody>
      </p:sp>
      <p:pic>
        <p:nvPicPr>
          <p:cNvPr id="4" name="Picture 3">
            <a:extLst>
              <a:ext uri="{FF2B5EF4-FFF2-40B4-BE49-F238E27FC236}">
                <a16:creationId xmlns:a16="http://schemas.microsoft.com/office/drawing/2014/main" id="{D987DC96-3997-9BC4-6AFF-FE8FB5E7A062}"/>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14948F1C-8106-E327-2CB1-B6AB87884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pic>
        <p:nvPicPr>
          <p:cNvPr id="9" name="Picture 8">
            <a:extLst>
              <a:ext uri="{FF2B5EF4-FFF2-40B4-BE49-F238E27FC236}">
                <a16:creationId xmlns:a16="http://schemas.microsoft.com/office/drawing/2014/main" id="{030D2A96-A67B-8ECC-BA2D-E5C964EE684F}"/>
              </a:ext>
            </a:extLst>
          </p:cNvPr>
          <p:cNvPicPr>
            <a:picLocks noChangeAspect="1"/>
          </p:cNvPicPr>
          <p:nvPr/>
        </p:nvPicPr>
        <p:blipFill rotWithShape="1">
          <a:blip r:embed="rId5"/>
          <a:srcRect l="25309" t="17204" r="41358" b="20058"/>
          <a:stretch/>
        </p:blipFill>
        <p:spPr>
          <a:xfrm>
            <a:off x="6288304" y="3061360"/>
            <a:ext cx="1714141" cy="1851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013F0C6A-ACB8-74AD-EC3B-7267C4CD444B}"/>
              </a:ext>
            </a:extLst>
          </p:cNvPr>
          <p:cNvPicPr>
            <a:picLocks noChangeAspect="1"/>
          </p:cNvPicPr>
          <p:nvPr/>
        </p:nvPicPr>
        <p:blipFill rotWithShape="1">
          <a:blip r:embed="rId6"/>
          <a:srcRect l="25238" t="17197" r="41071" b="34509"/>
          <a:stretch/>
        </p:blipFill>
        <p:spPr>
          <a:xfrm>
            <a:off x="4482121" y="4066552"/>
            <a:ext cx="1134001" cy="914400"/>
          </a:xfrm>
          <a:prstGeom prst="rect">
            <a:avLst/>
          </a:prstGeom>
        </p:spPr>
      </p:pic>
      <p:pic>
        <p:nvPicPr>
          <p:cNvPr id="14" name="Picture 13">
            <a:extLst>
              <a:ext uri="{FF2B5EF4-FFF2-40B4-BE49-F238E27FC236}">
                <a16:creationId xmlns:a16="http://schemas.microsoft.com/office/drawing/2014/main" id="{B34BA463-9AD8-A496-A6A3-6360B4C8A5EA}"/>
              </a:ext>
            </a:extLst>
          </p:cNvPr>
          <p:cNvPicPr>
            <a:picLocks noChangeAspect="1"/>
          </p:cNvPicPr>
          <p:nvPr/>
        </p:nvPicPr>
        <p:blipFill rotWithShape="1">
          <a:blip r:embed="rId7"/>
          <a:srcRect l="25714" t="17407" r="41667" b="35263"/>
          <a:stretch/>
        </p:blipFill>
        <p:spPr>
          <a:xfrm>
            <a:off x="4488955" y="2971800"/>
            <a:ext cx="1120334" cy="914400"/>
          </a:xfrm>
          <a:prstGeom prst="rect">
            <a:avLst/>
          </a:prstGeom>
        </p:spPr>
      </p:pic>
    </p:spTree>
    <p:extLst>
      <p:ext uri="{BB962C8B-B14F-4D97-AF65-F5344CB8AC3E}">
        <p14:creationId xmlns:p14="http://schemas.microsoft.com/office/powerpoint/2010/main" val="133748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4B7C4-82A1-8EEA-EF95-0088C970B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D96A0-0B9F-0BFF-6AAD-D82862D11255}"/>
              </a:ext>
            </a:extLst>
          </p:cNvPr>
          <p:cNvSpPr>
            <a:spLocks noGrp="1"/>
          </p:cNvSpPr>
          <p:nvPr>
            <p:ph type="title"/>
          </p:nvPr>
        </p:nvSpPr>
        <p:spPr/>
        <p:txBody>
          <a:bodyPr/>
          <a:lstStyle/>
          <a:p>
            <a:r>
              <a:rPr lang="en-US"/>
              <a:t>Check Understanding 2</a:t>
            </a:r>
          </a:p>
        </p:txBody>
      </p:sp>
      <p:pic>
        <p:nvPicPr>
          <p:cNvPr id="12" name="Picture 4" descr="900+ Chalkboard Background Images: Download HD Backgrounds on Unsplash">
            <a:extLst>
              <a:ext uri="{FF2B5EF4-FFF2-40B4-BE49-F238E27FC236}">
                <a16:creationId xmlns:a16="http://schemas.microsoft.com/office/drawing/2014/main" id="{96D11E65-ABDF-6460-9F7A-1590266A7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1082316"/>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3A3447A-8890-1F08-660E-1D4FB652CD5F}"/>
              </a:ext>
            </a:extLst>
          </p:cNvPr>
          <p:cNvSpPr/>
          <p:nvPr/>
        </p:nvSpPr>
        <p:spPr>
          <a:xfrm>
            <a:off x="1866355" y="513079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678901-56B4-B2C5-1067-BB567CB19114}"/>
              </a:ext>
            </a:extLst>
          </p:cNvPr>
          <p:cNvSpPr/>
          <p:nvPr/>
        </p:nvSpPr>
        <p:spPr>
          <a:xfrm>
            <a:off x="4618081" y="514080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4501B57-24C9-36A0-4024-AF48EDAF9D53}"/>
              </a:ext>
            </a:extLst>
          </p:cNvPr>
          <p:cNvSpPr txBox="1"/>
          <p:nvPr/>
        </p:nvSpPr>
        <p:spPr>
          <a:xfrm>
            <a:off x="2684186" y="4956355"/>
            <a:ext cx="1841734" cy="769441"/>
          </a:xfrm>
          <a:prstGeom prst="rect">
            <a:avLst/>
          </a:prstGeom>
          <a:noFill/>
        </p:spPr>
        <p:txBody>
          <a:bodyPr wrap="square" lIns="0" tIns="0" rIns="0" bIns="0" rtlCol="0">
            <a:spAutoFit/>
          </a:bodyPr>
          <a:lstStyle/>
          <a:p>
            <a:r>
              <a:rPr lang="en-US" sz="5000">
                <a:solidFill>
                  <a:schemeClr val="tx2">
                    <a:lumMod val="60000"/>
                    <a:lumOff val="40000"/>
                  </a:schemeClr>
                </a:solidFill>
                <a:latin typeface="Arial Rounded MT Bold" panose="020F0704030504030204" pitchFamily="34" charset="0"/>
                <a:cs typeface="Avenir Light"/>
              </a:rPr>
              <a:t>True</a:t>
            </a:r>
            <a:r>
              <a:rPr lang="en-US" sz="5000">
                <a:solidFill>
                  <a:schemeClr val="bg1"/>
                </a:solidFill>
                <a:latin typeface="Arial Rounded MT Bold" panose="020F0704030504030204" pitchFamily="34" charset="0"/>
                <a:cs typeface="Avenir Light"/>
              </a:rPr>
              <a:t> </a:t>
            </a:r>
          </a:p>
        </p:txBody>
      </p:sp>
      <p:sp>
        <p:nvSpPr>
          <p:cNvPr id="16" name="TextBox 15">
            <a:extLst>
              <a:ext uri="{FF2B5EF4-FFF2-40B4-BE49-F238E27FC236}">
                <a16:creationId xmlns:a16="http://schemas.microsoft.com/office/drawing/2014/main" id="{D2526B7F-8FCD-FF5A-C271-6EF9CE3C3A8A}"/>
              </a:ext>
            </a:extLst>
          </p:cNvPr>
          <p:cNvSpPr txBox="1"/>
          <p:nvPr/>
        </p:nvSpPr>
        <p:spPr>
          <a:xfrm>
            <a:off x="5435912" y="4988399"/>
            <a:ext cx="2974554" cy="769441"/>
          </a:xfrm>
          <a:prstGeom prst="rect">
            <a:avLst/>
          </a:prstGeom>
          <a:noFill/>
        </p:spPr>
        <p:txBody>
          <a:bodyPr wrap="square" lIns="0" tIns="0" rIns="0" bIns="0" rtlCol="0">
            <a:spAutoFit/>
          </a:bodyPr>
          <a:lstStyle/>
          <a:p>
            <a:r>
              <a:rPr lang="en-US" sz="5000">
                <a:solidFill>
                  <a:srgbClr val="FF2121"/>
                </a:solidFill>
                <a:latin typeface="Arial Rounded MT Bold" panose="020F0704030504030204" pitchFamily="34" charset="0"/>
                <a:cs typeface="Avenir Light"/>
              </a:rPr>
              <a:t>False</a:t>
            </a:r>
          </a:p>
        </p:txBody>
      </p:sp>
      <p:sp>
        <p:nvSpPr>
          <p:cNvPr id="17" name="Content Placeholder 3">
            <a:extLst>
              <a:ext uri="{FF2B5EF4-FFF2-40B4-BE49-F238E27FC236}">
                <a16:creationId xmlns:a16="http://schemas.microsoft.com/office/drawing/2014/main" id="{4909D1FD-A717-1996-FBEC-4FA9ECE68852}"/>
              </a:ext>
            </a:extLst>
          </p:cNvPr>
          <p:cNvSpPr txBox="1">
            <a:spLocks/>
          </p:cNvSpPr>
          <p:nvPr/>
        </p:nvSpPr>
        <p:spPr>
          <a:xfrm>
            <a:off x="698488" y="1501433"/>
            <a:ext cx="7315703" cy="3071211"/>
          </a:xfrm>
          <a:prstGeom prst="rect">
            <a:avLst/>
          </a:prstGeom>
        </p:spPr>
        <p:txBody>
          <a:bodyPr vert="horz" lIns="0" tIns="0" rIns="0" bIns="0" rtlCol="0" anchor="t">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2800">
                <a:solidFill>
                  <a:schemeClr val="bg1"/>
                </a:solidFill>
              </a:rPr>
              <a:t>ICS is used in all levels of government – Federal, State, Tribal, and Local. </a:t>
            </a:r>
          </a:p>
          <a:p>
            <a:pPr marL="0" indent="0">
              <a:buNone/>
            </a:pPr>
            <a:endParaRPr lang="en-US" sz="2500">
              <a:solidFill>
                <a:schemeClr val="bg1"/>
              </a:solidFill>
            </a:endParaRPr>
          </a:p>
          <a:p>
            <a:pPr marL="0" indent="0">
              <a:buNone/>
            </a:pPr>
            <a:endParaRPr lang="en-US" sz="2500">
              <a:solidFill>
                <a:schemeClr val="bg1"/>
              </a:solidFill>
            </a:endParaRPr>
          </a:p>
        </p:txBody>
      </p:sp>
      <p:sp>
        <p:nvSpPr>
          <p:cNvPr id="3" name="Slide Number Placeholder 2">
            <a:extLst>
              <a:ext uri="{FF2B5EF4-FFF2-40B4-BE49-F238E27FC236}">
                <a16:creationId xmlns:a16="http://schemas.microsoft.com/office/drawing/2014/main" id="{EDFDD21E-14C1-7BE1-4BC1-A3EFBA12E892}"/>
              </a:ext>
            </a:extLst>
          </p:cNvPr>
          <p:cNvSpPr>
            <a:spLocks noGrp="1"/>
          </p:cNvSpPr>
          <p:nvPr>
            <p:ph type="sldNum" sz="quarter" idx="12"/>
          </p:nvPr>
        </p:nvSpPr>
        <p:spPr/>
        <p:txBody>
          <a:bodyPr/>
          <a:lstStyle/>
          <a:p>
            <a:fld id="{CFBA6597-D7DA-DC49-90B6-6291F05CD5D3}" type="slidenum">
              <a:rPr lang="en-US" smtClean="0"/>
              <a:pPr/>
              <a:t>26</a:t>
            </a:fld>
            <a:endParaRPr lang="en-US"/>
          </a:p>
        </p:txBody>
      </p:sp>
      <p:pic>
        <p:nvPicPr>
          <p:cNvPr id="5" name="Picture 4">
            <a:extLst>
              <a:ext uri="{FF2B5EF4-FFF2-40B4-BE49-F238E27FC236}">
                <a16:creationId xmlns:a16="http://schemas.microsoft.com/office/drawing/2014/main" id="{BDC9EC54-D35F-007C-EBE5-D9261B0E5B6C}"/>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4" name="Picture 3" descr="A black and white logo&#10;&#10;Description automatically generated">
            <a:extLst>
              <a:ext uri="{FF2B5EF4-FFF2-40B4-BE49-F238E27FC236}">
                <a16:creationId xmlns:a16="http://schemas.microsoft.com/office/drawing/2014/main" id="{997AB6C3-8F12-E8D9-AB30-AE73981108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1765124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1845C-0B4F-3702-9555-4EB86FA8A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EC22C-9CF4-3CF6-9BF7-13B1A40DD2B0}"/>
              </a:ext>
            </a:extLst>
          </p:cNvPr>
          <p:cNvSpPr>
            <a:spLocks noGrp="1"/>
          </p:cNvSpPr>
          <p:nvPr>
            <p:ph type="title"/>
          </p:nvPr>
        </p:nvSpPr>
        <p:spPr/>
        <p:txBody>
          <a:bodyPr/>
          <a:lstStyle/>
          <a:p>
            <a:r>
              <a:rPr lang="en-US"/>
              <a:t>answer check</a:t>
            </a:r>
          </a:p>
        </p:txBody>
      </p:sp>
      <p:pic>
        <p:nvPicPr>
          <p:cNvPr id="13" name="Picture 4" descr="900+ Chalkboard Background Images: Download HD Backgrounds on Unsplash">
            <a:extLst>
              <a:ext uri="{FF2B5EF4-FFF2-40B4-BE49-F238E27FC236}">
                <a16:creationId xmlns:a16="http://schemas.microsoft.com/office/drawing/2014/main" id="{06B89E7E-56E7-AB5F-73D3-496DA7BDD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1082316"/>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4EC60B6-B66F-05FD-088E-20AABD264B32}"/>
              </a:ext>
            </a:extLst>
          </p:cNvPr>
          <p:cNvSpPr/>
          <p:nvPr/>
        </p:nvSpPr>
        <p:spPr>
          <a:xfrm>
            <a:off x="3270180" y="170633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4" descr="White checkmark icon - Free white check mark icons">
            <a:extLst>
              <a:ext uri="{FF2B5EF4-FFF2-40B4-BE49-F238E27FC236}">
                <a16:creationId xmlns:a16="http://schemas.microsoft.com/office/drawing/2014/main" id="{A78C759B-A3F7-3E60-B33C-A384E3B31B99}"/>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31685" y="1571740"/>
            <a:ext cx="561860" cy="561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E0AA8E7-ACB3-B50E-F275-F25851FAAE2E}"/>
              </a:ext>
            </a:extLst>
          </p:cNvPr>
          <p:cNvSpPr txBox="1"/>
          <p:nvPr/>
        </p:nvSpPr>
        <p:spPr>
          <a:xfrm>
            <a:off x="4061294" y="1534051"/>
            <a:ext cx="1841734" cy="769441"/>
          </a:xfrm>
          <a:prstGeom prst="rect">
            <a:avLst/>
          </a:prstGeom>
          <a:noFill/>
        </p:spPr>
        <p:txBody>
          <a:bodyPr wrap="square" lIns="0" tIns="0" rIns="0" bIns="0" rtlCol="0">
            <a:spAutoFit/>
          </a:bodyPr>
          <a:lstStyle/>
          <a:p>
            <a:r>
              <a:rPr lang="en-US" sz="5000">
                <a:solidFill>
                  <a:schemeClr val="tx2">
                    <a:lumMod val="60000"/>
                    <a:lumOff val="40000"/>
                  </a:schemeClr>
                </a:solidFill>
                <a:latin typeface="Arial Rounded MT Bold" panose="020F0704030504030204" pitchFamily="34" charset="0"/>
                <a:cs typeface="Avenir Light"/>
              </a:rPr>
              <a:t>True</a:t>
            </a:r>
            <a:r>
              <a:rPr lang="en-US" sz="5000">
                <a:solidFill>
                  <a:schemeClr val="bg1"/>
                </a:solidFill>
                <a:latin typeface="Arial Rounded MT Bold" panose="020F0704030504030204" pitchFamily="34" charset="0"/>
                <a:cs typeface="Avenir Light"/>
              </a:rPr>
              <a:t> </a:t>
            </a:r>
          </a:p>
        </p:txBody>
      </p:sp>
      <p:sp>
        <p:nvSpPr>
          <p:cNvPr id="17" name="Content Placeholder 3">
            <a:extLst>
              <a:ext uri="{FF2B5EF4-FFF2-40B4-BE49-F238E27FC236}">
                <a16:creationId xmlns:a16="http://schemas.microsoft.com/office/drawing/2014/main" id="{891C8F3D-BF9C-A151-1B3B-DAD563BCA5CE}"/>
              </a:ext>
            </a:extLst>
          </p:cNvPr>
          <p:cNvSpPr txBox="1">
            <a:spLocks/>
          </p:cNvSpPr>
          <p:nvPr/>
        </p:nvSpPr>
        <p:spPr>
          <a:xfrm>
            <a:off x="533815" y="2656268"/>
            <a:ext cx="8076370" cy="3342230"/>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Clr>
                <a:schemeClr val="bg1"/>
              </a:buClr>
              <a:buNone/>
            </a:pPr>
            <a:r>
              <a:rPr lang="en-US" sz="1700" b="1">
                <a:solidFill>
                  <a:schemeClr val="bg1"/>
                </a:solidFill>
              </a:rPr>
              <a:t>Explanation </a:t>
            </a:r>
          </a:p>
          <a:p>
            <a:pPr>
              <a:buClr>
                <a:schemeClr val="bg1"/>
              </a:buClr>
            </a:pPr>
            <a:r>
              <a:rPr lang="en-US" sz="1700">
                <a:solidFill>
                  <a:schemeClr val="bg1"/>
                </a:solidFill>
              </a:rPr>
              <a:t>ICS is used at all levels of government. It is also commonly used in the community, private agencies, non-governmental organizations (NGOs), all San Diego County hospitals and many healthcare organizations. </a:t>
            </a:r>
          </a:p>
          <a:p>
            <a:pPr>
              <a:buClr>
                <a:schemeClr val="bg1"/>
              </a:buClr>
            </a:pPr>
            <a:r>
              <a:rPr lang="en-US" sz="1700">
                <a:solidFill>
                  <a:schemeClr val="bg1"/>
                </a:solidFill>
              </a:rPr>
              <a:t>ICS is applicable across disciplines.</a:t>
            </a:r>
          </a:p>
          <a:p>
            <a:pPr>
              <a:buClr>
                <a:schemeClr val="bg1"/>
              </a:buClr>
            </a:pPr>
            <a:r>
              <a:rPr lang="en-US" sz="1700">
                <a:solidFill>
                  <a:schemeClr val="bg1"/>
                </a:solidFill>
              </a:rPr>
              <a:t>ICS enables integration across agencies or other facilities for common organizational structure. </a:t>
            </a:r>
          </a:p>
        </p:txBody>
      </p:sp>
      <p:sp>
        <p:nvSpPr>
          <p:cNvPr id="3" name="Slide Number Placeholder 2">
            <a:extLst>
              <a:ext uri="{FF2B5EF4-FFF2-40B4-BE49-F238E27FC236}">
                <a16:creationId xmlns:a16="http://schemas.microsoft.com/office/drawing/2014/main" id="{83537A02-5A29-03C1-E613-D559C18755D8}"/>
              </a:ext>
            </a:extLst>
          </p:cNvPr>
          <p:cNvSpPr>
            <a:spLocks noGrp="1"/>
          </p:cNvSpPr>
          <p:nvPr>
            <p:ph type="sldNum" sz="quarter" idx="12"/>
          </p:nvPr>
        </p:nvSpPr>
        <p:spPr/>
        <p:txBody>
          <a:bodyPr/>
          <a:lstStyle/>
          <a:p>
            <a:fld id="{CFBA6597-D7DA-DC49-90B6-6291F05CD5D3}" type="slidenum">
              <a:rPr lang="en-US" smtClean="0"/>
              <a:pPr/>
              <a:t>27</a:t>
            </a:fld>
            <a:endParaRPr lang="en-US"/>
          </a:p>
        </p:txBody>
      </p:sp>
      <p:pic>
        <p:nvPicPr>
          <p:cNvPr id="4" name="Picture 3">
            <a:extLst>
              <a:ext uri="{FF2B5EF4-FFF2-40B4-BE49-F238E27FC236}">
                <a16:creationId xmlns:a16="http://schemas.microsoft.com/office/drawing/2014/main" id="{6D7D6223-92A8-8735-CF0D-C6D1AA9BD4BD}"/>
              </a:ext>
            </a:extLst>
          </p:cNvPr>
          <p:cNvPicPr>
            <a:picLocks noChangeAspect="1"/>
          </p:cNvPicPr>
          <p:nvPr/>
        </p:nvPicPr>
        <p:blipFill>
          <a:blip r:embed="rId5"/>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F32985A9-3BFF-509F-D579-AABCA7FFB6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550353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D491D-8898-0994-126E-F25D76D64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99853-7516-A743-89AD-B2C3AA9A961C}"/>
              </a:ext>
            </a:extLst>
          </p:cNvPr>
          <p:cNvSpPr>
            <a:spLocks noGrp="1"/>
          </p:cNvSpPr>
          <p:nvPr>
            <p:ph type="title"/>
          </p:nvPr>
        </p:nvSpPr>
        <p:spPr>
          <a:xfrm>
            <a:off x="633213" y="217818"/>
            <a:ext cx="5326743" cy="741362"/>
          </a:xfrm>
        </p:spPr>
        <p:txBody>
          <a:bodyPr/>
          <a:lstStyle/>
          <a:p>
            <a:r>
              <a:rPr lang="en-US"/>
              <a:t>Medical operations center</a:t>
            </a:r>
          </a:p>
        </p:txBody>
      </p:sp>
      <p:pic>
        <p:nvPicPr>
          <p:cNvPr id="7" name="Picture 6" descr="A group of people in a room&#10;&#10;Description automatically generated">
            <a:extLst>
              <a:ext uri="{FF2B5EF4-FFF2-40B4-BE49-F238E27FC236}">
                <a16:creationId xmlns:a16="http://schemas.microsoft.com/office/drawing/2014/main" id="{7B412138-FEEE-265A-B4CC-4DAD52646064}"/>
              </a:ext>
            </a:extLst>
          </p:cNvPr>
          <p:cNvPicPr>
            <a:picLocks noChangeAspect="1"/>
          </p:cNvPicPr>
          <p:nvPr/>
        </p:nvPicPr>
        <p:blipFill rotWithShape="1">
          <a:blip r:embed="rId3">
            <a:alphaModFix/>
          </a:blip>
          <a:srcRect l="16907" t="12596" r="7456" b="4115"/>
          <a:stretch/>
        </p:blipFill>
        <p:spPr>
          <a:xfrm>
            <a:off x="5959956" y="4206241"/>
            <a:ext cx="3010307" cy="192614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12630CE-E0A3-C1DF-01E9-7EF2A5230678}"/>
              </a:ext>
            </a:extLst>
          </p:cNvPr>
          <p:cNvSpPr txBox="1"/>
          <p:nvPr/>
        </p:nvSpPr>
        <p:spPr>
          <a:xfrm>
            <a:off x="5959956" y="6236892"/>
            <a:ext cx="3069934" cy="369332"/>
          </a:xfrm>
          <a:prstGeom prst="rect">
            <a:avLst/>
          </a:prstGeom>
          <a:noFill/>
        </p:spPr>
        <p:txBody>
          <a:bodyPr wrap="square" lIns="0" tIns="0" rIns="0" bIns="0" rtlCol="0" anchor="t">
            <a:spAutoFit/>
          </a:bodyPr>
          <a:lstStyle/>
          <a:p>
            <a:r>
              <a:rPr lang="en-US" sz="1200">
                <a:solidFill>
                  <a:srgbClr val="0A0C04"/>
                </a:solidFill>
                <a:latin typeface="Avenir Light"/>
                <a:cs typeface="Avenir Light"/>
              </a:rPr>
              <a:t>Photo: D DeBruin, PHPR HHSA </a:t>
            </a:r>
            <a:r>
              <a:rPr lang="en-US" sz="1200" err="1">
                <a:solidFill>
                  <a:srgbClr val="0A0C04"/>
                </a:solidFill>
                <a:latin typeface="Avenir Light"/>
                <a:cs typeface="Avenir Light"/>
              </a:rPr>
              <a:t>CoSD</a:t>
            </a:r>
            <a:r>
              <a:rPr lang="en-US" sz="1200">
                <a:solidFill>
                  <a:srgbClr val="0A0C04"/>
                </a:solidFill>
                <a:latin typeface="Avenir Light"/>
                <a:cs typeface="Avenir Light"/>
              </a:rPr>
              <a:t> 11/6/2019 Health &amp; Medical Exercise </a:t>
            </a:r>
          </a:p>
        </p:txBody>
      </p:sp>
      <p:sp>
        <p:nvSpPr>
          <p:cNvPr id="3" name="Slide Number Placeholder 2">
            <a:extLst>
              <a:ext uri="{FF2B5EF4-FFF2-40B4-BE49-F238E27FC236}">
                <a16:creationId xmlns:a16="http://schemas.microsoft.com/office/drawing/2014/main" id="{8EEB06AC-4E27-4319-209E-592769B9D3B1}"/>
              </a:ext>
            </a:extLst>
          </p:cNvPr>
          <p:cNvSpPr>
            <a:spLocks noGrp="1"/>
          </p:cNvSpPr>
          <p:nvPr>
            <p:ph type="sldNum" sz="quarter" idx="12"/>
          </p:nvPr>
        </p:nvSpPr>
        <p:spPr/>
        <p:txBody>
          <a:bodyPr/>
          <a:lstStyle/>
          <a:p>
            <a:fld id="{CFBA6597-D7DA-DC49-90B6-6291F05CD5D3}" type="slidenum">
              <a:rPr lang="en-US" smtClean="0"/>
              <a:pPr/>
              <a:t>28</a:t>
            </a:fld>
            <a:endParaRPr lang="en-US"/>
          </a:p>
        </p:txBody>
      </p:sp>
      <p:pic>
        <p:nvPicPr>
          <p:cNvPr id="4" name="Picture 3">
            <a:extLst>
              <a:ext uri="{FF2B5EF4-FFF2-40B4-BE49-F238E27FC236}">
                <a16:creationId xmlns:a16="http://schemas.microsoft.com/office/drawing/2014/main" id="{38494D56-B096-F963-FCAB-B3D7240E740E}"/>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4F95A080-FE08-D92B-19E5-3909212D7D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
        <p:nvSpPr>
          <p:cNvPr id="10" name="TextBox 9">
            <a:extLst>
              <a:ext uri="{FF2B5EF4-FFF2-40B4-BE49-F238E27FC236}">
                <a16:creationId xmlns:a16="http://schemas.microsoft.com/office/drawing/2014/main" id="{326062B2-499D-0C3D-B6AC-3F15CC7D4EC0}"/>
              </a:ext>
            </a:extLst>
          </p:cNvPr>
          <p:cNvSpPr txBox="1"/>
          <p:nvPr/>
        </p:nvSpPr>
        <p:spPr>
          <a:xfrm>
            <a:off x="246888" y="1417320"/>
            <a:ext cx="8650224" cy="4208011"/>
          </a:xfrm>
          <a:prstGeom prst="rect">
            <a:avLst/>
          </a:prstGeom>
          <a:noFill/>
        </p:spPr>
        <p:txBody>
          <a:bodyPr wrap="square" lIns="0" tIns="0" rIns="0" bIns="0" rtlCol="0" anchor="t">
            <a:spAutoFit/>
          </a:bodyPr>
          <a:lstStyle/>
          <a:p>
            <a:pPr marL="285750" marR="0" indent="-285750">
              <a:lnSpc>
                <a:spcPct val="115000"/>
              </a:lnSpc>
              <a:spcAft>
                <a:spcPts val="800"/>
              </a:spcAft>
              <a:buFont typeface="Wingdings" panose="05000000000000000000" pitchFamily="2" charset="2"/>
              <a:buChar char="§"/>
            </a:pPr>
            <a:r>
              <a:rPr lang="en-US" sz="2400" kern="100">
                <a:solidFill>
                  <a:srgbClr val="002060"/>
                </a:solidFill>
                <a:latin typeface="Avenir Light"/>
                <a:ea typeface="Aptos" panose="020B0004020202020204" pitchFamily="34" charset="0"/>
                <a:cs typeface="Times New Roman"/>
              </a:rPr>
              <a:t>Concept</a:t>
            </a:r>
            <a:r>
              <a:rPr lang="en-US" sz="2400" kern="100">
                <a:solidFill>
                  <a:srgbClr val="002060"/>
                </a:solidFill>
                <a:effectLst/>
                <a:latin typeface="Avenir Light"/>
                <a:ea typeface="Aptos" panose="020B0004020202020204" pitchFamily="34" charset="0"/>
                <a:cs typeface="Times New Roman"/>
              </a:rPr>
              <a:t> of the MOC was developed following the 2003 Firestorms.</a:t>
            </a:r>
          </a:p>
          <a:p>
            <a:pPr marL="285750" marR="0" indent="-285750">
              <a:lnSpc>
                <a:spcPct val="115000"/>
              </a:lnSpc>
              <a:spcAft>
                <a:spcPts val="800"/>
              </a:spcAft>
              <a:buFont typeface="Wingdings" panose="05000000000000000000" pitchFamily="2" charset="2"/>
              <a:buChar char="§"/>
            </a:pPr>
            <a:r>
              <a:rPr lang="en-US" sz="2400" kern="100">
                <a:solidFill>
                  <a:srgbClr val="002060"/>
                </a:solidFill>
                <a:effectLst/>
                <a:latin typeface="Avenir Light"/>
                <a:ea typeface="Aptos" panose="020B0004020202020204" pitchFamily="34" charset="0"/>
                <a:cs typeface="Times New Roman"/>
              </a:rPr>
              <a:t>At that point, the County OA-EOC was fully activated but the integration with healthcare was limited. </a:t>
            </a:r>
          </a:p>
          <a:p>
            <a:pPr marL="285750" marR="0" indent="-285750">
              <a:lnSpc>
                <a:spcPct val="115000"/>
              </a:lnSpc>
              <a:spcAft>
                <a:spcPts val="800"/>
              </a:spcAft>
              <a:buFont typeface="Wingdings" panose="05000000000000000000" pitchFamily="2" charset="2"/>
              <a:buChar char="§"/>
            </a:pPr>
            <a:r>
              <a:rPr lang="en-US" sz="2400" kern="100">
                <a:solidFill>
                  <a:srgbClr val="002060"/>
                </a:solidFill>
                <a:latin typeface="Avenir Light"/>
                <a:ea typeface="Aptos" panose="020B0004020202020204" pitchFamily="34" charset="0"/>
                <a:cs typeface="Times New Roman"/>
              </a:rPr>
              <a:t>Establishment</a:t>
            </a:r>
            <a:r>
              <a:rPr lang="en-US" sz="2400" kern="100">
                <a:solidFill>
                  <a:srgbClr val="002060"/>
                </a:solidFill>
                <a:effectLst/>
                <a:latin typeface="Avenir Light"/>
                <a:ea typeface="Aptos" panose="020B0004020202020204" pitchFamily="34" charset="0"/>
                <a:cs typeface="Times New Roman"/>
              </a:rPr>
              <a:t> of a MOC addressed communication with health systems, staffing, medical and pharmaceutical assets, and other critical elements that occur with large scale events and impact healthcare in the region. </a:t>
            </a:r>
          </a:p>
          <a:p>
            <a:pPr marL="285750" marR="0" indent="-285750">
              <a:lnSpc>
                <a:spcPct val="115000"/>
              </a:lnSpc>
              <a:spcAft>
                <a:spcPts val="800"/>
              </a:spcAft>
              <a:buFont typeface="Wingdings" panose="05000000000000000000" pitchFamily="2" charset="2"/>
              <a:buChar char="§"/>
            </a:pPr>
            <a:r>
              <a:rPr lang="en-US" sz="2400" kern="100">
                <a:solidFill>
                  <a:srgbClr val="002060"/>
                </a:solidFill>
                <a:latin typeface="Avenir Light"/>
                <a:ea typeface="Aptos" panose="020B0004020202020204" pitchFamily="34" charset="0"/>
                <a:cs typeface="Times New Roman"/>
              </a:rPr>
              <a:t>MOC</a:t>
            </a:r>
            <a:r>
              <a:rPr lang="en-US" sz="2400" kern="100">
                <a:solidFill>
                  <a:srgbClr val="002060"/>
                </a:solidFill>
                <a:effectLst/>
                <a:latin typeface="Avenir Light"/>
                <a:ea typeface="Aptos" panose="020B0004020202020204" pitchFamily="34" charset="0"/>
                <a:cs typeface="Times New Roman"/>
              </a:rPr>
              <a:t> operates using ICS structure and </a:t>
            </a:r>
          </a:p>
          <a:p>
            <a:pPr marR="0">
              <a:lnSpc>
                <a:spcPct val="115000"/>
              </a:lnSpc>
              <a:spcAft>
                <a:spcPts val="800"/>
              </a:spcAft>
            </a:pPr>
            <a:r>
              <a:rPr lang="en-US" sz="2400" kern="100">
                <a:solidFill>
                  <a:srgbClr val="002060"/>
                </a:solidFill>
                <a:effectLst/>
                <a:latin typeface="Avenir Light"/>
                <a:ea typeface="Aptos" panose="020B0004020202020204" pitchFamily="34" charset="0"/>
                <a:cs typeface="Times New Roman"/>
              </a:rPr>
              <a:t>    may be stood up on its own for a response.</a:t>
            </a:r>
          </a:p>
        </p:txBody>
      </p:sp>
    </p:spTree>
    <p:extLst>
      <p:ext uri="{BB962C8B-B14F-4D97-AF65-F5344CB8AC3E}">
        <p14:creationId xmlns:p14="http://schemas.microsoft.com/office/powerpoint/2010/main" val="3548550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00528-7D71-45C2-B080-370B03AA2134}"/>
              </a:ext>
            </a:extLst>
          </p:cNvPr>
          <p:cNvSpPr>
            <a:spLocks noGrp="1"/>
          </p:cNvSpPr>
          <p:nvPr>
            <p:ph type="title"/>
          </p:nvPr>
        </p:nvSpPr>
        <p:spPr>
          <a:xfrm>
            <a:off x="240031" y="198662"/>
            <a:ext cx="5326743" cy="741362"/>
          </a:xfrm>
        </p:spPr>
        <p:txBody>
          <a:bodyPr/>
          <a:lstStyle/>
          <a:p>
            <a:r>
              <a:rPr lang="en-US"/>
              <a:t>Who is in charge</a:t>
            </a:r>
          </a:p>
        </p:txBody>
      </p:sp>
      <p:sp>
        <p:nvSpPr>
          <p:cNvPr id="7" name="Content Placeholder 3">
            <a:extLst>
              <a:ext uri="{FF2B5EF4-FFF2-40B4-BE49-F238E27FC236}">
                <a16:creationId xmlns:a16="http://schemas.microsoft.com/office/drawing/2014/main" id="{30D6B95A-A510-4DF1-8831-CBB6A57DF70D}"/>
              </a:ext>
            </a:extLst>
          </p:cNvPr>
          <p:cNvSpPr txBox="1">
            <a:spLocks/>
          </p:cNvSpPr>
          <p:nvPr/>
        </p:nvSpPr>
        <p:spPr>
          <a:xfrm>
            <a:off x="257663" y="1437306"/>
            <a:ext cx="8886337" cy="4747593"/>
          </a:xfrm>
          <a:prstGeom prst="rect">
            <a:avLst/>
          </a:prstGeom>
          <a:noFill/>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0A0C04"/>
              </a:buClr>
            </a:pPr>
            <a:r>
              <a:rPr lang="en-US" sz="2400">
                <a:solidFill>
                  <a:srgbClr val="002060"/>
                </a:solidFill>
                <a:latin typeface="Avenir Light"/>
                <a:cs typeface="Arial"/>
              </a:rPr>
              <a:t>Incident Commander (IC) is responsible for all activities and identifying objectives within the MOC Command Center.</a:t>
            </a:r>
          </a:p>
          <a:p>
            <a:pPr>
              <a:lnSpc>
                <a:spcPct val="100000"/>
              </a:lnSpc>
              <a:buClr>
                <a:srgbClr val="0A0C04"/>
              </a:buClr>
            </a:pPr>
            <a:r>
              <a:rPr lang="en-US" sz="2400">
                <a:solidFill>
                  <a:srgbClr val="002060"/>
                </a:solidFill>
                <a:latin typeface="Avenir Light"/>
                <a:cs typeface="Arial"/>
              </a:rPr>
              <a:t>IC can appoint other Command Staff and General Staff personnel to the Incident Management Team as the situation and resources warrant. </a:t>
            </a:r>
          </a:p>
          <a:p>
            <a:pPr>
              <a:lnSpc>
                <a:spcPct val="100000"/>
              </a:lnSpc>
              <a:buClr>
                <a:srgbClr val="0A0C04"/>
              </a:buClr>
            </a:pPr>
            <a:r>
              <a:rPr lang="en-US" sz="2400">
                <a:solidFill>
                  <a:srgbClr val="002060"/>
                </a:solidFill>
                <a:latin typeface="Avenir Light"/>
                <a:cs typeface="Arial"/>
              </a:rPr>
              <a:t>Common </a:t>
            </a:r>
            <a:r>
              <a:rPr lang="en-US" sz="2400" b="1">
                <a:solidFill>
                  <a:srgbClr val="002060"/>
                </a:solidFill>
                <a:latin typeface="Avenir Light"/>
                <a:cs typeface="Arial"/>
              </a:rPr>
              <a:t>Command Staff </a:t>
            </a:r>
            <a:r>
              <a:rPr lang="en-US" sz="2400">
                <a:solidFill>
                  <a:srgbClr val="002060"/>
                </a:solidFill>
                <a:latin typeface="Avenir Light"/>
                <a:cs typeface="Arial"/>
              </a:rPr>
              <a:t>roles include:</a:t>
            </a:r>
          </a:p>
          <a:p>
            <a:pPr marL="915670" lvl="2" indent="-226695">
              <a:lnSpc>
                <a:spcPct val="100000"/>
              </a:lnSpc>
              <a:buClr>
                <a:schemeClr val="accent1"/>
              </a:buClr>
            </a:pPr>
            <a:r>
              <a:rPr lang="en-US" sz="2200" b="1">
                <a:solidFill>
                  <a:srgbClr val="002060"/>
                </a:solidFill>
                <a:latin typeface="Avenir Light"/>
                <a:cs typeface="Arial"/>
              </a:rPr>
              <a:t>Safety Officer </a:t>
            </a:r>
            <a:r>
              <a:rPr lang="en-US" sz="2200">
                <a:solidFill>
                  <a:srgbClr val="002060"/>
                </a:solidFill>
                <a:latin typeface="Avenir Light"/>
                <a:cs typeface="Arial"/>
              </a:rPr>
              <a:t>– responsible for safety</a:t>
            </a:r>
          </a:p>
          <a:p>
            <a:pPr marL="915670" lvl="2" indent="-226695">
              <a:lnSpc>
                <a:spcPct val="100000"/>
              </a:lnSpc>
              <a:buClr>
                <a:schemeClr val="accent1"/>
              </a:buClr>
            </a:pPr>
            <a:r>
              <a:rPr lang="en-US" sz="2200" b="1">
                <a:solidFill>
                  <a:srgbClr val="002060"/>
                </a:solidFill>
                <a:latin typeface="Avenir Light"/>
                <a:ea typeface="+mn-lt"/>
                <a:cs typeface="+mn-lt"/>
              </a:rPr>
              <a:t>Public Information Officer (PIO) </a:t>
            </a:r>
            <a:r>
              <a:rPr lang="en-US" sz="2200">
                <a:solidFill>
                  <a:srgbClr val="002060"/>
                </a:solidFill>
                <a:latin typeface="Avenir Light"/>
                <a:ea typeface="+mn-lt"/>
                <a:cs typeface="+mn-lt"/>
              </a:rPr>
              <a:t>– internal/external communication</a:t>
            </a:r>
            <a:endParaRPr lang="en-US" sz="2200">
              <a:solidFill>
                <a:srgbClr val="002060"/>
              </a:solidFill>
              <a:latin typeface="Avenir Light"/>
              <a:cs typeface="Arial"/>
            </a:endParaRPr>
          </a:p>
          <a:p>
            <a:pPr marL="915670" lvl="2" indent="-226695">
              <a:lnSpc>
                <a:spcPct val="100000"/>
              </a:lnSpc>
              <a:buClr>
                <a:schemeClr val="accent1"/>
              </a:buClr>
            </a:pPr>
            <a:r>
              <a:rPr lang="en-US" sz="2200" b="1">
                <a:solidFill>
                  <a:srgbClr val="002060"/>
                </a:solidFill>
                <a:latin typeface="Avenir Light"/>
                <a:cs typeface="Arial"/>
              </a:rPr>
              <a:t>Medical/Technical Specialist </a:t>
            </a:r>
            <a:r>
              <a:rPr lang="en-US" sz="2200">
                <a:solidFill>
                  <a:srgbClr val="002060"/>
                </a:solidFill>
                <a:latin typeface="Avenir Light"/>
                <a:cs typeface="Arial"/>
              </a:rPr>
              <a:t>– expert who understand the specific risks of the event (i.e., Biologic/Infectious Disease, Pediatric Care, Medical Ethicist, Clinic Administration, Engineer, etc.)</a:t>
            </a:r>
          </a:p>
          <a:p>
            <a:pPr marL="915670" lvl="2" indent="-226695">
              <a:lnSpc>
                <a:spcPct val="100000"/>
              </a:lnSpc>
              <a:buClr>
                <a:schemeClr val="accent1"/>
              </a:buClr>
            </a:pPr>
            <a:r>
              <a:rPr lang="en-US" sz="2200" b="1">
                <a:solidFill>
                  <a:srgbClr val="002060"/>
                </a:solidFill>
                <a:latin typeface="Avenir Light"/>
                <a:ea typeface="+mn-lt"/>
                <a:cs typeface="+mn-lt"/>
              </a:rPr>
              <a:t>Liaison Officer </a:t>
            </a:r>
            <a:r>
              <a:rPr lang="en-US" sz="2200">
                <a:solidFill>
                  <a:srgbClr val="002060"/>
                </a:solidFill>
                <a:latin typeface="Avenir Light"/>
                <a:ea typeface="+mn-lt"/>
                <a:cs typeface="+mn-lt"/>
              </a:rPr>
              <a:t>– point of contact for outside agencies</a:t>
            </a:r>
            <a:endParaRPr lang="en-US" sz="2200">
              <a:solidFill>
                <a:srgbClr val="002060"/>
              </a:solidFill>
              <a:latin typeface="Avenir Light"/>
              <a:cs typeface="Arial"/>
            </a:endParaRPr>
          </a:p>
          <a:p>
            <a:pPr marL="688975" lvl="2" indent="0">
              <a:lnSpc>
                <a:spcPct val="100000"/>
              </a:lnSpc>
              <a:buClr>
                <a:srgbClr val="0A0C04"/>
              </a:buClr>
              <a:buNone/>
            </a:pPr>
            <a:endParaRPr lang="en-US" sz="2000">
              <a:solidFill>
                <a:srgbClr val="0A0C04"/>
              </a:solidFill>
              <a:latin typeface="Arial" panose="020B0604020202020204" pitchFamily="34" charset="0"/>
              <a:cs typeface="Arial"/>
            </a:endParaRPr>
          </a:p>
          <a:p>
            <a:pPr>
              <a:lnSpc>
                <a:spcPct val="100000"/>
              </a:lnSpc>
              <a:buClr>
                <a:srgbClr val="0A0C04"/>
              </a:buClr>
            </a:pPr>
            <a:endParaRPr lang="en-US" sz="2000">
              <a:solidFill>
                <a:srgbClr val="0A0C04"/>
              </a:solidFill>
              <a:latin typeface="Arial" panose="020B0604020202020204" pitchFamily="34" charset="0"/>
              <a:cs typeface="Arial" panose="020B0604020202020204" pitchFamily="34" charset="0"/>
            </a:endParaRPr>
          </a:p>
          <a:p>
            <a:pPr>
              <a:lnSpc>
                <a:spcPct val="100000"/>
              </a:lnSpc>
              <a:buClr>
                <a:srgbClr val="0A0C04"/>
              </a:buClr>
            </a:pPr>
            <a:endParaRPr lang="en-US" sz="2000">
              <a:solidFill>
                <a:srgbClr val="0A0C04"/>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9605632-F7C4-4140-A9B3-A2349843978D}"/>
              </a:ext>
            </a:extLst>
          </p:cNvPr>
          <p:cNvSpPr>
            <a:spLocks noGrp="1"/>
          </p:cNvSpPr>
          <p:nvPr>
            <p:ph type="sldNum" sz="quarter" idx="12"/>
          </p:nvPr>
        </p:nvSpPr>
        <p:spPr/>
        <p:txBody>
          <a:bodyPr/>
          <a:lstStyle/>
          <a:p>
            <a:fld id="{CFBA6597-D7DA-DC49-90B6-6291F05CD5D3}" type="slidenum">
              <a:rPr lang="en-US" smtClean="0"/>
              <a:t>29</a:t>
            </a:fld>
            <a:endParaRPr lang="en-US"/>
          </a:p>
        </p:txBody>
      </p:sp>
      <p:pic>
        <p:nvPicPr>
          <p:cNvPr id="4" name="Picture 3">
            <a:extLst>
              <a:ext uri="{FF2B5EF4-FFF2-40B4-BE49-F238E27FC236}">
                <a16:creationId xmlns:a16="http://schemas.microsoft.com/office/drawing/2014/main" id="{1FF4D8A0-7430-27F0-B523-0E0E5F324C90}"/>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29E40351-EC2A-869B-5744-4C13C95BF4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2587416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FAA49F-E3C8-63EF-4988-30306A3CC01B}"/>
              </a:ext>
            </a:extLst>
          </p:cNvPr>
          <p:cNvSpPr>
            <a:spLocks noGrp="1"/>
          </p:cNvSpPr>
          <p:nvPr>
            <p:ph type="title"/>
          </p:nvPr>
        </p:nvSpPr>
        <p:spPr/>
        <p:txBody>
          <a:bodyPr/>
          <a:lstStyle/>
          <a:p>
            <a:r>
              <a:rPr lang="en-US"/>
              <a:t>Pre-test Question 1</a:t>
            </a:r>
            <a:br>
              <a:rPr lang="en-US"/>
            </a:br>
            <a:endParaRPr lang="en-US"/>
          </a:p>
        </p:txBody>
      </p:sp>
      <p:sp>
        <p:nvSpPr>
          <p:cNvPr id="9" name="TextBox 8">
            <a:extLst>
              <a:ext uri="{FF2B5EF4-FFF2-40B4-BE49-F238E27FC236}">
                <a16:creationId xmlns:a16="http://schemas.microsoft.com/office/drawing/2014/main" id="{7C9F4CCA-AACA-FE7C-ECCA-B13C13EC303B}"/>
              </a:ext>
            </a:extLst>
          </p:cNvPr>
          <p:cNvSpPr txBox="1"/>
          <p:nvPr/>
        </p:nvSpPr>
        <p:spPr>
          <a:xfrm>
            <a:off x="693059" y="1593410"/>
            <a:ext cx="7925161" cy="738664"/>
          </a:xfrm>
          <a:prstGeom prst="rect">
            <a:avLst/>
          </a:prstGeom>
          <a:noFill/>
        </p:spPr>
        <p:txBody>
          <a:bodyPr wrap="square" lIns="0" tIns="0" rIns="0" bIns="0" rtlCol="0" anchor="t">
            <a:spAutoFit/>
          </a:bodyPr>
          <a:lstStyle/>
          <a:p>
            <a:r>
              <a:rPr lang="en-US" sz="2400">
                <a:solidFill>
                  <a:schemeClr val="tx1">
                    <a:lumMod val="50000"/>
                  </a:schemeClr>
                </a:solidFill>
                <a:latin typeface="Avenir Light"/>
                <a:cs typeface="Avenir Light"/>
              </a:rPr>
              <a:t>I feel confident in </a:t>
            </a:r>
            <a:r>
              <a:rPr lang="en-US" sz="2400" u="sng">
                <a:solidFill>
                  <a:schemeClr val="tx1">
                    <a:lumMod val="50000"/>
                  </a:schemeClr>
                </a:solidFill>
                <a:latin typeface="Avenir Light"/>
                <a:cs typeface="Avenir Light"/>
              </a:rPr>
              <a:t>identifying</a:t>
            </a:r>
            <a:r>
              <a:rPr lang="en-US" sz="2400">
                <a:solidFill>
                  <a:schemeClr val="tx1">
                    <a:lumMod val="50000"/>
                  </a:schemeClr>
                </a:solidFill>
                <a:latin typeface="Avenir Light"/>
                <a:cs typeface="Avenir Light"/>
              </a:rPr>
              <a:t> the factors related to outbreak and pandemic response.</a:t>
            </a:r>
            <a:endParaRPr lang="en-US" sz="1600">
              <a:solidFill>
                <a:schemeClr val="tx1">
                  <a:lumMod val="50000"/>
                </a:schemeClr>
              </a:solidFill>
              <a:latin typeface="Avenir Light"/>
              <a:cs typeface="Avenir Light"/>
            </a:endParaRPr>
          </a:p>
        </p:txBody>
      </p:sp>
      <p:sp>
        <p:nvSpPr>
          <p:cNvPr id="10" name="TextBox 9">
            <a:extLst>
              <a:ext uri="{FF2B5EF4-FFF2-40B4-BE49-F238E27FC236}">
                <a16:creationId xmlns:a16="http://schemas.microsoft.com/office/drawing/2014/main" id="{3A6E9ED5-5B1A-DDD2-4A02-EE4F7CF110A3}"/>
              </a:ext>
            </a:extLst>
          </p:cNvPr>
          <p:cNvSpPr txBox="1"/>
          <p:nvPr/>
        </p:nvSpPr>
        <p:spPr>
          <a:xfrm>
            <a:off x="1227795" y="2491396"/>
            <a:ext cx="4579801" cy="2450030"/>
          </a:xfrm>
          <a:prstGeom prst="rect">
            <a:avLst/>
          </a:prstGeom>
          <a:noFill/>
        </p:spPr>
        <p:txBody>
          <a:bodyPr wrap="square" lIns="0" tIns="0" rIns="0" bIns="0" rtlCol="0" anchor="t">
            <a:spAutoFit/>
          </a:bodyPr>
          <a:lstStyle/>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Not at all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Slightly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Moderately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Very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Extremely confident</a:t>
            </a:r>
          </a:p>
          <a:p>
            <a:pPr>
              <a:lnSpc>
                <a:spcPct val="150000"/>
              </a:lnSpc>
            </a:pPr>
            <a:endParaRPr lang="en-US">
              <a:solidFill>
                <a:schemeClr val="tx1">
                  <a:lumMod val="50000"/>
                </a:schemeClr>
              </a:solidFill>
              <a:latin typeface="Avenir Light"/>
              <a:cs typeface="Avenir Light"/>
            </a:endParaRPr>
          </a:p>
        </p:txBody>
      </p:sp>
      <p:sp>
        <p:nvSpPr>
          <p:cNvPr id="3" name="Rectangle 2">
            <a:extLst>
              <a:ext uri="{FF2B5EF4-FFF2-40B4-BE49-F238E27FC236}">
                <a16:creationId xmlns:a16="http://schemas.microsoft.com/office/drawing/2014/main" id="{CE65BBD3-642F-5B27-15E4-C92802CEF20E}"/>
              </a:ext>
            </a:extLst>
          </p:cNvPr>
          <p:cNvSpPr/>
          <p:nvPr/>
        </p:nvSpPr>
        <p:spPr>
          <a:xfrm>
            <a:off x="6195317" y="269002"/>
            <a:ext cx="2422903" cy="542656"/>
          </a:xfrm>
          <a:prstGeom prst="rect">
            <a:avLst/>
          </a:prstGeom>
          <a:solidFill>
            <a:srgbClr val="36B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5463DF5D-0548-C8E5-212A-E048CD7BD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608" y="6008612"/>
            <a:ext cx="3018497" cy="781834"/>
          </a:xfrm>
          <a:prstGeom prst="rect">
            <a:avLst/>
          </a:prstGeom>
        </p:spPr>
      </p:pic>
    </p:spTree>
    <p:extLst>
      <p:ext uri="{BB962C8B-B14F-4D97-AF65-F5344CB8AC3E}">
        <p14:creationId xmlns:p14="http://schemas.microsoft.com/office/powerpoint/2010/main" val="1640600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A8CF-253F-4BDD-8F38-99A2EA236DA3}"/>
              </a:ext>
            </a:extLst>
          </p:cNvPr>
          <p:cNvSpPr>
            <a:spLocks noGrp="1"/>
          </p:cNvSpPr>
          <p:nvPr>
            <p:ph type="title"/>
          </p:nvPr>
        </p:nvSpPr>
        <p:spPr>
          <a:xfrm>
            <a:off x="231243" y="228424"/>
            <a:ext cx="5326743" cy="741362"/>
          </a:xfrm>
        </p:spPr>
        <p:txBody>
          <a:bodyPr/>
          <a:lstStyle/>
          <a:p>
            <a:r>
              <a:rPr lang="en-US"/>
              <a:t>Common ICS Positions</a:t>
            </a:r>
          </a:p>
        </p:txBody>
      </p:sp>
      <p:sp>
        <p:nvSpPr>
          <p:cNvPr id="7" name="Rectangle: Single Corner Rounded 6">
            <a:extLst>
              <a:ext uri="{FF2B5EF4-FFF2-40B4-BE49-F238E27FC236}">
                <a16:creationId xmlns:a16="http://schemas.microsoft.com/office/drawing/2014/main" id="{DCD88DD8-B35B-4093-A48F-3E6463F50A25}"/>
              </a:ext>
            </a:extLst>
          </p:cNvPr>
          <p:cNvSpPr/>
          <p:nvPr/>
        </p:nvSpPr>
        <p:spPr>
          <a:xfrm>
            <a:off x="142602" y="1177995"/>
            <a:ext cx="6987538" cy="535496"/>
          </a:xfrm>
          <a:prstGeom prst="round1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2400" b="1"/>
              <a:t>ICS Positions</a:t>
            </a:r>
          </a:p>
        </p:txBody>
      </p:sp>
      <p:sp>
        <p:nvSpPr>
          <p:cNvPr id="9" name="Content Placeholder 3">
            <a:extLst>
              <a:ext uri="{FF2B5EF4-FFF2-40B4-BE49-F238E27FC236}">
                <a16:creationId xmlns:a16="http://schemas.microsoft.com/office/drawing/2014/main" id="{85A5CA02-1EBD-4F5D-8883-30FE682A32D1}"/>
              </a:ext>
            </a:extLst>
          </p:cNvPr>
          <p:cNvSpPr txBox="1">
            <a:spLocks/>
          </p:cNvSpPr>
          <p:nvPr/>
        </p:nvSpPr>
        <p:spPr>
          <a:xfrm>
            <a:off x="216866" y="1712540"/>
            <a:ext cx="8599918" cy="5145460"/>
          </a:xfrm>
          <a:prstGeom prst="rect">
            <a:avLst/>
          </a:prstGeom>
          <a:noFill/>
          <a:ln>
            <a:solidFill>
              <a:schemeClr val="accent6"/>
            </a:solidFill>
          </a:ln>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0A0C04"/>
              </a:buClr>
            </a:pPr>
            <a:endParaRPr lang="en-US" sz="2000">
              <a:solidFill>
                <a:srgbClr val="002060"/>
              </a:solidFill>
              <a:latin typeface="Avenir Light"/>
            </a:endParaRPr>
          </a:p>
          <a:p>
            <a:pPr lvl="1" indent="-226695">
              <a:lnSpc>
                <a:spcPct val="100000"/>
              </a:lnSpc>
              <a:buClr>
                <a:srgbClr val="0A0C04"/>
              </a:buClr>
            </a:pPr>
            <a:r>
              <a:rPr lang="en-US" sz="2000">
                <a:solidFill>
                  <a:srgbClr val="002060"/>
                </a:solidFill>
                <a:latin typeface="Avenir Light"/>
              </a:rPr>
              <a:t>In addition to Command Staff positions, Section (General Staff) may be assigned.</a:t>
            </a:r>
          </a:p>
          <a:p>
            <a:pPr lvl="1" indent="-226695">
              <a:lnSpc>
                <a:spcPct val="100000"/>
              </a:lnSpc>
              <a:buClr>
                <a:srgbClr val="0A0C04"/>
              </a:buClr>
            </a:pPr>
            <a:r>
              <a:rPr lang="en-US" sz="2000">
                <a:solidFill>
                  <a:srgbClr val="002060"/>
                </a:solidFill>
                <a:latin typeface="Avenir Light"/>
              </a:rPr>
              <a:t>Each section covered is directed by a designated Section Chief. If only limited resources are needed and a Section Chief not assigned, positions below chief will report directly to IC. They do not report to another section. All activations must maintain an IC position.</a:t>
            </a:r>
          </a:p>
          <a:p>
            <a:pPr lvl="1" indent="-226695">
              <a:lnSpc>
                <a:spcPct val="100000"/>
              </a:lnSpc>
              <a:buClr>
                <a:srgbClr val="0A0C04"/>
              </a:buClr>
            </a:pPr>
            <a:r>
              <a:rPr lang="en-US" sz="2000" b="1">
                <a:solidFill>
                  <a:srgbClr val="002060"/>
                </a:solidFill>
                <a:latin typeface="Avenir Light"/>
              </a:rPr>
              <a:t>Command Staff </a:t>
            </a:r>
          </a:p>
          <a:p>
            <a:pPr marL="915670" lvl="2" indent="-226695">
              <a:lnSpc>
                <a:spcPct val="100000"/>
              </a:lnSpc>
              <a:buClr>
                <a:schemeClr val="accent6"/>
              </a:buClr>
            </a:pPr>
            <a:r>
              <a:rPr lang="en-US" sz="2000">
                <a:solidFill>
                  <a:srgbClr val="002060"/>
                </a:solidFill>
                <a:latin typeface="Avenir Light"/>
              </a:rPr>
              <a:t>Incident Commander </a:t>
            </a:r>
            <a:r>
              <a:rPr lang="en-US" sz="2000" b="1">
                <a:solidFill>
                  <a:srgbClr val="002060"/>
                </a:solidFill>
                <a:latin typeface="Avenir Light"/>
              </a:rPr>
              <a:t>(always) </a:t>
            </a:r>
          </a:p>
          <a:p>
            <a:pPr marL="915670" lvl="2" indent="-226695">
              <a:lnSpc>
                <a:spcPct val="100000"/>
              </a:lnSpc>
              <a:buClr>
                <a:schemeClr val="accent6"/>
              </a:buClr>
            </a:pPr>
            <a:r>
              <a:rPr lang="en-US" sz="2000">
                <a:solidFill>
                  <a:srgbClr val="002060"/>
                </a:solidFill>
                <a:latin typeface="Avenir Light"/>
              </a:rPr>
              <a:t>Safety Officer </a:t>
            </a:r>
          </a:p>
          <a:p>
            <a:pPr marL="915670" lvl="2" indent="-226695">
              <a:lnSpc>
                <a:spcPct val="100000"/>
              </a:lnSpc>
              <a:buClr>
                <a:schemeClr val="accent6"/>
              </a:buClr>
            </a:pPr>
            <a:r>
              <a:rPr lang="en-US" sz="2000">
                <a:solidFill>
                  <a:srgbClr val="002060"/>
                </a:solidFill>
                <a:latin typeface="Avenir Light"/>
              </a:rPr>
              <a:t>Public Information Officer </a:t>
            </a:r>
          </a:p>
          <a:p>
            <a:pPr marL="915670" lvl="2" indent="-226695">
              <a:lnSpc>
                <a:spcPct val="100000"/>
              </a:lnSpc>
              <a:buClr>
                <a:schemeClr val="accent6"/>
              </a:buClr>
            </a:pPr>
            <a:r>
              <a:rPr lang="en-US" sz="2000">
                <a:solidFill>
                  <a:srgbClr val="002060"/>
                </a:solidFill>
                <a:latin typeface="Avenir Light"/>
              </a:rPr>
              <a:t>Medical/Technical Specialist </a:t>
            </a:r>
          </a:p>
          <a:p>
            <a:pPr marL="915670" lvl="2" indent="-226695">
              <a:lnSpc>
                <a:spcPct val="100000"/>
              </a:lnSpc>
              <a:buClr>
                <a:schemeClr val="accent6"/>
              </a:buClr>
            </a:pPr>
            <a:r>
              <a:rPr lang="en-US" sz="2000">
                <a:solidFill>
                  <a:srgbClr val="002060"/>
                </a:solidFill>
                <a:latin typeface="Avenir Light"/>
                <a:ea typeface="+mn-lt"/>
                <a:cs typeface="+mn-lt"/>
              </a:rPr>
              <a:t>Liaison Officer </a:t>
            </a:r>
            <a:endParaRPr lang="en-US" sz="2000">
              <a:solidFill>
                <a:srgbClr val="002060"/>
              </a:solidFill>
              <a:latin typeface="Avenir Light"/>
            </a:endParaRPr>
          </a:p>
        </p:txBody>
      </p:sp>
      <p:sp>
        <p:nvSpPr>
          <p:cNvPr id="3" name="Slide Number Placeholder 2">
            <a:extLst>
              <a:ext uri="{FF2B5EF4-FFF2-40B4-BE49-F238E27FC236}">
                <a16:creationId xmlns:a16="http://schemas.microsoft.com/office/drawing/2014/main" id="{FDF25181-E16B-4303-B427-6F48B28F28F2}"/>
              </a:ext>
            </a:extLst>
          </p:cNvPr>
          <p:cNvSpPr>
            <a:spLocks noGrp="1"/>
          </p:cNvSpPr>
          <p:nvPr>
            <p:ph type="sldNum" sz="quarter" idx="12"/>
          </p:nvPr>
        </p:nvSpPr>
        <p:spPr/>
        <p:txBody>
          <a:bodyPr/>
          <a:lstStyle/>
          <a:p>
            <a:fld id="{CFBA6597-D7DA-DC49-90B6-6291F05CD5D3}" type="slidenum">
              <a:rPr lang="en-US" smtClean="0"/>
              <a:pPr/>
              <a:t>30</a:t>
            </a:fld>
            <a:endParaRPr lang="en-US"/>
          </a:p>
        </p:txBody>
      </p:sp>
      <p:pic>
        <p:nvPicPr>
          <p:cNvPr id="4" name="Picture 3">
            <a:extLst>
              <a:ext uri="{FF2B5EF4-FFF2-40B4-BE49-F238E27FC236}">
                <a16:creationId xmlns:a16="http://schemas.microsoft.com/office/drawing/2014/main" id="{67C2F546-B023-69BA-6E5A-A8C269E3AEE9}"/>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A7CA8305-4237-F12A-CD83-39BF2AD758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
        <p:nvSpPr>
          <p:cNvPr id="6" name="TextBox 5">
            <a:extLst>
              <a:ext uri="{FF2B5EF4-FFF2-40B4-BE49-F238E27FC236}">
                <a16:creationId xmlns:a16="http://schemas.microsoft.com/office/drawing/2014/main" id="{A1685BFA-A68D-B7C2-B672-2A56C350966D}"/>
              </a:ext>
            </a:extLst>
          </p:cNvPr>
          <p:cNvSpPr txBox="1"/>
          <p:nvPr/>
        </p:nvSpPr>
        <p:spPr>
          <a:xfrm>
            <a:off x="4514380" y="4094808"/>
            <a:ext cx="4303055" cy="2251322"/>
          </a:xfrm>
          <a:prstGeom prst="rect">
            <a:avLst/>
          </a:prstGeom>
          <a:noFill/>
        </p:spPr>
        <p:txBody>
          <a:bodyPr wrap="square" lIns="0" tIns="0" rIns="0" bIns="0" rtlCol="0">
            <a:spAutoFit/>
          </a:bodyPr>
          <a:lstStyle/>
          <a:p>
            <a:pPr marL="285750" indent="-285750">
              <a:lnSpc>
                <a:spcPct val="150000"/>
              </a:lnSpc>
              <a:buClr>
                <a:srgbClr val="0A0C04"/>
              </a:buClr>
              <a:buFont typeface="Wingdings" panose="05000000000000000000" pitchFamily="2" charset="2"/>
              <a:buChar char="§"/>
            </a:pPr>
            <a:r>
              <a:rPr lang="en-US" sz="2000" b="1">
                <a:solidFill>
                  <a:srgbClr val="002060"/>
                </a:solidFill>
                <a:latin typeface="Avenir Light"/>
              </a:rPr>
              <a:t>Sections &amp; General Staff </a:t>
            </a:r>
          </a:p>
          <a:p>
            <a:pPr marL="742950" lvl="1" indent="-285750">
              <a:lnSpc>
                <a:spcPct val="150000"/>
              </a:lnSpc>
              <a:buClr>
                <a:schemeClr val="accent6"/>
              </a:buClr>
              <a:buFont typeface="Wingdings" panose="05000000000000000000" pitchFamily="2" charset="2"/>
              <a:buChar char="§"/>
            </a:pPr>
            <a:r>
              <a:rPr lang="en-US" sz="2000">
                <a:solidFill>
                  <a:srgbClr val="002060"/>
                </a:solidFill>
                <a:latin typeface="Avenir Light"/>
              </a:rPr>
              <a:t>Operations Section </a:t>
            </a:r>
          </a:p>
          <a:p>
            <a:pPr marL="742950" lvl="1" indent="-285750">
              <a:lnSpc>
                <a:spcPct val="150000"/>
              </a:lnSpc>
              <a:buClr>
                <a:schemeClr val="accent6"/>
              </a:buClr>
              <a:buFont typeface="Wingdings" panose="05000000000000000000" pitchFamily="2" charset="2"/>
              <a:buChar char="§"/>
            </a:pPr>
            <a:r>
              <a:rPr lang="en-US" sz="2000">
                <a:solidFill>
                  <a:srgbClr val="002060"/>
                </a:solidFill>
                <a:latin typeface="Avenir Light"/>
              </a:rPr>
              <a:t>Planning Section </a:t>
            </a:r>
          </a:p>
          <a:p>
            <a:pPr marL="742950" lvl="1" indent="-285750">
              <a:lnSpc>
                <a:spcPct val="150000"/>
              </a:lnSpc>
              <a:buClr>
                <a:schemeClr val="accent6"/>
              </a:buClr>
              <a:buFont typeface="Wingdings" panose="05000000000000000000" pitchFamily="2" charset="2"/>
              <a:buChar char="§"/>
            </a:pPr>
            <a:r>
              <a:rPr lang="en-US" sz="2000">
                <a:solidFill>
                  <a:srgbClr val="002060"/>
                </a:solidFill>
                <a:latin typeface="Avenir Light"/>
              </a:rPr>
              <a:t>Logistics Section </a:t>
            </a:r>
          </a:p>
          <a:p>
            <a:pPr marL="742950" lvl="1" indent="-285750">
              <a:lnSpc>
                <a:spcPct val="150000"/>
              </a:lnSpc>
              <a:buClr>
                <a:schemeClr val="accent6"/>
              </a:buClr>
              <a:buFont typeface="Wingdings" panose="05000000000000000000" pitchFamily="2" charset="2"/>
              <a:buChar char="§"/>
            </a:pPr>
            <a:r>
              <a:rPr lang="en-US" sz="2000">
                <a:solidFill>
                  <a:srgbClr val="002060"/>
                </a:solidFill>
                <a:latin typeface="Avenir Light"/>
              </a:rPr>
              <a:t>Finance/Administration </a:t>
            </a:r>
          </a:p>
        </p:txBody>
      </p:sp>
    </p:spTree>
    <p:extLst>
      <p:ext uri="{BB962C8B-B14F-4D97-AF65-F5344CB8AC3E}">
        <p14:creationId xmlns:p14="http://schemas.microsoft.com/office/powerpoint/2010/main" val="3202256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21B7D-2A92-12F7-CFB0-57D2E5B76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07815-1A9E-C701-27FA-7276C1E50F96}"/>
              </a:ext>
            </a:extLst>
          </p:cNvPr>
          <p:cNvSpPr>
            <a:spLocks noGrp="1"/>
          </p:cNvSpPr>
          <p:nvPr>
            <p:ph type="title"/>
          </p:nvPr>
        </p:nvSpPr>
        <p:spPr>
          <a:xfrm>
            <a:off x="390080" y="229232"/>
            <a:ext cx="5326743" cy="741362"/>
          </a:xfrm>
        </p:spPr>
        <p:txBody>
          <a:bodyPr/>
          <a:lstStyle/>
          <a:p>
            <a:r>
              <a:rPr lang="en-US"/>
              <a:t>Who staffs the MOC? </a:t>
            </a:r>
          </a:p>
        </p:txBody>
      </p:sp>
      <p:sp>
        <p:nvSpPr>
          <p:cNvPr id="5" name="Rectangle: Single Corner Rounded 4">
            <a:extLst>
              <a:ext uri="{FF2B5EF4-FFF2-40B4-BE49-F238E27FC236}">
                <a16:creationId xmlns:a16="http://schemas.microsoft.com/office/drawing/2014/main" id="{59A3C18A-093B-B47B-738D-CDE7F2895285}"/>
              </a:ext>
            </a:extLst>
          </p:cNvPr>
          <p:cNvSpPr/>
          <p:nvPr/>
        </p:nvSpPr>
        <p:spPr>
          <a:xfrm>
            <a:off x="109660" y="1250148"/>
            <a:ext cx="5887584" cy="657792"/>
          </a:xfrm>
          <a:prstGeom prst="round1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2400" b="1">
                <a:cs typeface="Arial"/>
              </a:rPr>
              <a:t>Primary functions of the positions:</a:t>
            </a:r>
          </a:p>
        </p:txBody>
      </p:sp>
      <p:sp>
        <p:nvSpPr>
          <p:cNvPr id="7" name="Content Placeholder 3">
            <a:extLst>
              <a:ext uri="{FF2B5EF4-FFF2-40B4-BE49-F238E27FC236}">
                <a16:creationId xmlns:a16="http://schemas.microsoft.com/office/drawing/2014/main" id="{E9B9810C-AF0A-D660-BFDD-E3DB6E333D69}"/>
              </a:ext>
            </a:extLst>
          </p:cNvPr>
          <p:cNvSpPr txBox="1">
            <a:spLocks/>
          </p:cNvSpPr>
          <p:nvPr/>
        </p:nvSpPr>
        <p:spPr>
          <a:xfrm>
            <a:off x="124038" y="1910558"/>
            <a:ext cx="6350085" cy="4814750"/>
          </a:xfrm>
          <a:prstGeom prst="rect">
            <a:avLst/>
          </a:prstGeom>
          <a:noFill/>
          <a:ln>
            <a:solidFill>
              <a:schemeClr val="accent4"/>
            </a:solidFill>
          </a:ln>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0A0C04"/>
              </a:buClr>
            </a:pPr>
            <a:endParaRPr lang="en-US" sz="2000">
              <a:solidFill>
                <a:srgbClr val="002060"/>
              </a:solidFill>
              <a:latin typeface="Avenir Light"/>
              <a:cs typeface="Arial"/>
            </a:endParaRPr>
          </a:p>
          <a:p>
            <a:pPr lvl="1" indent="-226695">
              <a:lnSpc>
                <a:spcPct val="100000"/>
              </a:lnSpc>
              <a:buClr>
                <a:srgbClr val="0A0C04"/>
              </a:buClr>
            </a:pPr>
            <a:r>
              <a:rPr lang="en-US" sz="2000">
                <a:solidFill>
                  <a:srgbClr val="002060"/>
                </a:solidFill>
                <a:latin typeface="Avenir Light"/>
                <a:cs typeface="Arial"/>
              </a:rPr>
              <a:t>Initial staffing is primarily from PHPR with support from other branches </a:t>
            </a:r>
            <a:endParaRPr lang="en-US">
              <a:cs typeface="Arial"/>
            </a:endParaRPr>
          </a:p>
          <a:p>
            <a:pPr lvl="1" indent="-226695">
              <a:lnSpc>
                <a:spcPct val="100000"/>
              </a:lnSpc>
              <a:buClr>
                <a:srgbClr val="0A0C04"/>
              </a:buClr>
            </a:pPr>
            <a:r>
              <a:rPr lang="en-US" sz="2000" b="1">
                <a:solidFill>
                  <a:srgbClr val="0A0C04"/>
                </a:solidFill>
                <a:latin typeface="Avenir Light"/>
                <a:cs typeface="Arial"/>
              </a:rPr>
              <a:t>Command</a:t>
            </a:r>
            <a:r>
              <a:rPr lang="en-US" sz="2000">
                <a:solidFill>
                  <a:srgbClr val="0A0C04"/>
                </a:solidFill>
                <a:latin typeface="Avenir Light"/>
                <a:cs typeface="Arial"/>
              </a:rPr>
              <a:t> – Overall management and establishes objectives</a:t>
            </a:r>
          </a:p>
          <a:p>
            <a:pPr marL="915670" lvl="2" indent="-226695">
              <a:lnSpc>
                <a:spcPct val="100000"/>
              </a:lnSpc>
              <a:buClr>
                <a:srgbClr val="FFC000"/>
              </a:buClr>
            </a:pPr>
            <a:r>
              <a:rPr lang="en-US" sz="2000" b="1">
                <a:solidFill>
                  <a:srgbClr val="FF0000"/>
                </a:solidFill>
                <a:latin typeface="Aptos Light"/>
                <a:cs typeface="Arial"/>
              </a:rPr>
              <a:t>Operations Section </a:t>
            </a:r>
            <a:r>
              <a:rPr lang="en-US" sz="2000">
                <a:solidFill>
                  <a:srgbClr val="0A0C04"/>
                </a:solidFill>
                <a:latin typeface="Aptos Light"/>
                <a:cs typeface="Arial"/>
              </a:rPr>
              <a:t>– Manages tactical operations</a:t>
            </a:r>
          </a:p>
          <a:p>
            <a:pPr marL="915670" lvl="2" indent="-226695">
              <a:lnSpc>
                <a:spcPct val="100000"/>
              </a:lnSpc>
              <a:buClr>
                <a:srgbClr val="FFC000"/>
              </a:buClr>
            </a:pPr>
            <a:r>
              <a:rPr lang="en-US" sz="2000" b="1">
                <a:solidFill>
                  <a:srgbClr val="0070C0"/>
                </a:solidFill>
                <a:latin typeface="Aptos Light"/>
                <a:cs typeface="Arial"/>
              </a:rPr>
              <a:t>Planning Section </a:t>
            </a:r>
            <a:r>
              <a:rPr lang="en-US" sz="2000">
                <a:solidFill>
                  <a:srgbClr val="0A0C04"/>
                </a:solidFill>
                <a:latin typeface="Aptos Light"/>
                <a:cs typeface="Arial"/>
              </a:rPr>
              <a:t>– Gathers intelligence, develops plans, maintains documents and develops the Incident Action Plan (IAP)</a:t>
            </a:r>
          </a:p>
          <a:p>
            <a:pPr marL="915670" lvl="2" indent="-226695">
              <a:lnSpc>
                <a:spcPct val="100000"/>
              </a:lnSpc>
              <a:buClr>
                <a:srgbClr val="FFC000"/>
              </a:buClr>
            </a:pPr>
            <a:r>
              <a:rPr lang="en-US" sz="2000" b="1">
                <a:solidFill>
                  <a:schemeClr val="accent4"/>
                </a:solidFill>
                <a:latin typeface="Aptos Light"/>
                <a:cs typeface="Arial"/>
              </a:rPr>
              <a:t>Logistics</a:t>
            </a:r>
            <a:r>
              <a:rPr lang="en-US" sz="2000">
                <a:solidFill>
                  <a:srgbClr val="0A0C04"/>
                </a:solidFill>
                <a:latin typeface="Aptos Light"/>
                <a:cs typeface="Arial"/>
              </a:rPr>
              <a:t> – Procures incident support needs</a:t>
            </a:r>
          </a:p>
          <a:p>
            <a:pPr marL="915670" lvl="2" indent="-226695">
              <a:lnSpc>
                <a:spcPct val="100000"/>
              </a:lnSpc>
              <a:buClr>
                <a:srgbClr val="FFC000"/>
              </a:buClr>
            </a:pPr>
            <a:r>
              <a:rPr lang="en-US" sz="2000" b="1">
                <a:solidFill>
                  <a:schemeClr val="tx2"/>
                </a:solidFill>
                <a:latin typeface="Aptos Light"/>
                <a:cs typeface="Arial"/>
              </a:rPr>
              <a:t>Finance/Administration </a:t>
            </a:r>
            <a:r>
              <a:rPr lang="en-US" sz="2000">
                <a:solidFill>
                  <a:srgbClr val="0A0C04"/>
                </a:solidFill>
                <a:latin typeface="Aptos Light"/>
                <a:cs typeface="Arial"/>
              </a:rPr>
              <a:t>– Manages financial aspects</a:t>
            </a:r>
          </a:p>
        </p:txBody>
      </p:sp>
      <p:sp>
        <p:nvSpPr>
          <p:cNvPr id="3" name="Slide Number Placeholder 2">
            <a:extLst>
              <a:ext uri="{FF2B5EF4-FFF2-40B4-BE49-F238E27FC236}">
                <a16:creationId xmlns:a16="http://schemas.microsoft.com/office/drawing/2014/main" id="{857B6C27-82F7-593C-D780-0535A2F93222}"/>
              </a:ext>
            </a:extLst>
          </p:cNvPr>
          <p:cNvSpPr>
            <a:spLocks noGrp="1"/>
          </p:cNvSpPr>
          <p:nvPr>
            <p:ph type="sldNum" sz="quarter" idx="12"/>
          </p:nvPr>
        </p:nvSpPr>
        <p:spPr/>
        <p:txBody>
          <a:bodyPr/>
          <a:lstStyle/>
          <a:p>
            <a:fld id="{CFBA6597-D7DA-DC49-90B6-6291F05CD5D3}" type="slidenum">
              <a:rPr lang="en-US" smtClean="0"/>
              <a:t>31</a:t>
            </a:fld>
            <a:endParaRPr lang="en-US"/>
          </a:p>
        </p:txBody>
      </p:sp>
      <p:pic>
        <p:nvPicPr>
          <p:cNvPr id="4" name="Picture 3">
            <a:extLst>
              <a:ext uri="{FF2B5EF4-FFF2-40B4-BE49-F238E27FC236}">
                <a16:creationId xmlns:a16="http://schemas.microsoft.com/office/drawing/2014/main" id="{BD9BC481-1C52-0293-8A7B-CAF3706BEE81}"/>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E6280212-B803-8A32-A06B-13C05A0ADE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pic>
        <p:nvPicPr>
          <p:cNvPr id="10" name="Content Placeholder 10" descr="A group of people in a room&#10;&#10;Description automatically generated">
            <a:extLst>
              <a:ext uri="{FF2B5EF4-FFF2-40B4-BE49-F238E27FC236}">
                <a16:creationId xmlns:a16="http://schemas.microsoft.com/office/drawing/2014/main" id="{13CE5B19-7214-0AD6-30E7-DD25AF9ED432}"/>
              </a:ext>
            </a:extLst>
          </p:cNvPr>
          <p:cNvPicPr>
            <a:picLocks noChangeAspect="1"/>
          </p:cNvPicPr>
          <p:nvPr/>
        </p:nvPicPr>
        <p:blipFill rotWithShape="1">
          <a:blip r:embed="rId5"/>
          <a:srcRect l="28882" t="7726"/>
          <a:stretch/>
        </p:blipFill>
        <p:spPr>
          <a:xfrm>
            <a:off x="6609840" y="2334324"/>
            <a:ext cx="2257886" cy="175438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3F8483C-971F-65C9-5517-F7BE646DAD00}"/>
              </a:ext>
            </a:extLst>
          </p:cNvPr>
          <p:cNvSpPr txBox="1"/>
          <p:nvPr/>
        </p:nvSpPr>
        <p:spPr>
          <a:xfrm>
            <a:off x="6369403" y="4315042"/>
            <a:ext cx="2743200" cy="12464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300">
                <a:solidFill>
                  <a:srgbClr val="0A0C04"/>
                </a:solidFill>
                <a:latin typeface="Segoe UI"/>
                <a:cs typeface="Segoe UI"/>
              </a:rPr>
              <a:t>Staff are identified by wearing standardized color-coded vests, naming their positions. </a:t>
            </a:r>
            <a:endParaRPr lang="en-US" sz="1300">
              <a:solidFill>
                <a:srgbClr val="808080"/>
              </a:solidFill>
              <a:latin typeface="Segoe UI"/>
              <a:cs typeface="Segoe UI"/>
            </a:endParaRPr>
          </a:p>
          <a:p>
            <a:pPr algn="ctr"/>
            <a:r>
              <a:rPr lang="en-US" sz="1300">
                <a:solidFill>
                  <a:srgbClr val="0A0C04"/>
                </a:solidFill>
                <a:latin typeface="Segoe UI"/>
                <a:cs typeface="Segoe UI"/>
              </a:rPr>
              <a:t>Photo: D DeBruin, PHPR HHSA </a:t>
            </a:r>
            <a:r>
              <a:rPr lang="en-US" sz="1300" err="1">
                <a:solidFill>
                  <a:srgbClr val="0A0C04"/>
                </a:solidFill>
                <a:latin typeface="Segoe UI"/>
                <a:cs typeface="Segoe UI"/>
              </a:rPr>
              <a:t>CoSD</a:t>
            </a:r>
            <a:r>
              <a:rPr lang="en-US" sz="1300">
                <a:solidFill>
                  <a:srgbClr val="0A0C04"/>
                </a:solidFill>
                <a:latin typeface="Segoe UI"/>
                <a:cs typeface="Segoe UI"/>
              </a:rPr>
              <a:t> 11/6/2019</a:t>
            </a:r>
            <a:endParaRPr lang="en-US" sz="1300">
              <a:solidFill>
                <a:srgbClr val="808080"/>
              </a:solidFill>
              <a:latin typeface="Segoe UI"/>
              <a:cs typeface="Segoe UI"/>
            </a:endParaRPr>
          </a:p>
          <a:p>
            <a:pPr algn="l"/>
            <a:endParaRPr lang="en-US" sz="1600">
              <a:solidFill>
                <a:schemeClr val="tx2"/>
              </a:solidFill>
              <a:latin typeface="Avenir Light"/>
              <a:cs typeface="Avenir Light"/>
            </a:endParaRPr>
          </a:p>
        </p:txBody>
      </p:sp>
    </p:spTree>
    <p:extLst>
      <p:ext uri="{BB962C8B-B14F-4D97-AF65-F5344CB8AC3E}">
        <p14:creationId xmlns:p14="http://schemas.microsoft.com/office/powerpoint/2010/main" val="3539292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4D0BC-C8AD-5E76-241D-0548CD71CB57}"/>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50727C07-EC7A-78AF-C788-F099D6798B2E}"/>
              </a:ext>
            </a:extLst>
          </p:cNvPr>
          <p:cNvSpPr>
            <a:spLocks noGrp="1" noChangeArrowheads="1"/>
          </p:cNvSpPr>
          <p:nvPr>
            <p:ph type="title"/>
          </p:nvPr>
        </p:nvSpPr>
        <p:spPr>
          <a:xfrm>
            <a:off x="221327" y="238054"/>
            <a:ext cx="5326743" cy="741362"/>
          </a:xfrm>
        </p:spPr>
        <p:txBody>
          <a:bodyPr/>
          <a:lstStyle/>
          <a:p>
            <a:r>
              <a:rPr lang="en-US" sz="2800">
                <a:latin typeface="Calibri"/>
                <a:ea typeface="Calibri"/>
                <a:cs typeface="ＭＳ Ｐゴシック" charset="0"/>
              </a:rPr>
              <a:t>Common organizational chart under ICS</a:t>
            </a:r>
            <a:endParaRPr lang="en-US" sz="2800">
              <a:latin typeface="Calibri" charset="0"/>
              <a:cs typeface="ＭＳ Ｐゴシック" charset="0"/>
            </a:endParaRPr>
          </a:p>
        </p:txBody>
      </p:sp>
      <p:sp>
        <p:nvSpPr>
          <p:cNvPr id="7171" name="Rectangle 3">
            <a:extLst>
              <a:ext uri="{FF2B5EF4-FFF2-40B4-BE49-F238E27FC236}">
                <a16:creationId xmlns:a16="http://schemas.microsoft.com/office/drawing/2014/main" id="{DB81CD14-904A-2AC9-CB35-FFBC9B2D4B1D}"/>
              </a:ext>
            </a:extLst>
          </p:cNvPr>
          <p:cNvSpPr>
            <a:spLocks noGrp="1" noChangeArrowheads="1"/>
          </p:cNvSpPr>
          <p:nvPr>
            <p:ph sz="half" idx="2"/>
          </p:nvPr>
        </p:nvSpPr>
        <p:spPr>
          <a:xfrm>
            <a:off x="533400" y="1969152"/>
            <a:ext cx="2235200" cy="3480767"/>
          </a:xfrm>
        </p:spPr>
        <p:txBody>
          <a:bodyPr vert="horz" lIns="0" tIns="0" rIns="0" bIns="0" rtlCol="0" anchor="t">
            <a:normAutofit/>
          </a:bodyPr>
          <a:lstStyle/>
          <a:p>
            <a:pPr>
              <a:lnSpc>
                <a:spcPct val="80000"/>
              </a:lnSpc>
              <a:buFont typeface="Wingdings" panose="05000000000000000000" pitchFamily="2" charset="2"/>
              <a:buChar char="Ø"/>
              <a:defRPr/>
            </a:pPr>
            <a:r>
              <a:rPr lang="en-US" sz="2000" b="1">
                <a:solidFill>
                  <a:srgbClr val="FF0000"/>
                </a:solidFill>
              </a:rPr>
              <a:t>Operations</a:t>
            </a:r>
            <a:endParaRPr lang="en-US" sz="2000" b="1">
              <a:solidFill>
                <a:srgbClr val="FF0000"/>
              </a:solidFill>
              <a:cs typeface="Arial"/>
            </a:endParaRPr>
          </a:p>
          <a:p>
            <a:pPr>
              <a:lnSpc>
                <a:spcPct val="80000"/>
              </a:lnSpc>
              <a:buFont typeface="Wingdings" panose="05000000000000000000" pitchFamily="2" charset="2"/>
              <a:buChar char="Ø"/>
              <a:defRPr/>
            </a:pPr>
            <a:endParaRPr lang="en-US" sz="2000" b="1">
              <a:solidFill>
                <a:schemeClr val="tx2">
                  <a:lumMod val="60000"/>
                  <a:lumOff val="40000"/>
                </a:schemeClr>
              </a:solidFill>
              <a:cs typeface="Arial"/>
            </a:endParaRPr>
          </a:p>
          <a:p>
            <a:pPr>
              <a:lnSpc>
                <a:spcPct val="80000"/>
              </a:lnSpc>
              <a:buFont typeface="Wingdings" panose="05000000000000000000" pitchFamily="2" charset="2"/>
              <a:buChar char="Ø"/>
              <a:defRPr/>
            </a:pPr>
            <a:r>
              <a:rPr lang="en-US" sz="2000" b="1">
                <a:solidFill>
                  <a:srgbClr val="0070C0"/>
                </a:solidFill>
              </a:rPr>
              <a:t>Planning</a:t>
            </a:r>
            <a:endParaRPr lang="en-US" sz="2000" b="1">
              <a:solidFill>
                <a:srgbClr val="0070C0"/>
              </a:solidFill>
              <a:cs typeface="Arial"/>
            </a:endParaRPr>
          </a:p>
          <a:p>
            <a:pPr>
              <a:lnSpc>
                <a:spcPct val="80000"/>
              </a:lnSpc>
              <a:buFont typeface="Wingdings" panose="05000000000000000000" pitchFamily="2" charset="2"/>
              <a:buChar char="Ø"/>
              <a:defRPr/>
            </a:pPr>
            <a:endParaRPr lang="en-US" sz="2000" b="1">
              <a:solidFill>
                <a:srgbClr val="FFC000"/>
              </a:solidFill>
              <a:cs typeface="Arial"/>
            </a:endParaRPr>
          </a:p>
          <a:p>
            <a:pPr>
              <a:lnSpc>
                <a:spcPct val="80000"/>
              </a:lnSpc>
              <a:buFont typeface="Wingdings" panose="05000000000000000000" pitchFamily="2" charset="2"/>
              <a:buChar char="Ø"/>
              <a:defRPr/>
            </a:pPr>
            <a:r>
              <a:rPr lang="en-US" sz="2000" b="1">
                <a:solidFill>
                  <a:schemeClr val="accent6"/>
                </a:solidFill>
              </a:rPr>
              <a:t>Logistics</a:t>
            </a:r>
            <a:endParaRPr lang="en-US" sz="2000" b="1">
              <a:solidFill>
                <a:schemeClr val="accent6"/>
              </a:solidFill>
              <a:cs typeface="Arial"/>
            </a:endParaRPr>
          </a:p>
          <a:p>
            <a:pPr>
              <a:lnSpc>
                <a:spcPct val="80000"/>
              </a:lnSpc>
              <a:buFont typeface="Wingdings" panose="05000000000000000000" pitchFamily="2" charset="2"/>
              <a:buChar char="Ø"/>
              <a:defRPr/>
            </a:pPr>
            <a:endParaRPr lang="en-US" sz="2000" b="1">
              <a:solidFill>
                <a:srgbClr val="00B050"/>
              </a:solidFill>
              <a:cs typeface="Arial"/>
            </a:endParaRPr>
          </a:p>
          <a:p>
            <a:pPr>
              <a:lnSpc>
                <a:spcPct val="80000"/>
              </a:lnSpc>
              <a:buFont typeface="Wingdings" panose="05000000000000000000" pitchFamily="2" charset="2"/>
              <a:buChar char="Ø"/>
              <a:defRPr/>
            </a:pPr>
            <a:r>
              <a:rPr lang="en-US" sz="2000" b="1">
                <a:solidFill>
                  <a:srgbClr val="00B050"/>
                </a:solidFill>
              </a:rPr>
              <a:t>Finance/</a:t>
            </a:r>
            <a:br>
              <a:rPr lang="en-US" sz="2000" b="1"/>
            </a:br>
            <a:r>
              <a:rPr lang="en-US" sz="2000" b="1">
                <a:solidFill>
                  <a:srgbClr val="00B050"/>
                </a:solidFill>
              </a:rPr>
              <a:t>Administration</a:t>
            </a:r>
            <a:endParaRPr lang="en-US" sz="2000" b="1">
              <a:solidFill>
                <a:srgbClr val="00B050"/>
              </a:solidFill>
              <a:cs typeface="Arial"/>
            </a:endParaRPr>
          </a:p>
          <a:p>
            <a:pPr>
              <a:lnSpc>
                <a:spcPct val="80000"/>
              </a:lnSpc>
              <a:buFont typeface="Arial" pitchFamily="34" charset="0"/>
              <a:buChar char="•"/>
              <a:defRPr/>
            </a:pPr>
            <a:endParaRPr lang="en-US">
              <a:ea typeface="+mn-ea"/>
            </a:endParaRPr>
          </a:p>
          <a:p>
            <a:pPr>
              <a:lnSpc>
                <a:spcPct val="80000"/>
              </a:lnSpc>
              <a:buNone/>
              <a:defRPr/>
            </a:pPr>
            <a:endParaRPr lang="en-US">
              <a:ea typeface="+mn-ea"/>
            </a:endParaRPr>
          </a:p>
        </p:txBody>
      </p:sp>
      <p:sp>
        <p:nvSpPr>
          <p:cNvPr id="2" name="Slide Number Placeholder 1">
            <a:extLst>
              <a:ext uri="{FF2B5EF4-FFF2-40B4-BE49-F238E27FC236}">
                <a16:creationId xmlns:a16="http://schemas.microsoft.com/office/drawing/2014/main" id="{2652855E-BEE7-6365-F308-FBF453A3B96C}"/>
              </a:ext>
            </a:extLst>
          </p:cNvPr>
          <p:cNvSpPr>
            <a:spLocks noGrp="1"/>
          </p:cNvSpPr>
          <p:nvPr>
            <p:ph type="sldNum" sz="quarter" idx="12"/>
          </p:nvPr>
        </p:nvSpPr>
        <p:spPr/>
        <p:txBody>
          <a:bodyPr/>
          <a:lstStyle/>
          <a:p>
            <a:fld id="{CFBA6597-D7DA-DC49-90B6-6291F05CD5D3}" type="slidenum">
              <a:rPr lang="en-US" smtClean="0"/>
              <a:pPr/>
              <a:t>32</a:t>
            </a:fld>
            <a:endParaRPr lang="en-US"/>
          </a:p>
        </p:txBody>
      </p:sp>
      <p:pic>
        <p:nvPicPr>
          <p:cNvPr id="3" name="Picture 2">
            <a:extLst>
              <a:ext uri="{FF2B5EF4-FFF2-40B4-BE49-F238E27FC236}">
                <a16:creationId xmlns:a16="http://schemas.microsoft.com/office/drawing/2014/main" id="{644903C5-3163-5AE9-8AC7-27B759CAA0A5}"/>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4" name="Picture 3" descr="A black and white logo&#10;&#10;Description automatically generated">
            <a:extLst>
              <a:ext uri="{FF2B5EF4-FFF2-40B4-BE49-F238E27FC236}">
                <a16:creationId xmlns:a16="http://schemas.microsoft.com/office/drawing/2014/main" id="{765B5DAB-59A5-FDFC-2935-F2FB0A4CC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pic>
        <p:nvPicPr>
          <p:cNvPr id="10" name="Picture 9">
            <a:extLst>
              <a:ext uri="{FF2B5EF4-FFF2-40B4-BE49-F238E27FC236}">
                <a16:creationId xmlns:a16="http://schemas.microsoft.com/office/drawing/2014/main" id="{73B383EE-4964-6C89-4B04-D3298BD0EC2F}"/>
              </a:ext>
            </a:extLst>
          </p:cNvPr>
          <p:cNvPicPr>
            <a:picLocks noChangeAspect="1"/>
          </p:cNvPicPr>
          <p:nvPr/>
        </p:nvPicPr>
        <p:blipFill>
          <a:blip r:embed="rId5"/>
          <a:stretch>
            <a:fillRect/>
          </a:stretch>
        </p:blipFill>
        <p:spPr>
          <a:xfrm>
            <a:off x="2361594" y="1203060"/>
            <a:ext cx="894224" cy="348649"/>
          </a:xfrm>
          <a:prstGeom prst="rect">
            <a:avLst/>
          </a:prstGeom>
          <a:solidFill>
            <a:schemeClr val="bg1"/>
          </a:solidFill>
          <a:ln>
            <a:solidFill>
              <a:schemeClr val="bg2"/>
            </a:solidFill>
          </a:ln>
        </p:spPr>
      </p:pic>
      <p:pic>
        <p:nvPicPr>
          <p:cNvPr id="9" name="Picture 8">
            <a:extLst>
              <a:ext uri="{FF2B5EF4-FFF2-40B4-BE49-F238E27FC236}">
                <a16:creationId xmlns:a16="http://schemas.microsoft.com/office/drawing/2014/main" id="{AA1EE86C-923E-DC36-4478-91FEAC15E987}"/>
              </a:ext>
            </a:extLst>
          </p:cNvPr>
          <p:cNvPicPr>
            <a:picLocks noChangeAspect="1"/>
          </p:cNvPicPr>
          <p:nvPr/>
        </p:nvPicPr>
        <p:blipFill>
          <a:blip r:embed="rId6"/>
          <a:stretch>
            <a:fillRect/>
          </a:stretch>
        </p:blipFill>
        <p:spPr>
          <a:xfrm>
            <a:off x="2922661" y="1335023"/>
            <a:ext cx="5983595" cy="5386451"/>
          </a:xfrm>
          <a:prstGeom prst="rect">
            <a:avLst/>
          </a:prstGeom>
        </p:spPr>
      </p:pic>
    </p:spTree>
    <p:extLst>
      <p:ext uri="{BB962C8B-B14F-4D97-AF65-F5344CB8AC3E}">
        <p14:creationId xmlns:p14="http://schemas.microsoft.com/office/powerpoint/2010/main" val="1530986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43C9A-90DB-CD04-2EC4-B1E9E6DB4386}"/>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D2B08FAE-BEEE-89CD-7D76-1E44FC678DFD}"/>
              </a:ext>
            </a:extLst>
          </p:cNvPr>
          <p:cNvSpPr>
            <a:spLocks noGrp="1" noChangeArrowheads="1"/>
          </p:cNvSpPr>
          <p:nvPr>
            <p:ph type="title"/>
          </p:nvPr>
        </p:nvSpPr>
        <p:spPr>
          <a:xfrm>
            <a:off x="423805" y="235028"/>
            <a:ext cx="5326743" cy="741362"/>
          </a:xfrm>
        </p:spPr>
        <p:txBody>
          <a:bodyPr/>
          <a:lstStyle/>
          <a:p>
            <a:r>
              <a:rPr lang="en-US">
                <a:latin typeface="Calibri"/>
                <a:ea typeface="Calibri"/>
                <a:cs typeface="ＭＳ Ｐゴシック" charset="0"/>
              </a:rPr>
              <a:t>MOC MPOX Response</a:t>
            </a:r>
            <a:endParaRPr lang="en-US">
              <a:latin typeface="Calibri" charset="0"/>
              <a:cs typeface="ＭＳ Ｐゴシック" charset="0"/>
            </a:endParaRPr>
          </a:p>
        </p:txBody>
      </p:sp>
      <p:sp>
        <p:nvSpPr>
          <p:cNvPr id="2" name="Slide Number Placeholder 1">
            <a:extLst>
              <a:ext uri="{FF2B5EF4-FFF2-40B4-BE49-F238E27FC236}">
                <a16:creationId xmlns:a16="http://schemas.microsoft.com/office/drawing/2014/main" id="{1D7BD6CA-8CEF-B7C7-D5C6-DB8D618399C5}"/>
              </a:ext>
            </a:extLst>
          </p:cNvPr>
          <p:cNvSpPr>
            <a:spLocks noGrp="1"/>
          </p:cNvSpPr>
          <p:nvPr>
            <p:ph type="sldNum" sz="quarter" idx="12"/>
          </p:nvPr>
        </p:nvSpPr>
        <p:spPr/>
        <p:txBody>
          <a:bodyPr/>
          <a:lstStyle/>
          <a:p>
            <a:fld id="{CFBA6597-D7DA-DC49-90B6-6291F05CD5D3}" type="slidenum">
              <a:rPr lang="en-US" smtClean="0"/>
              <a:pPr/>
              <a:t>33</a:t>
            </a:fld>
            <a:endParaRPr lang="en-US"/>
          </a:p>
        </p:txBody>
      </p:sp>
      <p:pic>
        <p:nvPicPr>
          <p:cNvPr id="3" name="Picture 2">
            <a:extLst>
              <a:ext uri="{FF2B5EF4-FFF2-40B4-BE49-F238E27FC236}">
                <a16:creationId xmlns:a16="http://schemas.microsoft.com/office/drawing/2014/main" id="{84514143-A9B2-5D1F-1739-B6CDA7180674}"/>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4" name="Picture 3" descr="A black and white logo&#10;&#10;Description automatically generated">
            <a:extLst>
              <a:ext uri="{FF2B5EF4-FFF2-40B4-BE49-F238E27FC236}">
                <a16:creationId xmlns:a16="http://schemas.microsoft.com/office/drawing/2014/main" id="{7D38D698-A14D-9C8E-2631-6321A8969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pic>
        <p:nvPicPr>
          <p:cNvPr id="10" name="Picture 9">
            <a:extLst>
              <a:ext uri="{FF2B5EF4-FFF2-40B4-BE49-F238E27FC236}">
                <a16:creationId xmlns:a16="http://schemas.microsoft.com/office/drawing/2014/main" id="{F262ABB3-1433-1FDC-BECB-9A63A44A0686}"/>
              </a:ext>
            </a:extLst>
          </p:cNvPr>
          <p:cNvPicPr>
            <a:picLocks noChangeAspect="1"/>
          </p:cNvPicPr>
          <p:nvPr/>
        </p:nvPicPr>
        <p:blipFill>
          <a:blip r:embed="rId5"/>
          <a:stretch>
            <a:fillRect/>
          </a:stretch>
        </p:blipFill>
        <p:spPr>
          <a:xfrm>
            <a:off x="2361594" y="1203060"/>
            <a:ext cx="894224" cy="348649"/>
          </a:xfrm>
          <a:prstGeom prst="rect">
            <a:avLst/>
          </a:prstGeom>
          <a:solidFill>
            <a:schemeClr val="bg1"/>
          </a:solidFill>
          <a:ln>
            <a:solidFill>
              <a:schemeClr val="bg2"/>
            </a:solidFill>
          </a:ln>
        </p:spPr>
      </p:pic>
      <p:pic>
        <p:nvPicPr>
          <p:cNvPr id="8" name="Picture 7">
            <a:extLst>
              <a:ext uri="{FF2B5EF4-FFF2-40B4-BE49-F238E27FC236}">
                <a16:creationId xmlns:a16="http://schemas.microsoft.com/office/drawing/2014/main" id="{A0CC1228-2632-6E1D-3EDD-09F656B67E92}"/>
              </a:ext>
            </a:extLst>
          </p:cNvPr>
          <p:cNvPicPr>
            <a:picLocks noChangeAspect="1"/>
          </p:cNvPicPr>
          <p:nvPr/>
        </p:nvPicPr>
        <p:blipFill>
          <a:blip r:embed="rId6"/>
          <a:srcRect l="12625" t="11844" r="13375" b="26182"/>
          <a:stretch/>
        </p:blipFill>
        <p:spPr>
          <a:xfrm>
            <a:off x="0" y="1203060"/>
            <a:ext cx="9224010" cy="5518414"/>
          </a:xfrm>
          <a:prstGeom prst="rect">
            <a:avLst/>
          </a:prstGeom>
        </p:spPr>
      </p:pic>
    </p:spTree>
    <p:extLst>
      <p:ext uri="{BB962C8B-B14F-4D97-AF65-F5344CB8AC3E}">
        <p14:creationId xmlns:p14="http://schemas.microsoft.com/office/powerpoint/2010/main" val="2672968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BCD8-F162-4979-B447-5211A425105D}"/>
              </a:ext>
            </a:extLst>
          </p:cNvPr>
          <p:cNvSpPr>
            <a:spLocks noGrp="1"/>
          </p:cNvSpPr>
          <p:nvPr>
            <p:ph type="title"/>
          </p:nvPr>
        </p:nvSpPr>
        <p:spPr>
          <a:xfrm>
            <a:off x="166194" y="246852"/>
            <a:ext cx="5326743" cy="741362"/>
          </a:xfrm>
        </p:spPr>
        <p:txBody>
          <a:bodyPr/>
          <a:lstStyle/>
          <a:p>
            <a:r>
              <a:rPr lang="en-US"/>
              <a:t>Keeping everybody in the know (IAP)</a:t>
            </a:r>
          </a:p>
        </p:txBody>
      </p:sp>
      <p:sp>
        <p:nvSpPr>
          <p:cNvPr id="7" name="Content Placeholder 3">
            <a:extLst>
              <a:ext uri="{FF2B5EF4-FFF2-40B4-BE49-F238E27FC236}">
                <a16:creationId xmlns:a16="http://schemas.microsoft.com/office/drawing/2014/main" id="{DC164093-4B3B-4661-A280-E9B89A63B1B6}"/>
              </a:ext>
            </a:extLst>
          </p:cNvPr>
          <p:cNvSpPr txBox="1">
            <a:spLocks/>
          </p:cNvSpPr>
          <p:nvPr/>
        </p:nvSpPr>
        <p:spPr>
          <a:xfrm>
            <a:off x="4014" y="2467891"/>
            <a:ext cx="5367485" cy="4253430"/>
          </a:xfrm>
          <a:prstGeom prst="rect">
            <a:avLst/>
          </a:prstGeom>
          <a:noFill/>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5670" lvl="2" indent="-226695">
              <a:lnSpc>
                <a:spcPct val="100000"/>
              </a:lnSpc>
              <a:buClr>
                <a:srgbClr val="0A0C04"/>
              </a:buClr>
            </a:pPr>
            <a:r>
              <a:rPr lang="en-US" sz="1800">
                <a:solidFill>
                  <a:srgbClr val="002060"/>
                </a:solidFill>
                <a:latin typeface="Avenir Light"/>
              </a:rPr>
              <a:t>Name of the Incident.</a:t>
            </a:r>
            <a:endParaRPr lang="en-US"/>
          </a:p>
          <a:p>
            <a:pPr marL="915670" lvl="2" indent="-226695">
              <a:lnSpc>
                <a:spcPct val="100000"/>
              </a:lnSpc>
              <a:buClr>
                <a:srgbClr val="0A0C04"/>
              </a:buClr>
            </a:pPr>
            <a:r>
              <a:rPr lang="en-US" sz="1800">
                <a:solidFill>
                  <a:srgbClr val="002060"/>
                </a:solidFill>
                <a:latin typeface="Avenir Light"/>
              </a:rPr>
              <a:t>Operational period (start and end times).</a:t>
            </a:r>
          </a:p>
          <a:p>
            <a:pPr marL="915670" lvl="2" indent="-226695">
              <a:lnSpc>
                <a:spcPct val="100000"/>
              </a:lnSpc>
              <a:buClr>
                <a:srgbClr val="0A0C04"/>
              </a:buClr>
            </a:pPr>
            <a:r>
              <a:rPr lang="en-US" sz="1800">
                <a:solidFill>
                  <a:srgbClr val="002060"/>
                </a:solidFill>
                <a:latin typeface="Avenir Light"/>
              </a:rPr>
              <a:t>Brief situational summary.</a:t>
            </a:r>
          </a:p>
          <a:p>
            <a:pPr marL="915670" lvl="2" indent="-226695">
              <a:lnSpc>
                <a:spcPct val="100000"/>
              </a:lnSpc>
              <a:buClr>
                <a:srgbClr val="0A0C04"/>
              </a:buClr>
            </a:pPr>
            <a:r>
              <a:rPr lang="en-US" sz="1800">
                <a:solidFill>
                  <a:srgbClr val="002060"/>
                </a:solidFill>
                <a:latin typeface="Avenir Light"/>
              </a:rPr>
              <a:t>Assignments for the period for the Incident Management Team.</a:t>
            </a:r>
          </a:p>
          <a:p>
            <a:pPr marL="915670" lvl="2" indent="-226695">
              <a:lnSpc>
                <a:spcPct val="100000"/>
              </a:lnSpc>
              <a:buClr>
                <a:srgbClr val="0A0C04"/>
              </a:buClr>
            </a:pPr>
            <a:r>
              <a:rPr lang="en-US" sz="1800">
                <a:solidFill>
                  <a:srgbClr val="002060"/>
                </a:solidFill>
                <a:latin typeface="Avenir Light"/>
              </a:rPr>
              <a:t>Health and safety briefings (example: remove hazard, use personal protective equipment (PPE), warnings).</a:t>
            </a:r>
          </a:p>
          <a:p>
            <a:pPr marL="915670" lvl="2" indent="-226695">
              <a:lnSpc>
                <a:spcPct val="100000"/>
              </a:lnSpc>
              <a:buClr>
                <a:srgbClr val="0A0C04"/>
              </a:buClr>
            </a:pPr>
            <a:r>
              <a:rPr lang="en-US" sz="1800">
                <a:solidFill>
                  <a:srgbClr val="002060"/>
                </a:solidFill>
                <a:latin typeface="Avenir Light"/>
              </a:rPr>
              <a:t>Objectives (strategies/tactics, resources required, assignment and timeline).</a:t>
            </a:r>
          </a:p>
          <a:p>
            <a:pPr marL="915670" lvl="2" indent="-226695">
              <a:lnSpc>
                <a:spcPct val="100000"/>
              </a:lnSpc>
              <a:buClr>
                <a:srgbClr val="0A0C04"/>
              </a:buClr>
            </a:pPr>
            <a:r>
              <a:rPr lang="en-US" sz="1800">
                <a:solidFill>
                  <a:srgbClr val="002060"/>
                </a:solidFill>
                <a:latin typeface="Avenir Light"/>
              </a:rPr>
              <a:t>Who prepared, date, time, facility and signature. </a:t>
            </a:r>
          </a:p>
          <a:p>
            <a:pPr marL="0" indent="0">
              <a:lnSpc>
                <a:spcPct val="100000"/>
              </a:lnSpc>
              <a:buClr>
                <a:srgbClr val="0A0C04"/>
              </a:buClr>
              <a:buNone/>
            </a:pPr>
            <a:endParaRPr lang="en-US" sz="1700">
              <a:solidFill>
                <a:srgbClr val="0A0C04"/>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13939A6A-56E1-4D65-911D-28D2A967C5B9}"/>
              </a:ext>
            </a:extLst>
          </p:cNvPr>
          <p:cNvSpPr>
            <a:spLocks noGrp="1"/>
          </p:cNvSpPr>
          <p:nvPr>
            <p:ph type="sldNum" sz="quarter" idx="12"/>
          </p:nvPr>
        </p:nvSpPr>
        <p:spPr/>
        <p:txBody>
          <a:bodyPr/>
          <a:lstStyle/>
          <a:p>
            <a:fld id="{CFBA6597-D7DA-DC49-90B6-6291F05CD5D3}" type="slidenum">
              <a:rPr lang="en-US" smtClean="0"/>
              <a:t>34</a:t>
            </a:fld>
            <a:endParaRPr lang="en-US"/>
          </a:p>
        </p:txBody>
      </p:sp>
      <p:pic>
        <p:nvPicPr>
          <p:cNvPr id="4" name="Picture 3">
            <a:extLst>
              <a:ext uri="{FF2B5EF4-FFF2-40B4-BE49-F238E27FC236}">
                <a16:creationId xmlns:a16="http://schemas.microsoft.com/office/drawing/2014/main" id="{11266FCE-4AB5-63D8-9FE3-AC10936E8C86}"/>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397CF068-74C9-8BFF-63EC-65975A2BC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pic>
        <p:nvPicPr>
          <p:cNvPr id="5" name="Picture 4">
            <a:extLst>
              <a:ext uri="{FF2B5EF4-FFF2-40B4-BE49-F238E27FC236}">
                <a16:creationId xmlns:a16="http://schemas.microsoft.com/office/drawing/2014/main" id="{7779B990-3CD5-3383-14A0-3F647EFCBC4B}"/>
              </a:ext>
            </a:extLst>
          </p:cNvPr>
          <p:cNvPicPr>
            <a:picLocks noChangeAspect="1"/>
          </p:cNvPicPr>
          <p:nvPr/>
        </p:nvPicPr>
        <p:blipFill>
          <a:blip r:embed="rId5"/>
          <a:srcRect l="4319" t="129" r="202"/>
          <a:stretch/>
        </p:blipFill>
        <p:spPr>
          <a:xfrm>
            <a:off x="5489616" y="2100486"/>
            <a:ext cx="3435820" cy="462586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7F86D53-410B-E126-601E-875F33792157}"/>
              </a:ext>
            </a:extLst>
          </p:cNvPr>
          <p:cNvSpPr txBox="1"/>
          <p:nvPr/>
        </p:nvSpPr>
        <p:spPr>
          <a:xfrm>
            <a:off x="371025" y="1400324"/>
            <a:ext cx="8126669"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baseline="0">
                <a:solidFill>
                  <a:srgbClr val="002060"/>
                </a:solidFill>
                <a:latin typeface="Avenir Light"/>
              </a:rPr>
              <a:t>The Inciden</a:t>
            </a:r>
            <a:r>
              <a:rPr lang="en-US">
                <a:solidFill>
                  <a:srgbClr val="002060"/>
                </a:solidFill>
                <a:latin typeface="Avenir Light"/>
              </a:rPr>
              <a:t>t Action Plan (I</a:t>
            </a:r>
            <a:r>
              <a:rPr lang="en-US" baseline="0">
                <a:solidFill>
                  <a:srgbClr val="002060"/>
                </a:solidFill>
                <a:latin typeface="Avenir Light"/>
              </a:rPr>
              <a:t>AP) (prepared by Planning Section), is approved by IC, and distributed widely. It outlines specifics and critical information that will guide the response. The IAP includes:</a:t>
            </a:r>
            <a:endParaRPr lang="en-US" sz="1600">
              <a:solidFill>
                <a:schemeClr val="tx2"/>
              </a:solidFill>
              <a:latin typeface="Avenir Light"/>
              <a:cs typeface="Avenir Light"/>
            </a:endParaRPr>
          </a:p>
        </p:txBody>
      </p:sp>
    </p:spTree>
    <p:extLst>
      <p:ext uri="{BB962C8B-B14F-4D97-AF65-F5344CB8AC3E}">
        <p14:creationId xmlns:p14="http://schemas.microsoft.com/office/powerpoint/2010/main" val="2879079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B80BB-A290-6024-3476-0CB15A33A5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E750E-5C93-277D-4ACB-F09018F5F531}"/>
              </a:ext>
            </a:extLst>
          </p:cNvPr>
          <p:cNvSpPr>
            <a:spLocks noGrp="1"/>
          </p:cNvSpPr>
          <p:nvPr>
            <p:ph type="title"/>
          </p:nvPr>
        </p:nvSpPr>
        <p:spPr/>
        <p:txBody>
          <a:bodyPr/>
          <a:lstStyle/>
          <a:p>
            <a:r>
              <a:rPr lang="en-US"/>
              <a:t>Requirements for AAR</a:t>
            </a:r>
          </a:p>
        </p:txBody>
      </p:sp>
      <p:sp>
        <p:nvSpPr>
          <p:cNvPr id="5" name="Rectangle: Single Corner Rounded 4">
            <a:extLst>
              <a:ext uri="{FF2B5EF4-FFF2-40B4-BE49-F238E27FC236}">
                <a16:creationId xmlns:a16="http://schemas.microsoft.com/office/drawing/2014/main" id="{367D9C5F-495E-97EB-80F0-88F6F9A04D46}"/>
              </a:ext>
            </a:extLst>
          </p:cNvPr>
          <p:cNvSpPr/>
          <p:nvPr/>
        </p:nvSpPr>
        <p:spPr>
          <a:xfrm>
            <a:off x="176261" y="1241747"/>
            <a:ext cx="7993741" cy="638978"/>
          </a:xfrm>
          <a:prstGeom prst="round1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a:t>Guidelines For Generating An After-Action Report</a:t>
            </a:r>
          </a:p>
        </p:txBody>
      </p:sp>
      <p:sp>
        <p:nvSpPr>
          <p:cNvPr id="7" name="Content Placeholder 3">
            <a:extLst>
              <a:ext uri="{FF2B5EF4-FFF2-40B4-BE49-F238E27FC236}">
                <a16:creationId xmlns:a16="http://schemas.microsoft.com/office/drawing/2014/main" id="{C1017C05-4A79-2E2F-52F5-0FA2EBA7E69C}"/>
              </a:ext>
            </a:extLst>
          </p:cNvPr>
          <p:cNvSpPr txBox="1">
            <a:spLocks/>
          </p:cNvSpPr>
          <p:nvPr/>
        </p:nvSpPr>
        <p:spPr>
          <a:xfrm>
            <a:off x="169230" y="1884744"/>
            <a:ext cx="8806704" cy="4359197"/>
          </a:xfrm>
          <a:prstGeom prst="rect">
            <a:avLst/>
          </a:prstGeom>
          <a:noFill/>
          <a:ln>
            <a:solidFill>
              <a:schemeClr val="accent6"/>
            </a:solidFill>
          </a:ln>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200"/>
              </a:spcBef>
              <a:buClr>
                <a:srgbClr val="0A0C04"/>
              </a:buClr>
            </a:pPr>
            <a:endParaRPr lang="en-US" sz="1700">
              <a:solidFill>
                <a:srgbClr val="002060"/>
              </a:solidFill>
              <a:cs typeface="Arial"/>
            </a:endParaRPr>
          </a:p>
          <a:p>
            <a:pPr lvl="1" indent="-226695">
              <a:lnSpc>
                <a:spcPct val="100000"/>
              </a:lnSpc>
              <a:spcBef>
                <a:spcPts val="200"/>
              </a:spcBef>
              <a:buClr>
                <a:srgbClr val="0A0C04"/>
              </a:buClr>
            </a:pPr>
            <a:r>
              <a:rPr lang="en-US" sz="1700">
                <a:solidFill>
                  <a:srgbClr val="002060"/>
                </a:solidFill>
              </a:rPr>
              <a:t>The state requires an After-Action Report (AAR) for any disasters managed by OES when the EOC is activated (ex., wildfires). </a:t>
            </a:r>
            <a:endParaRPr lang="en-US">
              <a:solidFill>
                <a:srgbClr val="002060"/>
              </a:solidFill>
              <a:cs typeface="Arial"/>
            </a:endParaRPr>
          </a:p>
          <a:p>
            <a:pPr lvl="1" indent="-226695">
              <a:lnSpc>
                <a:spcPct val="100000"/>
              </a:lnSpc>
              <a:spcBef>
                <a:spcPts val="200"/>
              </a:spcBef>
              <a:buClr>
                <a:srgbClr val="0A0C04"/>
              </a:buClr>
            </a:pPr>
            <a:r>
              <a:rPr lang="en-US" sz="1700">
                <a:solidFill>
                  <a:srgbClr val="002060"/>
                </a:solidFill>
              </a:rPr>
              <a:t>For significant public health infectious disease events, where a local health emergency  is declared, the response is reviewed for both successes and opportunities for improvement. </a:t>
            </a:r>
            <a:endParaRPr lang="en-US" sz="1700">
              <a:solidFill>
                <a:srgbClr val="002060"/>
              </a:solidFill>
              <a:cs typeface="Arial"/>
            </a:endParaRPr>
          </a:p>
          <a:p>
            <a:pPr lvl="1" indent="-226695">
              <a:lnSpc>
                <a:spcPct val="100000"/>
              </a:lnSpc>
              <a:spcBef>
                <a:spcPts val="200"/>
              </a:spcBef>
              <a:buClr>
                <a:srgbClr val="0A0C04"/>
              </a:buClr>
            </a:pPr>
            <a:r>
              <a:rPr lang="en-US" sz="1700">
                <a:solidFill>
                  <a:srgbClr val="002060"/>
                </a:solidFill>
              </a:rPr>
              <a:t>Examples of AARs conducted following infectious diseases outbreaks include: </a:t>
            </a:r>
            <a:endParaRPr lang="en-US" sz="1700">
              <a:solidFill>
                <a:srgbClr val="002060"/>
              </a:solidFill>
              <a:cs typeface="Arial"/>
            </a:endParaRPr>
          </a:p>
          <a:p>
            <a:pPr marL="915670" lvl="2" indent="-226695">
              <a:lnSpc>
                <a:spcPct val="100000"/>
              </a:lnSpc>
              <a:buClr>
                <a:schemeClr val="accent6"/>
              </a:buClr>
            </a:pPr>
            <a:r>
              <a:rPr lang="en-US" sz="1700">
                <a:solidFill>
                  <a:srgbClr val="002060"/>
                </a:solidFill>
              </a:rPr>
              <a:t>H1N1 AAR, published in August 2011  </a:t>
            </a:r>
            <a:endParaRPr lang="en-US" sz="1700">
              <a:solidFill>
                <a:srgbClr val="002060"/>
              </a:solidFill>
              <a:cs typeface="Arial"/>
            </a:endParaRPr>
          </a:p>
          <a:p>
            <a:pPr marL="915670" lvl="2" indent="-226695">
              <a:lnSpc>
                <a:spcPct val="100000"/>
              </a:lnSpc>
              <a:buClr>
                <a:schemeClr val="accent6"/>
              </a:buClr>
            </a:pPr>
            <a:r>
              <a:rPr lang="en-US" sz="1700">
                <a:solidFill>
                  <a:srgbClr val="002060"/>
                </a:solidFill>
              </a:rPr>
              <a:t>Hepatitis A AAR, published in May 2018 </a:t>
            </a:r>
            <a:endParaRPr lang="en-US" sz="1700">
              <a:solidFill>
                <a:srgbClr val="002060"/>
              </a:solidFill>
              <a:cs typeface="Arial"/>
            </a:endParaRPr>
          </a:p>
          <a:p>
            <a:pPr marL="915670" lvl="2" indent="-226695">
              <a:lnSpc>
                <a:spcPct val="100000"/>
              </a:lnSpc>
              <a:buClr>
                <a:schemeClr val="accent6"/>
              </a:buClr>
            </a:pPr>
            <a:r>
              <a:rPr lang="en-US" sz="1700">
                <a:solidFill>
                  <a:srgbClr val="002060"/>
                </a:solidFill>
              </a:rPr>
              <a:t>County of San Diego COVID-19 AAR, published March 10, 2023.</a:t>
            </a:r>
            <a:endParaRPr lang="en-US" sz="1700">
              <a:solidFill>
                <a:srgbClr val="002060"/>
              </a:solidFill>
              <a:cs typeface="Arial"/>
            </a:endParaRPr>
          </a:p>
          <a:p>
            <a:pPr marL="915670" lvl="2" indent="-226695">
              <a:lnSpc>
                <a:spcPct val="100000"/>
              </a:lnSpc>
              <a:buClr>
                <a:schemeClr val="accent6"/>
              </a:buClr>
            </a:pPr>
            <a:r>
              <a:rPr lang="en-US" sz="1700">
                <a:solidFill>
                  <a:srgbClr val="0A0C04"/>
                </a:solidFill>
                <a:cs typeface="Arial"/>
                <a:hlinkClick r:id="rId3"/>
              </a:rPr>
              <a:t>County of San Diego  COVID-19 Response After  Action Report</a:t>
            </a:r>
            <a:endParaRPr lang="en-US" sz="1700">
              <a:solidFill>
                <a:srgbClr val="0A0C04"/>
              </a:solidFill>
              <a:cs typeface="Arial"/>
            </a:endParaRPr>
          </a:p>
          <a:p>
            <a:pPr marL="915670" lvl="2" indent="-226695">
              <a:lnSpc>
                <a:spcPct val="100000"/>
              </a:lnSpc>
              <a:buClr>
                <a:srgbClr val="0A0C04"/>
              </a:buClr>
            </a:pPr>
            <a:endParaRPr lang="en-US" sz="1700">
              <a:solidFill>
                <a:srgbClr val="0A0C04"/>
              </a:solidFill>
              <a:cs typeface="Arial"/>
            </a:endParaRPr>
          </a:p>
        </p:txBody>
      </p:sp>
      <p:sp>
        <p:nvSpPr>
          <p:cNvPr id="3" name="Slide Number Placeholder 2">
            <a:extLst>
              <a:ext uri="{FF2B5EF4-FFF2-40B4-BE49-F238E27FC236}">
                <a16:creationId xmlns:a16="http://schemas.microsoft.com/office/drawing/2014/main" id="{CDC106F5-BDA4-1C59-CC9D-D5CDD4037E3E}"/>
              </a:ext>
            </a:extLst>
          </p:cNvPr>
          <p:cNvSpPr>
            <a:spLocks noGrp="1"/>
          </p:cNvSpPr>
          <p:nvPr>
            <p:ph type="sldNum" sz="quarter" idx="12"/>
          </p:nvPr>
        </p:nvSpPr>
        <p:spPr/>
        <p:txBody>
          <a:bodyPr/>
          <a:lstStyle/>
          <a:p>
            <a:fld id="{CFBA6597-D7DA-DC49-90B6-6291F05CD5D3}" type="slidenum">
              <a:rPr lang="en-US" smtClean="0"/>
              <a:t>35</a:t>
            </a:fld>
            <a:endParaRPr lang="en-US"/>
          </a:p>
        </p:txBody>
      </p:sp>
      <p:pic>
        <p:nvPicPr>
          <p:cNvPr id="4" name="Picture 3">
            <a:extLst>
              <a:ext uri="{FF2B5EF4-FFF2-40B4-BE49-F238E27FC236}">
                <a16:creationId xmlns:a16="http://schemas.microsoft.com/office/drawing/2014/main" id="{027F5AE4-02C5-10AF-C20A-E0295008DFDD}"/>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B5A54FA8-A137-00C1-7747-B6B042FD09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1370310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51B2-BDAD-44D0-92A4-38466AF69EB0}"/>
              </a:ext>
            </a:extLst>
          </p:cNvPr>
          <p:cNvSpPr>
            <a:spLocks noGrp="1"/>
          </p:cNvSpPr>
          <p:nvPr>
            <p:ph type="title"/>
          </p:nvPr>
        </p:nvSpPr>
        <p:spPr/>
        <p:txBody>
          <a:bodyPr/>
          <a:lstStyle/>
          <a:p>
            <a:r>
              <a:rPr lang="en-US"/>
              <a:t> CHECK Understanding 3</a:t>
            </a:r>
          </a:p>
        </p:txBody>
      </p:sp>
      <p:pic>
        <p:nvPicPr>
          <p:cNvPr id="11" name="Picture 4" descr="900+ Chalkboard Background Images: Download HD Backgrounds on Unsplash">
            <a:extLst>
              <a:ext uri="{FF2B5EF4-FFF2-40B4-BE49-F238E27FC236}">
                <a16:creationId xmlns:a16="http://schemas.microsoft.com/office/drawing/2014/main" id="{67065E4E-73C1-49C7-8248-57419ECB2C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1082316"/>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F1E80F0-C562-45D7-A7BC-03D78246417C}"/>
              </a:ext>
            </a:extLst>
          </p:cNvPr>
          <p:cNvSpPr/>
          <p:nvPr/>
        </p:nvSpPr>
        <p:spPr>
          <a:xfrm>
            <a:off x="1866355" y="513079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1589BA-3DCE-48C4-84AC-5D1F00932AE8}"/>
              </a:ext>
            </a:extLst>
          </p:cNvPr>
          <p:cNvSpPr/>
          <p:nvPr/>
        </p:nvSpPr>
        <p:spPr>
          <a:xfrm>
            <a:off x="4618081" y="514080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068A3B9-C164-4E7A-93EA-72D0945E82C3}"/>
              </a:ext>
            </a:extLst>
          </p:cNvPr>
          <p:cNvSpPr txBox="1"/>
          <p:nvPr/>
        </p:nvSpPr>
        <p:spPr>
          <a:xfrm>
            <a:off x="2684186" y="4956355"/>
            <a:ext cx="1841734" cy="769441"/>
          </a:xfrm>
          <a:prstGeom prst="rect">
            <a:avLst/>
          </a:prstGeom>
          <a:noFill/>
        </p:spPr>
        <p:txBody>
          <a:bodyPr wrap="square" lIns="0" tIns="0" rIns="0" bIns="0" rtlCol="0">
            <a:spAutoFit/>
          </a:bodyPr>
          <a:lstStyle/>
          <a:p>
            <a:r>
              <a:rPr lang="en-US" sz="5000">
                <a:solidFill>
                  <a:schemeClr val="tx2">
                    <a:lumMod val="60000"/>
                    <a:lumOff val="40000"/>
                  </a:schemeClr>
                </a:solidFill>
                <a:latin typeface="Arial Rounded MT Bold" panose="020F0704030504030204" pitchFamily="34" charset="0"/>
                <a:cs typeface="Avenir Light"/>
              </a:rPr>
              <a:t>True</a:t>
            </a:r>
            <a:r>
              <a:rPr lang="en-US" sz="5000">
                <a:solidFill>
                  <a:schemeClr val="bg1"/>
                </a:solidFill>
                <a:latin typeface="Arial Rounded MT Bold" panose="020F0704030504030204" pitchFamily="34" charset="0"/>
                <a:cs typeface="Avenir Light"/>
              </a:rPr>
              <a:t> </a:t>
            </a:r>
          </a:p>
        </p:txBody>
      </p:sp>
      <p:sp>
        <p:nvSpPr>
          <p:cNvPr id="15" name="TextBox 14">
            <a:extLst>
              <a:ext uri="{FF2B5EF4-FFF2-40B4-BE49-F238E27FC236}">
                <a16:creationId xmlns:a16="http://schemas.microsoft.com/office/drawing/2014/main" id="{9396E336-E8B8-4D82-9A57-715420B1ECA5}"/>
              </a:ext>
            </a:extLst>
          </p:cNvPr>
          <p:cNvSpPr txBox="1"/>
          <p:nvPr/>
        </p:nvSpPr>
        <p:spPr>
          <a:xfrm>
            <a:off x="5435912" y="4988399"/>
            <a:ext cx="2974554" cy="769441"/>
          </a:xfrm>
          <a:prstGeom prst="rect">
            <a:avLst/>
          </a:prstGeom>
          <a:noFill/>
        </p:spPr>
        <p:txBody>
          <a:bodyPr wrap="square" lIns="0" tIns="0" rIns="0" bIns="0" rtlCol="0">
            <a:spAutoFit/>
          </a:bodyPr>
          <a:lstStyle/>
          <a:p>
            <a:r>
              <a:rPr lang="en-US" sz="5000">
                <a:solidFill>
                  <a:srgbClr val="FF2121"/>
                </a:solidFill>
                <a:latin typeface="Arial Rounded MT Bold" panose="020F0704030504030204" pitchFamily="34" charset="0"/>
                <a:cs typeface="Avenir Light"/>
              </a:rPr>
              <a:t>False</a:t>
            </a:r>
          </a:p>
        </p:txBody>
      </p:sp>
      <p:sp>
        <p:nvSpPr>
          <p:cNvPr id="16" name="Content Placeholder 3">
            <a:extLst>
              <a:ext uri="{FF2B5EF4-FFF2-40B4-BE49-F238E27FC236}">
                <a16:creationId xmlns:a16="http://schemas.microsoft.com/office/drawing/2014/main" id="{E5B232D2-EC18-4E46-A166-207E8F1B347E}"/>
              </a:ext>
            </a:extLst>
          </p:cNvPr>
          <p:cNvSpPr txBox="1">
            <a:spLocks/>
          </p:cNvSpPr>
          <p:nvPr/>
        </p:nvSpPr>
        <p:spPr>
          <a:xfrm>
            <a:off x="743011" y="1435245"/>
            <a:ext cx="7756880" cy="1123690"/>
          </a:xfrm>
          <a:prstGeom prst="rect">
            <a:avLst/>
          </a:prstGeom>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2800">
                <a:solidFill>
                  <a:schemeClr val="bg1"/>
                </a:solidFill>
              </a:rPr>
              <a:t>In a limited event, the response may be managed by activating only the Operations Section.</a:t>
            </a:r>
            <a:endParaRPr lang="en-US"/>
          </a:p>
          <a:p>
            <a:pPr marL="0" indent="0" algn="ctr">
              <a:buNone/>
            </a:pPr>
            <a:endParaRPr lang="en-US" sz="2300">
              <a:solidFill>
                <a:schemeClr val="bg1"/>
              </a:solidFill>
            </a:endParaRPr>
          </a:p>
        </p:txBody>
      </p:sp>
      <p:sp>
        <p:nvSpPr>
          <p:cNvPr id="3" name="Slide Number Placeholder 2">
            <a:extLst>
              <a:ext uri="{FF2B5EF4-FFF2-40B4-BE49-F238E27FC236}">
                <a16:creationId xmlns:a16="http://schemas.microsoft.com/office/drawing/2014/main" id="{40ACA24A-2DFD-40FB-A9D1-777858DDB492}"/>
              </a:ext>
            </a:extLst>
          </p:cNvPr>
          <p:cNvSpPr>
            <a:spLocks noGrp="1"/>
          </p:cNvSpPr>
          <p:nvPr>
            <p:ph type="sldNum" sz="quarter" idx="12"/>
          </p:nvPr>
        </p:nvSpPr>
        <p:spPr/>
        <p:txBody>
          <a:bodyPr/>
          <a:lstStyle/>
          <a:p>
            <a:fld id="{CFBA6597-D7DA-DC49-90B6-6291F05CD5D3}" type="slidenum">
              <a:rPr lang="en-US" smtClean="0"/>
              <a:pPr/>
              <a:t>36</a:t>
            </a:fld>
            <a:endParaRPr lang="en-US"/>
          </a:p>
        </p:txBody>
      </p:sp>
      <p:pic>
        <p:nvPicPr>
          <p:cNvPr id="4" name="Picture 3">
            <a:extLst>
              <a:ext uri="{FF2B5EF4-FFF2-40B4-BE49-F238E27FC236}">
                <a16:creationId xmlns:a16="http://schemas.microsoft.com/office/drawing/2014/main" id="{C7E0BC84-4931-FB64-F63B-B16E60524B34}"/>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900BBCD6-AE3B-24AC-AF96-5083D8962D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7184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51B2-BDAD-44D0-92A4-38466AF69EB0}"/>
              </a:ext>
            </a:extLst>
          </p:cNvPr>
          <p:cNvSpPr>
            <a:spLocks noGrp="1"/>
          </p:cNvSpPr>
          <p:nvPr>
            <p:ph type="title"/>
          </p:nvPr>
        </p:nvSpPr>
        <p:spPr/>
        <p:txBody>
          <a:bodyPr/>
          <a:lstStyle/>
          <a:p>
            <a:r>
              <a:rPr lang="en-US"/>
              <a:t>answer check</a:t>
            </a:r>
          </a:p>
        </p:txBody>
      </p:sp>
      <p:pic>
        <p:nvPicPr>
          <p:cNvPr id="13" name="Picture 4" descr="900+ Chalkboard Background Images: Download HD Backgrounds on Unsplash">
            <a:extLst>
              <a:ext uri="{FF2B5EF4-FFF2-40B4-BE49-F238E27FC236}">
                <a16:creationId xmlns:a16="http://schemas.microsoft.com/office/drawing/2014/main" id="{6E0BB07A-CA0D-4B04-B8A8-717E8BB4D3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1082316"/>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3">
            <a:extLst>
              <a:ext uri="{FF2B5EF4-FFF2-40B4-BE49-F238E27FC236}">
                <a16:creationId xmlns:a16="http://schemas.microsoft.com/office/drawing/2014/main" id="{22829288-6F2C-4DEF-871F-5DC13C2AF313}"/>
              </a:ext>
            </a:extLst>
          </p:cNvPr>
          <p:cNvSpPr txBox="1">
            <a:spLocks/>
          </p:cNvSpPr>
          <p:nvPr/>
        </p:nvSpPr>
        <p:spPr>
          <a:xfrm>
            <a:off x="533814" y="2623024"/>
            <a:ext cx="8224595" cy="3342230"/>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1700" b="1">
                <a:solidFill>
                  <a:schemeClr val="bg1"/>
                </a:solidFill>
              </a:rPr>
              <a:t>Explanation</a:t>
            </a:r>
            <a:r>
              <a:rPr lang="en-US" sz="1700">
                <a:solidFill>
                  <a:schemeClr val="bg1"/>
                </a:solidFill>
              </a:rPr>
              <a:t>: </a:t>
            </a:r>
          </a:p>
          <a:p>
            <a:pPr>
              <a:buClr>
                <a:schemeClr val="bg1"/>
              </a:buClr>
            </a:pPr>
            <a:r>
              <a:rPr lang="en-US" sz="1700">
                <a:solidFill>
                  <a:schemeClr val="bg1"/>
                </a:solidFill>
              </a:rPr>
              <a:t>The one position which must always be filled regardless of the scope or size of the event is the Incident Commander (IC). </a:t>
            </a:r>
          </a:p>
          <a:p>
            <a:pPr>
              <a:buClr>
                <a:schemeClr val="bg1"/>
              </a:buClr>
            </a:pPr>
            <a:r>
              <a:rPr lang="en-US" sz="1700">
                <a:solidFill>
                  <a:schemeClr val="bg1"/>
                </a:solidFill>
              </a:rPr>
              <a:t>The IC can manage the problem alone; or assign any sections; and/or other support command or general staff positions as is needed to manage the situation. </a:t>
            </a:r>
          </a:p>
        </p:txBody>
      </p:sp>
      <p:sp>
        <p:nvSpPr>
          <p:cNvPr id="15" name="Rectangle 14">
            <a:extLst>
              <a:ext uri="{FF2B5EF4-FFF2-40B4-BE49-F238E27FC236}">
                <a16:creationId xmlns:a16="http://schemas.microsoft.com/office/drawing/2014/main" id="{F4048189-3E69-4329-A8A9-35E1A1AC8A07}"/>
              </a:ext>
            </a:extLst>
          </p:cNvPr>
          <p:cNvSpPr/>
          <p:nvPr/>
        </p:nvSpPr>
        <p:spPr>
          <a:xfrm>
            <a:off x="3270180" y="170633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8DB502A-B549-4CE2-A1E0-61DAE4C4A528}"/>
              </a:ext>
            </a:extLst>
          </p:cNvPr>
          <p:cNvSpPr txBox="1"/>
          <p:nvPr/>
        </p:nvSpPr>
        <p:spPr>
          <a:xfrm>
            <a:off x="4088011" y="1553929"/>
            <a:ext cx="2974554" cy="769441"/>
          </a:xfrm>
          <a:prstGeom prst="rect">
            <a:avLst/>
          </a:prstGeom>
          <a:noFill/>
        </p:spPr>
        <p:txBody>
          <a:bodyPr wrap="square" lIns="0" tIns="0" rIns="0" bIns="0" rtlCol="0">
            <a:spAutoFit/>
          </a:bodyPr>
          <a:lstStyle/>
          <a:p>
            <a:r>
              <a:rPr lang="en-US" sz="5000">
                <a:solidFill>
                  <a:srgbClr val="FF2121"/>
                </a:solidFill>
                <a:latin typeface="Arial Rounded MT Bold" panose="020F0704030504030204" pitchFamily="34" charset="0"/>
                <a:cs typeface="Avenir Light"/>
              </a:rPr>
              <a:t>False</a:t>
            </a:r>
          </a:p>
        </p:txBody>
      </p:sp>
      <p:pic>
        <p:nvPicPr>
          <p:cNvPr id="17" name="Picture 4" descr="White checkmark icon - Free white check mark icons">
            <a:extLst>
              <a:ext uri="{FF2B5EF4-FFF2-40B4-BE49-F238E27FC236}">
                <a16:creationId xmlns:a16="http://schemas.microsoft.com/office/drawing/2014/main" id="{BC3F35B1-0EC5-4374-89A4-1BDA793C691A}"/>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31685" y="1571740"/>
            <a:ext cx="561860" cy="5618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AD88FDD-C61E-4C11-8FBB-70A61D24EFB6}"/>
              </a:ext>
            </a:extLst>
          </p:cNvPr>
          <p:cNvSpPr>
            <a:spLocks noGrp="1"/>
          </p:cNvSpPr>
          <p:nvPr>
            <p:ph type="sldNum" sz="quarter" idx="12"/>
          </p:nvPr>
        </p:nvSpPr>
        <p:spPr/>
        <p:txBody>
          <a:bodyPr/>
          <a:lstStyle/>
          <a:p>
            <a:fld id="{CFBA6597-D7DA-DC49-90B6-6291F05CD5D3}" type="slidenum">
              <a:rPr lang="en-US" smtClean="0"/>
              <a:pPr/>
              <a:t>37</a:t>
            </a:fld>
            <a:endParaRPr lang="en-US"/>
          </a:p>
        </p:txBody>
      </p:sp>
      <p:pic>
        <p:nvPicPr>
          <p:cNvPr id="4" name="Picture 3">
            <a:extLst>
              <a:ext uri="{FF2B5EF4-FFF2-40B4-BE49-F238E27FC236}">
                <a16:creationId xmlns:a16="http://schemas.microsoft.com/office/drawing/2014/main" id="{258462AE-C08C-1EC0-85F9-3B64E71C788D}"/>
              </a:ext>
            </a:extLst>
          </p:cNvPr>
          <p:cNvPicPr>
            <a:picLocks noChangeAspect="1"/>
          </p:cNvPicPr>
          <p:nvPr/>
        </p:nvPicPr>
        <p:blipFill>
          <a:blip r:embed="rId5"/>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22DDA603-F31D-499C-C0E7-95026E5D7F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2279590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ee the source image">
            <a:extLst>
              <a:ext uri="{FF2B5EF4-FFF2-40B4-BE49-F238E27FC236}">
                <a16:creationId xmlns:a16="http://schemas.microsoft.com/office/drawing/2014/main" id="{D81D4652-C004-4C5A-8B28-A4BE0788E40C}"/>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162646"/>
            <a:ext cx="9143999" cy="569535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A2BAA36B-1DF5-4F30-A20F-83E67BC79CCE}"/>
              </a:ext>
            </a:extLst>
          </p:cNvPr>
          <p:cNvSpPr txBox="1">
            <a:spLocks noChangeArrowheads="1"/>
          </p:cNvSpPr>
          <p:nvPr/>
        </p:nvSpPr>
        <p:spPr bwMode="auto">
          <a:xfrm>
            <a:off x="3093092" y="1162646"/>
            <a:ext cx="5927464" cy="5695354"/>
          </a:xfrm>
          <a:prstGeom prst="rect">
            <a:avLst/>
          </a:prstGeom>
          <a:noFill/>
          <a:ln>
            <a:noFill/>
          </a:ln>
          <a:effectLst>
            <a:outerShdw blurRad="50800" dist="38100" dir="2700000" algn="tl" rotWithShape="0">
              <a:prstClr val="black">
                <a:alpha val="40000"/>
              </a:prstClr>
            </a:outerShdw>
          </a:effectLst>
        </p:spPr>
        <p:txBody>
          <a:bodyPr lIns="91440" tIns="45720" rIns="91440" bIns="45720" anchor="ct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algn="r" eaLnBrk="1" hangingPunct="1">
              <a:defRPr/>
            </a:pPr>
            <a:r>
              <a:rPr lang="en-US" kern="0">
                <a:solidFill>
                  <a:srgbClr val="95AF39"/>
                </a:solidFill>
                <a:latin typeface="Century Gothic" panose="020B0502020202020204" pitchFamily="34" charset="0"/>
              </a:rPr>
              <a:t> </a:t>
            </a:r>
          </a:p>
          <a:p>
            <a:pPr algn="r" eaLnBrk="1" hangingPunct="1">
              <a:defRPr/>
            </a:pPr>
            <a:r>
              <a:rPr lang="en-US" kern="0">
                <a:solidFill>
                  <a:srgbClr val="95AF39"/>
                </a:solidFill>
                <a:latin typeface="Century Gothic" panose="020B0502020202020204" pitchFamily="34" charset="0"/>
              </a:rPr>
              <a:t>A look back at</a:t>
            </a:r>
            <a:endParaRPr lang="en-US" kern="0">
              <a:solidFill>
                <a:srgbClr val="A5BA49"/>
              </a:solidFill>
              <a:latin typeface="Century Gothic" panose="020B0502020202020204" pitchFamily="34" charset="0"/>
            </a:endParaRPr>
          </a:p>
          <a:p>
            <a:pPr algn="r" eaLnBrk="1" hangingPunct="1">
              <a:defRPr/>
            </a:pPr>
            <a:r>
              <a:rPr lang="en-US" kern="0">
                <a:solidFill>
                  <a:schemeClr val="accent6"/>
                </a:solidFill>
                <a:latin typeface="Century Gothic"/>
              </a:rPr>
              <a:t>Past Disasters</a:t>
            </a:r>
            <a:r>
              <a:rPr lang="en-US" kern="0">
                <a:solidFill>
                  <a:srgbClr val="00A9C5"/>
                </a:solidFill>
                <a:latin typeface="Century Gothic"/>
              </a:rPr>
              <a:t> &amp; Changes Made as a Result</a:t>
            </a:r>
            <a:r>
              <a:rPr lang="en-US" kern="0">
                <a:solidFill>
                  <a:srgbClr val="F47F26"/>
                </a:solidFill>
                <a:latin typeface="Century Gothic"/>
              </a:rPr>
              <a:t> </a:t>
            </a:r>
            <a:endParaRPr lang="en-US" kern="0">
              <a:solidFill>
                <a:srgbClr val="00A9C5"/>
              </a:solidFill>
              <a:latin typeface="Century Gothic"/>
            </a:endParaRPr>
          </a:p>
        </p:txBody>
      </p:sp>
      <p:sp>
        <p:nvSpPr>
          <p:cNvPr id="2" name="Slide Number Placeholder 1">
            <a:extLst>
              <a:ext uri="{FF2B5EF4-FFF2-40B4-BE49-F238E27FC236}">
                <a16:creationId xmlns:a16="http://schemas.microsoft.com/office/drawing/2014/main" id="{F37E27BA-3773-48DC-AB14-981A812A9010}"/>
              </a:ext>
            </a:extLst>
          </p:cNvPr>
          <p:cNvSpPr>
            <a:spLocks noGrp="1"/>
          </p:cNvSpPr>
          <p:nvPr>
            <p:ph type="sldNum" sz="quarter" idx="12"/>
          </p:nvPr>
        </p:nvSpPr>
        <p:spPr/>
        <p:txBody>
          <a:bodyPr/>
          <a:lstStyle/>
          <a:p>
            <a:fld id="{CFBA6597-D7DA-DC49-90B6-6291F05CD5D3}" type="slidenum">
              <a:rPr lang="en-US" smtClean="0"/>
              <a:t>38</a:t>
            </a:fld>
            <a:endParaRPr lang="en-US"/>
          </a:p>
        </p:txBody>
      </p:sp>
      <p:pic>
        <p:nvPicPr>
          <p:cNvPr id="5" name="Picture 4">
            <a:extLst>
              <a:ext uri="{FF2B5EF4-FFF2-40B4-BE49-F238E27FC236}">
                <a16:creationId xmlns:a16="http://schemas.microsoft.com/office/drawing/2014/main" id="{87790AEC-B6DE-90B4-9F57-D96BDAE3B593}"/>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6" name="Picture 5" descr="A black and white logo&#10;&#10;Description automatically generated">
            <a:extLst>
              <a:ext uri="{FF2B5EF4-FFF2-40B4-BE49-F238E27FC236}">
                <a16:creationId xmlns:a16="http://schemas.microsoft.com/office/drawing/2014/main" id="{D9718AE0-10E9-02FA-D061-34761E122F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615054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6" y="245111"/>
            <a:ext cx="6324599" cy="741362"/>
          </a:xfrm>
        </p:spPr>
        <p:txBody>
          <a:bodyPr/>
          <a:lstStyle/>
          <a:p>
            <a:r>
              <a:rPr lang="en-US" sz="2600">
                <a:latin typeface="Arial Nova" panose="020B0504020202020204" pitchFamily="34" charset="0"/>
              </a:rPr>
              <a:t>A Look Back at Public Health Hazards and Threats: Major events </a:t>
            </a:r>
          </a:p>
        </p:txBody>
      </p:sp>
      <p:sp>
        <p:nvSpPr>
          <p:cNvPr id="3" name="Slide Number Placeholder 2">
            <a:extLst>
              <a:ext uri="{FF2B5EF4-FFF2-40B4-BE49-F238E27FC236}">
                <a16:creationId xmlns:a16="http://schemas.microsoft.com/office/drawing/2014/main" id="{C6A7EA88-2A43-4194-ADA0-085193A2523D}"/>
              </a:ext>
            </a:extLst>
          </p:cNvPr>
          <p:cNvSpPr>
            <a:spLocks noGrp="1"/>
          </p:cNvSpPr>
          <p:nvPr>
            <p:ph type="sldNum" sz="quarter" idx="12"/>
          </p:nvPr>
        </p:nvSpPr>
        <p:spPr/>
        <p:txBody>
          <a:bodyPr/>
          <a:lstStyle/>
          <a:p>
            <a:fld id="{CFBA6597-D7DA-DC49-90B6-6291F05CD5D3}" type="slidenum">
              <a:rPr lang="en-US" smtClean="0"/>
              <a:t>39</a:t>
            </a:fld>
            <a:endParaRPr lang="en-US"/>
          </a:p>
        </p:txBody>
      </p:sp>
      <p:pic>
        <p:nvPicPr>
          <p:cNvPr id="4" name="Picture 3">
            <a:extLst>
              <a:ext uri="{FF2B5EF4-FFF2-40B4-BE49-F238E27FC236}">
                <a16:creationId xmlns:a16="http://schemas.microsoft.com/office/drawing/2014/main" id="{854359DE-103B-719C-8D5B-7ACE062EF39E}"/>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6116EE44-4AE2-B1E3-EF81-47B537B431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
        <p:nvSpPr>
          <p:cNvPr id="6" name="TextBox 5">
            <a:extLst>
              <a:ext uri="{FF2B5EF4-FFF2-40B4-BE49-F238E27FC236}">
                <a16:creationId xmlns:a16="http://schemas.microsoft.com/office/drawing/2014/main" id="{04447382-EA46-4D77-DACF-DE7A19598B66}"/>
              </a:ext>
            </a:extLst>
          </p:cNvPr>
          <p:cNvSpPr txBox="1"/>
          <p:nvPr/>
        </p:nvSpPr>
        <p:spPr>
          <a:xfrm>
            <a:off x="537882" y="1595718"/>
            <a:ext cx="8355106" cy="4678204"/>
          </a:xfrm>
          <a:prstGeom prst="rect">
            <a:avLst/>
          </a:prstGeom>
          <a:noFill/>
        </p:spPr>
        <p:txBody>
          <a:bodyPr wrap="square" lIns="0" tIns="0" rIns="0" bIns="0" rtlCol="0">
            <a:spAutoFit/>
          </a:bodyPr>
          <a:lstStyle/>
          <a:p>
            <a:pPr marL="342900" indent="-342900" algn="l" rtl="0" eaLnBrk="1" fontAlgn="ctr" latinLnBrk="0" hangingPunct="1">
              <a:buFont typeface="Wingdings" panose="05000000000000000000" pitchFamily="2" charset="2"/>
              <a:buChar char="§"/>
            </a:pPr>
            <a:r>
              <a:rPr lang="en-US" sz="2400" b="0" i="0" u="none" strike="noStrike" kern="1200">
                <a:solidFill>
                  <a:srgbClr val="002060"/>
                </a:solidFill>
                <a:effectLst/>
                <a:latin typeface="Arial" panose="020B0604020202020204" pitchFamily="34" charset="0"/>
              </a:rPr>
              <a:t>2010 - Pertussis Outbreak</a:t>
            </a:r>
            <a:endParaRPr lang="en-US" sz="2400" b="0" i="0" u="none" strike="noStrike">
              <a:solidFill>
                <a:srgbClr val="002060"/>
              </a:solidFill>
              <a:effectLst/>
              <a:latin typeface="Arial" panose="020B0604020202020204" pitchFamily="34" charset="0"/>
            </a:endParaRPr>
          </a:p>
          <a:p>
            <a:pPr marL="342900" indent="-342900" algn="l" rtl="0" eaLnBrk="1" fontAlgn="ctr" latinLnBrk="0" hangingPunct="1">
              <a:buFont typeface="Wingdings" panose="05000000000000000000" pitchFamily="2" charset="2"/>
              <a:buChar char="§"/>
            </a:pPr>
            <a:r>
              <a:rPr lang="en-US" sz="2400" b="0" i="0" u="none" strike="noStrike" kern="1200">
                <a:solidFill>
                  <a:srgbClr val="002060"/>
                </a:solidFill>
                <a:effectLst/>
                <a:latin typeface="Arial" panose="020B0604020202020204" pitchFamily="34" charset="0"/>
              </a:rPr>
              <a:t>2011 - Southwest Blackout </a:t>
            </a:r>
            <a:endParaRPr lang="en-US" sz="2400" b="0" i="0" u="none" strike="noStrike">
              <a:solidFill>
                <a:srgbClr val="002060"/>
              </a:solidFill>
              <a:effectLst/>
              <a:latin typeface="Arial" panose="020B0604020202020204" pitchFamily="34" charset="0"/>
            </a:endParaRPr>
          </a:p>
          <a:p>
            <a:pPr marL="342900" indent="-342900" algn="l" rtl="0" eaLnBrk="1" fontAlgn="ctr" latinLnBrk="0" hangingPunct="1">
              <a:buFont typeface="Wingdings" panose="05000000000000000000" pitchFamily="2" charset="2"/>
              <a:buChar char="§"/>
            </a:pPr>
            <a:r>
              <a:rPr lang="en-US" sz="2400" b="0" i="0" u="none" strike="noStrike" kern="1200">
                <a:solidFill>
                  <a:srgbClr val="002060"/>
                </a:solidFill>
                <a:effectLst/>
                <a:latin typeface="Arial" panose="020B0604020202020204" pitchFamily="34" charset="0"/>
              </a:rPr>
              <a:t>2014-2015 - Wildfires, Pertussis Outbreak, Measles</a:t>
            </a:r>
            <a:endParaRPr lang="en-US" sz="2400" b="0" i="0" u="none" strike="noStrike">
              <a:solidFill>
                <a:srgbClr val="002060"/>
              </a:solidFill>
              <a:effectLst/>
              <a:latin typeface="Arial" panose="020B0604020202020204" pitchFamily="34" charset="0"/>
            </a:endParaRPr>
          </a:p>
          <a:p>
            <a:pPr marL="342900" indent="-342900" algn="l" rtl="0" eaLnBrk="1" fontAlgn="ctr" latinLnBrk="0" hangingPunct="1">
              <a:buFont typeface="Wingdings" panose="05000000000000000000" pitchFamily="2" charset="2"/>
              <a:buChar char="§"/>
            </a:pPr>
            <a:r>
              <a:rPr lang="en-US" sz="2400" b="0" i="0" u="none" strike="noStrike" kern="1200">
                <a:solidFill>
                  <a:srgbClr val="002060"/>
                </a:solidFill>
                <a:effectLst/>
                <a:latin typeface="Arial" panose="020B0604020202020204" pitchFamily="34" charset="0"/>
              </a:rPr>
              <a:t>2015 - Ebola </a:t>
            </a:r>
            <a:r>
              <a:rPr lang="en-US" sz="2400" b="0" i="1" u="none" strike="noStrike" kern="1200">
                <a:solidFill>
                  <a:srgbClr val="002060"/>
                </a:solidFill>
                <a:effectLst/>
                <a:latin typeface="Arial" panose="020B0604020202020204" pitchFamily="34" charset="0"/>
              </a:rPr>
              <a:t>(0 cases)</a:t>
            </a:r>
            <a:endParaRPr lang="en-US" sz="2400" b="0" i="0" u="none" strike="noStrike">
              <a:solidFill>
                <a:srgbClr val="002060"/>
              </a:solidFill>
              <a:effectLst/>
              <a:latin typeface="Arial" panose="020B0604020202020204" pitchFamily="34" charset="0"/>
            </a:endParaRPr>
          </a:p>
          <a:p>
            <a:pPr marL="342900" indent="-342900" algn="l" rtl="0" eaLnBrk="1" fontAlgn="ctr" latinLnBrk="0" hangingPunct="1">
              <a:buFont typeface="Wingdings" panose="05000000000000000000" pitchFamily="2" charset="2"/>
              <a:buChar char="§"/>
            </a:pPr>
            <a:r>
              <a:rPr lang="en-US" sz="2400" b="0" i="0" u="none" strike="noStrike" kern="1200">
                <a:solidFill>
                  <a:srgbClr val="002060"/>
                </a:solidFill>
                <a:effectLst/>
                <a:latin typeface="Arial" panose="020B0604020202020204" pitchFamily="34" charset="0"/>
              </a:rPr>
              <a:t>2016 - Zika </a:t>
            </a:r>
            <a:r>
              <a:rPr lang="en-US" sz="2400" b="0" i="1" u="none" strike="noStrike" kern="1200">
                <a:solidFill>
                  <a:srgbClr val="002060"/>
                </a:solidFill>
                <a:effectLst/>
                <a:latin typeface="Arial" panose="020B0604020202020204" pitchFamily="34" charset="0"/>
              </a:rPr>
              <a:t>(83 cases)</a:t>
            </a:r>
            <a:endParaRPr lang="en-US" sz="2400" b="0" i="0" u="none" strike="noStrike">
              <a:solidFill>
                <a:srgbClr val="002060"/>
              </a:solidFill>
              <a:effectLst/>
              <a:latin typeface="Arial" panose="020B0604020202020204" pitchFamily="34" charset="0"/>
            </a:endParaRPr>
          </a:p>
          <a:p>
            <a:pPr marL="342900" indent="-342900" algn="l" rtl="0" eaLnBrk="1" fontAlgn="ctr" latinLnBrk="0" hangingPunct="1">
              <a:buFont typeface="Wingdings" panose="05000000000000000000" pitchFamily="2" charset="2"/>
              <a:buChar char="§"/>
            </a:pPr>
            <a:r>
              <a:rPr lang="en-US" sz="2400" b="0" i="0" u="none" strike="noStrike" kern="1200">
                <a:solidFill>
                  <a:srgbClr val="002060"/>
                </a:solidFill>
                <a:effectLst/>
                <a:latin typeface="Arial" panose="020B0604020202020204" pitchFamily="34" charset="0"/>
              </a:rPr>
              <a:t>2017-2018 - Hepatitis A Outbreak (592 cases), Wildfire, Severe Flu Season </a:t>
            </a:r>
            <a:r>
              <a:rPr lang="en-US" sz="2400" b="0" i="1" u="none" strike="noStrike" kern="1200">
                <a:solidFill>
                  <a:srgbClr val="002060"/>
                </a:solidFill>
                <a:effectLst/>
                <a:latin typeface="Arial" panose="020B0604020202020204" pitchFamily="34" charset="0"/>
              </a:rPr>
              <a:t>(FY17/18, 342 deaths)</a:t>
            </a:r>
            <a:r>
              <a:rPr lang="en-US" sz="2400" b="0" i="0" u="none" strike="noStrike" kern="1200">
                <a:solidFill>
                  <a:srgbClr val="002060"/>
                </a:solidFill>
                <a:effectLst/>
                <a:latin typeface="Arial" panose="020B0604020202020204" pitchFamily="34" charset="0"/>
              </a:rPr>
              <a:t>, Pertussis Outbreak</a:t>
            </a:r>
            <a:endParaRPr lang="en-US" sz="2400" b="0" i="0" u="none" strike="noStrike">
              <a:solidFill>
                <a:srgbClr val="002060"/>
              </a:solidFill>
              <a:effectLst/>
              <a:latin typeface="Arial" panose="020B0604020202020204" pitchFamily="34" charset="0"/>
            </a:endParaRPr>
          </a:p>
          <a:p>
            <a:pPr marL="342900" indent="-342900" algn="l" rtl="0" eaLnBrk="1" fontAlgn="ctr" latinLnBrk="0" hangingPunct="1">
              <a:buFont typeface="Wingdings" panose="05000000000000000000" pitchFamily="2" charset="2"/>
              <a:buChar char="§"/>
            </a:pPr>
            <a:r>
              <a:rPr lang="en-US" sz="2400" b="0" i="0" u="none" strike="noStrike" kern="1200">
                <a:solidFill>
                  <a:srgbClr val="002060"/>
                </a:solidFill>
                <a:effectLst/>
                <a:latin typeface="Arial" panose="020B0604020202020204" pitchFamily="34" charset="0"/>
              </a:rPr>
              <a:t>2018-2020 - Meningococcal </a:t>
            </a:r>
            <a:r>
              <a:rPr lang="en-US" sz="2400" b="0" i="0" u="none" strike="noStrike" kern="1200" err="1">
                <a:solidFill>
                  <a:srgbClr val="002060"/>
                </a:solidFill>
                <a:effectLst/>
                <a:latin typeface="Arial" panose="020B0604020202020204" pitchFamily="34" charset="0"/>
              </a:rPr>
              <a:t>GpB</a:t>
            </a:r>
            <a:r>
              <a:rPr lang="en-US" sz="2400" b="0" i="0" u="none" strike="noStrike" kern="1200">
                <a:solidFill>
                  <a:srgbClr val="002060"/>
                </a:solidFill>
                <a:effectLst/>
                <a:latin typeface="Arial" panose="020B0604020202020204" pitchFamily="34" charset="0"/>
              </a:rPr>
              <a:t> Outbreak, </a:t>
            </a:r>
            <a:endParaRPr lang="en-US" sz="2400" b="0" i="0" u="none" strike="noStrike">
              <a:solidFill>
                <a:srgbClr val="002060"/>
              </a:solidFill>
              <a:effectLst/>
              <a:latin typeface="Arial" panose="020B0604020202020204" pitchFamily="34" charset="0"/>
            </a:endParaRPr>
          </a:p>
          <a:p>
            <a:pPr marL="342900" indent="-342900" algn="l" rtl="0" eaLnBrk="1" fontAlgn="ctr" latinLnBrk="0" hangingPunct="1">
              <a:buFont typeface="Wingdings" panose="05000000000000000000" pitchFamily="2" charset="2"/>
              <a:buChar char="§"/>
            </a:pPr>
            <a:r>
              <a:rPr lang="en-US" sz="2400" b="0" i="0" u="none" strike="noStrike" kern="1200">
                <a:solidFill>
                  <a:srgbClr val="002060"/>
                </a:solidFill>
                <a:effectLst/>
                <a:latin typeface="Arial" panose="020B0604020202020204" pitchFamily="34" charset="0"/>
              </a:rPr>
              <a:t>2020-2023 - COVID-19 Pandemic </a:t>
            </a:r>
            <a:endParaRPr lang="en-US" sz="2400" b="0" i="0" u="none" strike="noStrike">
              <a:solidFill>
                <a:srgbClr val="002060"/>
              </a:solidFill>
              <a:effectLst/>
              <a:latin typeface="Arial" panose="020B0604020202020204" pitchFamily="34" charset="0"/>
            </a:endParaRPr>
          </a:p>
          <a:p>
            <a:pPr marL="342900" marR="0" indent="-342900" algn="l" rtl="0" eaLnBrk="1" fontAlgn="auto" latinLnBrk="0" hangingPunct="1">
              <a:buFont typeface="Wingdings" panose="05000000000000000000" pitchFamily="2" charset="2"/>
              <a:buChar char="§"/>
            </a:pPr>
            <a:r>
              <a:rPr lang="en-US" sz="2400" b="0" i="0" u="none" strike="noStrike" kern="1200">
                <a:solidFill>
                  <a:srgbClr val="002060"/>
                </a:solidFill>
                <a:effectLst/>
                <a:latin typeface="Arial" panose="020B0604020202020204" pitchFamily="34" charset="0"/>
              </a:rPr>
              <a:t>2021 - Shigella Outbreak </a:t>
            </a:r>
            <a:endParaRPr lang="en-US" sz="2400" b="0" i="0" u="none" strike="noStrike">
              <a:solidFill>
                <a:srgbClr val="002060"/>
              </a:solidFill>
              <a:effectLst/>
              <a:latin typeface="Arial" panose="020B0604020202020204" pitchFamily="34" charset="0"/>
            </a:endParaRPr>
          </a:p>
          <a:p>
            <a:pPr marL="342900" marR="0" indent="-342900" algn="l" rtl="0" eaLnBrk="1" fontAlgn="auto" latinLnBrk="0" hangingPunct="1">
              <a:buFont typeface="Wingdings" panose="05000000000000000000" pitchFamily="2" charset="2"/>
              <a:buChar char="§"/>
            </a:pPr>
            <a:r>
              <a:rPr lang="en-US" sz="2400" b="0" i="0" u="none" strike="noStrike" kern="1200">
                <a:solidFill>
                  <a:srgbClr val="002060"/>
                </a:solidFill>
                <a:effectLst/>
                <a:latin typeface="Arial" panose="020B0604020202020204" pitchFamily="34" charset="0"/>
              </a:rPr>
              <a:t>2022 - Human Mpox</a:t>
            </a:r>
          </a:p>
          <a:p>
            <a:endParaRPr lang="en-US" sz="1600">
              <a:solidFill>
                <a:schemeClr val="tx2"/>
              </a:solidFill>
              <a:latin typeface="Avenir Light"/>
              <a:cs typeface="Avenir Light"/>
            </a:endParaRPr>
          </a:p>
        </p:txBody>
      </p:sp>
      <p:sp>
        <p:nvSpPr>
          <p:cNvPr id="7" name="TextBox 6">
            <a:extLst>
              <a:ext uri="{FF2B5EF4-FFF2-40B4-BE49-F238E27FC236}">
                <a16:creationId xmlns:a16="http://schemas.microsoft.com/office/drawing/2014/main" id="{3C0B3FF9-9E64-B25E-B928-E3A030BB93DC}"/>
              </a:ext>
            </a:extLst>
          </p:cNvPr>
          <p:cNvSpPr txBox="1"/>
          <p:nvPr/>
        </p:nvSpPr>
        <p:spPr>
          <a:xfrm rot="20231280">
            <a:off x="4966447" y="5309501"/>
            <a:ext cx="3083859" cy="492443"/>
          </a:xfrm>
          <a:prstGeom prst="rect">
            <a:avLst/>
          </a:prstGeom>
          <a:noFill/>
        </p:spPr>
        <p:txBody>
          <a:bodyPr wrap="square" lIns="0" tIns="0" rIns="0" bIns="0" rtlCol="0">
            <a:spAutoFit/>
          </a:bodyPr>
          <a:lstStyle/>
          <a:p>
            <a:r>
              <a:rPr lang="en-US" sz="1600">
                <a:solidFill>
                  <a:schemeClr val="tx2"/>
                </a:solidFill>
                <a:latin typeface="Avenir Light"/>
                <a:cs typeface="Avenir Light"/>
              </a:rPr>
              <a:t>Add </a:t>
            </a:r>
            <a:r>
              <a:rPr lang="en-US" sz="3200">
                <a:solidFill>
                  <a:schemeClr val="tx2"/>
                </a:solidFill>
                <a:latin typeface="Avenir Light"/>
                <a:cs typeface="Avenir Light"/>
              </a:rPr>
              <a:t>image</a:t>
            </a:r>
          </a:p>
        </p:txBody>
      </p:sp>
    </p:spTree>
    <p:extLst>
      <p:ext uri="{BB962C8B-B14F-4D97-AF65-F5344CB8AC3E}">
        <p14:creationId xmlns:p14="http://schemas.microsoft.com/office/powerpoint/2010/main" val="403065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972DB-118D-D221-8E9F-18ADDEBC56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A974516-0D69-5BA0-3142-E30E8B394FAA}"/>
              </a:ext>
            </a:extLst>
          </p:cNvPr>
          <p:cNvSpPr>
            <a:spLocks noGrp="1"/>
          </p:cNvSpPr>
          <p:nvPr>
            <p:ph type="title"/>
          </p:nvPr>
        </p:nvSpPr>
        <p:spPr/>
        <p:txBody>
          <a:bodyPr/>
          <a:lstStyle/>
          <a:p>
            <a:r>
              <a:rPr lang="en-US"/>
              <a:t>Pre-test Question 2</a:t>
            </a:r>
          </a:p>
        </p:txBody>
      </p:sp>
      <p:sp>
        <p:nvSpPr>
          <p:cNvPr id="9" name="TextBox 8">
            <a:extLst>
              <a:ext uri="{FF2B5EF4-FFF2-40B4-BE49-F238E27FC236}">
                <a16:creationId xmlns:a16="http://schemas.microsoft.com/office/drawing/2014/main" id="{A0C6F79B-409E-EBEF-2274-B68C1D4626F0}"/>
              </a:ext>
            </a:extLst>
          </p:cNvPr>
          <p:cNvSpPr txBox="1"/>
          <p:nvPr/>
        </p:nvSpPr>
        <p:spPr>
          <a:xfrm>
            <a:off x="609419" y="1477203"/>
            <a:ext cx="7925161" cy="738664"/>
          </a:xfrm>
          <a:prstGeom prst="rect">
            <a:avLst/>
          </a:prstGeom>
          <a:noFill/>
        </p:spPr>
        <p:txBody>
          <a:bodyPr wrap="square" lIns="0" tIns="0" rIns="0" bIns="0" rtlCol="0">
            <a:spAutoFit/>
          </a:bodyPr>
          <a:lstStyle/>
          <a:p>
            <a:r>
              <a:rPr lang="en-US" sz="2400">
                <a:solidFill>
                  <a:schemeClr val="tx1">
                    <a:lumMod val="50000"/>
                  </a:schemeClr>
                </a:solidFill>
                <a:latin typeface="Avenir Light"/>
                <a:cs typeface="Avenir Light"/>
              </a:rPr>
              <a:t>I feel confident in </a:t>
            </a:r>
            <a:r>
              <a:rPr lang="en-US" sz="2400" u="sng">
                <a:solidFill>
                  <a:schemeClr val="tx1">
                    <a:lumMod val="50000"/>
                  </a:schemeClr>
                </a:solidFill>
                <a:latin typeface="Avenir Light"/>
                <a:cs typeface="Avenir Light"/>
              </a:rPr>
              <a:t>describing</a:t>
            </a:r>
            <a:r>
              <a:rPr lang="en-US" sz="2400">
                <a:solidFill>
                  <a:schemeClr val="tx1">
                    <a:lumMod val="50000"/>
                  </a:schemeClr>
                </a:solidFill>
                <a:latin typeface="Avenir Light"/>
                <a:cs typeface="Avenir Light"/>
              </a:rPr>
              <a:t> the factors related to outbreak and pandemic response.</a:t>
            </a:r>
            <a:endParaRPr lang="en-US" sz="1600">
              <a:solidFill>
                <a:schemeClr val="tx2"/>
              </a:solidFill>
              <a:latin typeface="Avenir Light"/>
              <a:cs typeface="Avenir Light"/>
            </a:endParaRPr>
          </a:p>
        </p:txBody>
      </p:sp>
      <p:sp>
        <p:nvSpPr>
          <p:cNvPr id="10" name="TextBox 9">
            <a:extLst>
              <a:ext uri="{FF2B5EF4-FFF2-40B4-BE49-F238E27FC236}">
                <a16:creationId xmlns:a16="http://schemas.microsoft.com/office/drawing/2014/main" id="{62D39E46-E0C8-6AB6-AC08-B6264D0D8713}"/>
              </a:ext>
            </a:extLst>
          </p:cNvPr>
          <p:cNvSpPr txBox="1"/>
          <p:nvPr/>
        </p:nvSpPr>
        <p:spPr>
          <a:xfrm>
            <a:off x="2112426" y="2373912"/>
            <a:ext cx="4579801" cy="2865528"/>
          </a:xfrm>
          <a:prstGeom prst="rect">
            <a:avLst/>
          </a:prstGeom>
          <a:noFill/>
        </p:spPr>
        <p:txBody>
          <a:bodyPr wrap="square" lIns="0" tIns="0" rIns="0" bIns="0" rtlCol="0" anchor="t">
            <a:spAutoFit/>
          </a:bodyPr>
          <a:lstStyle/>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Not at all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Slightly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Moderately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Very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Extremely confident</a:t>
            </a:r>
          </a:p>
          <a:p>
            <a:pPr marL="285750" indent="-285750">
              <a:lnSpc>
                <a:spcPct val="150000"/>
              </a:lnSpc>
              <a:buFont typeface="Wingdings" panose="05000000000000000000" pitchFamily="2" charset="2"/>
              <a:buChar char="q"/>
            </a:pPr>
            <a:endParaRPr lang="en-US">
              <a:solidFill>
                <a:schemeClr val="tx1">
                  <a:lumMod val="50000"/>
                </a:schemeClr>
              </a:solidFill>
              <a:latin typeface="Avenir Light"/>
              <a:cs typeface="Avenir Light"/>
            </a:endParaRPr>
          </a:p>
          <a:p>
            <a:pPr>
              <a:lnSpc>
                <a:spcPct val="150000"/>
              </a:lnSpc>
            </a:pPr>
            <a:endParaRPr lang="en-US">
              <a:solidFill>
                <a:schemeClr val="tx1">
                  <a:lumMod val="50000"/>
                </a:schemeClr>
              </a:solidFill>
              <a:latin typeface="Avenir Light"/>
              <a:cs typeface="Avenir Light"/>
            </a:endParaRPr>
          </a:p>
        </p:txBody>
      </p:sp>
      <p:sp>
        <p:nvSpPr>
          <p:cNvPr id="3" name="Rectangle 2">
            <a:extLst>
              <a:ext uri="{FF2B5EF4-FFF2-40B4-BE49-F238E27FC236}">
                <a16:creationId xmlns:a16="http://schemas.microsoft.com/office/drawing/2014/main" id="{11B0B738-6811-CACD-D5C1-96EA940DF2CF}"/>
              </a:ext>
            </a:extLst>
          </p:cNvPr>
          <p:cNvSpPr/>
          <p:nvPr/>
        </p:nvSpPr>
        <p:spPr>
          <a:xfrm>
            <a:off x="6195317" y="269002"/>
            <a:ext cx="2422903" cy="542656"/>
          </a:xfrm>
          <a:prstGeom prst="rect">
            <a:avLst/>
          </a:prstGeom>
          <a:solidFill>
            <a:srgbClr val="36B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A4FA6ECE-3290-09AC-8A36-A2A859D990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608" y="6008612"/>
            <a:ext cx="3018497" cy="781834"/>
          </a:xfrm>
          <a:prstGeom prst="rect">
            <a:avLst/>
          </a:prstGeom>
        </p:spPr>
      </p:pic>
    </p:spTree>
    <p:extLst>
      <p:ext uri="{BB962C8B-B14F-4D97-AF65-F5344CB8AC3E}">
        <p14:creationId xmlns:p14="http://schemas.microsoft.com/office/powerpoint/2010/main" val="340685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1964-08BD-420B-B05A-E38E5D410E6A}"/>
              </a:ext>
            </a:extLst>
          </p:cNvPr>
          <p:cNvSpPr>
            <a:spLocks noGrp="1"/>
          </p:cNvSpPr>
          <p:nvPr>
            <p:ph type="title"/>
          </p:nvPr>
        </p:nvSpPr>
        <p:spPr/>
        <p:txBody>
          <a:bodyPr/>
          <a:lstStyle/>
          <a:p>
            <a:r>
              <a:rPr lang="en-US"/>
              <a:t>Historic activations</a:t>
            </a:r>
          </a:p>
        </p:txBody>
      </p:sp>
      <p:sp>
        <p:nvSpPr>
          <p:cNvPr id="3" name="Text Placeholder 2">
            <a:extLst>
              <a:ext uri="{FF2B5EF4-FFF2-40B4-BE49-F238E27FC236}">
                <a16:creationId xmlns:a16="http://schemas.microsoft.com/office/drawing/2014/main" id="{9C36C292-BD49-40A4-8059-1826C43AB739}"/>
              </a:ext>
            </a:extLst>
          </p:cNvPr>
          <p:cNvSpPr>
            <a:spLocks noGrp="1"/>
          </p:cNvSpPr>
          <p:nvPr>
            <p:ph type="body" sz="quarter" idx="13"/>
          </p:nvPr>
        </p:nvSpPr>
        <p:spPr>
          <a:xfrm>
            <a:off x="0" y="1010365"/>
            <a:ext cx="9144000" cy="459520"/>
          </a:xfrm>
          <a:solidFill>
            <a:srgbClr val="0A0C04"/>
          </a:solidFill>
        </p:spPr>
        <p:txBody>
          <a:bodyPr/>
          <a:lstStyle/>
          <a:p>
            <a:pPr algn="ctr"/>
            <a:r>
              <a:rPr lang="en-US" sz="2000" b="1">
                <a:solidFill>
                  <a:schemeClr val="bg1"/>
                </a:solidFill>
              </a:rPr>
              <a:t>A</a:t>
            </a:r>
            <a:r>
              <a:rPr lang="en-US" sz="2000" b="1" baseline="0">
                <a:solidFill>
                  <a:schemeClr val="bg1"/>
                </a:solidFill>
              </a:rPr>
              <a:t> few of the</a:t>
            </a:r>
            <a:r>
              <a:rPr lang="en-US" sz="2000" b="1">
                <a:solidFill>
                  <a:schemeClr val="bg1"/>
                </a:solidFill>
              </a:rPr>
              <a:t> ICS implementations in COSD </a:t>
            </a:r>
          </a:p>
        </p:txBody>
      </p:sp>
      <p:pic>
        <p:nvPicPr>
          <p:cNvPr id="5122" name="Picture 2" descr="See the source image">
            <a:extLst>
              <a:ext uri="{FF2B5EF4-FFF2-40B4-BE49-F238E27FC236}">
                <a16:creationId xmlns:a16="http://schemas.microsoft.com/office/drawing/2014/main" id="{7D7D2A42-1CB1-4D52-B312-CEB14E0B81B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500834"/>
            <a:ext cx="9144000" cy="538811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65684D97-23C1-4CF8-94A0-C7C8E0325CF7}"/>
              </a:ext>
            </a:extLst>
          </p:cNvPr>
          <p:cNvSpPr/>
          <p:nvPr/>
        </p:nvSpPr>
        <p:spPr>
          <a:xfrm>
            <a:off x="811140" y="1709951"/>
            <a:ext cx="2755374" cy="2151465"/>
          </a:xfrm>
          <a:prstGeom prst="ellipse">
            <a:avLst/>
          </a:prstGeom>
          <a:solidFill>
            <a:srgbClr val="F47F26">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H1N1 Pandemic</a:t>
            </a:r>
          </a:p>
          <a:p>
            <a:pPr algn="ctr"/>
            <a:r>
              <a:rPr lang="en-US"/>
              <a:t>April 2009 – 2010 &amp; MEGA PODS 2010</a:t>
            </a:r>
          </a:p>
        </p:txBody>
      </p:sp>
      <p:sp>
        <p:nvSpPr>
          <p:cNvPr id="8" name="Oval 7">
            <a:extLst>
              <a:ext uri="{FF2B5EF4-FFF2-40B4-BE49-F238E27FC236}">
                <a16:creationId xmlns:a16="http://schemas.microsoft.com/office/drawing/2014/main" id="{C77FF1C4-234C-4309-AF54-3B9018B5065E}"/>
              </a:ext>
            </a:extLst>
          </p:cNvPr>
          <p:cNvSpPr/>
          <p:nvPr/>
        </p:nvSpPr>
        <p:spPr>
          <a:xfrm>
            <a:off x="5189291" y="1719359"/>
            <a:ext cx="2662518" cy="2129852"/>
          </a:xfrm>
          <a:prstGeom prst="ellipse">
            <a:avLst/>
          </a:prstGeom>
          <a:solidFill>
            <a:srgbClr val="FDBA16">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Hepatitis A (HAV) Outbreak (March 2017 – October 2018)  </a:t>
            </a:r>
          </a:p>
        </p:txBody>
      </p:sp>
      <p:sp>
        <p:nvSpPr>
          <p:cNvPr id="9" name="Oval 8">
            <a:extLst>
              <a:ext uri="{FF2B5EF4-FFF2-40B4-BE49-F238E27FC236}">
                <a16:creationId xmlns:a16="http://schemas.microsoft.com/office/drawing/2014/main" id="{320AC3DF-F0CC-4265-8879-7E23DA638D2B}"/>
              </a:ext>
            </a:extLst>
          </p:cNvPr>
          <p:cNvSpPr/>
          <p:nvPr/>
        </p:nvSpPr>
        <p:spPr>
          <a:xfrm>
            <a:off x="815234" y="4147381"/>
            <a:ext cx="2756585" cy="2343788"/>
          </a:xfrm>
          <a:prstGeom prst="ellipse">
            <a:avLst/>
          </a:prstGeom>
          <a:solidFill>
            <a:srgbClr val="C8246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Meningococcal B Outbreak</a:t>
            </a:r>
          </a:p>
          <a:p>
            <a:pPr algn="ctr"/>
            <a:r>
              <a:rPr lang="en-US"/>
              <a:t> (June 2018 – April 2020)</a:t>
            </a:r>
          </a:p>
        </p:txBody>
      </p:sp>
      <p:sp>
        <p:nvSpPr>
          <p:cNvPr id="10" name="Oval 9">
            <a:extLst>
              <a:ext uri="{FF2B5EF4-FFF2-40B4-BE49-F238E27FC236}">
                <a16:creationId xmlns:a16="http://schemas.microsoft.com/office/drawing/2014/main" id="{83302964-C279-4FB1-A95B-167B45A3E684}"/>
              </a:ext>
            </a:extLst>
          </p:cNvPr>
          <p:cNvSpPr/>
          <p:nvPr/>
        </p:nvSpPr>
        <p:spPr>
          <a:xfrm>
            <a:off x="5198697" y="4147135"/>
            <a:ext cx="2653106" cy="2344032"/>
          </a:xfrm>
          <a:prstGeom prst="ellipse">
            <a:avLst/>
          </a:prstGeom>
          <a:solidFill>
            <a:srgbClr val="7030A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t>COVID-19 Pandemic</a:t>
            </a:r>
          </a:p>
          <a:p>
            <a:pPr algn="ctr"/>
            <a:r>
              <a:rPr lang="en-US"/>
              <a:t> (March 2020 – 2023)</a:t>
            </a:r>
            <a:endParaRPr lang="en-US">
              <a:cs typeface="Arial"/>
            </a:endParaRPr>
          </a:p>
        </p:txBody>
      </p:sp>
      <p:sp>
        <p:nvSpPr>
          <p:cNvPr id="4" name="Slide Number Placeholder 3">
            <a:extLst>
              <a:ext uri="{FF2B5EF4-FFF2-40B4-BE49-F238E27FC236}">
                <a16:creationId xmlns:a16="http://schemas.microsoft.com/office/drawing/2014/main" id="{B1CDE166-16A4-43FD-9DEB-8045AD98728C}"/>
              </a:ext>
            </a:extLst>
          </p:cNvPr>
          <p:cNvSpPr>
            <a:spLocks noGrp="1"/>
          </p:cNvSpPr>
          <p:nvPr>
            <p:ph type="sldNum" sz="quarter" idx="12"/>
          </p:nvPr>
        </p:nvSpPr>
        <p:spPr/>
        <p:txBody>
          <a:bodyPr/>
          <a:lstStyle/>
          <a:p>
            <a:fld id="{CFBA6597-D7DA-DC49-90B6-6291F05CD5D3}" type="slidenum">
              <a:rPr lang="en-US" smtClean="0"/>
              <a:t>40</a:t>
            </a:fld>
            <a:endParaRPr lang="en-US"/>
          </a:p>
        </p:txBody>
      </p:sp>
      <p:pic>
        <p:nvPicPr>
          <p:cNvPr id="5" name="Picture 4">
            <a:extLst>
              <a:ext uri="{FF2B5EF4-FFF2-40B4-BE49-F238E27FC236}">
                <a16:creationId xmlns:a16="http://schemas.microsoft.com/office/drawing/2014/main" id="{9F202F32-D75A-BD22-A727-3395B4247375}"/>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6" name="Picture 5" descr="A black and white logo&#10;&#10;Description automatically generated">
            <a:extLst>
              <a:ext uri="{FF2B5EF4-FFF2-40B4-BE49-F238E27FC236}">
                <a16:creationId xmlns:a16="http://schemas.microsoft.com/office/drawing/2014/main" id="{C582CE7D-0917-4515-7ECA-D62E7BEB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2183476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326C-3953-415E-BA6C-872D24C5AE6F}"/>
              </a:ext>
            </a:extLst>
          </p:cNvPr>
          <p:cNvSpPr>
            <a:spLocks noGrp="1"/>
          </p:cNvSpPr>
          <p:nvPr>
            <p:ph type="title"/>
          </p:nvPr>
        </p:nvSpPr>
        <p:spPr/>
        <p:txBody>
          <a:bodyPr/>
          <a:lstStyle/>
          <a:p>
            <a:r>
              <a:rPr lang="en-US"/>
              <a:t>H1N1 Outbreak: 2009 – 2010</a:t>
            </a:r>
          </a:p>
        </p:txBody>
      </p:sp>
      <p:sp>
        <p:nvSpPr>
          <p:cNvPr id="7" name="Content Placeholder 3">
            <a:extLst>
              <a:ext uri="{FF2B5EF4-FFF2-40B4-BE49-F238E27FC236}">
                <a16:creationId xmlns:a16="http://schemas.microsoft.com/office/drawing/2014/main" id="{44A23DD0-7752-431B-9F86-B471E7CD440D}"/>
              </a:ext>
            </a:extLst>
          </p:cNvPr>
          <p:cNvSpPr txBox="1">
            <a:spLocks/>
          </p:cNvSpPr>
          <p:nvPr/>
        </p:nvSpPr>
        <p:spPr>
          <a:xfrm>
            <a:off x="371038" y="1217627"/>
            <a:ext cx="6526148" cy="4814352"/>
          </a:xfrm>
          <a:prstGeom prst="rect">
            <a:avLst/>
          </a:prstGeom>
          <a:noFill/>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0A0C04"/>
              </a:buClr>
            </a:pPr>
            <a:r>
              <a:rPr lang="en-US" sz="2000">
                <a:solidFill>
                  <a:srgbClr val="002060"/>
                </a:solidFill>
                <a:latin typeface="Avenir Light"/>
              </a:rPr>
              <a:t>The index case of the novel virus H1N1 occurred in San Diego County. </a:t>
            </a:r>
            <a:endParaRPr lang="en-US" sz="2000">
              <a:solidFill>
                <a:srgbClr val="002060"/>
              </a:solidFill>
              <a:latin typeface="Avenir Light"/>
              <a:cs typeface="Arial"/>
            </a:endParaRPr>
          </a:p>
          <a:p>
            <a:pPr>
              <a:lnSpc>
                <a:spcPct val="100000"/>
              </a:lnSpc>
              <a:buClr>
                <a:srgbClr val="0A0C04"/>
              </a:buClr>
            </a:pPr>
            <a:r>
              <a:rPr lang="en-US" sz="2000">
                <a:solidFill>
                  <a:srgbClr val="002060"/>
                </a:solidFill>
                <a:latin typeface="Avenir Light"/>
              </a:rPr>
              <a:t>This resulted in the activation of ICS and ultimately large points of dispensing (PODs). The MOC provided intelligence, managed resources, secured vaccine, distributed N-95 respirators, Tamiflu and other supplies to hospitals and negotiated resources gaps.   </a:t>
            </a:r>
            <a:endParaRPr lang="en-US" sz="2000">
              <a:solidFill>
                <a:srgbClr val="002060"/>
              </a:solidFill>
              <a:latin typeface="Avenir Light"/>
              <a:cs typeface="Arial"/>
            </a:endParaRPr>
          </a:p>
          <a:p>
            <a:pPr marL="687705" lvl="1" indent="-342900">
              <a:lnSpc>
                <a:spcPct val="100000"/>
              </a:lnSpc>
            </a:pPr>
            <a:r>
              <a:rPr lang="en-US" sz="2000">
                <a:solidFill>
                  <a:srgbClr val="002060"/>
                </a:solidFill>
                <a:latin typeface="Avenir Light"/>
              </a:rPr>
              <a:t>OA-EOC was not activated but had representation in the MOC.</a:t>
            </a:r>
            <a:endParaRPr lang="en-US" sz="2000">
              <a:solidFill>
                <a:srgbClr val="002060"/>
              </a:solidFill>
              <a:latin typeface="Avenir Light"/>
              <a:cs typeface="Arial"/>
            </a:endParaRPr>
          </a:p>
          <a:p>
            <a:pPr marL="687705" lvl="1" indent="-342900">
              <a:lnSpc>
                <a:spcPct val="100000"/>
              </a:lnSpc>
            </a:pPr>
            <a:r>
              <a:rPr lang="en-US" sz="2000">
                <a:solidFill>
                  <a:srgbClr val="002060"/>
                </a:solidFill>
                <a:latin typeface="Avenir Light"/>
              </a:rPr>
              <a:t>Local hospitals and healthcare organization were significantly impacted and supported by information, resources and collaboration via the MOC. Many opened their Hospital Command Centers.</a:t>
            </a:r>
          </a:p>
          <a:p>
            <a:pPr marL="687705" lvl="1" indent="-342900">
              <a:lnSpc>
                <a:spcPct val="100000"/>
              </a:lnSpc>
            </a:pPr>
            <a:r>
              <a:rPr lang="en-US" sz="2000">
                <a:solidFill>
                  <a:srgbClr val="002060"/>
                </a:solidFill>
                <a:latin typeface="Avenir Light"/>
              </a:rPr>
              <a:t>Resulted in many improvements for future response. </a:t>
            </a:r>
            <a:endParaRPr lang="en-US" sz="2000">
              <a:solidFill>
                <a:srgbClr val="002060"/>
              </a:solidFill>
              <a:latin typeface="Avenir Light"/>
              <a:cs typeface="Arial"/>
            </a:endParaRPr>
          </a:p>
        </p:txBody>
      </p:sp>
      <p:sp>
        <p:nvSpPr>
          <p:cNvPr id="3" name="Slide Number Placeholder 2">
            <a:extLst>
              <a:ext uri="{FF2B5EF4-FFF2-40B4-BE49-F238E27FC236}">
                <a16:creationId xmlns:a16="http://schemas.microsoft.com/office/drawing/2014/main" id="{87FA97A6-80C4-4572-B267-5A4538C95E0E}"/>
              </a:ext>
            </a:extLst>
          </p:cNvPr>
          <p:cNvSpPr>
            <a:spLocks noGrp="1"/>
          </p:cNvSpPr>
          <p:nvPr>
            <p:ph type="sldNum" sz="quarter" idx="12"/>
          </p:nvPr>
        </p:nvSpPr>
        <p:spPr/>
        <p:txBody>
          <a:bodyPr/>
          <a:lstStyle/>
          <a:p>
            <a:fld id="{CFBA6597-D7DA-DC49-90B6-6291F05CD5D3}" type="slidenum">
              <a:rPr lang="en-US" smtClean="0"/>
              <a:t>41</a:t>
            </a:fld>
            <a:endParaRPr lang="en-US"/>
          </a:p>
        </p:txBody>
      </p:sp>
      <p:pic>
        <p:nvPicPr>
          <p:cNvPr id="4" name="Picture 3">
            <a:extLst>
              <a:ext uri="{FF2B5EF4-FFF2-40B4-BE49-F238E27FC236}">
                <a16:creationId xmlns:a16="http://schemas.microsoft.com/office/drawing/2014/main" id="{21910965-E537-F085-72B5-07A4D3B35027}"/>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C15007A5-7D05-0348-E556-1AE24F2FC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
        <p:nvSpPr>
          <p:cNvPr id="5" name="TextBox 4">
            <a:extLst>
              <a:ext uri="{FF2B5EF4-FFF2-40B4-BE49-F238E27FC236}">
                <a16:creationId xmlns:a16="http://schemas.microsoft.com/office/drawing/2014/main" id="{3B436BF7-A58C-9F23-5716-F7AF01B59FD3}"/>
              </a:ext>
            </a:extLst>
          </p:cNvPr>
          <p:cNvSpPr txBox="1"/>
          <p:nvPr/>
        </p:nvSpPr>
        <p:spPr>
          <a:xfrm rot="20231280">
            <a:off x="6872042" y="3483217"/>
            <a:ext cx="3083859" cy="369332"/>
          </a:xfrm>
          <a:prstGeom prst="rect">
            <a:avLst/>
          </a:prstGeom>
          <a:noFill/>
        </p:spPr>
        <p:txBody>
          <a:bodyPr wrap="square" lIns="0" tIns="0" rIns="0" bIns="0" rtlCol="0">
            <a:spAutoFit/>
          </a:bodyPr>
          <a:lstStyle/>
          <a:p>
            <a:r>
              <a:rPr lang="en-US" sz="2400">
                <a:solidFill>
                  <a:schemeClr val="tx2"/>
                </a:solidFill>
                <a:latin typeface="Avenir Light"/>
                <a:cs typeface="Avenir Light"/>
              </a:rPr>
              <a:t>Add image</a:t>
            </a:r>
          </a:p>
        </p:txBody>
      </p:sp>
    </p:spTree>
    <p:extLst>
      <p:ext uri="{BB962C8B-B14F-4D97-AF65-F5344CB8AC3E}">
        <p14:creationId xmlns:p14="http://schemas.microsoft.com/office/powerpoint/2010/main" val="396565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B8FD-34EC-40E7-B35E-CCFBEAE46944}"/>
              </a:ext>
            </a:extLst>
          </p:cNvPr>
          <p:cNvSpPr>
            <a:spLocks noGrp="1"/>
          </p:cNvSpPr>
          <p:nvPr>
            <p:ph type="title"/>
          </p:nvPr>
        </p:nvSpPr>
        <p:spPr>
          <a:xfrm>
            <a:off x="160798" y="202049"/>
            <a:ext cx="5761876" cy="781118"/>
          </a:xfrm>
        </p:spPr>
        <p:txBody>
          <a:bodyPr/>
          <a:lstStyle/>
          <a:p>
            <a:r>
              <a:rPr lang="en-US"/>
              <a:t>Hepatitis A Virus Outbreak:</a:t>
            </a:r>
            <a:br>
              <a:rPr lang="en-US"/>
            </a:br>
            <a:r>
              <a:rPr lang="en-US"/>
              <a:t>2017-2018</a:t>
            </a:r>
          </a:p>
        </p:txBody>
      </p:sp>
      <p:sp>
        <p:nvSpPr>
          <p:cNvPr id="7" name="Content Placeholder 3">
            <a:extLst>
              <a:ext uri="{FF2B5EF4-FFF2-40B4-BE49-F238E27FC236}">
                <a16:creationId xmlns:a16="http://schemas.microsoft.com/office/drawing/2014/main" id="{E6764E60-5BBC-4D92-B9E4-A8C148E9679F}"/>
              </a:ext>
            </a:extLst>
          </p:cNvPr>
          <p:cNvSpPr txBox="1">
            <a:spLocks/>
          </p:cNvSpPr>
          <p:nvPr/>
        </p:nvSpPr>
        <p:spPr>
          <a:xfrm>
            <a:off x="240031" y="1540132"/>
            <a:ext cx="8591044" cy="4470924"/>
          </a:xfrm>
          <a:prstGeom prst="rect">
            <a:avLst/>
          </a:prstGeom>
          <a:noFill/>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0A0C04"/>
              </a:buClr>
            </a:pPr>
            <a:r>
              <a:rPr lang="en-US" sz="2000">
                <a:solidFill>
                  <a:srgbClr val="002060"/>
                </a:solidFill>
                <a:latin typeface="Avenir Light"/>
              </a:rPr>
              <a:t>The HAV Outbreak required a comprehensive response to reach the primarily affected and difficult to reach unsheltered and/or illicit drug user populations.  </a:t>
            </a:r>
          </a:p>
          <a:p>
            <a:pPr>
              <a:lnSpc>
                <a:spcPct val="100000"/>
              </a:lnSpc>
              <a:buClr>
                <a:srgbClr val="0A0C04"/>
              </a:buClr>
            </a:pPr>
            <a:r>
              <a:rPr lang="en-US" sz="2000">
                <a:solidFill>
                  <a:srgbClr val="002060"/>
                </a:solidFill>
                <a:latin typeface="Avenir Light"/>
              </a:rPr>
              <a:t>Over 600+ cases over 20 deaths.</a:t>
            </a:r>
          </a:p>
          <a:p>
            <a:pPr>
              <a:lnSpc>
                <a:spcPct val="100000"/>
              </a:lnSpc>
              <a:buClr>
                <a:srgbClr val="0A0C04"/>
              </a:buClr>
            </a:pPr>
            <a:r>
              <a:rPr lang="en-US" sz="2000">
                <a:solidFill>
                  <a:srgbClr val="002060"/>
                </a:solidFill>
                <a:latin typeface="Avenir Light"/>
              </a:rPr>
              <a:t>The focus was to prevent the continued spread of this infection in these at-risk populations and to prevent extension of this infection to the general public. </a:t>
            </a:r>
          </a:p>
          <a:p>
            <a:pPr>
              <a:lnSpc>
                <a:spcPct val="100000"/>
              </a:lnSpc>
              <a:buClr>
                <a:srgbClr val="0A0C04"/>
              </a:buClr>
            </a:pPr>
            <a:r>
              <a:rPr lang="en-US" sz="2000">
                <a:solidFill>
                  <a:srgbClr val="002060"/>
                </a:solidFill>
                <a:latin typeface="Avenir Light"/>
                <a:cs typeface="Arial"/>
              </a:rPr>
              <a:t>ICS was activated </a:t>
            </a:r>
            <a:r>
              <a:rPr lang="en-US" sz="2000">
                <a:solidFill>
                  <a:srgbClr val="002060"/>
                </a:solidFill>
                <a:latin typeface="Avenir Light"/>
              </a:rPr>
              <a:t>to manage outbreak, surveillance, obtain vaccines, notify CDPH, CDC, and connection with service providers and the medical community.</a:t>
            </a:r>
          </a:p>
          <a:p>
            <a:pPr>
              <a:lnSpc>
                <a:spcPct val="100000"/>
              </a:lnSpc>
              <a:buClr>
                <a:srgbClr val="0A0C04"/>
              </a:buClr>
            </a:pPr>
            <a:r>
              <a:rPr lang="en-US" sz="2000">
                <a:solidFill>
                  <a:srgbClr val="002060"/>
                </a:solidFill>
                <a:latin typeface="Avenir Light"/>
              </a:rPr>
              <a:t>9/1/17 – Declaration of Local Health Emergency by PHO.</a:t>
            </a:r>
            <a:endParaRPr lang="en-US" sz="2000">
              <a:solidFill>
                <a:srgbClr val="002060"/>
              </a:solidFill>
              <a:latin typeface="Avenir Light"/>
              <a:cs typeface="Arial"/>
            </a:endParaRPr>
          </a:p>
          <a:p>
            <a:pPr>
              <a:lnSpc>
                <a:spcPct val="100000"/>
              </a:lnSpc>
              <a:buClr>
                <a:srgbClr val="0A0C04"/>
              </a:buClr>
            </a:pPr>
            <a:r>
              <a:rPr lang="en-US" sz="2000">
                <a:solidFill>
                  <a:srgbClr val="002060"/>
                </a:solidFill>
                <a:latin typeface="Avenir Light"/>
              </a:rPr>
              <a:t>9/16/17 – Activated MOC.</a:t>
            </a:r>
            <a:endParaRPr lang="en-US" sz="2000">
              <a:solidFill>
                <a:srgbClr val="002060"/>
              </a:solidFill>
              <a:latin typeface="Avenir Light"/>
              <a:cs typeface="Arial"/>
            </a:endParaRPr>
          </a:p>
          <a:p>
            <a:pPr>
              <a:lnSpc>
                <a:spcPct val="100000"/>
              </a:lnSpc>
              <a:buClr>
                <a:srgbClr val="0A0C04"/>
              </a:buClr>
            </a:pPr>
            <a:r>
              <a:rPr lang="en-US" sz="2000">
                <a:solidFill>
                  <a:srgbClr val="002060"/>
                </a:solidFill>
                <a:latin typeface="Avenir Light"/>
              </a:rPr>
              <a:t>10/13/17 – State Declaration</a:t>
            </a:r>
          </a:p>
          <a:p>
            <a:pPr>
              <a:lnSpc>
                <a:spcPct val="100000"/>
              </a:lnSpc>
              <a:buClr>
                <a:srgbClr val="0A0C04"/>
              </a:buClr>
            </a:pPr>
            <a:r>
              <a:rPr lang="en-US" sz="2000">
                <a:solidFill>
                  <a:srgbClr val="002060"/>
                </a:solidFill>
                <a:latin typeface="Avenir Light"/>
              </a:rPr>
              <a:t>Partnerships supported vaccinations, sanitation, education and communication efforts</a:t>
            </a:r>
            <a:r>
              <a:rPr lang="en-US" sz="1700">
                <a:solidFill>
                  <a:srgbClr val="002060"/>
                </a:solidFill>
              </a:rPr>
              <a:t>. </a:t>
            </a:r>
            <a:endParaRPr lang="en-US" sz="1700">
              <a:solidFill>
                <a:srgbClr val="002060"/>
              </a:solidFill>
              <a:cs typeface="Arial"/>
            </a:endParaRPr>
          </a:p>
          <a:p>
            <a:pPr marL="0" indent="0">
              <a:lnSpc>
                <a:spcPct val="100000"/>
              </a:lnSpc>
              <a:buClr>
                <a:srgbClr val="0A0C04"/>
              </a:buClr>
              <a:buNone/>
            </a:pPr>
            <a:endParaRPr lang="en-US" sz="1700">
              <a:solidFill>
                <a:srgbClr val="0A0C04"/>
              </a:solidFill>
            </a:endParaRPr>
          </a:p>
        </p:txBody>
      </p:sp>
      <p:sp>
        <p:nvSpPr>
          <p:cNvPr id="3" name="Slide Number Placeholder 2">
            <a:extLst>
              <a:ext uri="{FF2B5EF4-FFF2-40B4-BE49-F238E27FC236}">
                <a16:creationId xmlns:a16="http://schemas.microsoft.com/office/drawing/2014/main" id="{9ADC2C31-0E62-441E-81AF-77BC47E2364C}"/>
              </a:ext>
            </a:extLst>
          </p:cNvPr>
          <p:cNvSpPr>
            <a:spLocks noGrp="1"/>
          </p:cNvSpPr>
          <p:nvPr>
            <p:ph type="sldNum" sz="quarter" idx="12"/>
          </p:nvPr>
        </p:nvSpPr>
        <p:spPr/>
        <p:txBody>
          <a:bodyPr/>
          <a:lstStyle/>
          <a:p>
            <a:fld id="{CFBA6597-D7DA-DC49-90B6-6291F05CD5D3}" type="slidenum">
              <a:rPr lang="en-US" smtClean="0"/>
              <a:t>42</a:t>
            </a:fld>
            <a:endParaRPr lang="en-US"/>
          </a:p>
        </p:txBody>
      </p:sp>
      <p:pic>
        <p:nvPicPr>
          <p:cNvPr id="4" name="Picture 3">
            <a:extLst>
              <a:ext uri="{FF2B5EF4-FFF2-40B4-BE49-F238E27FC236}">
                <a16:creationId xmlns:a16="http://schemas.microsoft.com/office/drawing/2014/main" id="{C19E393B-CB64-31AC-404C-90E746F767F4}"/>
              </a:ext>
            </a:extLst>
          </p:cNvPr>
          <p:cNvPicPr>
            <a:picLocks noChangeAspect="1"/>
          </p:cNvPicPr>
          <p:nvPr/>
        </p:nvPicPr>
        <p:blipFill>
          <a:blip r:embed="rId3"/>
          <a:stretch>
            <a:fillRect/>
          </a:stretch>
        </p:blipFill>
        <p:spPr>
          <a:xfrm>
            <a:off x="5697157"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3C7715A9-F965-356C-AA4A-97E477867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1505006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895" y="235998"/>
            <a:ext cx="5927877" cy="741362"/>
          </a:xfrm>
        </p:spPr>
        <p:txBody>
          <a:bodyPr/>
          <a:lstStyle/>
          <a:p>
            <a:r>
              <a:rPr lang="en-US" sz="2800"/>
              <a:t>HEP A RESPONSE</a:t>
            </a:r>
          </a:p>
        </p:txBody>
      </p:sp>
      <p:sp>
        <p:nvSpPr>
          <p:cNvPr id="3" name="Text Placeholder 2"/>
          <p:cNvSpPr>
            <a:spLocks noGrp="1"/>
          </p:cNvSpPr>
          <p:nvPr>
            <p:ph type="body" sz="quarter" idx="13"/>
          </p:nvPr>
        </p:nvSpPr>
        <p:spPr>
          <a:xfrm>
            <a:off x="304801" y="1137754"/>
            <a:ext cx="2664664" cy="596824"/>
          </a:xfrm>
        </p:spPr>
        <p:txBody>
          <a:bodyPr/>
          <a:lstStyle/>
          <a:p>
            <a:pPr algn="ctr"/>
            <a:r>
              <a:rPr lang="en-US" b="1">
                <a:solidFill>
                  <a:schemeClr val="accent1"/>
                </a:solidFill>
              </a:rPr>
              <a:t>VACCINATION    </a:t>
            </a:r>
            <a:r>
              <a:rPr lang="en-US">
                <a:solidFill>
                  <a:schemeClr val="accent1"/>
                </a:solidFill>
              </a:rPr>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57005624"/>
              </p:ext>
            </p:extLst>
          </p:nvPr>
        </p:nvGraphicFramePr>
        <p:xfrm>
          <a:off x="0" y="1843790"/>
          <a:ext cx="9144000" cy="5014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2"/>
          <p:cNvSpPr txBox="1">
            <a:spLocks/>
          </p:cNvSpPr>
          <p:nvPr/>
        </p:nvSpPr>
        <p:spPr>
          <a:xfrm>
            <a:off x="6174536" y="1144484"/>
            <a:ext cx="2664663" cy="589641"/>
          </a:xfrm>
          <a:prstGeom prst="rect">
            <a:avLst/>
          </a:prstGeom>
        </p:spPr>
        <p:txBody>
          <a:bodyPr vert="horz" lIns="0" tIns="0" rIns="0" bIns="0" rtlCol="0">
            <a:noAutofit/>
          </a:bodyPr>
          <a:lstStyle>
            <a:lvl1pPr marL="0" indent="0" algn="l" defTabSz="457200" rtl="0" eaLnBrk="1" latinLnBrk="0" hangingPunct="1">
              <a:lnSpc>
                <a:spcPct val="150000"/>
              </a:lnSpc>
              <a:spcBef>
                <a:spcPts val="0"/>
              </a:spcBef>
              <a:spcAft>
                <a:spcPts val="1000"/>
              </a:spcAft>
              <a:buClrTx/>
              <a:buSzPct val="25000"/>
              <a:buFontTx/>
              <a:buNone/>
              <a:defRPr sz="2400" kern="1200" cap="all" baseline="0">
                <a:solidFill>
                  <a:schemeClr val="accent2"/>
                </a:solidFill>
                <a:latin typeface="+mn-lt"/>
                <a:ea typeface="+mn-ea"/>
                <a:cs typeface="+mn-cs"/>
              </a:defRPr>
            </a:lvl1pPr>
            <a:lvl2pPr marL="344487" indent="0" algn="l" defTabSz="457200" rtl="0" eaLnBrk="1" latinLnBrk="0" hangingPunct="1">
              <a:lnSpc>
                <a:spcPct val="150000"/>
              </a:lnSpc>
              <a:spcBef>
                <a:spcPts val="0"/>
              </a:spcBef>
              <a:spcAft>
                <a:spcPts val="1000"/>
              </a:spcAft>
              <a:buClr>
                <a:schemeClr val="accent1"/>
              </a:buClr>
              <a:buFontTx/>
              <a:buNone/>
              <a:tabLst/>
              <a:defRPr sz="2400" kern="1200" cap="none" baseline="0">
                <a:solidFill>
                  <a:schemeClr val="accent2">
                    <a:lumMod val="20000"/>
                    <a:lumOff val="80000"/>
                  </a:schemeClr>
                </a:solidFill>
                <a:latin typeface="Avenir Light"/>
                <a:ea typeface="+mn-ea"/>
                <a:cs typeface="+mn-cs"/>
              </a:defRPr>
            </a:lvl2pPr>
            <a:lvl3pPr marL="688975" indent="0" algn="l" defTabSz="457200" rtl="0" eaLnBrk="1" latinLnBrk="0" hangingPunct="1">
              <a:lnSpc>
                <a:spcPct val="150000"/>
              </a:lnSpc>
              <a:spcBef>
                <a:spcPts val="0"/>
              </a:spcBef>
              <a:spcAft>
                <a:spcPts val="1000"/>
              </a:spcAft>
              <a:buClr>
                <a:schemeClr val="accent2"/>
              </a:buClr>
              <a:buFontTx/>
              <a:buNone/>
              <a:defRPr sz="2400" kern="1200" cap="none" baseline="0">
                <a:solidFill>
                  <a:schemeClr val="accent2">
                    <a:lumMod val="20000"/>
                    <a:lumOff val="80000"/>
                  </a:schemeClr>
                </a:solidFill>
                <a:latin typeface="Avenir Light"/>
                <a:ea typeface="+mn-ea"/>
                <a:cs typeface="+mn-cs"/>
              </a:defRPr>
            </a:lvl3pPr>
            <a:lvl4pPr marL="1025525" indent="0" algn="l" defTabSz="457200" rtl="0" eaLnBrk="1" latinLnBrk="0" hangingPunct="1">
              <a:lnSpc>
                <a:spcPct val="150000"/>
              </a:lnSpc>
              <a:spcBef>
                <a:spcPts val="0"/>
              </a:spcBef>
              <a:spcAft>
                <a:spcPts val="1000"/>
              </a:spcAft>
              <a:buClr>
                <a:schemeClr val="accent3"/>
              </a:buClr>
              <a:buFontTx/>
              <a:buNone/>
              <a:defRPr sz="2400" kern="1200" cap="none" baseline="0">
                <a:solidFill>
                  <a:schemeClr val="accent2">
                    <a:lumMod val="20000"/>
                    <a:lumOff val="80000"/>
                  </a:schemeClr>
                </a:solidFill>
                <a:latin typeface="Avenir Light"/>
                <a:ea typeface="+mn-ea"/>
                <a:cs typeface="+mn-cs"/>
              </a:defRPr>
            </a:lvl4pPr>
            <a:lvl5pPr marL="1370013" indent="0" algn="l" defTabSz="457200" rtl="0" eaLnBrk="1" latinLnBrk="0" hangingPunct="1">
              <a:lnSpc>
                <a:spcPct val="150000"/>
              </a:lnSpc>
              <a:spcBef>
                <a:spcPts val="0"/>
              </a:spcBef>
              <a:spcAft>
                <a:spcPts val="1000"/>
              </a:spcAft>
              <a:buClr>
                <a:schemeClr val="accent4"/>
              </a:buClr>
              <a:buFontTx/>
              <a:buNone/>
              <a:defRPr sz="2400" kern="1200" cap="none" baseline="0">
                <a:solidFill>
                  <a:schemeClr val="accent2">
                    <a:lumMod val="20000"/>
                    <a:lumOff val="80000"/>
                  </a:schemeClr>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a:solidFill>
                  <a:schemeClr val="tx2"/>
                </a:solidFill>
              </a:rPr>
              <a:t>EDUCATION</a:t>
            </a:r>
          </a:p>
        </p:txBody>
      </p:sp>
      <p:sp>
        <p:nvSpPr>
          <p:cNvPr id="7" name="Text Placeholder 2"/>
          <p:cNvSpPr txBox="1">
            <a:spLocks/>
          </p:cNvSpPr>
          <p:nvPr/>
        </p:nvSpPr>
        <p:spPr>
          <a:xfrm>
            <a:off x="3274144" y="1137753"/>
            <a:ext cx="2610462" cy="589641"/>
          </a:xfrm>
          <a:prstGeom prst="rect">
            <a:avLst/>
          </a:prstGeom>
        </p:spPr>
        <p:txBody>
          <a:bodyPr vert="horz" lIns="0" tIns="0" rIns="0" bIns="0" rtlCol="0">
            <a:noAutofit/>
          </a:bodyPr>
          <a:lstStyle>
            <a:lvl1pPr marL="0" indent="0" algn="l" defTabSz="457200" rtl="0" eaLnBrk="1" latinLnBrk="0" hangingPunct="1">
              <a:lnSpc>
                <a:spcPct val="150000"/>
              </a:lnSpc>
              <a:spcBef>
                <a:spcPts val="0"/>
              </a:spcBef>
              <a:spcAft>
                <a:spcPts val="1000"/>
              </a:spcAft>
              <a:buClrTx/>
              <a:buSzPct val="25000"/>
              <a:buFontTx/>
              <a:buNone/>
              <a:defRPr sz="2400" kern="1200" cap="all" baseline="0">
                <a:solidFill>
                  <a:schemeClr val="accent2"/>
                </a:solidFill>
                <a:latin typeface="+mn-lt"/>
                <a:ea typeface="+mn-ea"/>
                <a:cs typeface="+mn-cs"/>
              </a:defRPr>
            </a:lvl1pPr>
            <a:lvl2pPr marL="344487" indent="0" algn="l" defTabSz="457200" rtl="0" eaLnBrk="1" latinLnBrk="0" hangingPunct="1">
              <a:lnSpc>
                <a:spcPct val="150000"/>
              </a:lnSpc>
              <a:spcBef>
                <a:spcPts val="0"/>
              </a:spcBef>
              <a:spcAft>
                <a:spcPts val="1000"/>
              </a:spcAft>
              <a:buClr>
                <a:schemeClr val="accent1"/>
              </a:buClr>
              <a:buFontTx/>
              <a:buNone/>
              <a:tabLst/>
              <a:defRPr sz="2400" kern="1200" cap="none" baseline="0">
                <a:solidFill>
                  <a:schemeClr val="accent2">
                    <a:lumMod val="20000"/>
                    <a:lumOff val="80000"/>
                  </a:schemeClr>
                </a:solidFill>
                <a:latin typeface="Avenir Light"/>
                <a:ea typeface="+mn-ea"/>
                <a:cs typeface="+mn-cs"/>
              </a:defRPr>
            </a:lvl2pPr>
            <a:lvl3pPr marL="688975" indent="0" algn="l" defTabSz="457200" rtl="0" eaLnBrk="1" latinLnBrk="0" hangingPunct="1">
              <a:lnSpc>
                <a:spcPct val="150000"/>
              </a:lnSpc>
              <a:spcBef>
                <a:spcPts val="0"/>
              </a:spcBef>
              <a:spcAft>
                <a:spcPts val="1000"/>
              </a:spcAft>
              <a:buClr>
                <a:schemeClr val="accent2"/>
              </a:buClr>
              <a:buFontTx/>
              <a:buNone/>
              <a:defRPr sz="2400" kern="1200" cap="none" baseline="0">
                <a:solidFill>
                  <a:schemeClr val="accent2">
                    <a:lumMod val="20000"/>
                    <a:lumOff val="80000"/>
                  </a:schemeClr>
                </a:solidFill>
                <a:latin typeface="Avenir Light"/>
                <a:ea typeface="+mn-ea"/>
                <a:cs typeface="+mn-cs"/>
              </a:defRPr>
            </a:lvl3pPr>
            <a:lvl4pPr marL="1025525" indent="0" algn="l" defTabSz="457200" rtl="0" eaLnBrk="1" latinLnBrk="0" hangingPunct="1">
              <a:lnSpc>
                <a:spcPct val="150000"/>
              </a:lnSpc>
              <a:spcBef>
                <a:spcPts val="0"/>
              </a:spcBef>
              <a:spcAft>
                <a:spcPts val="1000"/>
              </a:spcAft>
              <a:buClr>
                <a:schemeClr val="accent3"/>
              </a:buClr>
              <a:buFontTx/>
              <a:buNone/>
              <a:defRPr sz="2400" kern="1200" cap="none" baseline="0">
                <a:solidFill>
                  <a:schemeClr val="accent2">
                    <a:lumMod val="20000"/>
                    <a:lumOff val="80000"/>
                  </a:schemeClr>
                </a:solidFill>
                <a:latin typeface="Avenir Light"/>
                <a:ea typeface="+mn-ea"/>
                <a:cs typeface="+mn-cs"/>
              </a:defRPr>
            </a:lvl4pPr>
            <a:lvl5pPr marL="1370013" indent="0" algn="l" defTabSz="457200" rtl="0" eaLnBrk="1" latinLnBrk="0" hangingPunct="1">
              <a:lnSpc>
                <a:spcPct val="150000"/>
              </a:lnSpc>
              <a:spcBef>
                <a:spcPts val="0"/>
              </a:spcBef>
              <a:spcAft>
                <a:spcPts val="1000"/>
              </a:spcAft>
              <a:buClr>
                <a:schemeClr val="accent4"/>
              </a:buClr>
              <a:buFontTx/>
              <a:buNone/>
              <a:defRPr sz="2400" kern="1200" cap="none" baseline="0">
                <a:solidFill>
                  <a:schemeClr val="accent2">
                    <a:lumMod val="20000"/>
                    <a:lumOff val="80000"/>
                  </a:schemeClr>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a:t>SANITATION</a:t>
            </a:r>
          </a:p>
        </p:txBody>
      </p:sp>
      <p:sp>
        <p:nvSpPr>
          <p:cNvPr id="4" name="Slide Number Placeholder 3">
            <a:extLst>
              <a:ext uri="{FF2B5EF4-FFF2-40B4-BE49-F238E27FC236}">
                <a16:creationId xmlns:a16="http://schemas.microsoft.com/office/drawing/2014/main" id="{3732DE87-2D6C-4142-91B8-9CA9B38C00C9}"/>
              </a:ext>
            </a:extLst>
          </p:cNvPr>
          <p:cNvSpPr>
            <a:spLocks noGrp="1"/>
          </p:cNvSpPr>
          <p:nvPr>
            <p:ph type="sldNum" sz="quarter" idx="12"/>
          </p:nvPr>
        </p:nvSpPr>
        <p:spPr/>
        <p:txBody>
          <a:bodyPr/>
          <a:lstStyle/>
          <a:p>
            <a:fld id="{CFBA6597-D7DA-DC49-90B6-6291F05CD5D3}" type="slidenum">
              <a:rPr lang="en-US" smtClean="0"/>
              <a:t>43</a:t>
            </a:fld>
            <a:endParaRPr lang="en-US"/>
          </a:p>
        </p:txBody>
      </p:sp>
      <p:pic>
        <p:nvPicPr>
          <p:cNvPr id="8" name="Picture 7">
            <a:extLst>
              <a:ext uri="{FF2B5EF4-FFF2-40B4-BE49-F238E27FC236}">
                <a16:creationId xmlns:a16="http://schemas.microsoft.com/office/drawing/2014/main" id="{C327AA23-B9B7-52D4-C991-3F85C106A5D7}"/>
              </a:ext>
            </a:extLst>
          </p:cNvPr>
          <p:cNvPicPr>
            <a:picLocks noChangeAspect="1"/>
          </p:cNvPicPr>
          <p:nvPr/>
        </p:nvPicPr>
        <p:blipFill>
          <a:blip r:embed="rId8"/>
          <a:stretch>
            <a:fillRect/>
          </a:stretch>
        </p:blipFill>
        <p:spPr>
          <a:xfrm>
            <a:off x="5548070" y="251776"/>
            <a:ext cx="3595930" cy="679060"/>
          </a:xfrm>
          <a:prstGeom prst="rect">
            <a:avLst/>
          </a:prstGeom>
        </p:spPr>
      </p:pic>
      <p:pic>
        <p:nvPicPr>
          <p:cNvPr id="9" name="Picture 8" descr="A black and white logo&#10;&#10;Description automatically generated">
            <a:extLst>
              <a:ext uri="{FF2B5EF4-FFF2-40B4-BE49-F238E27FC236}">
                <a16:creationId xmlns:a16="http://schemas.microsoft.com/office/drawing/2014/main" id="{E4C9C672-C03C-8AB7-8127-4420CF92E7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1605484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0B0B6-5000-4DB9-9F18-05D896202873}"/>
              </a:ext>
            </a:extLst>
          </p:cNvPr>
          <p:cNvSpPr>
            <a:spLocks noGrp="1"/>
          </p:cNvSpPr>
          <p:nvPr>
            <p:ph type="title"/>
          </p:nvPr>
        </p:nvSpPr>
        <p:spPr/>
        <p:txBody>
          <a:bodyPr/>
          <a:lstStyle/>
          <a:p>
            <a:r>
              <a:rPr lang="en-US"/>
              <a:t>Meningococcal B OUTBREAK </a:t>
            </a:r>
          </a:p>
        </p:txBody>
      </p:sp>
      <p:sp>
        <p:nvSpPr>
          <p:cNvPr id="5" name="Rectangle: Single Corner Rounded 4">
            <a:extLst>
              <a:ext uri="{FF2B5EF4-FFF2-40B4-BE49-F238E27FC236}">
                <a16:creationId xmlns:a16="http://schemas.microsoft.com/office/drawing/2014/main" id="{6304D151-7F25-4483-8CD1-A49770037094}"/>
              </a:ext>
            </a:extLst>
          </p:cNvPr>
          <p:cNvSpPr/>
          <p:nvPr/>
        </p:nvSpPr>
        <p:spPr>
          <a:xfrm>
            <a:off x="218307" y="1248034"/>
            <a:ext cx="6301700" cy="638978"/>
          </a:xfrm>
          <a:prstGeom prst="round1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2500" b="1"/>
              <a:t>Outbreak Background </a:t>
            </a:r>
          </a:p>
        </p:txBody>
      </p:sp>
      <p:sp>
        <p:nvSpPr>
          <p:cNvPr id="7" name="Content Placeholder 3">
            <a:extLst>
              <a:ext uri="{FF2B5EF4-FFF2-40B4-BE49-F238E27FC236}">
                <a16:creationId xmlns:a16="http://schemas.microsoft.com/office/drawing/2014/main" id="{58BA5CA6-977B-455D-9C5D-1AA36FC04B30}"/>
              </a:ext>
            </a:extLst>
          </p:cNvPr>
          <p:cNvSpPr txBox="1">
            <a:spLocks/>
          </p:cNvSpPr>
          <p:nvPr/>
        </p:nvSpPr>
        <p:spPr>
          <a:xfrm>
            <a:off x="225654" y="1876655"/>
            <a:ext cx="8605421" cy="4844820"/>
          </a:xfrm>
          <a:prstGeom prst="rect">
            <a:avLst/>
          </a:prstGeom>
          <a:noFill/>
          <a:ln>
            <a:solidFill>
              <a:schemeClr val="accent5"/>
            </a:solidFill>
          </a:ln>
        </p:spPr>
        <p:txBody>
          <a:bodyPr vert="horz" lIns="0" tIns="0" rIns="0" bIns="0" rtlCol="0" anchor="t">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panose="05000000000000000000" pitchFamily="2"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panose="05000000000000000000" pitchFamily="2"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panose="05000000000000000000" pitchFamily="2"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panose="05000000000000000000" pitchFamily="2"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buClr>
                <a:srgbClr val="0A0C04"/>
              </a:buClr>
            </a:pPr>
            <a:endParaRPr lang="en-US" sz="2000">
              <a:solidFill>
                <a:srgbClr val="0A0C04"/>
              </a:solidFill>
            </a:endParaRPr>
          </a:p>
          <a:p>
            <a:pPr lvl="1" indent="-226695">
              <a:lnSpc>
                <a:spcPct val="100000"/>
              </a:lnSpc>
              <a:buClr>
                <a:srgbClr val="0A0C04"/>
              </a:buClr>
            </a:pPr>
            <a:r>
              <a:rPr lang="en-US" sz="2000">
                <a:solidFill>
                  <a:srgbClr val="002060"/>
                </a:solidFill>
              </a:rPr>
              <a:t>Three cases of Meningococcal serogroup B occurred at San Diego State University (SDSU) over a 4-month period resulting in the declaration of an outbreak among undergraduate students aged 23 and younger.  </a:t>
            </a:r>
            <a:endParaRPr lang="en-US" sz="2000">
              <a:solidFill>
                <a:srgbClr val="002060"/>
              </a:solidFill>
              <a:cs typeface="Arial"/>
            </a:endParaRPr>
          </a:p>
          <a:p>
            <a:pPr lvl="1" indent="-226695">
              <a:lnSpc>
                <a:spcPct val="100000"/>
              </a:lnSpc>
              <a:buClr>
                <a:srgbClr val="0A0C04"/>
              </a:buClr>
            </a:pPr>
            <a:r>
              <a:rPr lang="en-US" sz="2000">
                <a:solidFill>
                  <a:srgbClr val="002060"/>
                </a:solidFill>
              </a:rPr>
              <a:t>In joint-collaboration with and under the ICS structure, CoSD and SDSU identified the at-risk population, addressed the vaccination status of students, and identified the vaccination goals for the identified student population. </a:t>
            </a:r>
            <a:endParaRPr lang="en-US" sz="2000">
              <a:solidFill>
                <a:srgbClr val="002060"/>
              </a:solidFill>
              <a:cs typeface="Arial"/>
            </a:endParaRPr>
          </a:p>
          <a:p>
            <a:pPr lvl="1" indent="-226695">
              <a:lnSpc>
                <a:spcPct val="100000"/>
              </a:lnSpc>
              <a:buClr>
                <a:srgbClr val="0A0C04"/>
              </a:buClr>
            </a:pPr>
            <a:r>
              <a:rPr lang="en-US" sz="2000">
                <a:solidFill>
                  <a:srgbClr val="002060"/>
                </a:solidFill>
              </a:rPr>
              <a:t>Response included multiple vaccination PODS, collaboration with community partners, and effective communication strategies.</a:t>
            </a:r>
            <a:endParaRPr lang="en-US" sz="2000">
              <a:solidFill>
                <a:srgbClr val="002060"/>
              </a:solidFill>
              <a:cs typeface="Arial"/>
            </a:endParaRPr>
          </a:p>
          <a:p>
            <a:pPr lvl="1" indent="-226695">
              <a:lnSpc>
                <a:spcPct val="100000"/>
              </a:lnSpc>
              <a:buClr>
                <a:srgbClr val="0A0C04"/>
              </a:buClr>
            </a:pPr>
            <a:r>
              <a:rPr lang="en-US" sz="2000">
                <a:solidFill>
                  <a:srgbClr val="002060"/>
                </a:solidFill>
              </a:rPr>
              <a:t>The Meningococcal outbreak experience resulted in development of long-term policy solutions to decrease the risk for future students.</a:t>
            </a:r>
            <a:r>
              <a:rPr lang="en-US" sz="2000">
                <a:solidFill>
                  <a:srgbClr val="0A0C04"/>
                </a:solidFill>
              </a:rPr>
              <a:t> </a:t>
            </a:r>
            <a:endParaRPr lang="en-US" sz="2000">
              <a:solidFill>
                <a:srgbClr val="0A0C04"/>
              </a:solidFill>
              <a:cs typeface="Arial"/>
            </a:endParaRPr>
          </a:p>
        </p:txBody>
      </p:sp>
      <p:sp>
        <p:nvSpPr>
          <p:cNvPr id="3" name="Slide Number Placeholder 2">
            <a:extLst>
              <a:ext uri="{FF2B5EF4-FFF2-40B4-BE49-F238E27FC236}">
                <a16:creationId xmlns:a16="http://schemas.microsoft.com/office/drawing/2014/main" id="{2963588E-30C1-4D62-87F0-9D67C3BFD763}"/>
              </a:ext>
            </a:extLst>
          </p:cNvPr>
          <p:cNvSpPr>
            <a:spLocks noGrp="1"/>
          </p:cNvSpPr>
          <p:nvPr>
            <p:ph type="sldNum" sz="quarter" idx="12"/>
          </p:nvPr>
        </p:nvSpPr>
        <p:spPr/>
        <p:txBody>
          <a:bodyPr/>
          <a:lstStyle/>
          <a:p>
            <a:fld id="{CFBA6597-D7DA-DC49-90B6-6291F05CD5D3}" type="slidenum">
              <a:rPr lang="en-US" smtClean="0"/>
              <a:t>44</a:t>
            </a:fld>
            <a:endParaRPr lang="en-US"/>
          </a:p>
        </p:txBody>
      </p:sp>
      <p:pic>
        <p:nvPicPr>
          <p:cNvPr id="4" name="Picture 3">
            <a:extLst>
              <a:ext uri="{FF2B5EF4-FFF2-40B4-BE49-F238E27FC236}">
                <a16:creationId xmlns:a16="http://schemas.microsoft.com/office/drawing/2014/main" id="{B4C4321A-0812-5F6B-9240-560ACA50D9C5}"/>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8" name="Picture 7" descr="A black and white logo&#10;&#10;Description automatically generated">
            <a:extLst>
              <a:ext uri="{FF2B5EF4-FFF2-40B4-BE49-F238E27FC236}">
                <a16:creationId xmlns:a16="http://schemas.microsoft.com/office/drawing/2014/main" id="{A35EA94B-C13A-5CDC-C4BE-AC3FEAE052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3877639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B77D-FA4F-49C1-8CB6-56D710C02ABC}"/>
              </a:ext>
            </a:extLst>
          </p:cNvPr>
          <p:cNvSpPr>
            <a:spLocks noGrp="1"/>
          </p:cNvSpPr>
          <p:nvPr>
            <p:ph type="title"/>
          </p:nvPr>
        </p:nvSpPr>
        <p:spPr>
          <a:xfrm>
            <a:off x="581847" y="128557"/>
            <a:ext cx="5326743" cy="741362"/>
          </a:xfrm>
        </p:spPr>
        <p:txBody>
          <a:bodyPr/>
          <a:lstStyle/>
          <a:p>
            <a:r>
              <a:rPr lang="en-US"/>
              <a:t>The Viejas arena pod team </a:t>
            </a:r>
          </a:p>
        </p:txBody>
      </p:sp>
      <p:sp>
        <p:nvSpPr>
          <p:cNvPr id="3" name="Text Placeholder 2">
            <a:extLst>
              <a:ext uri="{FF2B5EF4-FFF2-40B4-BE49-F238E27FC236}">
                <a16:creationId xmlns:a16="http://schemas.microsoft.com/office/drawing/2014/main" id="{BE4AEA0E-A9E6-47D5-970F-13A1FE3EAF74}"/>
              </a:ext>
            </a:extLst>
          </p:cNvPr>
          <p:cNvSpPr>
            <a:spLocks noGrp="1"/>
          </p:cNvSpPr>
          <p:nvPr>
            <p:ph type="body" sz="quarter" idx="13"/>
          </p:nvPr>
        </p:nvSpPr>
        <p:spPr>
          <a:xfrm>
            <a:off x="0" y="895028"/>
            <a:ext cx="9144000" cy="589641"/>
          </a:xfrm>
          <a:solidFill>
            <a:schemeClr val="tx1">
              <a:lumMod val="50000"/>
            </a:schemeClr>
          </a:solidFill>
        </p:spPr>
        <p:txBody>
          <a:bodyPr/>
          <a:lstStyle/>
          <a:p>
            <a:pPr algn="ctr"/>
            <a:r>
              <a:rPr lang="en-US" b="1">
                <a:solidFill>
                  <a:schemeClr val="bg1"/>
                </a:solidFill>
              </a:rPr>
              <a:t>meningococcal outbreak response</a:t>
            </a:r>
          </a:p>
        </p:txBody>
      </p:sp>
      <p:pic>
        <p:nvPicPr>
          <p:cNvPr id="5" name="Content Placeholder 4">
            <a:extLst>
              <a:ext uri="{FF2B5EF4-FFF2-40B4-BE49-F238E27FC236}">
                <a16:creationId xmlns:a16="http://schemas.microsoft.com/office/drawing/2014/main" id="{180AEA97-315E-4E0A-B4A5-E158B5F7E886}"/>
              </a:ext>
            </a:extLst>
          </p:cNvPr>
          <p:cNvPicPr>
            <a:picLocks noGrp="1" noChangeAspect="1"/>
          </p:cNvPicPr>
          <p:nvPr>
            <p:ph idx="1"/>
          </p:nvPr>
        </p:nvPicPr>
        <p:blipFill rotWithShape="1">
          <a:blip r:embed="rId3"/>
          <a:srcRect l="656" r="906" b="5465"/>
          <a:stretch/>
        </p:blipFill>
        <p:spPr>
          <a:xfrm>
            <a:off x="197" y="1482897"/>
            <a:ext cx="9144000" cy="5373331"/>
          </a:xfrm>
          <a:prstGeom prst="rect">
            <a:avLst/>
          </a:prstGeom>
        </p:spPr>
      </p:pic>
      <p:sp>
        <p:nvSpPr>
          <p:cNvPr id="4" name="Slide Number Placeholder 3">
            <a:extLst>
              <a:ext uri="{FF2B5EF4-FFF2-40B4-BE49-F238E27FC236}">
                <a16:creationId xmlns:a16="http://schemas.microsoft.com/office/drawing/2014/main" id="{5EC52F0A-C428-48E2-A006-75A1F3297FC0}"/>
              </a:ext>
            </a:extLst>
          </p:cNvPr>
          <p:cNvSpPr>
            <a:spLocks noGrp="1"/>
          </p:cNvSpPr>
          <p:nvPr>
            <p:ph type="sldNum" sz="quarter" idx="12"/>
          </p:nvPr>
        </p:nvSpPr>
        <p:spPr/>
        <p:txBody>
          <a:bodyPr/>
          <a:lstStyle/>
          <a:p>
            <a:fld id="{CFBA6597-D7DA-DC49-90B6-6291F05CD5D3}" type="slidenum">
              <a:rPr lang="en-US" smtClean="0"/>
              <a:t>45</a:t>
            </a:fld>
            <a:endParaRPr lang="en-US"/>
          </a:p>
        </p:txBody>
      </p:sp>
      <p:pic>
        <p:nvPicPr>
          <p:cNvPr id="6" name="Picture 5">
            <a:extLst>
              <a:ext uri="{FF2B5EF4-FFF2-40B4-BE49-F238E27FC236}">
                <a16:creationId xmlns:a16="http://schemas.microsoft.com/office/drawing/2014/main" id="{2F86FCA3-1BDA-50D5-5A52-311F0590FBE3}"/>
              </a:ext>
            </a:extLst>
          </p:cNvPr>
          <p:cNvPicPr>
            <a:picLocks noChangeAspect="1"/>
          </p:cNvPicPr>
          <p:nvPr/>
        </p:nvPicPr>
        <p:blipFill>
          <a:blip r:embed="rId4"/>
          <a:stretch>
            <a:fillRect/>
          </a:stretch>
        </p:blipFill>
        <p:spPr>
          <a:xfrm>
            <a:off x="5493822" y="81193"/>
            <a:ext cx="3595930" cy="679060"/>
          </a:xfrm>
          <a:prstGeom prst="rect">
            <a:avLst/>
          </a:prstGeom>
        </p:spPr>
      </p:pic>
      <p:pic>
        <p:nvPicPr>
          <p:cNvPr id="7" name="Picture 6" descr="A black and white logo&#10;&#10;Description automatically generated">
            <a:extLst>
              <a:ext uri="{FF2B5EF4-FFF2-40B4-BE49-F238E27FC236}">
                <a16:creationId xmlns:a16="http://schemas.microsoft.com/office/drawing/2014/main" id="{DECAE333-633C-6DA7-685E-ED16CA900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2651" y="62976"/>
            <a:ext cx="3018497" cy="781834"/>
          </a:xfrm>
          <a:prstGeom prst="rect">
            <a:avLst/>
          </a:prstGeom>
        </p:spPr>
      </p:pic>
    </p:spTree>
    <p:extLst>
      <p:ext uri="{BB962C8B-B14F-4D97-AF65-F5344CB8AC3E}">
        <p14:creationId xmlns:p14="http://schemas.microsoft.com/office/powerpoint/2010/main" val="311710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5F23-D8D5-4B1F-9687-7BE362209F15}"/>
              </a:ext>
            </a:extLst>
          </p:cNvPr>
          <p:cNvSpPr>
            <a:spLocks noGrp="1"/>
          </p:cNvSpPr>
          <p:nvPr>
            <p:ph type="title"/>
          </p:nvPr>
        </p:nvSpPr>
        <p:spPr>
          <a:xfrm>
            <a:off x="440675" y="209891"/>
            <a:ext cx="5107395" cy="741362"/>
          </a:xfrm>
        </p:spPr>
        <p:txBody>
          <a:bodyPr/>
          <a:lstStyle/>
          <a:p>
            <a:r>
              <a:rPr lang="en-US"/>
              <a:t>COVID-19 Strategic Response Plan</a:t>
            </a:r>
          </a:p>
        </p:txBody>
      </p:sp>
      <p:pic>
        <p:nvPicPr>
          <p:cNvPr id="6" name="Content Placeholder 5">
            <a:extLst>
              <a:ext uri="{FF2B5EF4-FFF2-40B4-BE49-F238E27FC236}">
                <a16:creationId xmlns:a16="http://schemas.microsoft.com/office/drawing/2014/main" id="{A6DA54CF-B679-4465-A1B2-B73197F9D17A}"/>
              </a:ext>
            </a:extLst>
          </p:cNvPr>
          <p:cNvPicPr>
            <a:picLocks noGrp="1" noChangeAspect="1"/>
          </p:cNvPicPr>
          <p:nvPr>
            <p:ph idx="1"/>
          </p:nvPr>
        </p:nvPicPr>
        <p:blipFill>
          <a:blip r:embed="rId3"/>
          <a:stretch>
            <a:fillRect/>
          </a:stretch>
        </p:blipFill>
        <p:spPr>
          <a:xfrm rot="20685765">
            <a:off x="994277" y="1116699"/>
            <a:ext cx="4084456" cy="5276099"/>
          </a:xfrm>
        </p:spPr>
      </p:pic>
      <p:pic>
        <p:nvPicPr>
          <p:cNvPr id="7" name="Picture 6">
            <a:extLst>
              <a:ext uri="{FF2B5EF4-FFF2-40B4-BE49-F238E27FC236}">
                <a16:creationId xmlns:a16="http://schemas.microsoft.com/office/drawing/2014/main" id="{256923D7-1AD4-457D-8AC2-F9CB27BC01A5}"/>
              </a:ext>
            </a:extLst>
          </p:cNvPr>
          <p:cNvPicPr>
            <a:picLocks noChangeAspect="1"/>
          </p:cNvPicPr>
          <p:nvPr/>
        </p:nvPicPr>
        <p:blipFill>
          <a:blip r:embed="rId4"/>
          <a:stretch>
            <a:fillRect/>
          </a:stretch>
        </p:blipFill>
        <p:spPr>
          <a:xfrm>
            <a:off x="5281752" y="1343777"/>
            <a:ext cx="2165660" cy="2302805"/>
          </a:xfrm>
          <a:prstGeom prst="rect">
            <a:avLst/>
          </a:prstGeom>
        </p:spPr>
      </p:pic>
      <p:pic>
        <p:nvPicPr>
          <p:cNvPr id="8" name="Picture 7">
            <a:extLst>
              <a:ext uri="{FF2B5EF4-FFF2-40B4-BE49-F238E27FC236}">
                <a16:creationId xmlns:a16="http://schemas.microsoft.com/office/drawing/2014/main" id="{0B671D76-C28A-47EA-8E4A-E9E3C1A4CE2C}"/>
              </a:ext>
            </a:extLst>
          </p:cNvPr>
          <p:cNvPicPr>
            <a:picLocks noChangeAspect="1"/>
          </p:cNvPicPr>
          <p:nvPr/>
        </p:nvPicPr>
        <p:blipFill rotWithShape="1">
          <a:blip r:embed="rId5"/>
          <a:srcRect l="1" r="27293"/>
          <a:stretch/>
        </p:blipFill>
        <p:spPr>
          <a:xfrm>
            <a:off x="5739785" y="2908452"/>
            <a:ext cx="2165660" cy="2293323"/>
          </a:xfrm>
          <a:prstGeom prst="rect">
            <a:avLst/>
          </a:prstGeom>
        </p:spPr>
      </p:pic>
      <p:pic>
        <p:nvPicPr>
          <p:cNvPr id="9" name="Picture 8">
            <a:extLst>
              <a:ext uri="{FF2B5EF4-FFF2-40B4-BE49-F238E27FC236}">
                <a16:creationId xmlns:a16="http://schemas.microsoft.com/office/drawing/2014/main" id="{EC253C7F-FC6D-4A6E-B23F-2CCC7CEE0FDA}"/>
              </a:ext>
            </a:extLst>
          </p:cNvPr>
          <p:cNvPicPr>
            <a:picLocks noChangeAspect="1"/>
          </p:cNvPicPr>
          <p:nvPr/>
        </p:nvPicPr>
        <p:blipFill>
          <a:blip r:embed="rId6"/>
          <a:stretch>
            <a:fillRect/>
          </a:stretch>
        </p:blipFill>
        <p:spPr>
          <a:xfrm>
            <a:off x="6188169" y="4494068"/>
            <a:ext cx="2165660" cy="2290383"/>
          </a:xfrm>
          <a:prstGeom prst="rect">
            <a:avLst/>
          </a:prstGeom>
        </p:spPr>
      </p:pic>
      <p:sp>
        <p:nvSpPr>
          <p:cNvPr id="4" name="Slide Number Placeholder 3">
            <a:extLst>
              <a:ext uri="{FF2B5EF4-FFF2-40B4-BE49-F238E27FC236}">
                <a16:creationId xmlns:a16="http://schemas.microsoft.com/office/drawing/2014/main" id="{44FE9D6D-72B6-B27F-EB86-4719EAEA1DD6}"/>
              </a:ext>
            </a:extLst>
          </p:cNvPr>
          <p:cNvSpPr>
            <a:spLocks noGrp="1"/>
          </p:cNvSpPr>
          <p:nvPr>
            <p:ph type="sldNum" sz="quarter" idx="12"/>
          </p:nvPr>
        </p:nvSpPr>
        <p:spPr/>
        <p:txBody>
          <a:bodyPr/>
          <a:lstStyle/>
          <a:p>
            <a:fld id="{CFBA6597-D7DA-DC49-90B6-6291F05CD5D3}" type="slidenum">
              <a:rPr lang="en-US" smtClean="0"/>
              <a:t>46</a:t>
            </a:fld>
            <a:endParaRPr lang="en-US"/>
          </a:p>
        </p:txBody>
      </p:sp>
      <p:pic>
        <p:nvPicPr>
          <p:cNvPr id="5" name="Picture 4">
            <a:extLst>
              <a:ext uri="{FF2B5EF4-FFF2-40B4-BE49-F238E27FC236}">
                <a16:creationId xmlns:a16="http://schemas.microsoft.com/office/drawing/2014/main" id="{657ED89E-2DC3-B274-E5B5-776270382A77}"/>
              </a:ext>
            </a:extLst>
          </p:cNvPr>
          <p:cNvPicPr>
            <a:picLocks noChangeAspect="1"/>
          </p:cNvPicPr>
          <p:nvPr/>
        </p:nvPicPr>
        <p:blipFill>
          <a:blip r:embed="rId7"/>
          <a:stretch>
            <a:fillRect/>
          </a:stretch>
        </p:blipFill>
        <p:spPr>
          <a:xfrm>
            <a:off x="5548070" y="251776"/>
            <a:ext cx="3595930" cy="679060"/>
          </a:xfrm>
          <a:prstGeom prst="rect">
            <a:avLst/>
          </a:prstGeom>
        </p:spPr>
      </p:pic>
      <p:pic>
        <p:nvPicPr>
          <p:cNvPr id="10" name="Picture 9" descr="A black and white logo&#10;&#10;Description automatically generated">
            <a:extLst>
              <a:ext uri="{FF2B5EF4-FFF2-40B4-BE49-F238E27FC236}">
                <a16:creationId xmlns:a16="http://schemas.microsoft.com/office/drawing/2014/main" id="{66E8B011-5C6B-CD97-D0C4-C1226FE2B6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2651" y="62976"/>
            <a:ext cx="3018497" cy="781834"/>
          </a:xfrm>
          <a:prstGeom prst="rect">
            <a:avLst/>
          </a:prstGeom>
        </p:spPr>
      </p:pic>
    </p:spTree>
    <p:extLst>
      <p:ext uri="{BB962C8B-B14F-4D97-AF65-F5344CB8AC3E}">
        <p14:creationId xmlns:p14="http://schemas.microsoft.com/office/powerpoint/2010/main" val="2077619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a:extLst>
              <a:ext uri="{FF2B5EF4-FFF2-40B4-BE49-F238E27FC236}">
                <a16:creationId xmlns:a16="http://schemas.microsoft.com/office/drawing/2014/main" id="{E0BC4AD1-C60D-4744-9DB4-37F858E62090}"/>
              </a:ext>
            </a:extLst>
          </p:cNvPr>
          <p:cNvSpPr txBox="1">
            <a:spLocks/>
          </p:cNvSpPr>
          <p:nvPr/>
        </p:nvSpPr>
        <p:spPr>
          <a:xfrm>
            <a:off x="224379" y="312601"/>
            <a:ext cx="7854011" cy="784463"/>
          </a:xfrm>
          <a:prstGeom prst="rect">
            <a:avLst/>
          </a:prstGeom>
        </p:spPr>
        <p:txBody>
          <a:bodyPr vert="horz" lIns="68562" tIns="34281" rIns="68562" bIns="3428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629">
              <a:defRPr/>
            </a:pPr>
            <a:r>
              <a:rPr lang="en-US" sz="2400">
                <a:solidFill>
                  <a:prstClr val="white"/>
                </a:solidFill>
                <a:latin typeface="Arial Nova" panose="020B0504020202020204" pitchFamily="34" charset="0"/>
              </a:rPr>
              <a:t>T3 STRATEGY: TEST, TRACE &amp; TREAT </a:t>
            </a:r>
          </a:p>
        </p:txBody>
      </p:sp>
      <p:grpSp>
        <p:nvGrpSpPr>
          <p:cNvPr id="2" name="Group 1">
            <a:extLst>
              <a:ext uri="{FF2B5EF4-FFF2-40B4-BE49-F238E27FC236}">
                <a16:creationId xmlns:a16="http://schemas.microsoft.com/office/drawing/2014/main" id="{608C7E84-41B5-417C-88D3-416416F583B5}"/>
              </a:ext>
            </a:extLst>
          </p:cNvPr>
          <p:cNvGrpSpPr/>
          <p:nvPr/>
        </p:nvGrpSpPr>
        <p:grpSpPr>
          <a:xfrm>
            <a:off x="0" y="1755658"/>
            <a:ext cx="8877406" cy="3702823"/>
            <a:chOff x="-275070" y="1674126"/>
            <a:chExt cx="12111612" cy="4937099"/>
          </a:xfrm>
        </p:grpSpPr>
        <p:sp>
          <p:nvSpPr>
            <p:cNvPr id="14" name="TextBox 13">
              <a:extLst>
                <a:ext uri="{FF2B5EF4-FFF2-40B4-BE49-F238E27FC236}">
                  <a16:creationId xmlns:a16="http://schemas.microsoft.com/office/drawing/2014/main" id="{F183E8D2-2B34-4A66-BBBF-C590DBA3CC1D}"/>
                </a:ext>
              </a:extLst>
            </p:cNvPr>
            <p:cNvSpPr txBox="1"/>
            <p:nvPr/>
          </p:nvSpPr>
          <p:spPr>
            <a:xfrm>
              <a:off x="203073" y="4887676"/>
              <a:ext cx="2953703" cy="1323439"/>
            </a:xfrm>
            <a:prstGeom prst="rect">
              <a:avLst/>
            </a:prstGeom>
            <a:noFill/>
          </p:spPr>
          <p:txBody>
            <a:bodyPr wrap="square" rtlCol="0">
              <a:spAutoFit/>
            </a:bodyPr>
            <a:lstStyle/>
            <a:p>
              <a:pPr algn="ctr" defTabSz="415801">
                <a:defRPr/>
              </a:pPr>
              <a:r>
                <a:rPr lang="en-US" sz="1950" b="1">
                  <a:solidFill>
                    <a:prstClr val="black"/>
                  </a:solidFill>
                  <a:latin typeface="Helvetica" panose="020B0604020202020204" pitchFamily="34" charset="0"/>
                  <a:cs typeface="Helvetica" panose="020B0604020202020204" pitchFamily="34" charset="0"/>
                </a:rPr>
                <a:t>Accessible COVID-19</a:t>
              </a:r>
            </a:p>
            <a:p>
              <a:pPr algn="ctr" defTabSz="415801">
                <a:defRPr/>
              </a:pPr>
              <a:r>
                <a:rPr lang="en-US" sz="1950" b="1">
                  <a:solidFill>
                    <a:prstClr val="black"/>
                  </a:solidFill>
                  <a:latin typeface="Helvetica" panose="020B0604020202020204" pitchFamily="34" charset="0"/>
                  <a:cs typeface="Helvetica" panose="020B0604020202020204" pitchFamily="34" charset="0"/>
                </a:rPr>
                <a:t>Testing</a:t>
              </a:r>
            </a:p>
          </p:txBody>
        </p:sp>
        <p:pic>
          <p:nvPicPr>
            <p:cNvPr id="15" name="Picture 14" descr="Icon&#10;&#10;Description automatically generated">
              <a:extLst>
                <a:ext uri="{FF2B5EF4-FFF2-40B4-BE49-F238E27FC236}">
                  <a16:creationId xmlns:a16="http://schemas.microsoft.com/office/drawing/2014/main" id="{93352869-975E-4137-B023-1D7AECF20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3888" y="2143211"/>
              <a:ext cx="2572058" cy="2575903"/>
            </a:xfrm>
            <a:prstGeom prst="rect">
              <a:avLst/>
            </a:prstGeom>
            <a:ln>
              <a:noFill/>
            </a:ln>
            <a:effectLst>
              <a:outerShdw blurRad="292100" dist="139700" dir="2700000" algn="tl" rotWithShape="0">
                <a:srgbClr val="333333">
                  <a:alpha val="65000"/>
                </a:srgbClr>
              </a:outerShdw>
            </a:effectLst>
          </p:spPr>
        </p:pic>
        <p:sp>
          <p:nvSpPr>
            <p:cNvPr id="36" name="Rectangle: Rounded Corners 35">
              <a:extLst>
                <a:ext uri="{FF2B5EF4-FFF2-40B4-BE49-F238E27FC236}">
                  <a16:creationId xmlns:a16="http://schemas.microsoft.com/office/drawing/2014/main" id="{2EB32657-5492-49FE-B21E-B5507FC9B788}"/>
                </a:ext>
              </a:extLst>
            </p:cNvPr>
            <p:cNvSpPr/>
            <p:nvPr/>
          </p:nvSpPr>
          <p:spPr>
            <a:xfrm>
              <a:off x="9643821" y="1674126"/>
              <a:ext cx="2192721" cy="716391"/>
            </a:xfrm>
            <a:prstGeom prst="roundRect">
              <a:avLst/>
            </a:prstGeom>
            <a:solidFill>
              <a:srgbClr val="A6BB49"/>
            </a:solidFill>
            <a:ln w="38100">
              <a:solidFill>
                <a:schemeClr val="bg1"/>
              </a:solidFill>
            </a:ln>
            <a:effectLst>
              <a:outerShdw blurRad="50800" dist="38100" dir="2700000" algn="tl" rotWithShape="0">
                <a:prstClr val="black">
                  <a:alpha val="40000"/>
                </a:prstClr>
              </a:outerShdw>
            </a:effectLst>
            <a:scene3d>
              <a:camera prst="orthographicFront">
                <a:rot lat="0" lon="0" rev="0"/>
              </a:camera>
              <a:lightRig rig="contrasting" dir="t">
                <a:rot lat="0" lon="0" rev="3600000"/>
              </a:lightRig>
            </a:scene3d>
            <a:sp3d prstMaterial="plastic"/>
          </p:spPr>
          <p:style>
            <a:lnRef idx="0">
              <a:schemeClr val="accent3"/>
            </a:lnRef>
            <a:fillRef idx="3">
              <a:schemeClr val="accent3"/>
            </a:fillRef>
            <a:effectRef idx="3">
              <a:schemeClr val="accent3"/>
            </a:effectRef>
            <a:fontRef idx="minor">
              <a:schemeClr val="lt1"/>
            </a:fontRef>
          </p:style>
          <p:txBody>
            <a:bodyPr rtlCol="0" anchor="ctr"/>
            <a:lstStyle/>
            <a:p>
              <a:pPr algn="ctr" defTabSz="685800">
                <a:defRPr/>
              </a:pPr>
              <a:r>
                <a:rPr lang="en-US" sz="3000" b="1">
                  <a:solidFill>
                    <a:prstClr val="white"/>
                  </a:solidFill>
                  <a:latin typeface="Arial" panose="020B0604020202020204" pitchFamily="34" charset="0"/>
                  <a:cs typeface="Arial" panose="020B0604020202020204" pitchFamily="34" charset="0"/>
                </a:rPr>
                <a:t>Treat</a:t>
              </a:r>
              <a:endParaRPr lang="en-US" sz="2700" b="1">
                <a:solidFill>
                  <a:prstClr val="white"/>
                </a:solidFill>
                <a:latin typeface="Arial" panose="020B0604020202020204" pitchFamily="34" charset="0"/>
                <a:cs typeface="Arial" panose="020B0604020202020204" pitchFamily="34" charset="0"/>
              </a:endParaRPr>
            </a:p>
          </p:txBody>
        </p:sp>
        <p:pic>
          <p:nvPicPr>
            <p:cNvPr id="34" name="Picture 33" descr="A picture containing clock, holding, surfing, person&#10;&#10;Description automatically generated">
              <a:extLst>
                <a:ext uri="{FF2B5EF4-FFF2-40B4-BE49-F238E27FC236}">
                  <a16:creationId xmlns:a16="http://schemas.microsoft.com/office/drawing/2014/main" id="{FEF9D938-BE74-4A25-A813-6DBFD1417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126" y="2177812"/>
              <a:ext cx="2502855" cy="2506700"/>
            </a:xfrm>
            <a:prstGeom prst="rect">
              <a:avLst/>
            </a:prstGeom>
            <a:ln>
              <a:noFill/>
            </a:ln>
            <a:effectLst>
              <a:outerShdw blurRad="292100" dist="139700" dir="2700000" algn="tl" rotWithShape="0">
                <a:srgbClr val="333333">
                  <a:alpha val="65000"/>
                </a:srgbClr>
              </a:outerShdw>
            </a:effectLst>
          </p:spPr>
        </p:pic>
        <p:sp>
          <p:nvSpPr>
            <p:cNvPr id="38" name="Rectangle: Rounded Corners 37">
              <a:extLst>
                <a:ext uri="{FF2B5EF4-FFF2-40B4-BE49-F238E27FC236}">
                  <a16:creationId xmlns:a16="http://schemas.microsoft.com/office/drawing/2014/main" id="{6D4CD8E5-CF2E-464A-AA61-2F4FF7717E1F}"/>
                </a:ext>
              </a:extLst>
            </p:cNvPr>
            <p:cNvSpPr/>
            <p:nvPr/>
          </p:nvSpPr>
          <p:spPr>
            <a:xfrm>
              <a:off x="5525707" y="1674126"/>
              <a:ext cx="2192721" cy="716391"/>
            </a:xfrm>
            <a:prstGeom prst="roundRect">
              <a:avLst/>
            </a:prstGeom>
            <a:solidFill>
              <a:srgbClr val="ED7D31"/>
            </a:solidFill>
            <a:ln w="38100">
              <a:solidFill>
                <a:schemeClr val="bg1"/>
              </a:solidFill>
            </a:ln>
            <a:effectLst>
              <a:outerShdw blurRad="50800" dist="38100" dir="2700000" algn="tl" rotWithShape="0">
                <a:prstClr val="black">
                  <a:alpha val="40000"/>
                </a:prstClr>
              </a:outerShdw>
            </a:effectLst>
            <a:scene3d>
              <a:camera prst="orthographicFront">
                <a:rot lat="0" lon="0" rev="0"/>
              </a:camera>
              <a:lightRig rig="contrasting" dir="t">
                <a:rot lat="0" lon="0" rev="3600000"/>
              </a:lightRig>
            </a:scene3d>
            <a:sp3d prstMaterial="plastic"/>
          </p:spPr>
          <p:style>
            <a:lnRef idx="0">
              <a:schemeClr val="accent3"/>
            </a:lnRef>
            <a:fillRef idx="3">
              <a:schemeClr val="accent3"/>
            </a:fillRef>
            <a:effectRef idx="3">
              <a:schemeClr val="accent3"/>
            </a:effectRef>
            <a:fontRef idx="minor">
              <a:schemeClr val="lt1"/>
            </a:fontRef>
          </p:style>
          <p:txBody>
            <a:bodyPr rtlCol="0" anchor="ctr"/>
            <a:lstStyle/>
            <a:p>
              <a:pPr algn="ctr" defTabSz="685800">
                <a:defRPr/>
              </a:pPr>
              <a:r>
                <a:rPr lang="en-US" sz="3000" b="1">
                  <a:solidFill>
                    <a:prstClr val="white"/>
                  </a:solidFill>
                  <a:latin typeface="Arial" panose="020B0604020202020204" pitchFamily="34" charset="0"/>
                  <a:cs typeface="Arial" panose="020B0604020202020204" pitchFamily="34" charset="0"/>
                </a:rPr>
                <a:t>Trace</a:t>
              </a:r>
              <a:endParaRPr lang="en-US" sz="2700" b="1">
                <a:solidFill>
                  <a:prstClr val="white"/>
                </a:solidFill>
                <a:latin typeface="Arial" panose="020B0604020202020204" pitchFamily="34" charset="0"/>
                <a:cs typeface="Arial" panose="020B0604020202020204" pitchFamily="34" charset="0"/>
              </a:endParaRPr>
            </a:p>
          </p:txBody>
        </p:sp>
        <p:pic>
          <p:nvPicPr>
            <p:cNvPr id="17" name="Picture 16" descr="Icon&#10;&#10;Description automatically generated">
              <a:extLst>
                <a:ext uri="{FF2B5EF4-FFF2-40B4-BE49-F238E27FC236}">
                  <a16:creationId xmlns:a16="http://schemas.microsoft.com/office/drawing/2014/main" id="{785844A5-1975-4CAD-B052-E7DA6B1AC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070" y="2177812"/>
              <a:ext cx="3909989" cy="2506700"/>
            </a:xfrm>
            <a:prstGeom prst="rect">
              <a:avLst/>
            </a:prstGeom>
            <a:ln>
              <a:noFill/>
            </a:ln>
            <a:effectLst>
              <a:outerShdw blurRad="292100" dist="139700" dir="2700000" algn="tl" rotWithShape="0">
                <a:srgbClr val="333333">
                  <a:alpha val="65000"/>
                </a:srgbClr>
              </a:outerShdw>
            </a:effectLst>
          </p:spPr>
        </p:pic>
        <p:sp>
          <p:nvSpPr>
            <p:cNvPr id="40" name="Rectangle: Rounded Corners 39">
              <a:extLst>
                <a:ext uri="{FF2B5EF4-FFF2-40B4-BE49-F238E27FC236}">
                  <a16:creationId xmlns:a16="http://schemas.microsoft.com/office/drawing/2014/main" id="{A17EAF7A-BF5D-4EFE-9112-8BEFA84655A7}"/>
                </a:ext>
              </a:extLst>
            </p:cNvPr>
            <p:cNvSpPr/>
            <p:nvPr/>
          </p:nvSpPr>
          <p:spPr>
            <a:xfrm>
              <a:off x="1504079" y="1674126"/>
              <a:ext cx="2192721" cy="716391"/>
            </a:xfrm>
            <a:prstGeom prst="roundRect">
              <a:avLst/>
            </a:prstGeom>
            <a:solidFill>
              <a:srgbClr val="2BA5AB"/>
            </a:solidFill>
            <a:ln w="38100">
              <a:solidFill>
                <a:schemeClr val="bg1"/>
              </a:solidFill>
            </a:ln>
            <a:effectLst>
              <a:outerShdw blurRad="50800" dist="38100" dir="2700000" algn="tl" rotWithShape="0">
                <a:prstClr val="black">
                  <a:alpha val="40000"/>
                </a:prstClr>
              </a:outerShdw>
            </a:effectLst>
            <a:scene3d>
              <a:camera prst="orthographicFront">
                <a:rot lat="0" lon="0" rev="0"/>
              </a:camera>
              <a:lightRig rig="contrasting" dir="t">
                <a:rot lat="0" lon="0" rev="3600000"/>
              </a:lightRig>
            </a:scene3d>
            <a:sp3d prstMaterial="plastic"/>
          </p:spPr>
          <p:style>
            <a:lnRef idx="0">
              <a:schemeClr val="accent3"/>
            </a:lnRef>
            <a:fillRef idx="3">
              <a:schemeClr val="accent3"/>
            </a:fillRef>
            <a:effectRef idx="3">
              <a:schemeClr val="accent3"/>
            </a:effectRef>
            <a:fontRef idx="minor">
              <a:schemeClr val="lt1"/>
            </a:fontRef>
          </p:style>
          <p:txBody>
            <a:bodyPr rtlCol="0" anchor="ctr"/>
            <a:lstStyle/>
            <a:p>
              <a:pPr algn="ctr" defTabSz="685800">
                <a:defRPr/>
              </a:pPr>
              <a:r>
                <a:rPr lang="en-US" sz="3000" b="1">
                  <a:solidFill>
                    <a:prstClr val="white"/>
                  </a:solidFill>
                  <a:latin typeface="Arial" panose="020B0604020202020204" pitchFamily="34" charset="0"/>
                  <a:cs typeface="Arial" panose="020B0604020202020204" pitchFamily="34" charset="0"/>
                </a:rPr>
                <a:t>Test</a:t>
              </a:r>
              <a:endParaRPr lang="en-US" sz="2700" b="1">
                <a:solidFill>
                  <a:prstClr val="white"/>
                </a:solidFill>
                <a:latin typeface="Arial" panose="020B0604020202020204" pitchFamily="34" charset="0"/>
                <a:cs typeface="Arial" panose="020B0604020202020204" pitchFamily="34" charset="0"/>
              </a:endParaRPr>
            </a:p>
          </p:txBody>
        </p:sp>
        <p:sp>
          <p:nvSpPr>
            <p:cNvPr id="45" name="Shape 44">
              <a:extLst>
                <a:ext uri="{FF2B5EF4-FFF2-40B4-BE49-F238E27FC236}">
                  <a16:creationId xmlns:a16="http://schemas.microsoft.com/office/drawing/2014/main" id="{4BDA0F13-E90D-4E63-A3C2-AA3348895810}"/>
                </a:ext>
              </a:extLst>
            </p:cNvPr>
            <p:cNvSpPr/>
            <p:nvPr/>
          </p:nvSpPr>
          <p:spPr>
            <a:xfrm>
              <a:off x="2492552" y="2484873"/>
              <a:ext cx="2408496" cy="2408496"/>
            </a:xfrm>
            <a:prstGeom prst="leftCircularArrow">
              <a:avLst>
                <a:gd name="adj1" fmla="val 2857"/>
                <a:gd name="adj2" fmla="val 349165"/>
                <a:gd name="adj3" fmla="val 2124676"/>
                <a:gd name="adj4" fmla="val 9024489"/>
                <a:gd name="adj5" fmla="val 3333"/>
              </a:avLst>
            </a:prstGeom>
            <a:solidFill>
              <a:schemeClr val="bg2">
                <a:lumMod val="75000"/>
              </a:schemeClr>
            </a:solid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pPr defTabSz="685800"/>
              <a:endParaRPr lang="en-US" sz="1350">
                <a:solidFill>
                  <a:prstClr val="white"/>
                </a:solidFill>
                <a:latin typeface="Calibri"/>
              </a:endParaRPr>
            </a:p>
          </p:txBody>
        </p:sp>
        <p:sp>
          <p:nvSpPr>
            <p:cNvPr id="53" name="Shape 52">
              <a:extLst>
                <a:ext uri="{FF2B5EF4-FFF2-40B4-BE49-F238E27FC236}">
                  <a16:creationId xmlns:a16="http://schemas.microsoft.com/office/drawing/2014/main" id="{B8498424-E9DB-48D8-B829-416089607516}"/>
                </a:ext>
              </a:extLst>
            </p:cNvPr>
            <p:cNvSpPr/>
            <p:nvPr/>
          </p:nvSpPr>
          <p:spPr>
            <a:xfrm>
              <a:off x="6587211" y="2484873"/>
              <a:ext cx="2408496" cy="2408496"/>
            </a:xfrm>
            <a:prstGeom prst="leftCircularArrow">
              <a:avLst>
                <a:gd name="adj1" fmla="val 2857"/>
                <a:gd name="adj2" fmla="val 349165"/>
                <a:gd name="adj3" fmla="val 2124676"/>
                <a:gd name="adj4" fmla="val 9024489"/>
                <a:gd name="adj5" fmla="val 3333"/>
              </a:avLst>
            </a:prstGeom>
            <a:solidFill>
              <a:schemeClr val="bg2">
                <a:lumMod val="75000"/>
              </a:schemeClr>
            </a:solid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pPr defTabSz="685800"/>
              <a:endParaRPr lang="en-US" sz="1350">
                <a:solidFill>
                  <a:prstClr val="white"/>
                </a:solidFill>
                <a:latin typeface="Calibri"/>
              </a:endParaRPr>
            </a:p>
          </p:txBody>
        </p:sp>
        <p:sp>
          <p:nvSpPr>
            <p:cNvPr id="55" name="TextBox 54">
              <a:extLst>
                <a:ext uri="{FF2B5EF4-FFF2-40B4-BE49-F238E27FC236}">
                  <a16:creationId xmlns:a16="http://schemas.microsoft.com/office/drawing/2014/main" id="{EA0D4614-613C-4758-8D39-E02FA3F0B571}"/>
                </a:ext>
              </a:extLst>
            </p:cNvPr>
            <p:cNvSpPr txBox="1"/>
            <p:nvPr/>
          </p:nvSpPr>
          <p:spPr>
            <a:xfrm>
              <a:off x="3955282" y="4887675"/>
              <a:ext cx="3493287" cy="1723550"/>
            </a:xfrm>
            <a:prstGeom prst="rect">
              <a:avLst/>
            </a:prstGeom>
            <a:noFill/>
          </p:spPr>
          <p:txBody>
            <a:bodyPr wrap="square" rtlCol="0">
              <a:spAutoFit/>
            </a:bodyPr>
            <a:lstStyle/>
            <a:p>
              <a:pPr algn="ctr" defTabSz="415801">
                <a:defRPr/>
              </a:pPr>
              <a:r>
                <a:rPr lang="en-US" sz="1950" b="1">
                  <a:solidFill>
                    <a:prstClr val="black"/>
                  </a:solidFill>
                  <a:latin typeface="Helvetica" panose="020B0604020202020204" pitchFamily="34" charset="0"/>
                  <a:cs typeface="Helvetica" panose="020B0604020202020204" pitchFamily="34" charset="0"/>
                </a:rPr>
                <a:t>Culturally</a:t>
              </a:r>
            </a:p>
            <a:p>
              <a:pPr algn="ctr" defTabSz="415801">
                <a:defRPr/>
              </a:pPr>
              <a:r>
                <a:rPr lang="en-US" sz="1950" b="1">
                  <a:solidFill>
                    <a:prstClr val="black"/>
                  </a:solidFill>
                  <a:latin typeface="Helvetica" panose="020B0604020202020204" pitchFamily="34" charset="0"/>
                  <a:cs typeface="Helvetica" panose="020B0604020202020204" pitchFamily="34" charset="0"/>
                </a:rPr>
                <a:t>Competent</a:t>
              </a:r>
            </a:p>
            <a:p>
              <a:pPr algn="ctr" defTabSz="415801">
                <a:defRPr/>
              </a:pPr>
              <a:r>
                <a:rPr lang="en-US" sz="1950" b="1">
                  <a:solidFill>
                    <a:prstClr val="black"/>
                  </a:solidFill>
                  <a:latin typeface="Helvetica" panose="020B0604020202020204" pitchFamily="34" charset="0"/>
                  <a:cs typeface="Helvetica" panose="020B0604020202020204" pitchFamily="34" charset="0"/>
                </a:rPr>
                <a:t>Disease Investigation</a:t>
              </a:r>
            </a:p>
          </p:txBody>
        </p:sp>
        <p:sp>
          <p:nvSpPr>
            <p:cNvPr id="57" name="TextBox 56">
              <a:extLst>
                <a:ext uri="{FF2B5EF4-FFF2-40B4-BE49-F238E27FC236}">
                  <a16:creationId xmlns:a16="http://schemas.microsoft.com/office/drawing/2014/main" id="{B40BC587-94DD-4D71-B518-B6A4200B5BA2}"/>
                </a:ext>
              </a:extLst>
            </p:cNvPr>
            <p:cNvSpPr txBox="1"/>
            <p:nvPr/>
          </p:nvSpPr>
          <p:spPr>
            <a:xfrm>
              <a:off x="8073273" y="4887675"/>
              <a:ext cx="3493287" cy="1723550"/>
            </a:xfrm>
            <a:prstGeom prst="rect">
              <a:avLst/>
            </a:prstGeom>
            <a:noFill/>
          </p:spPr>
          <p:txBody>
            <a:bodyPr wrap="square" rtlCol="0">
              <a:spAutoFit/>
            </a:bodyPr>
            <a:lstStyle/>
            <a:p>
              <a:pPr algn="ctr" defTabSz="415801">
                <a:defRPr/>
              </a:pPr>
              <a:r>
                <a:rPr lang="en-US" sz="1950" b="1">
                  <a:solidFill>
                    <a:prstClr val="black"/>
                  </a:solidFill>
                  <a:latin typeface="Helvetica" panose="020B0604020202020204" pitchFamily="34" charset="0"/>
                  <a:cs typeface="Helvetica" panose="020B0604020202020204" pitchFamily="34" charset="0"/>
                </a:rPr>
                <a:t>Assistance with</a:t>
              </a:r>
            </a:p>
            <a:p>
              <a:pPr algn="ctr" defTabSz="415801">
                <a:defRPr/>
              </a:pPr>
              <a:r>
                <a:rPr lang="en-US" sz="1950" b="1">
                  <a:solidFill>
                    <a:prstClr val="black"/>
                  </a:solidFill>
                  <a:latin typeface="Helvetica" panose="020B0604020202020204" pitchFamily="34" charset="0"/>
                  <a:cs typeface="Helvetica" panose="020B0604020202020204" pitchFamily="34" charset="0"/>
                </a:rPr>
                <a:t>Safe Isolation and</a:t>
              </a:r>
            </a:p>
            <a:p>
              <a:pPr algn="ctr" defTabSz="415801">
                <a:defRPr/>
              </a:pPr>
              <a:r>
                <a:rPr lang="en-US" sz="1950" b="1">
                  <a:solidFill>
                    <a:prstClr val="black"/>
                  </a:solidFill>
                  <a:latin typeface="Helvetica" panose="020B0604020202020204" pitchFamily="34" charset="0"/>
                  <a:cs typeface="Helvetica" panose="020B0604020202020204" pitchFamily="34" charset="0"/>
                </a:rPr>
                <a:t>Individualized</a:t>
              </a:r>
            </a:p>
            <a:p>
              <a:pPr algn="ctr" defTabSz="415801">
                <a:defRPr/>
              </a:pPr>
              <a:r>
                <a:rPr lang="en-US" sz="1950" b="1">
                  <a:solidFill>
                    <a:prstClr val="black"/>
                  </a:solidFill>
                  <a:latin typeface="Helvetica" panose="020B0604020202020204" pitchFamily="34" charset="0"/>
                  <a:cs typeface="Helvetica" panose="020B0604020202020204" pitchFamily="34" charset="0"/>
                </a:rPr>
                <a:t>Services</a:t>
              </a:r>
            </a:p>
          </p:txBody>
        </p:sp>
      </p:grpSp>
      <p:sp>
        <p:nvSpPr>
          <p:cNvPr id="3" name="Slide Number Placeholder 2">
            <a:extLst>
              <a:ext uri="{FF2B5EF4-FFF2-40B4-BE49-F238E27FC236}">
                <a16:creationId xmlns:a16="http://schemas.microsoft.com/office/drawing/2014/main" id="{1339D92C-140C-4BE7-8486-5DEAAEF49DD7}"/>
              </a:ext>
            </a:extLst>
          </p:cNvPr>
          <p:cNvSpPr>
            <a:spLocks noGrp="1"/>
          </p:cNvSpPr>
          <p:nvPr>
            <p:ph type="sldNum" sz="quarter" idx="7"/>
          </p:nvPr>
        </p:nvSpPr>
        <p:spPr>
          <a:xfrm>
            <a:off x="6565324" y="5690077"/>
            <a:ext cx="203618" cy="138499"/>
          </a:xfrm>
        </p:spPr>
        <p:txBody>
          <a:bodyPr/>
          <a:lstStyle/>
          <a:p>
            <a:pPr algn="r" defTabSz="685800">
              <a:defRPr/>
            </a:pPr>
            <a:fld id="{48B71AED-5EF4-4653-824A-2257388595F1}" type="slidenum">
              <a:rPr lang="en-US" sz="900">
                <a:solidFill>
                  <a:prstClr val="black">
                    <a:tint val="75000"/>
                  </a:prstClr>
                </a:solidFill>
                <a:latin typeface="Arial Nova"/>
              </a:rPr>
              <a:pPr algn="r" defTabSz="685800">
                <a:defRPr/>
              </a:pPr>
              <a:t>47</a:t>
            </a:fld>
            <a:endParaRPr lang="en-US" sz="900">
              <a:solidFill>
                <a:prstClr val="black">
                  <a:tint val="75000"/>
                </a:prstClr>
              </a:solidFill>
              <a:latin typeface="Arial Nova"/>
            </a:endParaRPr>
          </a:p>
        </p:txBody>
      </p:sp>
    </p:spTree>
    <p:extLst>
      <p:ext uri="{BB962C8B-B14F-4D97-AF65-F5344CB8AC3E}">
        <p14:creationId xmlns:p14="http://schemas.microsoft.com/office/powerpoint/2010/main" val="2393339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3FBA-0DC2-F5F3-53A4-97FA99D7E14B}"/>
              </a:ext>
            </a:extLst>
          </p:cNvPr>
          <p:cNvSpPr>
            <a:spLocks noGrp="1"/>
          </p:cNvSpPr>
          <p:nvPr>
            <p:ph type="title"/>
          </p:nvPr>
        </p:nvSpPr>
        <p:spPr/>
        <p:txBody>
          <a:bodyPr/>
          <a:lstStyle/>
          <a:p>
            <a:r>
              <a:rPr lang="en-US"/>
              <a:t>COVID-19 Activities </a:t>
            </a:r>
          </a:p>
        </p:txBody>
      </p:sp>
      <p:sp>
        <p:nvSpPr>
          <p:cNvPr id="3" name="Slide Number Placeholder 2">
            <a:extLst>
              <a:ext uri="{FF2B5EF4-FFF2-40B4-BE49-F238E27FC236}">
                <a16:creationId xmlns:a16="http://schemas.microsoft.com/office/drawing/2014/main" id="{3513E779-7B67-2069-FC55-FB643273B663}"/>
              </a:ext>
            </a:extLst>
          </p:cNvPr>
          <p:cNvSpPr>
            <a:spLocks noGrp="1"/>
          </p:cNvSpPr>
          <p:nvPr>
            <p:ph type="sldNum" sz="quarter" idx="12"/>
          </p:nvPr>
        </p:nvSpPr>
        <p:spPr/>
        <p:txBody>
          <a:bodyPr/>
          <a:lstStyle/>
          <a:p>
            <a:fld id="{CFBA6597-D7DA-DC49-90B6-6291F05CD5D3}" type="slidenum">
              <a:rPr lang="en-US" smtClean="0"/>
              <a:t>48</a:t>
            </a:fld>
            <a:endParaRPr lang="en-US"/>
          </a:p>
        </p:txBody>
      </p:sp>
      <p:pic>
        <p:nvPicPr>
          <p:cNvPr id="6" name="Content Placeholder 5">
            <a:extLst>
              <a:ext uri="{FF2B5EF4-FFF2-40B4-BE49-F238E27FC236}">
                <a16:creationId xmlns:a16="http://schemas.microsoft.com/office/drawing/2014/main" id="{7489AE0D-E5FB-19BA-4C1F-8330F2325CC2}"/>
              </a:ext>
            </a:extLst>
          </p:cNvPr>
          <p:cNvPicPr>
            <a:picLocks noGrp="1" noChangeAspect="1"/>
          </p:cNvPicPr>
          <p:nvPr>
            <p:ph idx="1"/>
          </p:nvPr>
        </p:nvPicPr>
        <p:blipFill>
          <a:blip r:embed="rId3"/>
          <a:stretch>
            <a:fillRect/>
          </a:stretch>
        </p:blipFill>
        <p:spPr>
          <a:xfrm>
            <a:off x="0" y="1131014"/>
            <a:ext cx="9144000" cy="5225336"/>
          </a:xfrm>
          <a:prstGeom prst="rect">
            <a:avLst/>
          </a:prstGeom>
        </p:spPr>
      </p:pic>
      <p:sp>
        <p:nvSpPr>
          <p:cNvPr id="7" name="TextBox 6">
            <a:extLst>
              <a:ext uri="{FF2B5EF4-FFF2-40B4-BE49-F238E27FC236}">
                <a16:creationId xmlns:a16="http://schemas.microsoft.com/office/drawing/2014/main" id="{5912844C-1BB3-A34E-BB2D-52307FB294ED}"/>
              </a:ext>
            </a:extLst>
          </p:cNvPr>
          <p:cNvSpPr txBox="1"/>
          <p:nvPr/>
        </p:nvSpPr>
        <p:spPr>
          <a:xfrm>
            <a:off x="3744818" y="6522703"/>
            <a:ext cx="4549964" cy="246221"/>
          </a:xfrm>
          <a:prstGeom prst="rect">
            <a:avLst/>
          </a:prstGeom>
          <a:noFill/>
        </p:spPr>
        <p:txBody>
          <a:bodyPr wrap="none" lIns="0" tIns="0" rIns="0" bIns="0" rtlCol="0">
            <a:spAutoFit/>
          </a:bodyPr>
          <a:lstStyle/>
          <a:p>
            <a:r>
              <a:rPr lang="en-US" sz="1600">
                <a:solidFill>
                  <a:schemeClr val="tx2"/>
                </a:solidFill>
                <a:latin typeface="Avenir Light"/>
                <a:cs typeface="Avenir Light"/>
              </a:rPr>
              <a:t>Source: County Communications Office April 20, 2023  </a:t>
            </a:r>
          </a:p>
        </p:txBody>
      </p:sp>
    </p:spTree>
    <p:extLst>
      <p:ext uri="{BB962C8B-B14F-4D97-AF65-F5344CB8AC3E}">
        <p14:creationId xmlns:p14="http://schemas.microsoft.com/office/powerpoint/2010/main" val="80164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7903-DE7D-F13B-9798-83FCA2F71088}"/>
              </a:ext>
            </a:extLst>
          </p:cNvPr>
          <p:cNvSpPr>
            <a:spLocks noGrp="1"/>
          </p:cNvSpPr>
          <p:nvPr>
            <p:ph type="title"/>
          </p:nvPr>
        </p:nvSpPr>
        <p:spPr>
          <a:xfrm>
            <a:off x="693056" y="209891"/>
            <a:ext cx="5715000" cy="741362"/>
          </a:xfrm>
        </p:spPr>
        <p:txBody>
          <a:bodyPr/>
          <a:lstStyle/>
          <a:p>
            <a:r>
              <a:rPr lang="en-US"/>
              <a:t>COVID-19 AAR results</a:t>
            </a:r>
          </a:p>
        </p:txBody>
      </p:sp>
      <p:sp>
        <p:nvSpPr>
          <p:cNvPr id="3" name="Slide Number Placeholder 2">
            <a:extLst>
              <a:ext uri="{FF2B5EF4-FFF2-40B4-BE49-F238E27FC236}">
                <a16:creationId xmlns:a16="http://schemas.microsoft.com/office/drawing/2014/main" id="{FF79A5E7-D68A-7666-8BD0-29FF5D8694D9}"/>
              </a:ext>
            </a:extLst>
          </p:cNvPr>
          <p:cNvSpPr>
            <a:spLocks noGrp="1"/>
          </p:cNvSpPr>
          <p:nvPr>
            <p:ph type="sldNum" sz="quarter" idx="12"/>
          </p:nvPr>
        </p:nvSpPr>
        <p:spPr/>
        <p:txBody>
          <a:bodyPr/>
          <a:lstStyle/>
          <a:p>
            <a:fld id="{CFBA6597-D7DA-DC49-90B6-6291F05CD5D3}" type="slidenum">
              <a:rPr lang="en-US" smtClean="0"/>
              <a:t>49</a:t>
            </a:fld>
            <a:endParaRPr lang="en-US"/>
          </a:p>
        </p:txBody>
      </p:sp>
      <p:sp>
        <p:nvSpPr>
          <p:cNvPr id="4" name="Text Placeholder 3">
            <a:extLst>
              <a:ext uri="{FF2B5EF4-FFF2-40B4-BE49-F238E27FC236}">
                <a16:creationId xmlns:a16="http://schemas.microsoft.com/office/drawing/2014/main" id="{33B4545F-B66E-2C6F-6316-544A5AEB57D2}"/>
              </a:ext>
            </a:extLst>
          </p:cNvPr>
          <p:cNvSpPr>
            <a:spLocks noGrp="1"/>
          </p:cNvSpPr>
          <p:nvPr>
            <p:ph type="body" sz="quarter" idx="13"/>
          </p:nvPr>
        </p:nvSpPr>
        <p:spPr/>
        <p:txBody>
          <a:bodyPr vert="horz" lIns="0" tIns="0" rIns="0" bIns="0" rtlCol="0" anchor="t">
            <a:noAutofit/>
          </a:bodyPr>
          <a:lstStyle/>
          <a:p>
            <a:r>
              <a:rPr lang="en-US" b="1"/>
              <a:t>Strengths &amp; Opportunities for Improvement</a:t>
            </a:r>
          </a:p>
        </p:txBody>
      </p:sp>
      <p:sp>
        <p:nvSpPr>
          <p:cNvPr id="5" name="Content Placeholder 4">
            <a:extLst>
              <a:ext uri="{FF2B5EF4-FFF2-40B4-BE49-F238E27FC236}">
                <a16:creationId xmlns:a16="http://schemas.microsoft.com/office/drawing/2014/main" id="{316AE47C-0F62-BFE3-85DD-A7607BC3E453}"/>
              </a:ext>
            </a:extLst>
          </p:cNvPr>
          <p:cNvSpPr>
            <a:spLocks noGrp="1"/>
          </p:cNvSpPr>
          <p:nvPr>
            <p:ph idx="1"/>
          </p:nvPr>
        </p:nvSpPr>
        <p:spPr/>
        <p:txBody>
          <a:bodyPr vert="horz" lIns="0" tIns="0" rIns="0" bIns="0" rtlCol="0" anchor="t">
            <a:normAutofit/>
          </a:bodyPr>
          <a:lstStyle/>
          <a:p>
            <a:r>
              <a:rPr lang="en-US" sz="1800">
                <a:solidFill>
                  <a:srgbClr val="002060"/>
                </a:solidFill>
              </a:rPr>
              <a:t>There were numerous strengths and opportunities identified. A few included:</a:t>
            </a:r>
            <a:endParaRPr lang="en-US" sz="1800">
              <a:solidFill>
                <a:srgbClr val="002060"/>
              </a:solidFill>
              <a:cs typeface="Arial"/>
            </a:endParaRPr>
          </a:p>
          <a:p>
            <a:r>
              <a:rPr lang="en-US" sz="1800">
                <a:solidFill>
                  <a:srgbClr val="002060"/>
                </a:solidFill>
              </a:rPr>
              <a:t>Strengths: Previous ICS training, advisory boards which informed policy decisions, information sharing including publicly published data. Data driven, equity focused strategies for testing and vaccination, education and community partnerships.</a:t>
            </a:r>
            <a:endParaRPr lang="en-US" sz="1800">
              <a:solidFill>
                <a:srgbClr val="002060"/>
              </a:solidFill>
              <a:cs typeface="Arial"/>
            </a:endParaRPr>
          </a:p>
          <a:p>
            <a:r>
              <a:rPr lang="en-US" sz="1800">
                <a:solidFill>
                  <a:srgbClr val="002060"/>
                </a:solidFill>
              </a:rPr>
              <a:t>Opportunities: focus on continued training and sharing with municipal partners, preparation for national supply shortages, examining  barriers to staffing, Disaster Service Worker training, Continuity of Operations Plans and remote work. </a:t>
            </a:r>
            <a:endParaRPr lang="en-US" sz="1800">
              <a:solidFill>
                <a:srgbClr val="002060"/>
              </a:solidFill>
              <a:cs typeface="Arial"/>
            </a:endParaRPr>
          </a:p>
        </p:txBody>
      </p:sp>
    </p:spTree>
    <p:extLst>
      <p:ext uri="{BB962C8B-B14F-4D97-AF65-F5344CB8AC3E}">
        <p14:creationId xmlns:p14="http://schemas.microsoft.com/office/powerpoint/2010/main" val="533111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FAA49F-E3C8-63EF-4988-30306A3CC01B}"/>
              </a:ext>
            </a:extLst>
          </p:cNvPr>
          <p:cNvSpPr>
            <a:spLocks noGrp="1"/>
          </p:cNvSpPr>
          <p:nvPr>
            <p:ph type="title"/>
          </p:nvPr>
        </p:nvSpPr>
        <p:spPr/>
        <p:txBody>
          <a:bodyPr/>
          <a:lstStyle/>
          <a:p>
            <a:r>
              <a:rPr lang="en-US"/>
              <a:t>Pre-test Question 3</a:t>
            </a:r>
          </a:p>
        </p:txBody>
      </p:sp>
      <p:sp>
        <p:nvSpPr>
          <p:cNvPr id="9" name="TextBox 8">
            <a:extLst>
              <a:ext uri="{FF2B5EF4-FFF2-40B4-BE49-F238E27FC236}">
                <a16:creationId xmlns:a16="http://schemas.microsoft.com/office/drawing/2014/main" id="{7C9F4CCA-AACA-FE7C-ECCA-B13C13EC303B}"/>
              </a:ext>
            </a:extLst>
          </p:cNvPr>
          <p:cNvSpPr txBox="1"/>
          <p:nvPr/>
        </p:nvSpPr>
        <p:spPr>
          <a:xfrm>
            <a:off x="693059" y="1593410"/>
            <a:ext cx="7925161" cy="984885"/>
          </a:xfrm>
          <a:prstGeom prst="rect">
            <a:avLst/>
          </a:prstGeom>
          <a:noFill/>
        </p:spPr>
        <p:txBody>
          <a:bodyPr wrap="square" lIns="0" tIns="0" rIns="0" bIns="0" rtlCol="0">
            <a:spAutoFit/>
          </a:bodyPr>
          <a:lstStyle/>
          <a:p>
            <a:r>
              <a:rPr lang="en-US" sz="2400">
                <a:solidFill>
                  <a:srgbClr val="000000"/>
                </a:solidFill>
                <a:latin typeface="Avenir Light"/>
                <a:cs typeface="Avenir Light"/>
              </a:rPr>
              <a:t>I feel confident in </a:t>
            </a:r>
            <a:r>
              <a:rPr lang="en-US" sz="2400" u="sng">
                <a:solidFill>
                  <a:srgbClr val="000000"/>
                </a:solidFill>
                <a:latin typeface="Avenir Light"/>
                <a:cs typeface="Avenir Light"/>
              </a:rPr>
              <a:t>describing</a:t>
            </a:r>
            <a:r>
              <a:rPr lang="en-US" sz="2400">
                <a:solidFill>
                  <a:srgbClr val="000000"/>
                </a:solidFill>
                <a:latin typeface="Avenir Light"/>
                <a:cs typeface="Avenir Light"/>
              </a:rPr>
              <a:t> factors related to outbreak and pandemic </a:t>
            </a:r>
            <a:r>
              <a:rPr lang="en-US" sz="2400" u="sng">
                <a:solidFill>
                  <a:srgbClr val="000000"/>
                </a:solidFill>
                <a:latin typeface="Avenir Light"/>
                <a:cs typeface="Avenir Light"/>
              </a:rPr>
              <a:t>as they relate to my work</a:t>
            </a:r>
            <a:r>
              <a:rPr lang="en-US" sz="2400">
                <a:solidFill>
                  <a:srgbClr val="000000"/>
                </a:solidFill>
                <a:latin typeface="Avenir Light"/>
                <a:cs typeface="Avenir Light"/>
              </a:rPr>
              <a:t>.</a:t>
            </a:r>
          </a:p>
          <a:p>
            <a:endParaRPr lang="en-US" sz="1600">
              <a:solidFill>
                <a:schemeClr val="tx2"/>
              </a:solidFill>
              <a:latin typeface="Avenir Light"/>
              <a:cs typeface="Avenir Light"/>
            </a:endParaRPr>
          </a:p>
        </p:txBody>
      </p:sp>
      <p:sp>
        <p:nvSpPr>
          <p:cNvPr id="10" name="TextBox 9">
            <a:extLst>
              <a:ext uri="{FF2B5EF4-FFF2-40B4-BE49-F238E27FC236}">
                <a16:creationId xmlns:a16="http://schemas.microsoft.com/office/drawing/2014/main" id="{3A6E9ED5-5B1A-DDD2-4A02-EE4F7CF110A3}"/>
              </a:ext>
            </a:extLst>
          </p:cNvPr>
          <p:cNvSpPr txBox="1"/>
          <p:nvPr/>
        </p:nvSpPr>
        <p:spPr>
          <a:xfrm>
            <a:off x="2066205" y="2575301"/>
            <a:ext cx="4579801" cy="2865528"/>
          </a:xfrm>
          <a:prstGeom prst="rect">
            <a:avLst/>
          </a:prstGeom>
          <a:noFill/>
        </p:spPr>
        <p:txBody>
          <a:bodyPr wrap="square" lIns="0" tIns="0" rIns="0" bIns="0" rtlCol="0" anchor="t">
            <a:spAutoFit/>
          </a:bodyPr>
          <a:lstStyle/>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Not at all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Slightly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Moderately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Very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Extremely confident</a:t>
            </a:r>
          </a:p>
          <a:p>
            <a:pPr marL="285750" indent="-285750">
              <a:lnSpc>
                <a:spcPct val="150000"/>
              </a:lnSpc>
              <a:buFont typeface="Wingdings" panose="05000000000000000000" pitchFamily="2" charset="2"/>
              <a:buChar char="q"/>
            </a:pPr>
            <a:endParaRPr lang="en-US">
              <a:solidFill>
                <a:schemeClr val="tx1">
                  <a:lumMod val="50000"/>
                </a:schemeClr>
              </a:solidFill>
              <a:latin typeface="Avenir Light"/>
              <a:cs typeface="Avenir Light"/>
            </a:endParaRPr>
          </a:p>
          <a:p>
            <a:pPr>
              <a:lnSpc>
                <a:spcPct val="150000"/>
              </a:lnSpc>
            </a:pPr>
            <a:endParaRPr lang="en-US">
              <a:solidFill>
                <a:schemeClr val="tx1">
                  <a:lumMod val="50000"/>
                </a:schemeClr>
              </a:solidFill>
              <a:latin typeface="Avenir Light"/>
              <a:cs typeface="Avenir Light"/>
            </a:endParaRPr>
          </a:p>
        </p:txBody>
      </p:sp>
      <p:sp>
        <p:nvSpPr>
          <p:cNvPr id="2" name="Rectangle 1">
            <a:extLst>
              <a:ext uri="{FF2B5EF4-FFF2-40B4-BE49-F238E27FC236}">
                <a16:creationId xmlns:a16="http://schemas.microsoft.com/office/drawing/2014/main" id="{0B0514A8-BBA1-F7E4-F44E-53977E643BB4}"/>
              </a:ext>
            </a:extLst>
          </p:cNvPr>
          <p:cNvSpPr/>
          <p:nvPr/>
        </p:nvSpPr>
        <p:spPr>
          <a:xfrm>
            <a:off x="6195317" y="269002"/>
            <a:ext cx="2422903" cy="542656"/>
          </a:xfrm>
          <a:prstGeom prst="rect">
            <a:avLst/>
          </a:prstGeom>
          <a:solidFill>
            <a:srgbClr val="36B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C396F820-EEA0-3CD4-E679-3ED4C9B83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608" y="6008612"/>
            <a:ext cx="3018497" cy="781834"/>
          </a:xfrm>
          <a:prstGeom prst="rect">
            <a:avLst/>
          </a:prstGeom>
        </p:spPr>
      </p:pic>
    </p:spTree>
    <p:extLst>
      <p:ext uri="{BB962C8B-B14F-4D97-AF65-F5344CB8AC3E}">
        <p14:creationId xmlns:p14="http://schemas.microsoft.com/office/powerpoint/2010/main" val="224362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88FE-FC29-4297-B289-DBD45A82D026}"/>
              </a:ext>
            </a:extLst>
          </p:cNvPr>
          <p:cNvSpPr>
            <a:spLocks noGrp="1"/>
          </p:cNvSpPr>
          <p:nvPr>
            <p:ph type="title"/>
          </p:nvPr>
        </p:nvSpPr>
        <p:spPr/>
        <p:txBody>
          <a:bodyPr/>
          <a:lstStyle/>
          <a:p>
            <a:r>
              <a:rPr lang="en-US"/>
              <a:t>summary</a:t>
            </a:r>
          </a:p>
        </p:txBody>
      </p:sp>
      <p:sp>
        <p:nvSpPr>
          <p:cNvPr id="4" name="Content Placeholder 3">
            <a:extLst>
              <a:ext uri="{FF2B5EF4-FFF2-40B4-BE49-F238E27FC236}">
                <a16:creationId xmlns:a16="http://schemas.microsoft.com/office/drawing/2014/main" id="{948CF656-4AB3-499D-94F6-BE1CBCE3FFF6}"/>
              </a:ext>
            </a:extLst>
          </p:cNvPr>
          <p:cNvSpPr>
            <a:spLocks noGrp="1"/>
          </p:cNvSpPr>
          <p:nvPr>
            <p:ph idx="1"/>
          </p:nvPr>
        </p:nvSpPr>
        <p:spPr>
          <a:xfrm>
            <a:off x="253219" y="1860274"/>
            <a:ext cx="8764172" cy="4997725"/>
          </a:xfrm>
        </p:spPr>
        <p:txBody>
          <a:bodyPr vert="horz" lIns="0" tIns="0" rIns="0" bIns="0" rtlCol="0" anchor="t">
            <a:noAutofit/>
          </a:bodyPr>
          <a:lstStyle/>
          <a:p>
            <a:pPr>
              <a:lnSpc>
                <a:spcPct val="100000"/>
              </a:lnSpc>
              <a:spcAft>
                <a:spcPts val="1200"/>
              </a:spcAft>
            </a:pPr>
            <a:r>
              <a:rPr lang="en-US" sz="2400">
                <a:solidFill>
                  <a:srgbClr val="002060"/>
                </a:solidFill>
              </a:rPr>
              <a:t>Large scale outbreaks occur every few years in San Diego county.</a:t>
            </a:r>
          </a:p>
          <a:p>
            <a:pPr>
              <a:lnSpc>
                <a:spcPct val="100000"/>
              </a:lnSpc>
              <a:spcAft>
                <a:spcPts val="1200"/>
              </a:spcAft>
            </a:pPr>
            <a:r>
              <a:rPr lang="en-US" sz="2400">
                <a:solidFill>
                  <a:srgbClr val="002060"/>
                </a:solidFill>
              </a:rPr>
              <a:t>The CoSD response to large outbreaks are primarily managed through ICS and activation of the MOC </a:t>
            </a:r>
            <a:r>
              <a:rPr lang="en-US" sz="2400" b="1">
                <a:solidFill>
                  <a:srgbClr val="002060"/>
                </a:solidFill>
              </a:rPr>
              <a:t>and/or </a:t>
            </a:r>
            <a:r>
              <a:rPr lang="en-US" sz="2400">
                <a:solidFill>
                  <a:srgbClr val="002060"/>
                </a:solidFill>
              </a:rPr>
              <a:t>EOC.</a:t>
            </a:r>
          </a:p>
          <a:p>
            <a:pPr>
              <a:lnSpc>
                <a:spcPct val="100000"/>
              </a:lnSpc>
            </a:pPr>
            <a:r>
              <a:rPr lang="en-US" sz="2400">
                <a:solidFill>
                  <a:srgbClr val="002060"/>
                </a:solidFill>
              </a:rPr>
              <a:t>Any Branch or Department can be called upon to support or provide personnel and other resources necessary to respond to a public health emergency. </a:t>
            </a:r>
            <a:endParaRPr lang="en-US" sz="2400">
              <a:solidFill>
                <a:srgbClr val="002060"/>
              </a:solidFill>
              <a:cs typeface="Arial"/>
            </a:endParaRPr>
          </a:p>
          <a:p>
            <a:pPr>
              <a:lnSpc>
                <a:spcPct val="100000"/>
              </a:lnSpc>
              <a:spcAft>
                <a:spcPts val="600"/>
              </a:spcAft>
            </a:pPr>
            <a:r>
              <a:rPr lang="en-US" sz="2400">
                <a:solidFill>
                  <a:srgbClr val="002060"/>
                </a:solidFill>
              </a:rPr>
              <a:t>All public employees are DSWs subject to such activities that may be assigned to them by their supervisors or by law, under State law, Title I, Section 3100 and 3101 of the California Government Code.</a:t>
            </a:r>
            <a:endParaRPr lang="en-US" sz="2400">
              <a:solidFill>
                <a:srgbClr val="002060"/>
              </a:solidFill>
              <a:cs typeface="Arial"/>
            </a:endParaRPr>
          </a:p>
        </p:txBody>
      </p:sp>
      <p:sp>
        <p:nvSpPr>
          <p:cNvPr id="5" name="Rectangle 4">
            <a:extLst>
              <a:ext uri="{FF2B5EF4-FFF2-40B4-BE49-F238E27FC236}">
                <a16:creationId xmlns:a16="http://schemas.microsoft.com/office/drawing/2014/main" id="{0B3DE8C6-3999-4924-9F70-59AC30229AF2}"/>
              </a:ext>
            </a:extLst>
          </p:cNvPr>
          <p:cNvSpPr/>
          <p:nvPr/>
        </p:nvSpPr>
        <p:spPr>
          <a:xfrm>
            <a:off x="0" y="1148391"/>
            <a:ext cx="9144000" cy="589642"/>
          </a:xfrm>
          <a:prstGeom prst="rect">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WRAP-UP AND OPEN DISCUSSION</a:t>
            </a:r>
          </a:p>
        </p:txBody>
      </p:sp>
      <p:sp>
        <p:nvSpPr>
          <p:cNvPr id="3" name="Slide Number Placeholder 2">
            <a:extLst>
              <a:ext uri="{FF2B5EF4-FFF2-40B4-BE49-F238E27FC236}">
                <a16:creationId xmlns:a16="http://schemas.microsoft.com/office/drawing/2014/main" id="{E4431D58-4F82-477B-A6F4-5B13C76D884F}"/>
              </a:ext>
            </a:extLst>
          </p:cNvPr>
          <p:cNvSpPr>
            <a:spLocks noGrp="1"/>
          </p:cNvSpPr>
          <p:nvPr>
            <p:ph type="sldNum" sz="quarter" idx="12"/>
          </p:nvPr>
        </p:nvSpPr>
        <p:spPr/>
        <p:txBody>
          <a:bodyPr/>
          <a:lstStyle/>
          <a:p>
            <a:fld id="{CFBA6597-D7DA-DC49-90B6-6291F05CD5D3}" type="slidenum">
              <a:rPr lang="en-US" smtClean="0"/>
              <a:t>50</a:t>
            </a:fld>
            <a:endParaRPr lang="en-US"/>
          </a:p>
        </p:txBody>
      </p:sp>
      <p:pic>
        <p:nvPicPr>
          <p:cNvPr id="6" name="Picture 5">
            <a:extLst>
              <a:ext uri="{FF2B5EF4-FFF2-40B4-BE49-F238E27FC236}">
                <a16:creationId xmlns:a16="http://schemas.microsoft.com/office/drawing/2014/main" id="{DB81B1CB-D6FB-0957-3D5B-7B421AF98183}"/>
              </a:ext>
            </a:extLst>
          </p:cNvPr>
          <p:cNvPicPr>
            <a:picLocks noChangeAspect="1"/>
          </p:cNvPicPr>
          <p:nvPr/>
        </p:nvPicPr>
        <p:blipFill>
          <a:blip r:embed="rId3"/>
          <a:stretch>
            <a:fillRect/>
          </a:stretch>
        </p:blipFill>
        <p:spPr>
          <a:xfrm>
            <a:off x="5548070" y="251776"/>
            <a:ext cx="3595930" cy="679060"/>
          </a:xfrm>
          <a:prstGeom prst="rect">
            <a:avLst/>
          </a:prstGeom>
        </p:spPr>
      </p:pic>
      <p:pic>
        <p:nvPicPr>
          <p:cNvPr id="7" name="Picture 6" descr="A black and white logo&#10;&#10;Description automatically generated">
            <a:extLst>
              <a:ext uri="{FF2B5EF4-FFF2-40B4-BE49-F238E27FC236}">
                <a16:creationId xmlns:a16="http://schemas.microsoft.com/office/drawing/2014/main" id="{2D7E6023-3248-B083-1D86-269B50D0B7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3542236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67C1-62F8-FABF-A97D-8EF8FCC85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DA5B1-F762-8045-CF52-EADBE55EDE2C}"/>
              </a:ext>
            </a:extLst>
          </p:cNvPr>
          <p:cNvSpPr>
            <a:spLocks noGrp="1"/>
          </p:cNvSpPr>
          <p:nvPr>
            <p:ph type="title"/>
          </p:nvPr>
        </p:nvSpPr>
        <p:spPr/>
        <p:txBody>
          <a:bodyPr/>
          <a:lstStyle/>
          <a:p>
            <a:r>
              <a:rPr lang="en-US"/>
              <a:t>Knowledge Check 4</a:t>
            </a:r>
          </a:p>
        </p:txBody>
      </p:sp>
      <p:pic>
        <p:nvPicPr>
          <p:cNvPr id="12" name="Picture 4" descr="900+ Chalkboard Background Images: Download HD Backgrounds on Unsplash">
            <a:extLst>
              <a:ext uri="{FF2B5EF4-FFF2-40B4-BE49-F238E27FC236}">
                <a16:creationId xmlns:a16="http://schemas.microsoft.com/office/drawing/2014/main" id="{AA4804B5-A78E-741B-0117-E9F4828FC2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1082316"/>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0E37838-E717-0B1A-9C85-AF7B5A50D4BA}"/>
              </a:ext>
            </a:extLst>
          </p:cNvPr>
          <p:cNvSpPr/>
          <p:nvPr/>
        </p:nvSpPr>
        <p:spPr>
          <a:xfrm>
            <a:off x="1866355" y="513079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79AEF6-65F1-A558-A968-5D0F8AB65E92}"/>
              </a:ext>
            </a:extLst>
          </p:cNvPr>
          <p:cNvSpPr/>
          <p:nvPr/>
        </p:nvSpPr>
        <p:spPr>
          <a:xfrm>
            <a:off x="4618081" y="514080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FDE757D-F8FB-6370-43B8-17C62EFB128F}"/>
              </a:ext>
            </a:extLst>
          </p:cNvPr>
          <p:cNvSpPr txBox="1"/>
          <p:nvPr/>
        </p:nvSpPr>
        <p:spPr>
          <a:xfrm>
            <a:off x="2684186" y="4956355"/>
            <a:ext cx="1841734" cy="769441"/>
          </a:xfrm>
          <a:prstGeom prst="rect">
            <a:avLst/>
          </a:prstGeom>
          <a:noFill/>
        </p:spPr>
        <p:txBody>
          <a:bodyPr wrap="square" lIns="0" tIns="0" rIns="0" bIns="0" rtlCol="0">
            <a:spAutoFit/>
          </a:bodyPr>
          <a:lstStyle/>
          <a:p>
            <a:r>
              <a:rPr lang="en-US" sz="5000">
                <a:solidFill>
                  <a:schemeClr val="tx2">
                    <a:lumMod val="60000"/>
                    <a:lumOff val="40000"/>
                  </a:schemeClr>
                </a:solidFill>
                <a:latin typeface="Arial Rounded MT Bold" panose="020F0704030504030204" pitchFamily="34" charset="0"/>
                <a:cs typeface="Avenir Light"/>
              </a:rPr>
              <a:t>True</a:t>
            </a:r>
            <a:r>
              <a:rPr lang="en-US" sz="5000">
                <a:solidFill>
                  <a:schemeClr val="bg1"/>
                </a:solidFill>
                <a:latin typeface="Arial Rounded MT Bold" panose="020F0704030504030204" pitchFamily="34" charset="0"/>
                <a:cs typeface="Avenir Light"/>
              </a:rPr>
              <a:t> </a:t>
            </a:r>
          </a:p>
        </p:txBody>
      </p:sp>
      <p:sp>
        <p:nvSpPr>
          <p:cNvPr id="16" name="TextBox 15">
            <a:extLst>
              <a:ext uri="{FF2B5EF4-FFF2-40B4-BE49-F238E27FC236}">
                <a16:creationId xmlns:a16="http://schemas.microsoft.com/office/drawing/2014/main" id="{37761241-DADA-1E06-71C7-D693F2B522ED}"/>
              </a:ext>
            </a:extLst>
          </p:cNvPr>
          <p:cNvSpPr txBox="1"/>
          <p:nvPr/>
        </p:nvSpPr>
        <p:spPr>
          <a:xfrm>
            <a:off x="5435912" y="4988399"/>
            <a:ext cx="2974554" cy="769441"/>
          </a:xfrm>
          <a:prstGeom prst="rect">
            <a:avLst/>
          </a:prstGeom>
          <a:noFill/>
        </p:spPr>
        <p:txBody>
          <a:bodyPr wrap="square" lIns="0" tIns="0" rIns="0" bIns="0" rtlCol="0">
            <a:spAutoFit/>
          </a:bodyPr>
          <a:lstStyle/>
          <a:p>
            <a:r>
              <a:rPr lang="en-US" sz="5000">
                <a:solidFill>
                  <a:srgbClr val="FF2121"/>
                </a:solidFill>
                <a:latin typeface="Arial Rounded MT Bold" panose="020F0704030504030204" pitchFamily="34" charset="0"/>
                <a:cs typeface="Avenir Light"/>
              </a:rPr>
              <a:t>False</a:t>
            </a:r>
          </a:p>
        </p:txBody>
      </p:sp>
      <p:sp>
        <p:nvSpPr>
          <p:cNvPr id="17" name="Content Placeholder 3">
            <a:extLst>
              <a:ext uri="{FF2B5EF4-FFF2-40B4-BE49-F238E27FC236}">
                <a16:creationId xmlns:a16="http://schemas.microsoft.com/office/drawing/2014/main" id="{66FCDBB0-EAB1-B9A5-921B-23DA9354FB98}"/>
              </a:ext>
            </a:extLst>
          </p:cNvPr>
          <p:cNvSpPr txBox="1">
            <a:spLocks/>
          </p:cNvSpPr>
          <p:nvPr/>
        </p:nvSpPr>
        <p:spPr>
          <a:xfrm>
            <a:off x="960229" y="2102309"/>
            <a:ext cx="7315703" cy="2901971"/>
          </a:xfrm>
          <a:prstGeom prst="rect">
            <a:avLst/>
          </a:prstGeom>
        </p:spPr>
        <p:txBody>
          <a:bodyPr vert="horz" lIns="0" tIns="0" rIns="0" bIns="0" rtlCol="0" anchor="t">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None/>
            </a:pPr>
            <a:r>
              <a:rPr lang="en-US" sz="2800">
                <a:solidFill>
                  <a:schemeClr val="bg1"/>
                </a:solidFill>
              </a:rPr>
              <a:t>Any County employee could be deployed to assist with a MOC emergency response (e.g., outbreak, pandemic, fires). </a:t>
            </a:r>
          </a:p>
          <a:p>
            <a:pPr marL="0" indent="0" algn="ctr">
              <a:buNone/>
            </a:pPr>
            <a:endParaRPr lang="en-US" sz="2500">
              <a:solidFill>
                <a:schemeClr val="bg1"/>
              </a:solidFill>
              <a:cs typeface="Arial"/>
            </a:endParaRPr>
          </a:p>
        </p:txBody>
      </p:sp>
      <p:sp>
        <p:nvSpPr>
          <p:cNvPr id="3" name="Slide Number Placeholder 2">
            <a:extLst>
              <a:ext uri="{FF2B5EF4-FFF2-40B4-BE49-F238E27FC236}">
                <a16:creationId xmlns:a16="http://schemas.microsoft.com/office/drawing/2014/main" id="{5DB83152-5ACC-B6B2-623A-638D9F7D3FCA}"/>
              </a:ext>
            </a:extLst>
          </p:cNvPr>
          <p:cNvSpPr>
            <a:spLocks noGrp="1"/>
          </p:cNvSpPr>
          <p:nvPr>
            <p:ph type="sldNum" sz="quarter" idx="12"/>
          </p:nvPr>
        </p:nvSpPr>
        <p:spPr/>
        <p:txBody>
          <a:bodyPr/>
          <a:lstStyle/>
          <a:p>
            <a:fld id="{CFBA6597-D7DA-DC49-90B6-6291F05CD5D3}" type="slidenum">
              <a:rPr lang="en-US" smtClean="0"/>
              <a:pPr/>
              <a:t>51</a:t>
            </a:fld>
            <a:endParaRPr lang="en-US"/>
          </a:p>
        </p:txBody>
      </p:sp>
      <p:pic>
        <p:nvPicPr>
          <p:cNvPr id="4" name="Picture 3">
            <a:extLst>
              <a:ext uri="{FF2B5EF4-FFF2-40B4-BE49-F238E27FC236}">
                <a16:creationId xmlns:a16="http://schemas.microsoft.com/office/drawing/2014/main" id="{077256C4-00EB-1229-5A72-8327206D5BA9}"/>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95A60A0F-5BDD-205C-0F01-575BC0B1E0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41359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4C656-8458-6509-379C-A4BAE1EF2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5677F-20F7-7B23-CA40-CA368B8F03E2}"/>
              </a:ext>
            </a:extLst>
          </p:cNvPr>
          <p:cNvSpPr>
            <a:spLocks noGrp="1"/>
          </p:cNvSpPr>
          <p:nvPr>
            <p:ph type="title"/>
          </p:nvPr>
        </p:nvSpPr>
        <p:spPr/>
        <p:txBody>
          <a:bodyPr/>
          <a:lstStyle/>
          <a:p>
            <a:r>
              <a:rPr lang="en-US"/>
              <a:t>answer check</a:t>
            </a:r>
          </a:p>
        </p:txBody>
      </p:sp>
      <p:pic>
        <p:nvPicPr>
          <p:cNvPr id="13" name="Picture 4" descr="900+ Chalkboard Background Images: Download HD Backgrounds on Unsplash">
            <a:extLst>
              <a:ext uri="{FF2B5EF4-FFF2-40B4-BE49-F238E27FC236}">
                <a16:creationId xmlns:a16="http://schemas.microsoft.com/office/drawing/2014/main" id="{6DC8A031-16A4-5481-0D08-463CD8E9EA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3"/>
          <a:stretch/>
        </p:blipFill>
        <p:spPr bwMode="auto">
          <a:xfrm>
            <a:off x="0" y="1082316"/>
            <a:ext cx="9144000" cy="57756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96D551B-13E8-1CD6-E82F-43FD55B3CF7A}"/>
              </a:ext>
            </a:extLst>
          </p:cNvPr>
          <p:cNvSpPr/>
          <p:nvPr/>
        </p:nvSpPr>
        <p:spPr>
          <a:xfrm>
            <a:off x="3270180" y="1706335"/>
            <a:ext cx="561860" cy="4866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4" descr="White checkmark icon - Free white check mark icons">
            <a:extLst>
              <a:ext uri="{FF2B5EF4-FFF2-40B4-BE49-F238E27FC236}">
                <a16:creationId xmlns:a16="http://schemas.microsoft.com/office/drawing/2014/main" id="{CD16BC4D-9AED-680A-D01F-9D79D824445F}"/>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31685" y="1571740"/>
            <a:ext cx="561860" cy="561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0B00E1C-D22D-3BAC-B6A0-55E9B4C96EE1}"/>
              </a:ext>
            </a:extLst>
          </p:cNvPr>
          <p:cNvSpPr txBox="1"/>
          <p:nvPr/>
        </p:nvSpPr>
        <p:spPr>
          <a:xfrm>
            <a:off x="4061294" y="1534051"/>
            <a:ext cx="1841734" cy="769441"/>
          </a:xfrm>
          <a:prstGeom prst="rect">
            <a:avLst/>
          </a:prstGeom>
          <a:noFill/>
        </p:spPr>
        <p:txBody>
          <a:bodyPr wrap="square" lIns="0" tIns="0" rIns="0" bIns="0" rtlCol="0">
            <a:spAutoFit/>
          </a:bodyPr>
          <a:lstStyle/>
          <a:p>
            <a:r>
              <a:rPr lang="en-US" sz="5000">
                <a:solidFill>
                  <a:schemeClr val="tx2">
                    <a:lumMod val="60000"/>
                    <a:lumOff val="40000"/>
                  </a:schemeClr>
                </a:solidFill>
                <a:latin typeface="Arial Rounded MT Bold" panose="020F0704030504030204" pitchFamily="34" charset="0"/>
                <a:cs typeface="Avenir Light"/>
              </a:rPr>
              <a:t>True</a:t>
            </a:r>
            <a:r>
              <a:rPr lang="en-US" sz="5000">
                <a:solidFill>
                  <a:schemeClr val="bg1"/>
                </a:solidFill>
                <a:latin typeface="Arial Rounded MT Bold" panose="020F0704030504030204" pitchFamily="34" charset="0"/>
                <a:cs typeface="Avenir Light"/>
              </a:rPr>
              <a:t> </a:t>
            </a:r>
          </a:p>
        </p:txBody>
      </p:sp>
      <p:sp>
        <p:nvSpPr>
          <p:cNvPr id="17" name="Content Placeholder 3">
            <a:extLst>
              <a:ext uri="{FF2B5EF4-FFF2-40B4-BE49-F238E27FC236}">
                <a16:creationId xmlns:a16="http://schemas.microsoft.com/office/drawing/2014/main" id="{08B89889-DBBD-9F4B-11B8-BB5852DCC60E}"/>
              </a:ext>
            </a:extLst>
          </p:cNvPr>
          <p:cNvSpPr txBox="1">
            <a:spLocks/>
          </p:cNvSpPr>
          <p:nvPr/>
        </p:nvSpPr>
        <p:spPr>
          <a:xfrm>
            <a:off x="549803" y="2454972"/>
            <a:ext cx="8076370" cy="3342230"/>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b="0" i="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b="0" i="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b="0" i="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b="0" i="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b="0" i="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Clr>
                <a:schemeClr val="bg1"/>
              </a:buClr>
              <a:buNone/>
            </a:pPr>
            <a:r>
              <a:rPr lang="en-US" sz="2000" b="1">
                <a:solidFill>
                  <a:schemeClr val="bg1"/>
                </a:solidFill>
              </a:rPr>
              <a:t>Explanation </a:t>
            </a:r>
          </a:p>
          <a:p>
            <a:pPr>
              <a:buClr>
                <a:schemeClr val="bg1"/>
              </a:buClr>
            </a:pPr>
            <a:r>
              <a:rPr lang="en-US" sz="2000">
                <a:solidFill>
                  <a:schemeClr val="bg1"/>
                </a:solidFill>
              </a:rPr>
              <a:t>Any staff can be deployed to assist in an emergency (e.g., outbreak, pandemic, fire). </a:t>
            </a:r>
          </a:p>
        </p:txBody>
      </p:sp>
      <p:sp>
        <p:nvSpPr>
          <p:cNvPr id="3" name="Slide Number Placeholder 2">
            <a:extLst>
              <a:ext uri="{FF2B5EF4-FFF2-40B4-BE49-F238E27FC236}">
                <a16:creationId xmlns:a16="http://schemas.microsoft.com/office/drawing/2014/main" id="{EFF7DA5F-D127-0BBB-43AD-0BD6827D4ADF}"/>
              </a:ext>
            </a:extLst>
          </p:cNvPr>
          <p:cNvSpPr>
            <a:spLocks noGrp="1"/>
          </p:cNvSpPr>
          <p:nvPr>
            <p:ph type="sldNum" sz="quarter" idx="12"/>
          </p:nvPr>
        </p:nvSpPr>
        <p:spPr/>
        <p:txBody>
          <a:bodyPr/>
          <a:lstStyle/>
          <a:p>
            <a:fld id="{CFBA6597-D7DA-DC49-90B6-6291F05CD5D3}" type="slidenum">
              <a:rPr lang="en-US" smtClean="0"/>
              <a:pPr/>
              <a:t>52</a:t>
            </a:fld>
            <a:endParaRPr lang="en-US"/>
          </a:p>
        </p:txBody>
      </p:sp>
      <p:pic>
        <p:nvPicPr>
          <p:cNvPr id="4" name="Picture 3">
            <a:extLst>
              <a:ext uri="{FF2B5EF4-FFF2-40B4-BE49-F238E27FC236}">
                <a16:creationId xmlns:a16="http://schemas.microsoft.com/office/drawing/2014/main" id="{D45B721B-12FC-B6D3-BBA7-935FA35155BC}"/>
              </a:ext>
            </a:extLst>
          </p:cNvPr>
          <p:cNvPicPr>
            <a:picLocks noChangeAspect="1"/>
          </p:cNvPicPr>
          <p:nvPr/>
        </p:nvPicPr>
        <p:blipFill>
          <a:blip r:embed="rId5"/>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872972FC-17AA-1433-3A3D-77EB49EE7D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2418199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0319AC-8FBA-49FC-A1D3-730705EE03DB}"/>
              </a:ext>
            </a:extLst>
          </p:cNvPr>
          <p:cNvSpPr>
            <a:spLocks noGrp="1"/>
          </p:cNvSpPr>
          <p:nvPr>
            <p:ph type="sldNum" sz="quarter" idx="12"/>
          </p:nvPr>
        </p:nvSpPr>
        <p:spPr/>
        <p:txBody>
          <a:bodyPr/>
          <a:lstStyle/>
          <a:p>
            <a:fld id="{CFBA6597-D7DA-DC49-90B6-6291F05CD5D3}" type="slidenum">
              <a:rPr lang="en-US" smtClean="0"/>
              <a:t>53</a:t>
            </a:fld>
            <a:endParaRPr lang="en-US"/>
          </a:p>
        </p:txBody>
      </p:sp>
      <p:pic>
        <p:nvPicPr>
          <p:cNvPr id="6" name="Picture 5">
            <a:extLst>
              <a:ext uri="{FF2B5EF4-FFF2-40B4-BE49-F238E27FC236}">
                <a16:creationId xmlns:a16="http://schemas.microsoft.com/office/drawing/2014/main" id="{DDFB51A0-F8DB-41C9-A197-47E7410D51AD}"/>
              </a:ext>
            </a:extLst>
          </p:cNvPr>
          <p:cNvPicPr>
            <a:picLocks noChangeAspect="1"/>
          </p:cNvPicPr>
          <p:nvPr/>
        </p:nvPicPr>
        <p:blipFill rotWithShape="1">
          <a:blip r:embed="rId3"/>
          <a:srcRect b="51337"/>
          <a:stretch/>
        </p:blipFill>
        <p:spPr>
          <a:xfrm>
            <a:off x="0" y="3332946"/>
            <a:ext cx="9144000" cy="2505648"/>
          </a:xfrm>
          <a:prstGeom prst="rect">
            <a:avLst/>
          </a:prstGeom>
        </p:spPr>
      </p:pic>
      <p:sp>
        <p:nvSpPr>
          <p:cNvPr id="7" name="Rectangle 6">
            <a:extLst>
              <a:ext uri="{FF2B5EF4-FFF2-40B4-BE49-F238E27FC236}">
                <a16:creationId xmlns:a16="http://schemas.microsoft.com/office/drawing/2014/main" id="{243BA70C-6095-4029-A8E8-7311F0703F1C}"/>
              </a:ext>
            </a:extLst>
          </p:cNvPr>
          <p:cNvSpPr/>
          <p:nvPr/>
        </p:nvSpPr>
        <p:spPr>
          <a:xfrm>
            <a:off x="1628982" y="5534561"/>
            <a:ext cx="5886035" cy="1323439"/>
          </a:xfrm>
          <a:prstGeom prst="rect">
            <a:avLst/>
          </a:prstGeom>
          <a:noFill/>
        </p:spPr>
        <p:txBody>
          <a:bodyPr wrap="none" lIns="91440" tIns="45720" rIns="91440" bIns="45720">
            <a:spAutoFit/>
          </a:bodyPr>
          <a:lstStyle/>
          <a:p>
            <a:pPr algn="ctr"/>
            <a:r>
              <a:rPr lang="en-US" sz="8000" b="1" cap="none" spc="0">
                <a:ln w="22225">
                  <a:solidFill>
                    <a:schemeClr val="accent6"/>
                  </a:solidFill>
                  <a:prstDash val="solid"/>
                </a:ln>
                <a:solidFill>
                  <a:schemeClr val="accent6"/>
                </a:solidFill>
                <a:effectLst/>
              </a:rPr>
              <a:t>POST-TEST</a:t>
            </a:r>
          </a:p>
        </p:txBody>
      </p:sp>
      <p:pic>
        <p:nvPicPr>
          <p:cNvPr id="2" name="Picture 1">
            <a:extLst>
              <a:ext uri="{FF2B5EF4-FFF2-40B4-BE49-F238E27FC236}">
                <a16:creationId xmlns:a16="http://schemas.microsoft.com/office/drawing/2014/main" id="{2698BD05-FBFD-5784-42CC-C72A1FD0B3A5}"/>
              </a:ext>
            </a:extLst>
          </p:cNvPr>
          <p:cNvPicPr>
            <a:picLocks noChangeAspect="1"/>
          </p:cNvPicPr>
          <p:nvPr/>
        </p:nvPicPr>
        <p:blipFill>
          <a:blip r:embed="rId4"/>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147FFE3D-BE80-2F49-F218-CF7640A77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spTree>
    <p:extLst>
      <p:ext uri="{BB962C8B-B14F-4D97-AF65-F5344CB8AC3E}">
        <p14:creationId xmlns:p14="http://schemas.microsoft.com/office/powerpoint/2010/main" val="1149601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A5DED-9030-1C89-89D6-FB91F35CB7F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B6069AC-7A57-7E37-5A92-BF3B7149E551}"/>
              </a:ext>
            </a:extLst>
          </p:cNvPr>
          <p:cNvSpPr>
            <a:spLocks noGrp="1"/>
          </p:cNvSpPr>
          <p:nvPr>
            <p:ph type="title"/>
          </p:nvPr>
        </p:nvSpPr>
        <p:spPr/>
        <p:txBody>
          <a:bodyPr/>
          <a:lstStyle/>
          <a:p>
            <a:r>
              <a:rPr lang="en-US"/>
              <a:t>POST-test Question 1</a:t>
            </a:r>
          </a:p>
        </p:txBody>
      </p:sp>
      <p:sp>
        <p:nvSpPr>
          <p:cNvPr id="9" name="TextBox 8">
            <a:extLst>
              <a:ext uri="{FF2B5EF4-FFF2-40B4-BE49-F238E27FC236}">
                <a16:creationId xmlns:a16="http://schemas.microsoft.com/office/drawing/2014/main" id="{3387E581-D4B8-22C2-5F13-310D663532E1}"/>
              </a:ext>
            </a:extLst>
          </p:cNvPr>
          <p:cNvSpPr txBox="1"/>
          <p:nvPr/>
        </p:nvSpPr>
        <p:spPr>
          <a:xfrm>
            <a:off x="693059" y="1593410"/>
            <a:ext cx="7925161" cy="738664"/>
          </a:xfrm>
          <a:prstGeom prst="rect">
            <a:avLst/>
          </a:prstGeom>
          <a:noFill/>
        </p:spPr>
        <p:txBody>
          <a:bodyPr wrap="square" lIns="0" tIns="0" rIns="0" bIns="0" rtlCol="0">
            <a:spAutoFit/>
          </a:bodyPr>
          <a:lstStyle/>
          <a:p>
            <a:r>
              <a:rPr lang="en-US" sz="2400">
                <a:solidFill>
                  <a:schemeClr val="tx1">
                    <a:lumMod val="50000"/>
                  </a:schemeClr>
                </a:solidFill>
                <a:latin typeface="Avenir Light"/>
                <a:cs typeface="Avenir Light"/>
              </a:rPr>
              <a:t>I feel confident in </a:t>
            </a:r>
            <a:r>
              <a:rPr lang="en-US" sz="2400" u="sng">
                <a:solidFill>
                  <a:schemeClr val="tx1">
                    <a:lumMod val="50000"/>
                  </a:schemeClr>
                </a:solidFill>
                <a:latin typeface="Avenir Light"/>
                <a:cs typeface="Avenir Light"/>
              </a:rPr>
              <a:t>identifying</a:t>
            </a:r>
            <a:r>
              <a:rPr lang="en-US" sz="2400">
                <a:solidFill>
                  <a:schemeClr val="tx1">
                    <a:lumMod val="50000"/>
                  </a:schemeClr>
                </a:solidFill>
                <a:latin typeface="Avenir Light"/>
                <a:cs typeface="Avenir Light"/>
              </a:rPr>
              <a:t> the factors related to outbreak and pandemic response.</a:t>
            </a:r>
            <a:endParaRPr lang="en-US" sz="1600">
              <a:solidFill>
                <a:schemeClr val="tx2"/>
              </a:solidFill>
              <a:latin typeface="Avenir Light"/>
              <a:cs typeface="Avenir Light"/>
            </a:endParaRPr>
          </a:p>
        </p:txBody>
      </p:sp>
      <p:sp>
        <p:nvSpPr>
          <p:cNvPr id="10" name="TextBox 9">
            <a:extLst>
              <a:ext uri="{FF2B5EF4-FFF2-40B4-BE49-F238E27FC236}">
                <a16:creationId xmlns:a16="http://schemas.microsoft.com/office/drawing/2014/main" id="{DAC49C56-6DF5-4326-5411-D7C471882E7D}"/>
              </a:ext>
            </a:extLst>
          </p:cNvPr>
          <p:cNvSpPr txBox="1"/>
          <p:nvPr/>
        </p:nvSpPr>
        <p:spPr>
          <a:xfrm>
            <a:off x="2152469" y="2733452"/>
            <a:ext cx="4579801" cy="2865528"/>
          </a:xfrm>
          <a:prstGeom prst="rect">
            <a:avLst/>
          </a:prstGeom>
          <a:noFill/>
        </p:spPr>
        <p:txBody>
          <a:bodyPr wrap="square" lIns="0" tIns="0" rIns="0" bIns="0" rtlCol="0" anchor="t">
            <a:spAutoFit/>
          </a:bodyPr>
          <a:lstStyle/>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Not at all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Slightly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Moderately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Very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Extremely confident</a:t>
            </a:r>
          </a:p>
          <a:p>
            <a:pPr>
              <a:lnSpc>
                <a:spcPct val="150000"/>
              </a:lnSpc>
            </a:pPr>
            <a:endParaRPr lang="en-US">
              <a:solidFill>
                <a:schemeClr val="tx1">
                  <a:lumMod val="50000"/>
                </a:schemeClr>
              </a:solidFill>
              <a:latin typeface="Avenir Light"/>
              <a:cs typeface="Avenir Light"/>
              <a:hlinkClick r:id="rId3"/>
            </a:endParaRPr>
          </a:p>
          <a:p>
            <a:pPr marL="285750" indent="-285750">
              <a:lnSpc>
                <a:spcPct val="150000"/>
              </a:lnSpc>
              <a:buFont typeface="Wingdings" panose="05000000000000000000" pitchFamily="2" charset="2"/>
              <a:buChar char="q"/>
            </a:pPr>
            <a:endParaRPr lang="en-US">
              <a:solidFill>
                <a:schemeClr val="tx1">
                  <a:lumMod val="50000"/>
                </a:schemeClr>
              </a:solidFill>
              <a:latin typeface="Avenir Light"/>
              <a:cs typeface="Avenir Light"/>
            </a:endParaRPr>
          </a:p>
        </p:txBody>
      </p:sp>
      <p:sp>
        <p:nvSpPr>
          <p:cNvPr id="3" name="Rectangle 2">
            <a:extLst>
              <a:ext uri="{FF2B5EF4-FFF2-40B4-BE49-F238E27FC236}">
                <a16:creationId xmlns:a16="http://schemas.microsoft.com/office/drawing/2014/main" id="{55EF13D0-3246-44C7-590B-CEEDB36221E8}"/>
              </a:ext>
            </a:extLst>
          </p:cNvPr>
          <p:cNvSpPr/>
          <p:nvPr/>
        </p:nvSpPr>
        <p:spPr>
          <a:xfrm>
            <a:off x="6195317" y="269002"/>
            <a:ext cx="2422903" cy="542656"/>
          </a:xfrm>
          <a:prstGeom prst="rect">
            <a:avLst/>
          </a:prstGeom>
          <a:solidFill>
            <a:srgbClr val="36B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A08E3F48-F892-6E5B-FB93-DC7096A8C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3608" y="6008612"/>
            <a:ext cx="3018497" cy="781834"/>
          </a:xfrm>
          <a:prstGeom prst="rect">
            <a:avLst/>
          </a:prstGeom>
        </p:spPr>
      </p:pic>
    </p:spTree>
    <p:extLst>
      <p:ext uri="{BB962C8B-B14F-4D97-AF65-F5344CB8AC3E}">
        <p14:creationId xmlns:p14="http://schemas.microsoft.com/office/powerpoint/2010/main" val="4294833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4C45C-FC29-35CD-29D0-950129614AB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180CA8D-A6B1-0610-6886-87C965F1B139}"/>
              </a:ext>
            </a:extLst>
          </p:cNvPr>
          <p:cNvSpPr>
            <a:spLocks noGrp="1"/>
          </p:cNvSpPr>
          <p:nvPr>
            <p:ph type="title"/>
          </p:nvPr>
        </p:nvSpPr>
        <p:spPr/>
        <p:txBody>
          <a:bodyPr/>
          <a:lstStyle/>
          <a:p>
            <a:r>
              <a:rPr lang="en-US"/>
              <a:t>POST-test Question 2</a:t>
            </a:r>
          </a:p>
        </p:txBody>
      </p:sp>
      <p:sp>
        <p:nvSpPr>
          <p:cNvPr id="9" name="TextBox 8">
            <a:extLst>
              <a:ext uri="{FF2B5EF4-FFF2-40B4-BE49-F238E27FC236}">
                <a16:creationId xmlns:a16="http://schemas.microsoft.com/office/drawing/2014/main" id="{E0AED733-4378-A706-8E6D-D984AAC29BBD}"/>
              </a:ext>
            </a:extLst>
          </p:cNvPr>
          <p:cNvSpPr txBox="1"/>
          <p:nvPr/>
        </p:nvSpPr>
        <p:spPr>
          <a:xfrm>
            <a:off x="693059" y="1593410"/>
            <a:ext cx="7925161" cy="984885"/>
          </a:xfrm>
          <a:prstGeom prst="rect">
            <a:avLst/>
          </a:prstGeom>
          <a:noFill/>
        </p:spPr>
        <p:txBody>
          <a:bodyPr wrap="square" lIns="0" tIns="0" rIns="0" bIns="0" rtlCol="0">
            <a:spAutoFit/>
          </a:bodyPr>
          <a:lstStyle/>
          <a:p>
            <a:r>
              <a:rPr lang="en-US" sz="2400">
                <a:solidFill>
                  <a:schemeClr val="tx1">
                    <a:lumMod val="50000"/>
                  </a:schemeClr>
                </a:solidFill>
                <a:latin typeface="Avenir Light"/>
                <a:cs typeface="Avenir Light"/>
              </a:rPr>
              <a:t>I feel confident in </a:t>
            </a:r>
            <a:r>
              <a:rPr lang="en-US" sz="2400" u="sng">
                <a:solidFill>
                  <a:schemeClr val="tx1">
                    <a:lumMod val="50000"/>
                  </a:schemeClr>
                </a:solidFill>
                <a:latin typeface="Avenir Light"/>
                <a:cs typeface="Avenir Light"/>
              </a:rPr>
              <a:t>describing</a:t>
            </a:r>
            <a:r>
              <a:rPr lang="en-US" sz="2400">
                <a:solidFill>
                  <a:schemeClr val="tx1">
                    <a:lumMod val="50000"/>
                  </a:schemeClr>
                </a:solidFill>
                <a:latin typeface="Avenir Light"/>
                <a:cs typeface="Avenir Light"/>
              </a:rPr>
              <a:t> the factors related to outbreak and pandemic response.</a:t>
            </a:r>
          </a:p>
          <a:p>
            <a:endParaRPr lang="en-US" sz="1600">
              <a:solidFill>
                <a:schemeClr val="tx2"/>
              </a:solidFill>
              <a:latin typeface="Avenir Light"/>
              <a:cs typeface="Avenir Light"/>
            </a:endParaRPr>
          </a:p>
        </p:txBody>
      </p:sp>
      <p:sp>
        <p:nvSpPr>
          <p:cNvPr id="10" name="TextBox 9">
            <a:extLst>
              <a:ext uri="{FF2B5EF4-FFF2-40B4-BE49-F238E27FC236}">
                <a16:creationId xmlns:a16="http://schemas.microsoft.com/office/drawing/2014/main" id="{E5100CEC-D414-055F-4B65-0A57518ACDC3}"/>
              </a:ext>
            </a:extLst>
          </p:cNvPr>
          <p:cNvSpPr txBox="1"/>
          <p:nvPr/>
        </p:nvSpPr>
        <p:spPr>
          <a:xfrm>
            <a:off x="1968177" y="2679864"/>
            <a:ext cx="4579801" cy="2450030"/>
          </a:xfrm>
          <a:prstGeom prst="rect">
            <a:avLst/>
          </a:prstGeom>
          <a:noFill/>
        </p:spPr>
        <p:txBody>
          <a:bodyPr wrap="square" lIns="0" tIns="0" rIns="0" bIns="0" rtlCol="0" anchor="t">
            <a:spAutoFit/>
          </a:bodyPr>
          <a:lstStyle/>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Not at all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Slightly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Moderately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Very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Extremely confident</a:t>
            </a:r>
          </a:p>
          <a:p>
            <a:pPr marL="285750" indent="-285750">
              <a:lnSpc>
                <a:spcPct val="150000"/>
              </a:lnSpc>
              <a:buFont typeface="Wingdings" panose="05000000000000000000" pitchFamily="2" charset="2"/>
              <a:buChar char="q"/>
            </a:pPr>
            <a:endParaRPr lang="en-US">
              <a:solidFill>
                <a:schemeClr val="tx1">
                  <a:lumMod val="50000"/>
                </a:schemeClr>
              </a:solidFill>
              <a:latin typeface="Avenir Light"/>
              <a:cs typeface="Avenir Light"/>
            </a:endParaRPr>
          </a:p>
        </p:txBody>
      </p:sp>
      <p:sp>
        <p:nvSpPr>
          <p:cNvPr id="3" name="Rectangle 2">
            <a:extLst>
              <a:ext uri="{FF2B5EF4-FFF2-40B4-BE49-F238E27FC236}">
                <a16:creationId xmlns:a16="http://schemas.microsoft.com/office/drawing/2014/main" id="{91BFA892-8CC8-A082-D594-B16D669B1A20}"/>
              </a:ext>
            </a:extLst>
          </p:cNvPr>
          <p:cNvSpPr/>
          <p:nvPr/>
        </p:nvSpPr>
        <p:spPr>
          <a:xfrm>
            <a:off x="6195317" y="269002"/>
            <a:ext cx="2422903" cy="542656"/>
          </a:xfrm>
          <a:prstGeom prst="rect">
            <a:avLst/>
          </a:prstGeom>
          <a:solidFill>
            <a:srgbClr val="36B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E8480ECB-CC42-55DB-A98B-F61A2D71FE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608" y="6008612"/>
            <a:ext cx="3018497" cy="781834"/>
          </a:xfrm>
          <a:prstGeom prst="rect">
            <a:avLst/>
          </a:prstGeom>
        </p:spPr>
      </p:pic>
    </p:spTree>
    <p:extLst>
      <p:ext uri="{BB962C8B-B14F-4D97-AF65-F5344CB8AC3E}">
        <p14:creationId xmlns:p14="http://schemas.microsoft.com/office/powerpoint/2010/main" val="1075077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3BBE2-6FDA-6D26-8442-279A38DBC6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E418B05-13BB-E829-4D65-0BB0CAAC9CD6}"/>
              </a:ext>
            </a:extLst>
          </p:cNvPr>
          <p:cNvSpPr>
            <a:spLocks noGrp="1"/>
          </p:cNvSpPr>
          <p:nvPr>
            <p:ph type="title"/>
          </p:nvPr>
        </p:nvSpPr>
        <p:spPr/>
        <p:txBody>
          <a:bodyPr/>
          <a:lstStyle/>
          <a:p>
            <a:r>
              <a:rPr lang="en-US"/>
              <a:t>POST-test Question 3</a:t>
            </a:r>
          </a:p>
        </p:txBody>
      </p:sp>
      <p:sp>
        <p:nvSpPr>
          <p:cNvPr id="9" name="TextBox 8">
            <a:extLst>
              <a:ext uri="{FF2B5EF4-FFF2-40B4-BE49-F238E27FC236}">
                <a16:creationId xmlns:a16="http://schemas.microsoft.com/office/drawing/2014/main" id="{A02A4232-2618-5B3D-EC8A-E895FD01C814}"/>
              </a:ext>
            </a:extLst>
          </p:cNvPr>
          <p:cNvSpPr txBox="1"/>
          <p:nvPr/>
        </p:nvSpPr>
        <p:spPr>
          <a:xfrm>
            <a:off x="693059" y="1593410"/>
            <a:ext cx="7925161" cy="984885"/>
          </a:xfrm>
          <a:prstGeom prst="rect">
            <a:avLst/>
          </a:prstGeom>
          <a:noFill/>
        </p:spPr>
        <p:txBody>
          <a:bodyPr wrap="square" lIns="0" tIns="0" rIns="0" bIns="0" rtlCol="0">
            <a:spAutoFit/>
          </a:bodyPr>
          <a:lstStyle/>
          <a:p>
            <a:r>
              <a:rPr lang="en-US" sz="2400">
                <a:solidFill>
                  <a:srgbClr val="000000"/>
                </a:solidFill>
                <a:latin typeface="Avenir Light"/>
                <a:cs typeface="Avenir Light"/>
              </a:rPr>
              <a:t>I feel confident in </a:t>
            </a:r>
            <a:r>
              <a:rPr lang="en-US" sz="2400" u="sng">
                <a:solidFill>
                  <a:srgbClr val="000000"/>
                </a:solidFill>
                <a:latin typeface="Avenir Light"/>
                <a:cs typeface="Avenir Light"/>
              </a:rPr>
              <a:t>describing</a:t>
            </a:r>
            <a:r>
              <a:rPr lang="en-US" sz="2400">
                <a:solidFill>
                  <a:srgbClr val="000000"/>
                </a:solidFill>
                <a:latin typeface="Avenir Light"/>
                <a:cs typeface="Avenir Light"/>
              </a:rPr>
              <a:t> factors related to outbreak and pandemic </a:t>
            </a:r>
            <a:r>
              <a:rPr lang="en-US" sz="2400" u="sng">
                <a:solidFill>
                  <a:srgbClr val="000000"/>
                </a:solidFill>
                <a:latin typeface="Avenir Light"/>
                <a:cs typeface="Avenir Light"/>
              </a:rPr>
              <a:t>as they relate to my work</a:t>
            </a:r>
            <a:r>
              <a:rPr lang="en-US" sz="2400">
                <a:solidFill>
                  <a:srgbClr val="000000"/>
                </a:solidFill>
                <a:latin typeface="Avenir Light"/>
                <a:cs typeface="Avenir Light"/>
              </a:rPr>
              <a:t>.</a:t>
            </a:r>
          </a:p>
          <a:p>
            <a:endParaRPr lang="en-US" sz="1600">
              <a:solidFill>
                <a:schemeClr val="tx2"/>
              </a:solidFill>
              <a:latin typeface="Avenir Light"/>
              <a:cs typeface="Avenir Light"/>
            </a:endParaRPr>
          </a:p>
        </p:txBody>
      </p:sp>
      <p:sp>
        <p:nvSpPr>
          <p:cNvPr id="10" name="TextBox 9">
            <a:extLst>
              <a:ext uri="{FF2B5EF4-FFF2-40B4-BE49-F238E27FC236}">
                <a16:creationId xmlns:a16="http://schemas.microsoft.com/office/drawing/2014/main" id="{171C5C58-3A25-6039-1FF7-71B041881E27}"/>
              </a:ext>
            </a:extLst>
          </p:cNvPr>
          <p:cNvSpPr txBox="1"/>
          <p:nvPr/>
        </p:nvSpPr>
        <p:spPr>
          <a:xfrm>
            <a:off x="2282099" y="2740401"/>
            <a:ext cx="4579801" cy="2865528"/>
          </a:xfrm>
          <a:prstGeom prst="rect">
            <a:avLst/>
          </a:prstGeom>
          <a:noFill/>
        </p:spPr>
        <p:txBody>
          <a:bodyPr wrap="square" lIns="0" tIns="0" rIns="0" bIns="0" rtlCol="0" anchor="t">
            <a:spAutoFit/>
          </a:bodyPr>
          <a:lstStyle/>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Not at all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Slightly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Moderately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Very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Extremely confident</a:t>
            </a:r>
          </a:p>
          <a:p>
            <a:pPr marL="285750" indent="-285750">
              <a:lnSpc>
                <a:spcPct val="150000"/>
              </a:lnSpc>
              <a:buFont typeface="Wingdings" panose="05000000000000000000" pitchFamily="2" charset="2"/>
              <a:buChar char="q"/>
            </a:pPr>
            <a:endParaRPr lang="en-US">
              <a:solidFill>
                <a:schemeClr val="tx1">
                  <a:lumMod val="50000"/>
                </a:schemeClr>
              </a:solidFill>
              <a:latin typeface="Avenir Light"/>
              <a:cs typeface="Avenir Light"/>
            </a:endParaRPr>
          </a:p>
          <a:p>
            <a:pPr>
              <a:lnSpc>
                <a:spcPct val="150000"/>
              </a:lnSpc>
            </a:pPr>
            <a:endParaRPr lang="en-US">
              <a:solidFill>
                <a:schemeClr val="tx1">
                  <a:lumMod val="50000"/>
                </a:schemeClr>
              </a:solidFill>
              <a:latin typeface="Avenir Light"/>
              <a:cs typeface="Avenir Light"/>
            </a:endParaRPr>
          </a:p>
        </p:txBody>
      </p:sp>
      <p:sp>
        <p:nvSpPr>
          <p:cNvPr id="2" name="Rectangle 1">
            <a:extLst>
              <a:ext uri="{FF2B5EF4-FFF2-40B4-BE49-F238E27FC236}">
                <a16:creationId xmlns:a16="http://schemas.microsoft.com/office/drawing/2014/main" id="{42E0F904-73BC-E4A3-B0C1-C91C471E05C6}"/>
              </a:ext>
            </a:extLst>
          </p:cNvPr>
          <p:cNvSpPr/>
          <p:nvPr/>
        </p:nvSpPr>
        <p:spPr>
          <a:xfrm>
            <a:off x="6195317" y="269002"/>
            <a:ext cx="2422903" cy="542656"/>
          </a:xfrm>
          <a:prstGeom prst="rect">
            <a:avLst/>
          </a:prstGeom>
          <a:solidFill>
            <a:srgbClr val="36B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B94175A0-4218-1AB7-A62C-41D8C9A7E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608" y="6008612"/>
            <a:ext cx="3018497" cy="781834"/>
          </a:xfrm>
          <a:prstGeom prst="rect">
            <a:avLst/>
          </a:prstGeom>
        </p:spPr>
      </p:pic>
    </p:spTree>
    <p:extLst>
      <p:ext uri="{BB962C8B-B14F-4D97-AF65-F5344CB8AC3E}">
        <p14:creationId xmlns:p14="http://schemas.microsoft.com/office/powerpoint/2010/main" val="3486384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DA387-9A30-A9B4-F0D5-49D0C6A344E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75566DC-1F21-DFA7-8AC8-FD5B0351F9B5}"/>
              </a:ext>
            </a:extLst>
          </p:cNvPr>
          <p:cNvSpPr>
            <a:spLocks noGrp="1"/>
          </p:cNvSpPr>
          <p:nvPr>
            <p:ph type="title"/>
          </p:nvPr>
        </p:nvSpPr>
        <p:spPr/>
        <p:txBody>
          <a:bodyPr/>
          <a:lstStyle/>
          <a:p>
            <a:r>
              <a:rPr lang="en-US"/>
              <a:t>POST-test Question 4</a:t>
            </a:r>
          </a:p>
        </p:txBody>
      </p:sp>
      <p:sp>
        <p:nvSpPr>
          <p:cNvPr id="9" name="TextBox 8">
            <a:extLst>
              <a:ext uri="{FF2B5EF4-FFF2-40B4-BE49-F238E27FC236}">
                <a16:creationId xmlns:a16="http://schemas.microsoft.com/office/drawing/2014/main" id="{655A0DCD-4AD6-A587-9B43-62E9FD02926F}"/>
              </a:ext>
            </a:extLst>
          </p:cNvPr>
          <p:cNvSpPr txBox="1"/>
          <p:nvPr/>
        </p:nvSpPr>
        <p:spPr>
          <a:xfrm>
            <a:off x="693059" y="1593410"/>
            <a:ext cx="7925161" cy="1354217"/>
          </a:xfrm>
          <a:prstGeom prst="rect">
            <a:avLst/>
          </a:prstGeom>
          <a:noFill/>
        </p:spPr>
        <p:txBody>
          <a:bodyPr wrap="square" lIns="0" tIns="0" rIns="0" bIns="0" rtlCol="0">
            <a:spAutoFit/>
          </a:bodyPr>
          <a:lstStyle/>
          <a:p>
            <a:r>
              <a:rPr lang="en-US" sz="2400">
                <a:solidFill>
                  <a:srgbClr val="000000"/>
                </a:solidFill>
                <a:latin typeface="Avenir Light"/>
                <a:cs typeface="Avenir Light"/>
              </a:rPr>
              <a:t>I feel confident in my understanding of how the department (PHS) manages and responds to outbreaks or pandemics and their root causes.</a:t>
            </a:r>
          </a:p>
          <a:p>
            <a:endParaRPr lang="en-US" sz="1600">
              <a:solidFill>
                <a:schemeClr val="tx2"/>
              </a:solidFill>
              <a:latin typeface="Avenir Light"/>
              <a:cs typeface="Avenir Light"/>
            </a:endParaRPr>
          </a:p>
        </p:txBody>
      </p:sp>
      <p:sp>
        <p:nvSpPr>
          <p:cNvPr id="10" name="TextBox 9">
            <a:extLst>
              <a:ext uri="{FF2B5EF4-FFF2-40B4-BE49-F238E27FC236}">
                <a16:creationId xmlns:a16="http://schemas.microsoft.com/office/drawing/2014/main" id="{A6C464C9-5836-B042-892A-D0E0FA0F11CD}"/>
              </a:ext>
            </a:extLst>
          </p:cNvPr>
          <p:cNvSpPr txBox="1"/>
          <p:nvPr/>
        </p:nvSpPr>
        <p:spPr>
          <a:xfrm>
            <a:off x="2180178" y="2947627"/>
            <a:ext cx="4579801" cy="2865528"/>
          </a:xfrm>
          <a:prstGeom prst="rect">
            <a:avLst/>
          </a:prstGeom>
          <a:noFill/>
        </p:spPr>
        <p:txBody>
          <a:bodyPr wrap="square" lIns="0" tIns="0" rIns="0" bIns="0" rtlCol="0" anchor="t">
            <a:spAutoFit/>
          </a:bodyPr>
          <a:lstStyle/>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Not at all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Slightly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Moderately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Very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Extremely confident</a:t>
            </a:r>
          </a:p>
          <a:p>
            <a:pPr marL="285750" indent="-285750">
              <a:lnSpc>
                <a:spcPct val="150000"/>
              </a:lnSpc>
              <a:buFont typeface="Wingdings" panose="05000000000000000000" pitchFamily="2" charset="2"/>
              <a:buChar char="q"/>
            </a:pPr>
            <a:endParaRPr lang="en-US">
              <a:solidFill>
                <a:schemeClr val="tx1">
                  <a:lumMod val="50000"/>
                </a:schemeClr>
              </a:solidFill>
              <a:latin typeface="Avenir Light"/>
              <a:cs typeface="Avenir Light"/>
            </a:endParaRPr>
          </a:p>
          <a:p>
            <a:pPr>
              <a:lnSpc>
                <a:spcPct val="150000"/>
              </a:lnSpc>
            </a:pPr>
            <a:endParaRPr lang="en-US">
              <a:solidFill>
                <a:schemeClr val="tx1">
                  <a:lumMod val="50000"/>
                </a:schemeClr>
              </a:solidFill>
              <a:latin typeface="Avenir Light"/>
              <a:cs typeface="Avenir Light"/>
            </a:endParaRPr>
          </a:p>
        </p:txBody>
      </p:sp>
      <p:sp>
        <p:nvSpPr>
          <p:cNvPr id="2" name="Rectangle 1">
            <a:extLst>
              <a:ext uri="{FF2B5EF4-FFF2-40B4-BE49-F238E27FC236}">
                <a16:creationId xmlns:a16="http://schemas.microsoft.com/office/drawing/2014/main" id="{41724184-BB84-707A-C209-5418FC2F1677}"/>
              </a:ext>
            </a:extLst>
          </p:cNvPr>
          <p:cNvSpPr/>
          <p:nvPr/>
        </p:nvSpPr>
        <p:spPr>
          <a:xfrm>
            <a:off x="6195317" y="269002"/>
            <a:ext cx="2422903" cy="542656"/>
          </a:xfrm>
          <a:prstGeom prst="rect">
            <a:avLst/>
          </a:prstGeom>
          <a:solidFill>
            <a:srgbClr val="36B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6B6520C7-7BDD-09CE-EFE6-D0CF68542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608" y="6008612"/>
            <a:ext cx="3018497" cy="781834"/>
          </a:xfrm>
          <a:prstGeom prst="rect">
            <a:avLst/>
          </a:prstGeom>
        </p:spPr>
      </p:pic>
    </p:spTree>
    <p:extLst>
      <p:ext uri="{BB962C8B-B14F-4D97-AF65-F5344CB8AC3E}">
        <p14:creationId xmlns:p14="http://schemas.microsoft.com/office/powerpoint/2010/main" val="4050551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B489-22CE-CB15-E42B-56ADFE651C78}"/>
              </a:ext>
            </a:extLst>
          </p:cNvPr>
          <p:cNvSpPr>
            <a:spLocks noGrp="1"/>
          </p:cNvSpPr>
          <p:nvPr>
            <p:ph type="title"/>
          </p:nvPr>
        </p:nvSpPr>
        <p:spPr/>
        <p:txBody>
          <a:bodyPr/>
          <a:lstStyle/>
          <a:p>
            <a:r>
              <a:rPr lang="en-US"/>
              <a:t>Thank you. Any Questions? </a:t>
            </a:r>
          </a:p>
        </p:txBody>
      </p:sp>
      <p:sp>
        <p:nvSpPr>
          <p:cNvPr id="7" name="Slide Number Placeholder 6">
            <a:extLst>
              <a:ext uri="{FF2B5EF4-FFF2-40B4-BE49-F238E27FC236}">
                <a16:creationId xmlns:a16="http://schemas.microsoft.com/office/drawing/2014/main" id="{9C0B4E45-4600-F858-C7B8-12DA137DD271}"/>
              </a:ext>
            </a:extLst>
          </p:cNvPr>
          <p:cNvSpPr>
            <a:spLocks noGrp="1"/>
          </p:cNvSpPr>
          <p:nvPr>
            <p:ph type="sldNum" sz="quarter" idx="12"/>
          </p:nvPr>
        </p:nvSpPr>
        <p:spPr/>
        <p:txBody>
          <a:bodyPr/>
          <a:lstStyle/>
          <a:p>
            <a:fld id="{CFBA6597-D7DA-DC49-90B6-6291F05CD5D3}" type="slidenum">
              <a:rPr lang="en-US" smtClean="0"/>
              <a:pPr/>
              <a:t>58</a:t>
            </a:fld>
            <a:endParaRPr lang="en-US"/>
          </a:p>
        </p:txBody>
      </p:sp>
      <p:sp>
        <p:nvSpPr>
          <p:cNvPr id="11" name="TextBox 10">
            <a:extLst>
              <a:ext uri="{FF2B5EF4-FFF2-40B4-BE49-F238E27FC236}">
                <a16:creationId xmlns:a16="http://schemas.microsoft.com/office/drawing/2014/main" id="{AF7BEAC1-1A8C-33A2-5E4D-55E454C99DB3}"/>
              </a:ext>
            </a:extLst>
          </p:cNvPr>
          <p:cNvSpPr txBox="1"/>
          <p:nvPr/>
        </p:nvSpPr>
        <p:spPr>
          <a:xfrm>
            <a:off x="693057" y="3859600"/>
            <a:ext cx="7889207" cy="1200329"/>
          </a:xfrm>
          <a:prstGeom prst="rect">
            <a:avLst/>
          </a:prstGeom>
          <a:noFill/>
        </p:spPr>
        <p:txBody>
          <a:bodyPr wrap="square" lIns="91440" tIns="45720" rIns="91440" bIns="45720" anchor="t">
            <a:spAutoFit/>
          </a:bodyPr>
          <a:lstStyle/>
          <a:p>
            <a:pPr algn="ctr"/>
            <a:r>
              <a:rPr lang="en-US">
                <a:solidFill>
                  <a:srgbClr val="0A0C04"/>
                </a:solidFill>
              </a:rPr>
              <a:t>We invite you to take a brief post training evaluation survey. You can take the survey by scanning the QR code below or going to this link: </a:t>
            </a:r>
            <a:r>
              <a:rPr lang="en-US">
                <a:solidFill>
                  <a:srgbClr val="0A0C04"/>
                </a:solidFill>
                <a:ea typeface="+mn-lt"/>
                <a:cs typeface="+mn-lt"/>
                <a:hlinkClick r:id="rId3"/>
              </a:rPr>
              <a:t>https://www.surveymonkey.com/r/KXTBBYY</a:t>
            </a:r>
            <a:endParaRPr lang="en-US">
              <a:solidFill>
                <a:srgbClr val="0A0C04"/>
              </a:solidFill>
              <a:ea typeface="+mn-lt"/>
              <a:cs typeface="+mn-lt"/>
            </a:endParaRPr>
          </a:p>
          <a:p>
            <a:pPr algn="ctr"/>
            <a:endParaRPr lang="en-US">
              <a:solidFill>
                <a:srgbClr val="0A0C04"/>
              </a:solidFill>
              <a:cs typeface="Arial"/>
            </a:endParaRPr>
          </a:p>
        </p:txBody>
      </p:sp>
      <p:pic>
        <p:nvPicPr>
          <p:cNvPr id="8" name="Picture 7" descr="A picture containing text, measuring stick&#10;&#10;Description automatically generated">
            <a:extLst>
              <a:ext uri="{FF2B5EF4-FFF2-40B4-BE49-F238E27FC236}">
                <a16:creationId xmlns:a16="http://schemas.microsoft.com/office/drawing/2014/main" id="{7A9E6816-2AE7-1C16-44F2-AC2176F0AB39}"/>
              </a:ext>
            </a:extLst>
          </p:cNvPr>
          <p:cNvPicPr>
            <a:picLocks noChangeAspect="1"/>
          </p:cNvPicPr>
          <p:nvPr/>
        </p:nvPicPr>
        <p:blipFill>
          <a:blip r:embed="rId4"/>
          <a:stretch>
            <a:fillRect/>
          </a:stretch>
        </p:blipFill>
        <p:spPr>
          <a:xfrm>
            <a:off x="2743200" y="1292080"/>
            <a:ext cx="3428998" cy="2285804"/>
          </a:xfrm>
          <a:prstGeom prst="rect">
            <a:avLst/>
          </a:prstGeom>
        </p:spPr>
      </p:pic>
      <p:pic>
        <p:nvPicPr>
          <p:cNvPr id="3" name="Picture 2">
            <a:extLst>
              <a:ext uri="{FF2B5EF4-FFF2-40B4-BE49-F238E27FC236}">
                <a16:creationId xmlns:a16="http://schemas.microsoft.com/office/drawing/2014/main" id="{66262412-5B6D-81EB-2C9F-18C0312B6866}"/>
              </a:ext>
            </a:extLst>
          </p:cNvPr>
          <p:cNvPicPr>
            <a:picLocks noChangeAspect="1"/>
          </p:cNvPicPr>
          <p:nvPr/>
        </p:nvPicPr>
        <p:blipFill>
          <a:blip r:embed="rId5"/>
          <a:stretch>
            <a:fillRect/>
          </a:stretch>
        </p:blipFill>
        <p:spPr>
          <a:xfrm>
            <a:off x="5548070" y="251776"/>
            <a:ext cx="3595930" cy="679060"/>
          </a:xfrm>
          <a:prstGeom prst="rect">
            <a:avLst/>
          </a:prstGeom>
        </p:spPr>
      </p:pic>
      <p:pic>
        <p:nvPicPr>
          <p:cNvPr id="5" name="Picture 4" descr="A black and white logo&#10;&#10;Description automatically generated">
            <a:extLst>
              <a:ext uri="{FF2B5EF4-FFF2-40B4-BE49-F238E27FC236}">
                <a16:creationId xmlns:a16="http://schemas.microsoft.com/office/drawing/2014/main" id="{DB14A50E-5708-352F-657D-A397E20F3D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6824" y="197582"/>
            <a:ext cx="3018497" cy="781834"/>
          </a:xfrm>
          <a:prstGeom prst="rect">
            <a:avLst/>
          </a:prstGeom>
        </p:spPr>
      </p:pic>
      <p:pic>
        <p:nvPicPr>
          <p:cNvPr id="9" name="Picture 8">
            <a:extLst>
              <a:ext uri="{FF2B5EF4-FFF2-40B4-BE49-F238E27FC236}">
                <a16:creationId xmlns:a16="http://schemas.microsoft.com/office/drawing/2014/main" id="{844FE003-C516-103F-ACA7-A6F6CC5660B7}"/>
              </a:ext>
            </a:extLst>
          </p:cNvPr>
          <p:cNvPicPr>
            <a:picLocks noChangeAspect="1"/>
          </p:cNvPicPr>
          <p:nvPr/>
        </p:nvPicPr>
        <p:blipFill>
          <a:blip r:embed="rId7"/>
          <a:stretch>
            <a:fillRect/>
          </a:stretch>
        </p:blipFill>
        <p:spPr>
          <a:xfrm>
            <a:off x="3718129" y="4874788"/>
            <a:ext cx="1707742" cy="1714210"/>
          </a:xfrm>
          <a:prstGeom prst="rect">
            <a:avLst/>
          </a:prstGeom>
        </p:spPr>
      </p:pic>
    </p:spTree>
    <p:extLst>
      <p:ext uri="{BB962C8B-B14F-4D97-AF65-F5344CB8AC3E}">
        <p14:creationId xmlns:p14="http://schemas.microsoft.com/office/powerpoint/2010/main" val="1560008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B7B31-1D81-B57B-DF6B-C4BB32F2323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5B89053-5640-1D96-1080-0402C218290B}"/>
              </a:ext>
            </a:extLst>
          </p:cNvPr>
          <p:cNvSpPr>
            <a:spLocks noGrp="1"/>
          </p:cNvSpPr>
          <p:nvPr>
            <p:ph type="title"/>
          </p:nvPr>
        </p:nvSpPr>
        <p:spPr/>
        <p:txBody>
          <a:bodyPr/>
          <a:lstStyle/>
          <a:p>
            <a:r>
              <a:rPr lang="en-US"/>
              <a:t>Pre-test Question 4</a:t>
            </a:r>
          </a:p>
        </p:txBody>
      </p:sp>
      <p:sp>
        <p:nvSpPr>
          <p:cNvPr id="9" name="TextBox 8">
            <a:extLst>
              <a:ext uri="{FF2B5EF4-FFF2-40B4-BE49-F238E27FC236}">
                <a16:creationId xmlns:a16="http://schemas.microsoft.com/office/drawing/2014/main" id="{6A6A9F27-551F-B5AE-BDDC-A0B261F7E057}"/>
              </a:ext>
            </a:extLst>
          </p:cNvPr>
          <p:cNvSpPr txBox="1"/>
          <p:nvPr/>
        </p:nvSpPr>
        <p:spPr>
          <a:xfrm>
            <a:off x="602231" y="1589636"/>
            <a:ext cx="7939538" cy="1107996"/>
          </a:xfrm>
          <a:prstGeom prst="rect">
            <a:avLst/>
          </a:prstGeom>
          <a:noFill/>
        </p:spPr>
        <p:txBody>
          <a:bodyPr wrap="square" lIns="0" tIns="0" rIns="0" bIns="0" rtlCol="0" anchor="t">
            <a:spAutoFit/>
          </a:bodyPr>
          <a:lstStyle/>
          <a:p>
            <a:r>
              <a:rPr lang="en-US" sz="2400">
                <a:solidFill>
                  <a:srgbClr val="000000"/>
                </a:solidFill>
                <a:latin typeface="Avenir Light"/>
                <a:ea typeface="+mn-lt"/>
                <a:cs typeface="+mn-lt"/>
              </a:rPr>
              <a:t>I feel confident in my understanding of how the department (PHS) manages and responds to outbreaks or pandemics and their root causes.</a:t>
            </a:r>
            <a:endParaRPr lang="en-US" sz="2400">
              <a:solidFill>
                <a:srgbClr val="000000"/>
              </a:solidFill>
              <a:latin typeface="Avenir Light"/>
              <a:cs typeface="Arial"/>
            </a:endParaRPr>
          </a:p>
        </p:txBody>
      </p:sp>
      <p:sp>
        <p:nvSpPr>
          <p:cNvPr id="10" name="TextBox 9">
            <a:extLst>
              <a:ext uri="{FF2B5EF4-FFF2-40B4-BE49-F238E27FC236}">
                <a16:creationId xmlns:a16="http://schemas.microsoft.com/office/drawing/2014/main" id="{29D0B088-9091-3CB9-7B45-5DF876C5AB28}"/>
              </a:ext>
            </a:extLst>
          </p:cNvPr>
          <p:cNvSpPr txBox="1"/>
          <p:nvPr/>
        </p:nvSpPr>
        <p:spPr>
          <a:xfrm>
            <a:off x="1965564" y="2920358"/>
            <a:ext cx="4579801" cy="2865528"/>
          </a:xfrm>
          <a:prstGeom prst="rect">
            <a:avLst/>
          </a:prstGeom>
          <a:noFill/>
        </p:spPr>
        <p:txBody>
          <a:bodyPr wrap="square" lIns="0" tIns="0" rIns="0" bIns="0" rtlCol="0" anchor="t">
            <a:spAutoFit/>
          </a:bodyPr>
          <a:lstStyle/>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Not at all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Slightly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Moderately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Very confident</a:t>
            </a:r>
          </a:p>
          <a:p>
            <a:pPr marL="285750" indent="-285750">
              <a:lnSpc>
                <a:spcPct val="150000"/>
              </a:lnSpc>
              <a:buFont typeface="Wingdings" panose="05000000000000000000" pitchFamily="2" charset="2"/>
              <a:buChar char="q"/>
            </a:pPr>
            <a:r>
              <a:rPr lang="en-US">
                <a:solidFill>
                  <a:schemeClr val="tx1">
                    <a:lumMod val="50000"/>
                  </a:schemeClr>
                </a:solidFill>
                <a:latin typeface="Avenir Light"/>
                <a:cs typeface="Avenir Light"/>
              </a:rPr>
              <a:t>Extremely confident</a:t>
            </a:r>
          </a:p>
          <a:p>
            <a:pPr marL="285750" indent="-285750">
              <a:lnSpc>
                <a:spcPct val="150000"/>
              </a:lnSpc>
              <a:buFont typeface="Wingdings" panose="05000000000000000000" pitchFamily="2" charset="2"/>
              <a:buChar char="q"/>
            </a:pPr>
            <a:endParaRPr lang="en-US">
              <a:solidFill>
                <a:schemeClr val="tx1">
                  <a:lumMod val="50000"/>
                </a:schemeClr>
              </a:solidFill>
              <a:latin typeface="Avenir Light"/>
              <a:cs typeface="Avenir Light"/>
            </a:endParaRPr>
          </a:p>
          <a:p>
            <a:pPr>
              <a:lnSpc>
                <a:spcPct val="150000"/>
              </a:lnSpc>
            </a:pPr>
            <a:endParaRPr lang="en-US">
              <a:solidFill>
                <a:schemeClr val="tx1">
                  <a:lumMod val="50000"/>
                </a:schemeClr>
              </a:solidFill>
              <a:latin typeface="Avenir Light"/>
              <a:cs typeface="Avenir Light"/>
            </a:endParaRPr>
          </a:p>
        </p:txBody>
      </p:sp>
      <p:sp>
        <p:nvSpPr>
          <p:cNvPr id="2" name="Rectangle 1">
            <a:extLst>
              <a:ext uri="{FF2B5EF4-FFF2-40B4-BE49-F238E27FC236}">
                <a16:creationId xmlns:a16="http://schemas.microsoft.com/office/drawing/2014/main" id="{B8E20F38-15CF-4EB8-2F83-02E8B7EACA2E}"/>
              </a:ext>
            </a:extLst>
          </p:cNvPr>
          <p:cNvSpPr/>
          <p:nvPr/>
        </p:nvSpPr>
        <p:spPr>
          <a:xfrm>
            <a:off x="6195317" y="269002"/>
            <a:ext cx="2422903" cy="542656"/>
          </a:xfrm>
          <a:prstGeom prst="rect">
            <a:avLst/>
          </a:prstGeom>
          <a:solidFill>
            <a:srgbClr val="36BF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1B189DC5-6C93-47F4-6772-612F9C9D0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608" y="6008612"/>
            <a:ext cx="3018497" cy="781834"/>
          </a:xfrm>
          <a:prstGeom prst="rect">
            <a:avLst/>
          </a:prstGeom>
        </p:spPr>
      </p:pic>
    </p:spTree>
    <p:extLst>
      <p:ext uri="{BB962C8B-B14F-4D97-AF65-F5344CB8AC3E}">
        <p14:creationId xmlns:p14="http://schemas.microsoft.com/office/powerpoint/2010/main" val="207483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BD69-40CA-B2DF-CEE4-ADDA14298601}"/>
              </a:ext>
            </a:extLst>
          </p:cNvPr>
          <p:cNvSpPr>
            <a:spLocks noGrp="1"/>
          </p:cNvSpPr>
          <p:nvPr>
            <p:ph type="title"/>
          </p:nvPr>
        </p:nvSpPr>
        <p:spPr/>
        <p:txBody>
          <a:bodyPr/>
          <a:lstStyle/>
          <a:p>
            <a:r>
              <a:rPr lang="en-US"/>
              <a:t>Purpose AND OUTCOME</a:t>
            </a:r>
          </a:p>
        </p:txBody>
      </p:sp>
      <p:sp>
        <p:nvSpPr>
          <p:cNvPr id="3" name="Slide Number Placeholder 2">
            <a:extLst>
              <a:ext uri="{FF2B5EF4-FFF2-40B4-BE49-F238E27FC236}">
                <a16:creationId xmlns:a16="http://schemas.microsoft.com/office/drawing/2014/main" id="{5B969748-CDE1-A736-97F7-508771EC3E18}"/>
              </a:ext>
            </a:extLst>
          </p:cNvPr>
          <p:cNvSpPr>
            <a:spLocks noGrp="1"/>
          </p:cNvSpPr>
          <p:nvPr>
            <p:ph type="sldNum" sz="quarter" idx="12"/>
          </p:nvPr>
        </p:nvSpPr>
        <p:spPr/>
        <p:txBody>
          <a:bodyPr/>
          <a:lstStyle/>
          <a:p>
            <a:fld id="{CFBA6597-D7DA-DC49-90B6-6291F05CD5D3}" type="slidenum">
              <a:rPr lang="en-US" smtClean="0"/>
              <a:t>7</a:t>
            </a:fld>
            <a:endParaRPr lang="en-US"/>
          </a:p>
        </p:txBody>
      </p:sp>
      <p:sp>
        <p:nvSpPr>
          <p:cNvPr id="5" name="TextBox 4">
            <a:extLst>
              <a:ext uri="{FF2B5EF4-FFF2-40B4-BE49-F238E27FC236}">
                <a16:creationId xmlns:a16="http://schemas.microsoft.com/office/drawing/2014/main" id="{0BA58A0C-4E1D-29CF-769F-71647DF5E9EC}"/>
              </a:ext>
            </a:extLst>
          </p:cNvPr>
          <p:cNvSpPr txBox="1"/>
          <p:nvPr/>
        </p:nvSpPr>
        <p:spPr>
          <a:xfrm>
            <a:off x="687342" y="1098402"/>
            <a:ext cx="7999455" cy="65556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sz="2400">
              <a:solidFill>
                <a:srgbClr val="002060"/>
              </a:solidFill>
              <a:latin typeface="Avenir Light"/>
              <a:cs typeface="Avenir Light"/>
            </a:endParaRPr>
          </a:p>
          <a:p>
            <a:pPr marL="285750" indent="-285750">
              <a:buFont typeface="Arial"/>
              <a:buChar char="•"/>
            </a:pPr>
            <a:r>
              <a:rPr lang="en-US" sz="2200">
                <a:solidFill>
                  <a:srgbClr val="002060"/>
                </a:solidFill>
                <a:latin typeface="Avenir Light"/>
                <a:cs typeface="Avenir Light"/>
              </a:rPr>
              <a:t>To provide an annual update on the Public Health Service (PHS) response to outbreaks and pandemics utilizing the Incident Command System (ICS) and understanding/appreciating the role of Health &amp; Human Services Agency (HHSA) personnel as Disaster Service Workers (DSW). </a:t>
            </a:r>
          </a:p>
          <a:p>
            <a:endParaRPr lang="en-US" sz="2200">
              <a:solidFill>
                <a:srgbClr val="002060"/>
              </a:solidFill>
              <a:latin typeface="Avenir Light"/>
              <a:cs typeface="Avenir Light"/>
            </a:endParaRPr>
          </a:p>
          <a:p>
            <a:pPr marL="285750" indent="-285750">
              <a:buFont typeface="Arial"/>
              <a:buChar char="•"/>
            </a:pPr>
            <a:r>
              <a:rPr lang="en-US" sz="2200">
                <a:solidFill>
                  <a:srgbClr val="002060"/>
                </a:solidFill>
                <a:latin typeface="Avenir Light"/>
                <a:cs typeface="Avenir Light"/>
              </a:rPr>
              <a:t>This training lesson examines </a:t>
            </a:r>
            <a:r>
              <a:rPr lang="en-US" sz="2200">
                <a:solidFill>
                  <a:srgbClr val="002060"/>
                </a:solidFill>
                <a:latin typeface="Avenir Light"/>
              </a:rPr>
              <a:t>the experiences of County of San Diego (CoSD) in managing events of public health significance, introduces a high-level look at  ICS, and the integration with partnerships and the community. </a:t>
            </a:r>
          </a:p>
          <a:p>
            <a:endParaRPr lang="en-US" sz="2200">
              <a:solidFill>
                <a:srgbClr val="002060"/>
              </a:solidFill>
              <a:latin typeface="Avenir Light"/>
            </a:endParaRPr>
          </a:p>
          <a:p>
            <a:pPr marL="285750" indent="-285750">
              <a:buFont typeface="Arial"/>
              <a:buChar char="•"/>
            </a:pPr>
            <a:r>
              <a:rPr lang="en-US" sz="2200">
                <a:solidFill>
                  <a:srgbClr val="002060"/>
                </a:solidFill>
                <a:latin typeface="Avenir Light"/>
                <a:cs typeface="Avenir Light"/>
              </a:rPr>
              <a:t>This training should lead to improved confidence of staff in carrying out their public health practice as measured in the post training survey, achieving 60% moderately confident or above.</a:t>
            </a:r>
          </a:p>
          <a:p>
            <a:endParaRPr lang="en-US" sz="1600">
              <a:solidFill>
                <a:srgbClr val="002060"/>
              </a:solidFill>
              <a:latin typeface="Avenir Light"/>
              <a:cs typeface="Arial"/>
            </a:endParaRPr>
          </a:p>
          <a:p>
            <a:endParaRPr lang="en-US" sz="1500" i="1" cap="all">
              <a:solidFill>
                <a:schemeClr val="accent5">
                  <a:lumMod val="49000"/>
                </a:schemeClr>
              </a:solidFill>
              <a:latin typeface="Times New Roman"/>
              <a:cs typeface="Arial"/>
            </a:endParaRPr>
          </a:p>
          <a:p>
            <a:endParaRPr lang="en-US" sz="2900" cap="all">
              <a:solidFill>
                <a:schemeClr val="accent5">
                  <a:lumMod val="49000"/>
                </a:schemeClr>
              </a:solidFill>
              <a:latin typeface="Arial"/>
              <a:cs typeface="Arial"/>
            </a:endParaRPr>
          </a:p>
          <a:p>
            <a:endParaRPr lang="en-US" i="1" cap="all">
              <a:solidFill>
                <a:schemeClr val="accent5">
                  <a:lumMod val="49000"/>
                </a:schemeClr>
              </a:solidFill>
              <a:latin typeface="Arial"/>
              <a:cs typeface="Arial"/>
            </a:endParaRPr>
          </a:p>
          <a:p>
            <a:endParaRPr lang="en-US" sz="1600">
              <a:solidFill>
                <a:schemeClr val="accent5">
                  <a:lumMod val="49000"/>
                </a:schemeClr>
              </a:solidFill>
              <a:latin typeface="Avenir Light"/>
              <a:cs typeface="Arial"/>
            </a:endParaRPr>
          </a:p>
        </p:txBody>
      </p:sp>
    </p:spTree>
    <p:extLst>
      <p:ext uri="{BB962C8B-B14F-4D97-AF65-F5344CB8AC3E}">
        <p14:creationId xmlns:p14="http://schemas.microsoft.com/office/powerpoint/2010/main" val="2272522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729BD-01BF-8567-C925-0803A65DF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7C8BE-F08D-F4F6-CF6D-5631E05C9FB7}"/>
              </a:ext>
            </a:extLst>
          </p:cNvPr>
          <p:cNvSpPr>
            <a:spLocks noGrp="1"/>
          </p:cNvSpPr>
          <p:nvPr>
            <p:ph type="title"/>
          </p:nvPr>
        </p:nvSpPr>
        <p:spPr>
          <a:xfrm>
            <a:off x="593905" y="138052"/>
            <a:ext cx="5326743" cy="741362"/>
          </a:xfrm>
        </p:spPr>
        <p:txBody>
          <a:bodyPr/>
          <a:lstStyle/>
          <a:p>
            <a:r>
              <a:rPr lang="en-US"/>
              <a:t>OBJECTIVES</a:t>
            </a:r>
            <a:endParaRPr lang="en-US">
              <a:solidFill>
                <a:srgbClr val="FF0000"/>
              </a:solidFill>
            </a:endParaRPr>
          </a:p>
        </p:txBody>
      </p:sp>
      <p:sp>
        <p:nvSpPr>
          <p:cNvPr id="5" name="Slide Number Placeholder 4">
            <a:extLst>
              <a:ext uri="{FF2B5EF4-FFF2-40B4-BE49-F238E27FC236}">
                <a16:creationId xmlns:a16="http://schemas.microsoft.com/office/drawing/2014/main" id="{641EC54F-3040-996D-614A-03A84C1F97B4}"/>
              </a:ext>
            </a:extLst>
          </p:cNvPr>
          <p:cNvSpPr>
            <a:spLocks noGrp="1"/>
          </p:cNvSpPr>
          <p:nvPr>
            <p:ph type="sldNum" sz="quarter" idx="12"/>
          </p:nvPr>
        </p:nvSpPr>
        <p:spPr/>
        <p:txBody>
          <a:bodyPr/>
          <a:lstStyle/>
          <a:p>
            <a:fld id="{CFBA6597-D7DA-DC49-90B6-6291F05CD5D3}" type="slidenum">
              <a:rPr lang="en-US" smtClean="0"/>
              <a:t>8</a:t>
            </a:fld>
            <a:endParaRPr lang="en-US"/>
          </a:p>
        </p:txBody>
      </p:sp>
      <p:sp>
        <p:nvSpPr>
          <p:cNvPr id="6" name="Rectangle 5">
            <a:extLst>
              <a:ext uri="{FF2B5EF4-FFF2-40B4-BE49-F238E27FC236}">
                <a16:creationId xmlns:a16="http://schemas.microsoft.com/office/drawing/2014/main" id="{925A5140-E375-3177-3049-E177827D47AF}"/>
              </a:ext>
            </a:extLst>
          </p:cNvPr>
          <p:cNvSpPr/>
          <p:nvPr/>
        </p:nvSpPr>
        <p:spPr>
          <a:xfrm>
            <a:off x="0" y="879414"/>
            <a:ext cx="9144000" cy="43159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a:t>Outbreak and Pandemic Management Under ICS</a:t>
            </a:r>
          </a:p>
        </p:txBody>
      </p:sp>
      <p:graphicFrame>
        <p:nvGraphicFramePr>
          <p:cNvPr id="9" name="Diagram 8">
            <a:extLst>
              <a:ext uri="{FF2B5EF4-FFF2-40B4-BE49-F238E27FC236}">
                <a16:creationId xmlns:a16="http://schemas.microsoft.com/office/drawing/2014/main" id="{69291C48-5B23-80A1-7ED4-822B270D4AA2}"/>
              </a:ext>
            </a:extLst>
          </p:cNvPr>
          <p:cNvGraphicFramePr/>
          <p:nvPr>
            <p:extLst>
              <p:ext uri="{D42A27DB-BD31-4B8C-83A1-F6EECF244321}">
                <p14:modId xmlns:p14="http://schemas.microsoft.com/office/powerpoint/2010/main" val="1726320143"/>
              </p:ext>
            </p:extLst>
          </p:nvPr>
        </p:nvGraphicFramePr>
        <p:xfrm>
          <a:off x="0" y="1186524"/>
          <a:ext cx="9144000" cy="5671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D090651-4599-1832-6347-B4996D007AD7}"/>
              </a:ext>
            </a:extLst>
          </p:cNvPr>
          <p:cNvSpPr txBox="1"/>
          <p:nvPr/>
        </p:nvSpPr>
        <p:spPr>
          <a:xfrm>
            <a:off x="310915" y="1591132"/>
            <a:ext cx="390705" cy="246221"/>
          </a:xfrm>
          <a:prstGeom prst="rect">
            <a:avLst/>
          </a:prstGeom>
          <a:noFill/>
        </p:spPr>
        <p:txBody>
          <a:bodyPr wrap="square" lIns="0" tIns="0" rIns="0" bIns="0" rtlCol="0">
            <a:spAutoFit/>
          </a:bodyPr>
          <a:lstStyle/>
          <a:p>
            <a:r>
              <a:rPr lang="en-US" sz="1600">
                <a:solidFill>
                  <a:schemeClr val="tx2"/>
                </a:solidFill>
                <a:latin typeface="Avenir Light"/>
                <a:cs typeface="Avenir Light"/>
              </a:rPr>
              <a:t>1</a:t>
            </a:r>
          </a:p>
        </p:txBody>
      </p:sp>
      <p:sp>
        <p:nvSpPr>
          <p:cNvPr id="4" name="TextBox 3">
            <a:extLst>
              <a:ext uri="{FF2B5EF4-FFF2-40B4-BE49-F238E27FC236}">
                <a16:creationId xmlns:a16="http://schemas.microsoft.com/office/drawing/2014/main" id="{9E1D4431-5EE3-CC81-3D03-032D9462D4A3}"/>
              </a:ext>
            </a:extLst>
          </p:cNvPr>
          <p:cNvSpPr txBox="1"/>
          <p:nvPr/>
        </p:nvSpPr>
        <p:spPr>
          <a:xfrm>
            <a:off x="837557" y="2354294"/>
            <a:ext cx="574495" cy="246221"/>
          </a:xfrm>
          <a:prstGeom prst="rect">
            <a:avLst/>
          </a:prstGeom>
          <a:noFill/>
        </p:spPr>
        <p:txBody>
          <a:bodyPr wrap="square" lIns="0" tIns="0" rIns="0" bIns="0" rtlCol="0">
            <a:spAutoFit/>
          </a:bodyPr>
          <a:lstStyle/>
          <a:p>
            <a:r>
              <a:rPr lang="en-US" sz="1600">
                <a:solidFill>
                  <a:schemeClr val="tx2"/>
                </a:solidFill>
                <a:latin typeface="Avenir Light"/>
                <a:cs typeface="Avenir Light"/>
              </a:rPr>
              <a:t>2</a:t>
            </a:r>
          </a:p>
        </p:txBody>
      </p:sp>
      <p:sp>
        <p:nvSpPr>
          <p:cNvPr id="7" name="TextBox 6">
            <a:extLst>
              <a:ext uri="{FF2B5EF4-FFF2-40B4-BE49-F238E27FC236}">
                <a16:creationId xmlns:a16="http://schemas.microsoft.com/office/drawing/2014/main" id="{7E6F11AD-7C9B-DD0E-C3D7-3F30880B4B01}"/>
              </a:ext>
            </a:extLst>
          </p:cNvPr>
          <p:cNvSpPr txBox="1"/>
          <p:nvPr/>
        </p:nvSpPr>
        <p:spPr>
          <a:xfrm>
            <a:off x="1058952" y="3137049"/>
            <a:ext cx="419100" cy="246221"/>
          </a:xfrm>
          <a:prstGeom prst="rect">
            <a:avLst/>
          </a:prstGeom>
          <a:noFill/>
        </p:spPr>
        <p:txBody>
          <a:bodyPr wrap="square" lIns="0" tIns="0" rIns="0" bIns="0" rtlCol="0">
            <a:spAutoFit/>
          </a:bodyPr>
          <a:lstStyle/>
          <a:p>
            <a:r>
              <a:rPr lang="en-US" sz="1600">
                <a:solidFill>
                  <a:schemeClr val="tx2"/>
                </a:solidFill>
                <a:latin typeface="Avenir Light"/>
                <a:cs typeface="Avenir Light"/>
              </a:rPr>
              <a:t>3</a:t>
            </a:r>
          </a:p>
        </p:txBody>
      </p:sp>
      <p:sp>
        <p:nvSpPr>
          <p:cNvPr id="8" name="TextBox 7">
            <a:extLst>
              <a:ext uri="{FF2B5EF4-FFF2-40B4-BE49-F238E27FC236}">
                <a16:creationId xmlns:a16="http://schemas.microsoft.com/office/drawing/2014/main" id="{0ADA2D62-8442-D7D6-8422-C3BCFE45897E}"/>
              </a:ext>
            </a:extLst>
          </p:cNvPr>
          <p:cNvSpPr txBox="1"/>
          <p:nvPr/>
        </p:nvSpPr>
        <p:spPr>
          <a:xfrm>
            <a:off x="1124878" y="3899150"/>
            <a:ext cx="287248" cy="246221"/>
          </a:xfrm>
          <a:prstGeom prst="rect">
            <a:avLst/>
          </a:prstGeom>
          <a:noFill/>
        </p:spPr>
        <p:txBody>
          <a:bodyPr wrap="square" lIns="0" tIns="0" rIns="0" bIns="0" rtlCol="0">
            <a:spAutoFit/>
          </a:bodyPr>
          <a:lstStyle/>
          <a:p>
            <a:r>
              <a:rPr lang="en-US" sz="1600">
                <a:solidFill>
                  <a:schemeClr val="tx2"/>
                </a:solidFill>
                <a:latin typeface="Avenir Light"/>
                <a:cs typeface="Avenir Light"/>
              </a:rPr>
              <a:t>4</a:t>
            </a:r>
          </a:p>
        </p:txBody>
      </p:sp>
      <p:sp>
        <p:nvSpPr>
          <p:cNvPr id="10" name="TextBox 9">
            <a:extLst>
              <a:ext uri="{FF2B5EF4-FFF2-40B4-BE49-F238E27FC236}">
                <a16:creationId xmlns:a16="http://schemas.microsoft.com/office/drawing/2014/main" id="{16CAFF3C-C560-FF9D-A45F-D55C88009764}"/>
              </a:ext>
            </a:extLst>
          </p:cNvPr>
          <p:cNvSpPr txBox="1"/>
          <p:nvPr/>
        </p:nvSpPr>
        <p:spPr>
          <a:xfrm>
            <a:off x="1058952" y="4690751"/>
            <a:ext cx="419100" cy="246221"/>
          </a:xfrm>
          <a:prstGeom prst="rect">
            <a:avLst/>
          </a:prstGeom>
          <a:noFill/>
        </p:spPr>
        <p:txBody>
          <a:bodyPr wrap="square" lIns="0" tIns="0" rIns="0" bIns="0" rtlCol="0">
            <a:spAutoFit/>
          </a:bodyPr>
          <a:lstStyle/>
          <a:p>
            <a:r>
              <a:rPr lang="en-US" sz="1600">
                <a:solidFill>
                  <a:schemeClr val="tx2"/>
                </a:solidFill>
                <a:latin typeface="Avenir Light"/>
                <a:cs typeface="Avenir Light"/>
              </a:rPr>
              <a:t>5</a:t>
            </a:r>
          </a:p>
        </p:txBody>
      </p:sp>
      <p:sp>
        <p:nvSpPr>
          <p:cNvPr id="11" name="TextBox 10">
            <a:extLst>
              <a:ext uri="{FF2B5EF4-FFF2-40B4-BE49-F238E27FC236}">
                <a16:creationId xmlns:a16="http://schemas.microsoft.com/office/drawing/2014/main" id="{4EC252BD-578D-542B-ACC0-7ACBA2DA3BAD}"/>
              </a:ext>
            </a:extLst>
          </p:cNvPr>
          <p:cNvSpPr txBox="1"/>
          <p:nvPr/>
        </p:nvSpPr>
        <p:spPr>
          <a:xfrm>
            <a:off x="325573" y="6233239"/>
            <a:ext cx="376147" cy="246221"/>
          </a:xfrm>
          <a:prstGeom prst="rect">
            <a:avLst/>
          </a:prstGeom>
          <a:noFill/>
        </p:spPr>
        <p:txBody>
          <a:bodyPr wrap="square" lIns="0" tIns="0" rIns="0" bIns="0" rtlCol="0">
            <a:spAutoFit/>
          </a:bodyPr>
          <a:lstStyle/>
          <a:p>
            <a:r>
              <a:rPr lang="en-US" sz="1600">
                <a:solidFill>
                  <a:schemeClr val="tx2"/>
                </a:solidFill>
                <a:latin typeface="Avenir Light"/>
                <a:cs typeface="Avenir Light"/>
              </a:rPr>
              <a:t>7 </a:t>
            </a:r>
          </a:p>
        </p:txBody>
      </p:sp>
      <p:pic>
        <p:nvPicPr>
          <p:cNvPr id="14" name="Picture 13">
            <a:extLst>
              <a:ext uri="{FF2B5EF4-FFF2-40B4-BE49-F238E27FC236}">
                <a16:creationId xmlns:a16="http://schemas.microsoft.com/office/drawing/2014/main" id="{AD5D983F-1C18-31EB-78FB-51796E71CC44}"/>
              </a:ext>
            </a:extLst>
          </p:cNvPr>
          <p:cNvPicPr>
            <a:picLocks noChangeAspect="1"/>
          </p:cNvPicPr>
          <p:nvPr/>
        </p:nvPicPr>
        <p:blipFill>
          <a:blip r:embed="rId8"/>
          <a:stretch>
            <a:fillRect/>
          </a:stretch>
        </p:blipFill>
        <p:spPr>
          <a:xfrm>
            <a:off x="5548070" y="136525"/>
            <a:ext cx="3595930" cy="679060"/>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B6673191-B491-9CC8-44C6-CB660014E6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5503" y="65666"/>
            <a:ext cx="3018497" cy="781834"/>
          </a:xfrm>
          <a:prstGeom prst="rect">
            <a:avLst/>
          </a:prstGeom>
        </p:spPr>
      </p:pic>
      <p:sp>
        <p:nvSpPr>
          <p:cNvPr id="13" name="TextBox 12">
            <a:extLst>
              <a:ext uri="{FF2B5EF4-FFF2-40B4-BE49-F238E27FC236}">
                <a16:creationId xmlns:a16="http://schemas.microsoft.com/office/drawing/2014/main" id="{0A7AE5D0-F4BC-93B8-5716-E4775E08E927}"/>
              </a:ext>
            </a:extLst>
          </p:cNvPr>
          <p:cNvSpPr txBox="1"/>
          <p:nvPr/>
        </p:nvSpPr>
        <p:spPr>
          <a:xfrm>
            <a:off x="768635" y="5454130"/>
            <a:ext cx="574495" cy="246221"/>
          </a:xfrm>
          <a:prstGeom prst="rect">
            <a:avLst/>
          </a:prstGeom>
          <a:noFill/>
        </p:spPr>
        <p:txBody>
          <a:bodyPr wrap="square" lIns="0" tIns="0" rIns="0" bIns="0" rtlCol="0">
            <a:spAutoFit/>
          </a:bodyPr>
          <a:lstStyle/>
          <a:p>
            <a:r>
              <a:rPr lang="en-US" sz="1600">
                <a:solidFill>
                  <a:schemeClr val="tx2"/>
                </a:solidFill>
                <a:latin typeface="Avenir Light"/>
                <a:cs typeface="Avenir Light"/>
              </a:rPr>
              <a:t>6</a:t>
            </a:r>
          </a:p>
        </p:txBody>
      </p:sp>
    </p:spTree>
    <p:extLst>
      <p:ext uri="{BB962C8B-B14F-4D97-AF65-F5344CB8AC3E}">
        <p14:creationId xmlns:p14="http://schemas.microsoft.com/office/powerpoint/2010/main" val="201406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43533-4AFD-CFD0-133F-0D2A41BE6E34}"/>
              </a:ext>
            </a:extLst>
          </p:cNvPr>
          <p:cNvSpPr>
            <a:spLocks noGrp="1"/>
          </p:cNvSpPr>
          <p:nvPr>
            <p:ph type="title"/>
          </p:nvPr>
        </p:nvSpPr>
        <p:spPr/>
        <p:txBody>
          <a:bodyPr/>
          <a:lstStyle/>
          <a:p>
            <a:r>
              <a:rPr lang="en-US"/>
              <a:t>The Process</a:t>
            </a:r>
          </a:p>
        </p:txBody>
      </p:sp>
      <p:sp>
        <p:nvSpPr>
          <p:cNvPr id="3" name="Slide Number Placeholder 2">
            <a:extLst>
              <a:ext uri="{FF2B5EF4-FFF2-40B4-BE49-F238E27FC236}">
                <a16:creationId xmlns:a16="http://schemas.microsoft.com/office/drawing/2014/main" id="{B0DB5C9E-617E-BEF7-B130-E1543EE9B8DE}"/>
              </a:ext>
            </a:extLst>
          </p:cNvPr>
          <p:cNvSpPr>
            <a:spLocks noGrp="1"/>
          </p:cNvSpPr>
          <p:nvPr>
            <p:ph type="sldNum" sz="quarter" idx="12"/>
          </p:nvPr>
        </p:nvSpPr>
        <p:spPr/>
        <p:txBody>
          <a:bodyPr/>
          <a:lstStyle/>
          <a:p>
            <a:fld id="{CFBA6597-D7DA-DC49-90B6-6291F05CD5D3}" type="slidenum">
              <a:rPr lang="en-US" smtClean="0"/>
              <a:t>9</a:t>
            </a:fld>
            <a:endParaRPr lang="en-US"/>
          </a:p>
        </p:txBody>
      </p:sp>
      <p:sp>
        <p:nvSpPr>
          <p:cNvPr id="4" name="Text Placeholder 3">
            <a:extLst>
              <a:ext uri="{FF2B5EF4-FFF2-40B4-BE49-F238E27FC236}">
                <a16:creationId xmlns:a16="http://schemas.microsoft.com/office/drawing/2014/main" id="{36F0C5E1-F7C4-98E0-8BF7-9A7BB03A304A}"/>
              </a:ext>
            </a:extLst>
          </p:cNvPr>
          <p:cNvSpPr>
            <a:spLocks noGrp="1"/>
          </p:cNvSpPr>
          <p:nvPr>
            <p:ph type="body" sz="quarter" idx="13"/>
          </p:nvPr>
        </p:nvSpPr>
        <p:spPr>
          <a:xfrm>
            <a:off x="993094" y="1155474"/>
            <a:ext cx="7393667" cy="589641"/>
          </a:xfrm>
        </p:spPr>
        <p:txBody>
          <a:bodyPr vert="horz" lIns="0" tIns="0" rIns="0" bIns="0" rtlCol="0" anchor="t">
            <a:noAutofit/>
          </a:bodyPr>
          <a:lstStyle/>
          <a:p>
            <a:pPr algn="ctr"/>
            <a:r>
              <a:rPr lang="en-US">
                <a:cs typeface="Arial"/>
              </a:rPr>
              <a:t>Disaster Preparedness and response</a:t>
            </a:r>
          </a:p>
        </p:txBody>
      </p:sp>
      <p:sp>
        <p:nvSpPr>
          <p:cNvPr id="5" name="Content Placeholder 4">
            <a:extLst>
              <a:ext uri="{FF2B5EF4-FFF2-40B4-BE49-F238E27FC236}">
                <a16:creationId xmlns:a16="http://schemas.microsoft.com/office/drawing/2014/main" id="{08D8815A-6075-D7CE-6F10-EED1422FDCB6}"/>
              </a:ext>
            </a:extLst>
          </p:cNvPr>
          <p:cNvSpPr>
            <a:spLocks noGrp="1"/>
          </p:cNvSpPr>
          <p:nvPr>
            <p:ph idx="1"/>
          </p:nvPr>
        </p:nvSpPr>
        <p:spPr>
          <a:xfrm>
            <a:off x="693056" y="4016827"/>
            <a:ext cx="7993743" cy="2846389"/>
          </a:xfrm>
        </p:spPr>
        <p:txBody>
          <a:bodyPr vert="horz" lIns="0" tIns="0" rIns="0" bIns="0" rtlCol="0" anchor="t">
            <a:normAutofit fontScale="77500" lnSpcReduction="20000"/>
          </a:bodyPr>
          <a:lstStyle/>
          <a:p>
            <a:r>
              <a:rPr lang="en-US" sz="2000">
                <a:solidFill>
                  <a:srgbClr val="002060"/>
                </a:solidFill>
                <a:latin typeface="Avenir Light"/>
                <a:cs typeface="Arial"/>
              </a:rPr>
              <a:t>Outbreaks may result in a local emergency being declared.</a:t>
            </a:r>
            <a:endParaRPr lang="en-US" sz="2000">
              <a:cs typeface="Arial"/>
            </a:endParaRPr>
          </a:p>
          <a:p>
            <a:pPr>
              <a:buClr>
                <a:srgbClr val="606060"/>
              </a:buClr>
            </a:pPr>
            <a:r>
              <a:rPr lang="en-US" sz="2000" err="1">
                <a:solidFill>
                  <a:srgbClr val="002060"/>
                </a:solidFill>
                <a:latin typeface="Avenir Light"/>
                <a:cs typeface="Arial"/>
              </a:rPr>
              <a:t>CoSD</a:t>
            </a:r>
            <a:r>
              <a:rPr lang="en-US" sz="2000">
                <a:solidFill>
                  <a:srgbClr val="002060"/>
                </a:solidFill>
                <a:latin typeface="Avenir Light"/>
                <a:cs typeface="Arial"/>
              </a:rPr>
              <a:t> prepares for emergency events that includes definitive plans, redundancy, integration, training, partnership and evaluation of experiences. </a:t>
            </a:r>
            <a:endParaRPr lang="en-US" sz="2000">
              <a:cs typeface="Arial"/>
            </a:endParaRPr>
          </a:p>
          <a:p>
            <a:pPr>
              <a:buClr>
                <a:srgbClr val="606060"/>
              </a:buClr>
            </a:pPr>
            <a:r>
              <a:rPr lang="en-US" sz="2000">
                <a:solidFill>
                  <a:srgbClr val="002060"/>
                </a:solidFill>
                <a:latin typeface="Avenir Light"/>
                <a:cs typeface="Arial"/>
              </a:rPr>
              <a:t>All HHSA personnel may have a role in the response to emergency events and need a basic understanding of the organizational process of ICS. </a:t>
            </a:r>
          </a:p>
          <a:p>
            <a:pPr>
              <a:buClr>
                <a:srgbClr val="606060"/>
              </a:buClr>
            </a:pPr>
            <a:r>
              <a:rPr lang="en-US" sz="2000">
                <a:solidFill>
                  <a:srgbClr val="002060"/>
                </a:solidFill>
                <a:latin typeface="Avenir Light"/>
                <a:cs typeface="Arial"/>
              </a:rPr>
              <a:t>All public employees are Disaster Service Workers (DSWs) subject to activities by their supervisor or by law.</a:t>
            </a:r>
          </a:p>
          <a:p>
            <a:pPr>
              <a:buClr>
                <a:srgbClr val="606060"/>
              </a:buClr>
            </a:pPr>
            <a:endParaRPr lang="en-US" sz="1400">
              <a:solidFill>
                <a:srgbClr val="0A0C04"/>
              </a:solidFill>
              <a:cs typeface="Arial"/>
            </a:endParaRPr>
          </a:p>
        </p:txBody>
      </p:sp>
      <p:pic>
        <p:nvPicPr>
          <p:cNvPr id="6" name="Picture 5">
            <a:extLst>
              <a:ext uri="{FF2B5EF4-FFF2-40B4-BE49-F238E27FC236}">
                <a16:creationId xmlns:a16="http://schemas.microsoft.com/office/drawing/2014/main" id="{6A7F60FC-63BB-F984-BF7F-DA228710A103}"/>
              </a:ext>
            </a:extLst>
          </p:cNvPr>
          <p:cNvPicPr>
            <a:picLocks noChangeAspect="1"/>
          </p:cNvPicPr>
          <p:nvPr/>
        </p:nvPicPr>
        <p:blipFill>
          <a:blip r:embed="rId3"/>
          <a:stretch>
            <a:fillRect/>
          </a:stretch>
        </p:blipFill>
        <p:spPr>
          <a:xfrm>
            <a:off x="3014663" y="1738313"/>
            <a:ext cx="3900488" cy="21383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0840630"/>
      </p:ext>
    </p:extLst>
  </p:cSld>
  <p:clrMapOvr>
    <a:masterClrMapping/>
  </p:clrMapOvr>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1_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618FF8102DF845A174196FE18D3C93" ma:contentTypeVersion="13" ma:contentTypeDescription="Create a new document." ma:contentTypeScope="" ma:versionID="0cb7a752ea70573e63a047450ac335ea">
  <xsd:schema xmlns:xsd="http://www.w3.org/2001/XMLSchema" xmlns:xs="http://www.w3.org/2001/XMLSchema" xmlns:p="http://schemas.microsoft.com/office/2006/metadata/properties" xmlns:ns2="787dd480-9bd9-4d04-bfa9-0e1741d429db" xmlns:ns3="d3fbdd45-96c9-4ead-9afe-c965a536019e" targetNamespace="http://schemas.microsoft.com/office/2006/metadata/properties" ma:root="true" ma:fieldsID="6ddf770b1fa87c0c21ff75ed4655ca1b" ns2:_="" ns3:_="">
    <xsd:import namespace="787dd480-9bd9-4d04-bfa9-0e1741d429db"/>
    <xsd:import namespace="d3fbdd45-96c9-4ead-9afe-c965a53601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dd480-9bd9-4d04-bfa9-0e1741d42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b8cc222-65fd-42cc-aeaa-058f903907f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fbdd45-96c9-4ead-9afe-c965a536019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19915ad-b90b-446f-a1e5-ad73c417308e}" ma:internalName="TaxCatchAll" ma:showField="CatchAllData" ma:web="d3fbdd45-96c9-4ead-9afe-c965a53601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3fbdd45-96c9-4ead-9afe-c965a536019e" xsi:nil="true"/>
    <lcf76f155ced4ddcb4097134ff3c332f xmlns="787dd480-9bd9-4d04-bfa9-0e1741d429d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74FA33D-8C8A-4BA5-9E71-50D54F19AF3B}">
  <ds:schemaRefs>
    <ds:schemaRef ds:uri="http://schemas.microsoft.com/sharepoint/v3/contenttype/forms"/>
  </ds:schemaRefs>
</ds:datastoreItem>
</file>

<file path=customXml/itemProps2.xml><?xml version="1.0" encoding="utf-8"?>
<ds:datastoreItem xmlns:ds="http://schemas.openxmlformats.org/officeDocument/2006/customXml" ds:itemID="{F8BA66A3-FC9D-4E82-8803-DC4EC05778F8}">
  <ds:schemaRefs>
    <ds:schemaRef ds:uri="787dd480-9bd9-4d04-bfa9-0e1741d429db"/>
    <ds:schemaRef ds:uri="d3fbdd45-96c9-4ead-9afe-c965a53601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A5F974D-F59C-4C4D-B72B-CB87ACC4C4C9}">
  <ds:schemaRefs>
    <ds:schemaRef ds:uri="http://purl.org/dc/elements/1.1/"/>
    <ds:schemaRef ds:uri="http://www.w3.org/XML/1998/namespace"/>
    <ds:schemaRef ds:uri="http://schemas.openxmlformats.org/package/2006/metadata/core-properties"/>
    <ds:schemaRef ds:uri="d3fbdd45-96c9-4ead-9afe-c965a536019e"/>
    <ds:schemaRef ds:uri="http://schemas.microsoft.com/office/2006/documentManagement/types"/>
    <ds:schemaRef ds:uri="http://purl.org/dc/dcmitype/"/>
    <ds:schemaRef ds:uri="787dd480-9bd9-4d04-bfa9-0e1741d429db"/>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9639</Words>
  <Application>Microsoft Office PowerPoint</Application>
  <PresentationFormat>On-screen Show (4:3)</PresentationFormat>
  <Paragraphs>1022</Paragraphs>
  <Slides>58</Slides>
  <Notes>58</Notes>
  <HiddenSlides>0</HiddenSlides>
  <MMClips>0</MMClips>
  <ScaleCrop>false</ScaleCrop>
  <HeadingPairs>
    <vt:vector size="4" baseType="variant">
      <vt:variant>
        <vt:lpstr>Theme</vt:lpstr>
      </vt:variant>
      <vt:variant>
        <vt:i4>6</vt:i4>
      </vt:variant>
      <vt:variant>
        <vt:lpstr>Slide Titles</vt:lpstr>
      </vt:variant>
      <vt:variant>
        <vt:i4>58</vt:i4>
      </vt:variant>
    </vt:vector>
  </HeadingPairs>
  <TitlesOfParts>
    <vt:vector size="64" baseType="lpstr">
      <vt:lpstr>LWSD 2013 Blue</vt:lpstr>
      <vt:lpstr>LWSD 2013 Blue 2</vt:lpstr>
      <vt:lpstr>LWSD 2013 Blue 3</vt:lpstr>
      <vt:lpstr>LWSD 2013 Blue 4</vt:lpstr>
      <vt:lpstr>1_LWSD 2013 Blue</vt:lpstr>
      <vt:lpstr>1_Office Theme</vt:lpstr>
      <vt:lpstr>Public Health Services Response to  Outbreaks &amp; Pandemics </vt:lpstr>
      <vt:lpstr>PowerPoint Presentation</vt:lpstr>
      <vt:lpstr>Pre-test Question 1 </vt:lpstr>
      <vt:lpstr>Pre-test Question 2</vt:lpstr>
      <vt:lpstr>Pre-test Question 3</vt:lpstr>
      <vt:lpstr>Pre-test Question 4</vt:lpstr>
      <vt:lpstr>Purpose AND OUTCOME</vt:lpstr>
      <vt:lpstr>OBJECTIVES</vt:lpstr>
      <vt:lpstr>The Process</vt:lpstr>
      <vt:lpstr>Assignments and deployments</vt:lpstr>
      <vt:lpstr>Activation support</vt:lpstr>
      <vt:lpstr>Shared preparedness training Minimal Requirements </vt:lpstr>
      <vt:lpstr>NIMS and ICS</vt:lpstr>
      <vt:lpstr>Check Understanding 1</vt:lpstr>
      <vt:lpstr>answer check</vt:lpstr>
      <vt:lpstr>What is the impact?</vt:lpstr>
      <vt:lpstr>Phases of Disaster management</vt:lpstr>
      <vt:lpstr>Outbreaks </vt:lpstr>
      <vt:lpstr>EPIDEMIOLOGY AND IMMUNIZATIONS SERVICES BRANCH (EISB)</vt:lpstr>
      <vt:lpstr>Recognizing Public Risks &amp; Solutions via EISB Focused Activities</vt:lpstr>
      <vt:lpstr>Public Health Officer (PHO)</vt:lpstr>
      <vt:lpstr>Adaptive Responses </vt:lpstr>
      <vt:lpstr>San Diego County Actions</vt:lpstr>
      <vt:lpstr>Factors impacting ICS Activation</vt:lpstr>
      <vt:lpstr>Local Guidance </vt:lpstr>
      <vt:lpstr>Check Understanding 2</vt:lpstr>
      <vt:lpstr>answer check</vt:lpstr>
      <vt:lpstr>Medical operations center</vt:lpstr>
      <vt:lpstr>Who is in charge</vt:lpstr>
      <vt:lpstr>Common ICS Positions</vt:lpstr>
      <vt:lpstr>Who staffs the MOC? </vt:lpstr>
      <vt:lpstr>Common organizational chart under ICS</vt:lpstr>
      <vt:lpstr>MOC MPOX Response</vt:lpstr>
      <vt:lpstr>Keeping everybody in the know (IAP)</vt:lpstr>
      <vt:lpstr>Requirements for AAR</vt:lpstr>
      <vt:lpstr> CHECK Understanding 3</vt:lpstr>
      <vt:lpstr>answer check</vt:lpstr>
      <vt:lpstr>PowerPoint Presentation</vt:lpstr>
      <vt:lpstr>A Look Back at Public Health Hazards and Threats: Major events </vt:lpstr>
      <vt:lpstr>Historic activations</vt:lpstr>
      <vt:lpstr>H1N1 Outbreak: 2009 – 2010</vt:lpstr>
      <vt:lpstr>Hepatitis A Virus Outbreak: 2017-2018</vt:lpstr>
      <vt:lpstr>HEP A RESPONSE</vt:lpstr>
      <vt:lpstr>Meningococcal B OUTBREAK </vt:lpstr>
      <vt:lpstr>The Viejas arena pod team </vt:lpstr>
      <vt:lpstr>COVID-19 Strategic Response Plan</vt:lpstr>
      <vt:lpstr>PowerPoint Presentation</vt:lpstr>
      <vt:lpstr>COVID-19 Activities </vt:lpstr>
      <vt:lpstr>COVID-19 AAR results</vt:lpstr>
      <vt:lpstr>summary</vt:lpstr>
      <vt:lpstr>Knowledge Check 4</vt:lpstr>
      <vt:lpstr>answer check</vt:lpstr>
      <vt:lpstr>PowerPoint Presentation</vt:lpstr>
      <vt:lpstr>POST-test Question 1</vt:lpstr>
      <vt:lpstr>POST-test Question 2</vt:lpstr>
      <vt:lpstr>POST-test Question 3</vt:lpstr>
      <vt:lpstr>POST-test Question 4</vt:lpstr>
      <vt:lpstr>Thank you. Any Questions? </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Contractor</dc:creator>
  <cp:lastModifiedBy>Bernal, Angelica M</cp:lastModifiedBy>
  <cp:revision>7</cp:revision>
  <cp:lastPrinted>2025-03-19T20:47:51Z</cp:lastPrinted>
  <dcterms:created xsi:type="dcterms:W3CDTF">2013-10-28T20:20:09Z</dcterms:created>
  <dcterms:modified xsi:type="dcterms:W3CDTF">2025-07-02T20:53:17Z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0x0101005E618FF8102DF845A174196FE18D3C93</vt:lpwstr>
  </property>
  <property fmtid="{D5CDD505-2E9C-101B-9397-08002B2CF9AE}" pid="3" name="MediaServiceImageTags">
    <vt:lpwstr/>
  </property>
</Properties>
</file>