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719" r:id="rId4"/>
    <p:sldMasterId id="2147483674" r:id="rId5"/>
    <p:sldMasterId id="2147483668" r:id="rId6"/>
  </p:sldMasterIdLst>
  <p:notesMasterIdLst>
    <p:notesMasterId r:id="rId80"/>
  </p:notesMasterIdLst>
  <p:sldIdLst>
    <p:sldId id="261" r:id="rId7"/>
    <p:sldId id="332" r:id="rId8"/>
    <p:sldId id="334" r:id="rId9"/>
    <p:sldId id="2145707077" r:id="rId10"/>
    <p:sldId id="2145707078" r:id="rId11"/>
    <p:sldId id="2145707079" r:id="rId12"/>
    <p:sldId id="2145707080" r:id="rId13"/>
    <p:sldId id="2145707218" r:id="rId14"/>
    <p:sldId id="262" r:id="rId15"/>
    <p:sldId id="264" r:id="rId16"/>
    <p:sldId id="265" r:id="rId17"/>
    <p:sldId id="266" r:id="rId18"/>
    <p:sldId id="2145707212" r:id="rId19"/>
    <p:sldId id="2145707213" r:id="rId20"/>
    <p:sldId id="268" r:id="rId21"/>
    <p:sldId id="323" r:id="rId22"/>
    <p:sldId id="2145707219" r:id="rId23"/>
    <p:sldId id="281" r:id="rId24"/>
    <p:sldId id="280" r:id="rId25"/>
    <p:sldId id="2145707220" r:id="rId26"/>
    <p:sldId id="283" r:id="rId27"/>
    <p:sldId id="330" r:id="rId28"/>
    <p:sldId id="282" r:id="rId29"/>
    <p:sldId id="284" r:id="rId30"/>
    <p:sldId id="317" r:id="rId31"/>
    <p:sldId id="327" r:id="rId32"/>
    <p:sldId id="328" r:id="rId33"/>
    <p:sldId id="296" r:id="rId34"/>
    <p:sldId id="2145707208" r:id="rId35"/>
    <p:sldId id="2145707209" r:id="rId36"/>
    <p:sldId id="304" r:id="rId37"/>
    <p:sldId id="318" r:id="rId38"/>
    <p:sldId id="331" r:id="rId39"/>
    <p:sldId id="286" r:id="rId40"/>
    <p:sldId id="285" r:id="rId41"/>
    <p:sldId id="325" r:id="rId42"/>
    <p:sldId id="287" r:id="rId43"/>
    <p:sldId id="300" r:id="rId44"/>
    <p:sldId id="307" r:id="rId45"/>
    <p:sldId id="308" r:id="rId46"/>
    <p:sldId id="288" r:id="rId47"/>
    <p:sldId id="315" r:id="rId48"/>
    <p:sldId id="320" r:id="rId49"/>
    <p:sldId id="290" r:id="rId50"/>
    <p:sldId id="2145707210" r:id="rId51"/>
    <p:sldId id="2145707211" r:id="rId52"/>
    <p:sldId id="313" r:id="rId53"/>
    <p:sldId id="293" r:id="rId54"/>
    <p:sldId id="321" r:id="rId55"/>
    <p:sldId id="314" r:id="rId56"/>
    <p:sldId id="291" r:id="rId57"/>
    <p:sldId id="294" r:id="rId58"/>
    <p:sldId id="292" r:id="rId59"/>
    <p:sldId id="295" r:id="rId60"/>
    <p:sldId id="298" r:id="rId61"/>
    <p:sldId id="322" r:id="rId62"/>
    <p:sldId id="306" r:id="rId63"/>
    <p:sldId id="309" r:id="rId64"/>
    <p:sldId id="305" r:id="rId65"/>
    <p:sldId id="324" r:id="rId66"/>
    <p:sldId id="2145707215" r:id="rId67"/>
    <p:sldId id="329" r:id="rId68"/>
    <p:sldId id="263" r:id="rId69"/>
    <p:sldId id="2145707010" r:id="rId70"/>
    <p:sldId id="2145707081" r:id="rId71"/>
    <p:sldId id="2145707082" r:id="rId72"/>
    <p:sldId id="2145707083" r:id="rId73"/>
    <p:sldId id="2145707084" r:id="rId74"/>
    <p:sldId id="2145707031" r:id="rId75"/>
    <p:sldId id="379" r:id="rId76"/>
    <p:sldId id="2145707072" r:id="rId77"/>
    <p:sldId id="2145707073" r:id="rId78"/>
    <p:sldId id="2145707074" r:id="rId79"/>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orient="horz" pos="4128">
          <p15:clr>
            <a:srgbClr val="A4A3A4"/>
          </p15:clr>
        </p15:guide>
        <p15:guide id="3" orient="horz" pos="1440" userDrawn="1">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4368"/>
    <a:srgbClr val="EFD82F"/>
    <a:srgbClr val="F1F628"/>
    <a:srgbClr val="A8D2E8"/>
    <a:srgbClr val="817FB8"/>
    <a:srgbClr val="F9A533"/>
    <a:srgbClr val="231F20"/>
    <a:srgbClr val="D0D1D2"/>
    <a:srgbClr val="4D733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1B838B-30D3-53B9-414C-CB5087B63F4B}" v="2" dt="2024-06-13T16:51:51.316"/>
    <p1510:client id="{4FC9AECC-BE16-43EE-93CA-DD95B6BA7ABB}" v="17" dt="2024-06-13T16:42:21.7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6" d="100"/>
          <a:sy n="56" d="100"/>
        </p:scale>
        <p:origin x="1508" y="44"/>
      </p:cViewPr>
      <p:guideLst>
        <p:guide orient="horz"/>
        <p:guide orient="horz" pos="4128"/>
        <p:guide orient="horz" pos="144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tableStyles" Target="tableStyle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notesMaster" Target="notesMasters/notesMaster1.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61" Type="http://schemas.openxmlformats.org/officeDocument/2006/relationships/slide" Target="slides/slide55.xml"/><Relationship Id="rId8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5FBE30-FE8F-45E9-9A15-1FCE6266E965}"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1D329866-795E-4731-BB7B-C122C6DA33F4}">
      <dgm:prSet phldrT="[Text]" custT="1"/>
      <dgm:spPr/>
      <dgm:t>
        <a:bodyPr/>
        <a:lstStyle/>
        <a:p>
          <a:r>
            <a:rPr lang="en-US" sz="2000"/>
            <a:t>Use personal language</a:t>
          </a:r>
        </a:p>
      </dgm:t>
    </dgm:pt>
    <dgm:pt modelId="{6F337E82-5ADC-4CFB-A81A-B5FE8154900D}" type="parTrans" cxnId="{572106DF-85A8-45E5-AB6E-E431018E3541}">
      <dgm:prSet/>
      <dgm:spPr/>
      <dgm:t>
        <a:bodyPr/>
        <a:lstStyle/>
        <a:p>
          <a:endParaRPr lang="en-US"/>
        </a:p>
      </dgm:t>
    </dgm:pt>
    <dgm:pt modelId="{FC2F1912-09E3-4012-85EC-5158CF12D4BC}" type="sibTrans" cxnId="{572106DF-85A8-45E5-AB6E-E431018E3541}">
      <dgm:prSet/>
      <dgm:spPr/>
      <dgm:t>
        <a:bodyPr/>
        <a:lstStyle/>
        <a:p>
          <a:endParaRPr lang="en-US"/>
        </a:p>
      </dgm:t>
    </dgm:pt>
    <dgm:pt modelId="{0D09BC7D-E602-4628-966D-58437E50E87E}">
      <dgm:prSet phldrT="[Text]" custT="1"/>
      <dgm:spPr/>
      <dgm:t>
        <a:bodyPr/>
        <a:lstStyle/>
        <a:p>
          <a:pPr>
            <a:lnSpc>
              <a:spcPct val="100000"/>
            </a:lnSpc>
          </a:pPr>
          <a:r>
            <a:rPr lang="en-US" sz="2000"/>
            <a:t>Appeal to different learning styles</a:t>
          </a:r>
        </a:p>
      </dgm:t>
    </dgm:pt>
    <dgm:pt modelId="{BBCF8ACF-0F57-4BC9-B759-9B3C7BA62BF6}" type="parTrans" cxnId="{66192FCC-5828-40E5-93F9-1DA42E7A0914}">
      <dgm:prSet/>
      <dgm:spPr/>
      <dgm:t>
        <a:bodyPr/>
        <a:lstStyle/>
        <a:p>
          <a:endParaRPr lang="en-US"/>
        </a:p>
      </dgm:t>
    </dgm:pt>
    <dgm:pt modelId="{BCD82B38-E190-4F66-A0BC-358254263167}" type="sibTrans" cxnId="{66192FCC-5828-40E5-93F9-1DA42E7A0914}">
      <dgm:prSet/>
      <dgm:spPr/>
      <dgm:t>
        <a:bodyPr/>
        <a:lstStyle/>
        <a:p>
          <a:endParaRPr lang="en-US"/>
        </a:p>
      </dgm:t>
    </dgm:pt>
    <dgm:pt modelId="{CD0AE23A-B194-449B-B802-15F993966B18}">
      <dgm:prSet phldrT="[Text]" custT="1"/>
      <dgm:spPr/>
      <dgm:t>
        <a:bodyPr/>
        <a:lstStyle/>
        <a:p>
          <a:r>
            <a:rPr lang="en-US" sz="2000"/>
            <a:t>Put action steps in order</a:t>
          </a:r>
        </a:p>
      </dgm:t>
    </dgm:pt>
    <dgm:pt modelId="{862168F8-3FB9-4B67-9094-C0F30492811E}" type="parTrans" cxnId="{F181F02A-2586-4B8C-96B0-901E8898710C}">
      <dgm:prSet/>
      <dgm:spPr/>
      <dgm:t>
        <a:bodyPr/>
        <a:lstStyle/>
        <a:p>
          <a:endParaRPr lang="en-US"/>
        </a:p>
      </dgm:t>
    </dgm:pt>
    <dgm:pt modelId="{0A93DFEA-9170-4EA9-99EF-C1EEDA48ECAC}" type="sibTrans" cxnId="{F181F02A-2586-4B8C-96B0-901E8898710C}">
      <dgm:prSet/>
      <dgm:spPr/>
      <dgm:t>
        <a:bodyPr/>
        <a:lstStyle/>
        <a:p>
          <a:endParaRPr lang="en-US"/>
        </a:p>
      </dgm:t>
    </dgm:pt>
    <dgm:pt modelId="{954B3846-0F81-471B-ABA5-A5E5978D7D27}">
      <dgm:prSet phldrT="[Text]" custT="1"/>
      <dgm:spPr/>
      <dgm:t>
        <a:bodyPr/>
        <a:lstStyle/>
        <a:p>
          <a:pPr>
            <a:lnSpc>
              <a:spcPct val="100000"/>
            </a:lnSpc>
          </a:pPr>
          <a:r>
            <a:rPr lang="en-US" sz="2000"/>
            <a:t>Appeal to emotion</a:t>
          </a:r>
        </a:p>
      </dgm:t>
    </dgm:pt>
    <dgm:pt modelId="{93B121FC-B138-4395-92B4-A7F7ED8FF3A7}" type="parTrans" cxnId="{06CAD7CA-DDF8-4D0B-9A6A-2468D6A2A09E}">
      <dgm:prSet/>
      <dgm:spPr/>
      <dgm:t>
        <a:bodyPr/>
        <a:lstStyle/>
        <a:p>
          <a:endParaRPr lang="en-US"/>
        </a:p>
      </dgm:t>
    </dgm:pt>
    <dgm:pt modelId="{B70E3774-C498-4FDD-A234-3A584D65A29C}" type="sibTrans" cxnId="{06CAD7CA-DDF8-4D0B-9A6A-2468D6A2A09E}">
      <dgm:prSet/>
      <dgm:spPr/>
      <dgm:t>
        <a:bodyPr/>
        <a:lstStyle/>
        <a:p>
          <a:endParaRPr lang="en-US"/>
        </a:p>
      </dgm:t>
    </dgm:pt>
    <dgm:pt modelId="{B4F7C46A-5214-4D0D-8160-D967ED394711}">
      <dgm:prSet phldrT="[Text]" custT="1"/>
      <dgm:spPr/>
      <dgm:t>
        <a:bodyPr/>
        <a:lstStyle/>
        <a:p>
          <a:pPr>
            <a:lnSpc>
              <a:spcPct val="100000"/>
            </a:lnSpc>
          </a:pPr>
          <a:r>
            <a:rPr lang="en-US" sz="2000"/>
            <a:t>Empower problem-solving</a:t>
          </a:r>
        </a:p>
      </dgm:t>
    </dgm:pt>
    <dgm:pt modelId="{B6EC1C60-D663-431F-AAD9-2E72DD997C05}" type="parTrans" cxnId="{000F6F12-D42C-4B21-9709-D192A5F8907B}">
      <dgm:prSet/>
      <dgm:spPr/>
      <dgm:t>
        <a:bodyPr/>
        <a:lstStyle/>
        <a:p>
          <a:endParaRPr lang="en-US"/>
        </a:p>
      </dgm:t>
    </dgm:pt>
    <dgm:pt modelId="{99E8EF3A-B90E-46B9-B5AC-9CBE4E149177}" type="sibTrans" cxnId="{000F6F12-D42C-4B21-9709-D192A5F8907B}">
      <dgm:prSet/>
      <dgm:spPr/>
      <dgm:t>
        <a:bodyPr/>
        <a:lstStyle/>
        <a:p>
          <a:endParaRPr lang="en-US"/>
        </a:p>
      </dgm:t>
    </dgm:pt>
    <dgm:pt modelId="{732E9A1B-B497-4463-8554-089D563E86F3}">
      <dgm:prSet/>
      <dgm:spPr/>
      <dgm:t>
        <a:bodyPr/>
        <a:lstStyle/>
        <a:p>
          <a:endParaRPr lang="en-US"/>
        </a:p>
      </dgm:t>
    </dgm:pt>
    <dgm:pt modelId="{3990D06B-78C4-40F1-9D3C-CC26F184EE1B}" type="parTrans" cxnId="{BC0F5912-0275-4486-8694-87E74B3A8B7F}">
      <dgm:prSet/>
      <dgm:spPr/>
      <dgm:t>
        <a:bodyPr/>
        <a:lstStyle/>
        <a:p>
          <a:endParaRPr lang="en-US"/>
        </a:p>
      </dgm:t>
    </dgm:pt>
    <dgm:pt modelId="{07FA2B47-0A07-41E2-B73E-36B9F1071D00}" type="sibTrans" cxnId="{BC0F5912-0275-4486-8694-87E74B3A8B7F}">
      <dgm:prSet/>
      <dgm:spPr/>
      <dgm:t>
        <a:bodyPr/>
        <a:lstStyle/>
        <a:p>
          <a:endParaRPr lang="en-US"/>
        </a:p>
      </dgm:t>
    </dgm:pt>
    <dgm:pt modelId="{DBD89746-9720-4C49-9507-D095B595ECA9}">
      <dgm:prSet/>
      <dgm:spPr/>
      <dgm:t>
        <a:bodyPr/>
        <a:lstStyle/>
        <a:p>
          <a:endParaRPr lang="en-US"/>
        </a:p>
      </dgm:t>
    </dgm:pt>
    <dgm:pt modelId="{76DE6A7D-2B74-4F1E-80B7-93CDAB94D7C9}" type="parTrans" cxnId="{9659E409-173F-46EE-9B60-BCA2E18D80EF}">
      <dgm:prSet/>
      <dgm:spPr/>
      <dgm:t>
        <a:bodyPr/>
        <a:lstStyle/>
        <a:p>
          <a:endParaRPr lang="en-US"/>
        </a:p>
      </dgm:t>
    </dgm:pt>
    <dgm:pt modelId="{7A7D9768-B231-4D3E-A520-40C8449DF8EE}" type="sibTrans" cxnId="{9659E409-173F-46EE-9B60-BCA2E18D80EF}">
      <dgm:prSet/>
      <dgm:spPr/>
      <dgm:t>
        <a:bodyPr/>
        <a:lstStyle/>
        <a:p>
          <a:endParaRPr lang="en-US"/>
        </a:p>
      </dgm:t>
    </dgm:pt>
    <dgm:pt modelId="{56807D09-4BF3-4D3C-BC6A-B4F502622625}">
      <dgm:prSet/>
      <dgm:spPr/>
      <dgm:t>
        <a:bodyPr/>
        <a:lstStyle/>
        <a:p>
          <a:endParaRPr lang="en-US"/>
        </a:p>
      </dgm:t>
    </dgm:pt>
    <dgm:pt modelId="{8A2FFC9C-03CF-4B7E-994A-302E13CEDFD0}" type="parTrans" cxnId="{61943C30-819C-4FFB-A21D-AABBBE604E35}">
      <dgm:prSet/>
      <dgm:spPr/>
      <dgm:t>
        <a:bodyPr/>
        <a:lstStyle/>
        <a:p>
          <a:endParaRPr lang="en-US"/>
        </a:p>
      </dgm:t>
    </dgm:pt>
    <dgm:pt modelId="{AF9BDA4B-9101-429F-9B68-CDA9C3EC385D}" type="sibTrans" cxnId="{61943C30-819C-4FFB-A21D-AABBBE604E35}">
      <dgm:prSet/>
      <dgm:spPr/>
      <dgm:t>
        <a:bodyPr/>
        <a:lstStyle/>
        <a:p>
          <a:endParaRPr lang="en-US"/>
        </a:p>
      </dgm:t>
    </dgm:pt>
    <dgm:pt modelId="{F2526D85-7268-4D7B-843B-E4F54A5D131D}">
      <dgm:prSet/>
      <dgm:spPr/>
      <dgm:t>
        <a:bodyPr/>
        <a:lstStyle/>
        <a:p>
          <a:endParaRPr lang="en-US"/>
        </a:p>
      </dgm:t>
    </dgm:pt>
    <dgm:pt modelId="{C3FE1BE4-D379-4FE8-B4A7-D29953D7277E}" type="parTrans" cxnId="{57A667E9-6BD1-4CAD-94EA-BC70B52463A5}">
      <dgm:prSet/>
      <dgm:spPr/>
      <dgm:t>
        <a:bodyPr/>
        <a:lstStyle/>
        <a:p>
          <a:endParaRPr lang="en-US"/>
        </a:p>
      </dgm:t>
    </dgm:pt>
    <dgm:pt modelId="{CDE3AF53-1732-4034-9EAD-7A58E9C8D651}" type="sibTrans" cxnId="{57A667E9-6BD1-4CAD-94EA-BC70B52463A5}">
      <dgm:prSet/>
      <dgm:spPr/>
      <dgm:t>
        <a:bodyPr/>
        <a:lstStyle/>
        <a:p>
          <a:endParaRPr lang="en-US"/>
        </a:p>
      </dgm:t>
    </dgm:pt>
    <dgm:pt modelId="{60C479BF-6CB3-4E4F-8E9C-3414460C39B2}">
      <dgm:prSet/>
      <dgm:spPr/>
      <dgm:t>
        <a:bodyPr/>
        <a:lstStyle/>
        <a:p>
          <a:endParaRPr lang="en-US"/>
        </a:p>
      </dgm:t>
    </dgm:pt>
    <dgm:pt modelId="{617CD4BC-FF24-4F20-B3DD-1A740909E7A7}" type="parTrans" cxnId="{BD2CA8C7-52F1-4351-85DE-83B9B566679D}">
      <dgm:prSet/>
      <dgm:spPr/>
      <dgm:t>
        <a:bodyPr/>
        <a:lstStyle/>
        <a:p>
          <a:endParaRPr lang="en-US"/>
        </a:p>
      </dgm:t>
    </dgm:pt>
    <dgm:pt modelId="{98C005AC-7B69-4CAB-882F-750B93475FC7}" type="sibTrans" cxnId="{BD2CA8C7-52F1-4351-85DE-83B9B566679D}">
      <dgm:prSet/>
      <dgm:spPr/>
      <dgm:t>
        <a:bodyPr/>
        <a:lstStyle/>
        <a:p>
          <a:endParaRPr lang="en-US"/>
        </a:p>
      </dgm:t>
    </dgm:pt>
    <dgm:pt modelId="{BA88067F-588B-462E-85DD-691EE0052D47}" type="pres">
      <dgm:prSet presAssocID="{9E5FBE30-FE8F-45E9-9A15-1FCE6266E965}" presName="diagram" presStyleCnt="0">
        <dgm:presLayoutVars>
          <dgm:dir/>
          <dgm:resizeHandles val="exact"/>
        </dgm:presLayoutVars>
      </dgm:prSet>
      <dgm:spPr/>
    </dgm:pt>
    <dgm:pt modelId="{ECC05225-D43A-4920-92B0-0C14BA45D575}" type="pres">
      <dgm:prSet presAssocID="{1D329866-795E-4731-BB7B-C122C6DA33F4}" presName="node" presStyleLbl="node1" presStyleIdx="0" presStyleCnt="10" custLinFactNeighborY="-1103">
        <dgm:presLayoutVars>
          <dgm:bulletEnabled val="1"/>
        </dgm:presLayoutVars>
      </dgm:prSet>
      <dgm:spPr>
        <a:prstGeom prst="flowChartConnector">
          <a:avLst/>
        </a:prstGeom>
      </dgm:spPr>
    </dgm:pt>
    <dgm:pt modelId="{65D31F50-5D7C-4BF1-984B-1232DF89AC96}" type="pres">
      <dgm:prSet presAssocID="{FC2F1912-09E3-4012-85EC-5158CF12D4BC}" presName="sibTrans" presStyleCnt="0"/>
      <dgm:spPr/>
    </dgm:pt>
    <dgm:pt modelId="{331C5D62-C26B-413F-8D48-283C2C8848F7}" type="pres">
      <dgm:prSet presAssocID="{0D09BC7D-E602-4628-966D-58437E50E87E}" presName="node" presStyleLbl="node1" presStyleIdx="1" presStyleCnt="10">
        <dgm:presLayoutVars>
          <dgm:bulletEnabled val="1"/>
        </dgm:presLayoutVars>
      </dgm:prSet>
      <dgm:spPr/>
    </dgm:pt>
    <dgm:pt modelId="{4D29BADF-E530-4843-A4D3-7387C2BD8996}" type="pres">
      <dgm:prSet presAssocID="{BCD82B38-E190-4F66-A0BC-358254263167}" presName="sibTrans" presStyleCnt="0"/>
      <dgm:spPr/>
    </dgm:pt>
    <dgm:pt modelId="{D1661005-29FD-4D01-9A22-1A69EB2B3EBE}" type="pres">
      <dgm:prSet presAssocID="{732E9A1B-B497-4463-8554-089D563E86F3}" presName="node" presStyleLbl="node1" presStyleIdx="2" presStyleCnt="10">
        <dgm:presLayoutVars>
          <dgm:bulletEnabled val="1"/>
        </dgm:presLayoutVars>
      </dgm:prSet>
      <dgm:spPr>
        <a:prstGeom prst="flowChartConnector">
          <a:avLst/>
        </a:prstGeom>
      </dgm:spPr>
    </dgm:pt>
    <dgm:pt modelId="{EE1D1E10-0042-4A34-B261-295F4D48B644}" type="pres">
      <dgm:prSet presAssocID="{07FA2B47-0A07-41E2-B73E-36B9F1071D00}" presName="sibTrans" presStyleCnt="0"/>
      <dgm:spPr/>
    </dgm:pt>
    <dgm:pt modelId="{A58A09FF-CC95-4E1C-9A57-281B1DBDDCE1}" type="pres">
      <dgm:prSet presAssocID="{CD0AE23A-B194-449B-B802-15F993966B18}" presName="node" presStyleLbl="node1" presStyleIdx="3" presStyleCnt="10">
        <dgm:presLayoutVars>
          <dgm:bulletEnabled val="1"/>
        </dgm:presLayoutVars>
      </dgm:prSet>
      <dgm:spPr/>
    </dgm:pt>
    <dgm:pt modelId="{53B5CA38-B3A4-4CBD-9F14-806D1F0F9F1D}" type="pres">
      <dgm:prSet presAssocID="{0A93DFEA-9170-4EA9-99EF-C1EEDA48ECAC}" presName="sibTrans" presStyleCnt="0"/>
      <dgm:spPr/>
    </dgm:pt>
    <dgm:pt modelId="{6ABEB65F-C44A-4087-9186-3866F4EF8B4D}" type="pres">
      <dgm:prSet presAssocID="{DBD89746-9720-4C49-9507-D095B595ECA9}" presName="node" presStyleLbl="node1" presStyleIdx="4" presStyleCnt="10" custLinFactNeighborY="2044">
        <dgm:presLayoutVars>
          <dgm:bulletEnabled val="1"/>
        </dgm:presLayoutVars>
      </dgm:prSet>
      <dgm:spPr/>
    </dgm:pt>
    <dgm:pt modelId="{69C1A3C7-C7E9-48C4-AA49-82CED414ED3D}" type="pres">
      <dgm:prSet presAssocID="{7A7D9768-B231-4D3E-A520-40C8449DF8EE}" presName="sibTrans" presStyleCnt="0"/>
      <dgm:spPr/>
    </dgm:pt>
    <dgm:pt modelId="{DBEC762E-070B-4EC4-8691-3370179632C2}" type="pres">
      <dgm:prSet presAssocID="{954B3846-0F81-471B-ABA5-A5E5978D7D27}" presName="node" presStyleLbl="node1" presStyleIdx="5" presStyleCnt="10">
        <dgm:presLayoutVars>
          <dgm:bulletEnabled val="1"/>
        </dgm:presLayoutVars>
      </dgm:prSet>
      <dgm:spPr>
        <a:prstGeom prst="flowChartConnector">
          <a:avLst/>
        </a:prstGeom>
      </dgm:spPr>
    </dgm:pt>
    <dgm:pt modelId="{9C2D9F96-0935-47EB-9A30-18C1520DCBF0}" type="pres">
      <dgm:prSet presAssocID="{B70E3774-C498-4FDD-A234-3A584D65A29C}" presName="sibTrans" presStyleCnt="0"/>
      <dgm:spPr/>
    </dgm:pt>
    <dgm:pt modelId="{8C1891EA-A685-4AD3-8B3D-A0D37EDB59B3}" type="pres">
      <dgm:prSet presAssocID="{56807D09-4BF3-4D3C-BC6A-B4F502622625}" presName="node" presStyleLbl="node1" presStyleIdx="6" presStyleCnt="10">
        <dgm:presLayoutVars>
          <dgm:bulletEnabled val="1"/>
        </dgm:presLayoutVars>
      </dgm:prSet>
      <dgm:spPr/>
    </dgm:pt>
    <dgm:pt modelId="{F9EA47A5-9911-4FB1-AACA-415F792468FD}" type="pres">
      <dgm:prSet presAssocID="{AF9BDA4B-9101-429F-9B68-CDA9C3EC385D}" presName="sibTrans" presStyleCnt="0"/>
      <dgm:spPr/>
    </dgm:pt>
    <dgm:pt modelId="{CE8CADA4-ABF3-45B0-9538-52C5E320B4F5}" type="pres">
      <dgm:prSet presAssocID="{B4F7C46A-5214-4D0D-8160-D967ED394711}" presName="node" presStyleLbl="node1" presStyleIdx="7" presStyleCnt="10" custLinFactNeighborY="2044">
        <dgm:presLayoutVars>
          <dgm:bulletEnabled val="1"/>
        </dgm:presLayoutVars>
      </dgm:prSet>
      <dgm:spPr>
        <a:prstGeom prst="flowChartConnector">
          <a:avLst/>
        </a:prstGeom>
      </dgm:spPr>
    </dgm:pt>
    <dgm:pt modelId="{B8F9F18B-0933-4201-A40B-4BAADFEA4403}" type="pres">
      <dgm:prSet presAssocID="{99E8EF3A-B90E-46B9-B5AC-9CBE4E149177}" presName="sibTrans" presStyleCnt="0"/>
      <dgm:spPr/>
    </dgm:pt>
    <dgm:pt modelId="{CCFCB64D-17EC-4BF7-BC71-BA8DB70CE458}" type="pres">
      <dgm:prSet presAssocID="{F2526D85-7268-4D7B-843B-E4F54A5D131D}" presName="node" presStyleLbl="node1" presStyleIdx="8" presStyleCnt="10">
        <dgm:presLayoutVars>
          <dgm:bulletEnabled val="1"/>
        </dgm:presLayoutVars>
      </dgm:prSet>
      <dgm:spPr/>
    </dgm:pt>
    <dgm:pt modelId="{66819353-AB03-49DD-B75C-4ACB7AC06C6B}" type="pres">
      <dgm:prSet presAssocID="{CDE3AF53-1732-4034-9EAD-7A58E9C8D651}" presName="sibTrans" presStyleCnt="0"/>
      <dgm:spPr/>
    </dgm:pt>
    <dgm:pt modelId="{79D7D09D-33B4-4272-88C2-87EF6C7895C1}" type="pres">
      <dgm:prSet presAssocID="{60C479BF-6CB3-4E4F-8E9C-3414460C39B2}" presName="node" presStyleLbl="node1" presStyleIdx="9" presStyleCnt="10">
        <dgm:presLayoutVars>
          <dgm:bulletEnabled val="1"/>
        </dgm:presLayoutVars>
      </dgm:prSet>
      <dgm:spPr>
        <a:prstGeom prst="flowChartConnector">
          <a:avLst/>
        </a:prstGeom>
      </dgm:spPr>
    </dgm:pt>
  </dgm:ptLst>
  <dgm:cxnLst>
    <dgm:cxn modelId="{9659E409-173F-46EE-9B60-BCA2E18D80EF}" srcId="{9E5FBE30-FE8F-45E9-9A15-1FCE6266E965}" destId="{DBD89746-9720-4C49-9507-D095B595ECA9}" srcOrd="4" destOrd="0" parTransId="{76DE6A7D-2B74-4F1E-80B7-93CDAB94D7C9}" sibTransId="{7A7D9768-B231-4D3E-A520-40C8449DF8EE}"/>
    <dgm:cxn modelId="{DC28900C-31F7-4027-973A-A4417F79FB70}" type="presOf" srcId="{0D09BC7D-E602-4628-966D-58437E50E87E}" destId="{331C5D62-C26B-413F-8D48-283C2C8848F7}" srcOrd="0" destOrd="0" presId="urn:microsoft.com/office/officeart/2005/8/layout/default"/>
    <dgm:cxn modelId="{4C910812-FE3E-41D9-A101-9BB2D2219CB1}" type="presOf" srcId="{9E5FBE30-FE8F-45E9-9A15-1FCE6266E965}" destId="{BA88067F-588B-462E-85DD-691EE0052D47}" srcOrd="0" destOrd="0" presId="urn:microsoft.com/office/officeart/2005/8/layout/default"/>
    <dgm:cxn modelId="{000F6F12-D42C-4B21-9709-D192A5F8907B}" srcId="{9E5FBE30-FE8F-45E9-9A15-1FCE6266E965}" destId="{B4F7C46A-5214-4D0D-8160-D967ED394711}" srcOrd="7" destOrd="0" parTransId="{B6EC1C60-D663-431F-AAD9-2E72DD997C05}" sibTransId="{99E8EF3A-B90E-46B9-B5AC-9CBE4E149177}"/>
    <dgm:cxn modelId="{BC0F5912-0275-4486-8694-87E74B3A8B7F}" srcId="{9E5FBE30-FE8F-45E9-9A15-1FCE6266E965}" destId="{732E9A1B-B497-4463-8554-089D563E86F3}" srcOrd="2" destOrd="0" parTransId="{3990D06B-78C4-40F1-9D3C-CC26F184EE1B}" sibTransId="{07FA2B47-0A07-41E2-B73E-36B9F1071D00}"/>
    <dgm:cxn modelId="{F181F02A-2586-4B8C-96B0-901E8898710C}" srcId="{9E5FBE30-FE8F-45E9-9A15-1FCE6266E965}" destId="{CD0AE23A-B194-449B-B802-15F993966B18}" srcOrd="3" destOrd="0" parTransId="{862168F8-3FB9-4B67-9094-C0F30492811E}" sibTransId="{0A93DFEA-9170-4EA9-99EF-C1EEDA48ECAC}"/>
    <dgm:cxn modelId="{61943C30-819C-4FFB-A21D-AABBBE604E35}" srcId="{9E5FBE30-FE8F-45E9-9A15-1FCE6266E965}" destId="{56807D09-4BF3-4D3C-BC6A-B4F502622625}" srcOrd="6" destOrd="0" parTransId="{8A2FFC9C-03CF-4B7E-994A-302E13CEDFD0}" sibTransId="{AF9BDA4B-9101-429F-9B68-CDA9C3EC385D}"/>
    <dgm:cxn modelId="{CF65677F-E93D-4350-8826-3FF2951F6ED8}" type="presOf" srcId="{732E9A1B-B497-4463-8554-089D563E86F3}" destId="{D1661005-29FD-4D01-9A22-1A69EB2B3EBE}" srcOrd="0" destOrd="0" presId="urn:microsoft.com/office/officeart/2005/8/layout/default"/>
    <dgm:cxn modelId="{8633A881-0AEF-46D2-9250-C1953496E386}" type="presOf" srcId="{F2526D85-7268-4D7B-843B-E4F54A5D131D}" destId="{CCFCB64D-17EC-4BF7-BC71-BA8DB70CE458}" srcOrd="0" destOrd="0" presId="urn:microsoft.com/office/officeart/2005/8/layout/default"/>
    <dgm:cxn modelId="{8412348F-A122-4FC6-B8FD-41B6EAFF688A}" type="presOf" srcId="{56807D09-4BF3-4D3C-BC6A-B4F502622625}" destId="{8C1891EA-A685-4AD3-8B3D-A0D37EDB59B3}" srcOrd="0" destOrd="0" presId="urn:microsoft.com/office/officeart/2005/8/layout/default"/>
    <dgm:cxn modelId="{4D7D5595-4F1B-4E71-ACD1-5A9C4BB7C317}" type="presOf" srcId="{1D329866-795E-4731-BB7B-C122C6DA33F4}" destId="{ECC05225-D43A-4920-92B0-0C14BA45D575}" srcOrd="0" destOrd="0" presId="urn:microsoft.com/office/officeart/2005/8/layout/default"/>
    <dgm:cxn modelId="{A994A8AF-D267-40B9-954E-D613B8E965F3}" type="presOf" srcId="{954B3846-0F81-471B-ABA5-A5E5978D7D27}" destId="{DBEC762E-070B-4EC4-8691-3370179632C2}" srcOrd="0" destOrd="0" presId="urn:microsoft.com/office/officeart/2005/8/layout/default"/>
    <dgm:cxn modelId="{AC1C85BE-F95A-4CD7-BB48-10DFEE797A48}" type="presOf" srcId="{60C479BF-6CB3-4E4F-8E9C-3414460C39B2}" destId="{79D7D09D-33B4-4272-88C2-87EF6C7895C1}" srcOrd="0" destOrd="0" presId="urn:microsoft.com/office/officeart/2005/8/layout/default"/>
    <dgm:cxn modelId="{BD2CA8C7-52F1-4351-85DE-83B9B566679D}" srcId="{9E5FBE30-FE8F-45E9-9A15-1FCE6266E965}" destId="{60C479BF-6CB3-4E4F-8E9C-3414460C39B2}" srcOrd="9" destOrd="0" parTransId="{617CD4BC-FF24-4F20-B3DD-1A740909E7A7}" sibTransId="{98C005AC-7B69-4CAB-882F-750B93475FC7}"/>
    <dgm:cxn modelId="{06CAD7CA-DDF8-4D0B-9A6A-2468D6A2A09E}" srcId="{9E5FBE30-FE8F-45E9-9A15-1FCE6266E965}" destId="{954B3846-0F81-471B-ABA5-A5E5978D7D27}" srcOrd="5" destOrd="0" parTransId="{93B121FC-B138-4395-92B4-A7F7ED8FF3A7}" sibTransId="{B70E3774-C498-4FDD-A234-3A584D65A29C}"/>
    <dgm:cxn modelId="{66192FCC-5828-40E5-93F9-1DA42E7A0914}" srcId="{9E5FBE30-FE8F-45E9-9A15-1FCE6266E965}" destId="{0D09BC7D-E602-4628-966D-58437E50E87E}" srcOrd="1" destOrd="0" parTransId="{BBCF8ACF-0F57-4BC9-B759-9B3C7BA62BF6}" sibTransId="{BCD82B38-E190-4F66-A0BC-358254263167}"/>
    <dgm:cxn modelId="{06C662D4-8DBD-4BC4-8B93-E3FEA6AAA528}" type="presOf" srcId="{DBD89746-9720-4C49-9507-D095B595ECA9}" destId="{6ABEB65F-C44A-4087-9186-3866F4EF8B4D}" srcOrd="0" destOrd="0" presId="urn:microsoft.com/office/officeart/2005/8/layout/default"/>
    <dgm:cxn modelId="{EE5ECCD8-EEEA-4B4A-9635-5D23408046CB}" type="presOf" srcId="{B4F7C46A-5214-4D0D-8160-D967ED394711}" destId="{CE8CADA4-ABF3-45B0-9538-52C5E320B4F5}" srcOrd="0" destOrd="0" presId="urn:microsoft.com/office/officeart/2005/8/layout/default"/>
    <dgm:cxn modelId="{572106DF-85A8-45E5-AB6E-E431018E3541}" srcId="{9E5FBE30-FE8F-45E9-9A15-1FCE6266E965}" destId="{1D329866-795E-4731-BB7B-C122C6DA33F4}" srcOrd="0" destOrd="0" parTransId="{6F337E82-5ADC-4CFB-A81A-B5FE8154900D}" sibTransId="{FC2F1912-09E3-4012-85EC-5158CF12D4BC}"/>
    <dgm:cxn modelId="{57A667E9-6BD1-4CAD-94EA-BC70B52463A5}" srcId="{9E5FBE30-FE8F-45E9-9A15-1FCE6266E965}" destId="{F2526D85-7268-4D7B-843B-E4F54A5D131D}" srcOrd="8" destOrd="0" parTransId="{C3FE1BE4-D379-4FE8-B4A7-D29953D7277E}" sibTransId="{CDE3AF53-1732-4034-9EAD-7A58E9C8D651}"/>
    <dgm:cxn modelId="{9CEB95E9-8BC3-4C00-873C-E284924BFACF}" type="presOf" srcId="{CD0AE23A-B194-449B-B802-15F993966B18}" destId="{A58A09FF-CC95-4E1C-9A57-281B1DBDDCE1}" srcOrd="0" destOrd="0" presId="urn:microsoft.com/office/officeart/2005/8/layout/default"/>
    <dgm:cxn modelId="{0424B6E0-F668-49B0-B836-56AD6BC0D14A}" type="presParOf" srcId="{BA88067F-588B-462E-85DD-691EE0052D47}" destId="{ECC05225-D43A-4920-92B0-0C14BA45D575}" srcOrd="0" destOrd="0" presId="urn:microsoft.com/office/officeart/2005/8/layout/default"/>
    <dgm:cxn modelId="{DB388A4B-3EBC-4F01-A2B1-7CA40782A968}" type="presParOf" srcId="{BA88067F-588B-462E-85DD-691EE0052D47}" destId="{65D31F50-5D7C-4BF1-984B-1232DF89AC96}" srcOrd="1" destOrd="0" presId="urn:microsoft.com/office/officeart/2005/8/layout/default"/>
    <dgm:cxn modelId="{A6E3136A-CC22-496B-95E2-E3721443200D}" type="presParOf" srcId="{BA88067F-588B-462E-85DD-691EE0052D47}" destId="{331C5D62-C26B-413F-8D48-283C2C8848F7}" srcOrd="2" destOrd="0" presId="urn:microsoft.com/office/officeart/2005/8/layout/default"/>
    <dgm:cxn modelId="{42A4E2C8-254A-452B-AEF8-CB09D3C04CA5}" type="presParOf" srcId="{BA88067F-588B-462E-85DD-691EE0052D47}" destId="{4D29BADF-E530-4843-A4D3-7387C2BD8996}" srcOrd="3" destOrd="0" presId="urn:microsoft.com/office/officeart/2005/8/layout/default"/>
    <dgm:cxn modelId="{10F97A42-FD60-4881-9A7B-8D003201214C}" type="presParOf" srcId="{BA88067F-588B-462E-85DD-691EE0052D47}" destId="{D1661005-29FD-4D01-9A22-1A69EB2B3EBE}" srcOrd="4" destOrd="0" presId="urn:microsoft.com/office/officeart/2005/8/layout/default"/>
    <dgm:cxn modelId="{720D30AC-D884-4DF3-8CA6-794E54090D4A}" type="presParOf" srcId="{BA88067F-588B-462E-85DD-691EE0052D47}" destId="{EE1D1E10-0042-4A34-B261-295F4D48B644}" srcOrd="5" destOrd="0" presId="urn:microsoft.com/office/officeart/2005/8/layout/default"/>
    <dgm:cxn modelId="{54F1E806-B45B-43D1-8247-5545C66CB17D}" type="presParOf" srcId="{BA88067F-588B-462E-85DD-691EE0052D47}" destId="{A58A09FF-CC95-4E1C-9A57-281B1DBDDCE1}" srcOrd="6" destOrd="0" presId="urn:microsoft.com/office/officeart/2005/8/layout/default"/>
    <dgm:cxn modelId="{B8DEA645-0625-476D-99CE-6EE1FA43B1AE}" type="presParOf" srcId="{BA88067F-588B-462E-85DD-691EE0052D47}" destId="{53B5CA38-B3A4-4CBD-9F14-806D1F0F9F1D}" srcOrd="7" destOrd="0" presId="urn:microsoft.com/office/officeart/2005/8/layout/default"/>
    <dgm:cxn modelId="{84B19DFD-99F6-4D43-B4BB-28277BF2D2A2}" type="presParOf" srcId="{BA88067F-588B-462E-85DD-691EE0052D47}" destId="{6ABEB65F-C44A-4087-9186-3866F4EF8B4D}" srcOrd="8" destOrd="0" presId="urn:microsoft.com/office/officeart/2005/8/layout/default"/>
    <dgm:cxn modelId="{DF99BC34-E057-4A2B-918A-08BD5EEF77C3}" type="presParOf" srcId="{BA88067F-588B-462E-85DD-691EE0052D47}" destId="{69C1A3C7-C7E9-48C4-AA49-82CED414ED3D}" srcOrd="9" destOrd="0" presId="urn:microsoft.com/office/officeart/2005/8/layout/default"/>
    <dgm:cxn modelId="{942F34F2-2834-4B15-819E-D7A84FE4B2D9}" type="presParOf" srcId="{BA88067F-588B-462E-85DD-691EE0052D47}" destId="{DBEC762E-070B-4EC4-8691-3370179632C2}" srcOrd="10" destOrd="0" presId="urn:microsoft.com/office/officeart/2005/8/layout/default"/>
    <dgm:cxn modelId="{62022DA9-A436-4D34-BD53-9AFA11C833A1}" type="presParOf" srcId="{BA88067F-588B-462E-85DD-691EE0052D47}" destId="{9C2D9F96-0935-47EB-9A30-18C1520DCBF0}" srcOrd="11" destOrd="0" presId="urn:microsoft.com/office/officeart/2005/8/layout/default"/>
    <dgm:cxn modelId="{EDF9B481-0A33-47BC-A3E3-0279E80F56DB}" type="presParOf" srcId="{BA88067F-588B-462E-85DD-691EE0052D47}" destId="{8C1891EA-A685-4AD3-8B3D-A0D37EDB59B3}" srcOrd="12" destOrd="0" presId="urn:microsoft.com/office/officeart/2005/8/layout/default"/>
    <dgm:cxn modelId="{B6A12CC8-529E-40CA-918B-8843FB7C8482}" type="presParOf" srcId="{BA88067F-588B-462E-85DD-691EE0052D47}" destId="{F9EA47A5-9911-4FB1-AACA-415F792468FD}" srcOrd="13" destOrd="0" presId="urn:microsoft.com/office/officeart/2005/8/layout/default"/>
    <dgm:cxn modelId="{A3DBC547-EC33-4389-B052-C3DADF659CD9}" type="presParOf" srcId="{BA88067F-588B-462E-85DD-691EE0052D47}" destId="{CE8CADA4-ABF3-45B0-9538-52C5E320B4F5}" srcOrd="14" destOrd="0" presId="urn:microsoft.com/office/officeart/2005/8/layout/default"/>
    <dgm:cxn modelId="{3569B511-7524-406A-B960-99FCD73A2531}" type="presParOf" srcId="{BA88067F-588B-462E-85DD-691EE0052D47}" destId="{B8F9F18B-0933-4201-A40B-4BAADFEA4403}" srcOrd="15" destOrd="0" presId="urn:microsoft.com/office/officeart/2005/8/layout/default"/>
    <dgm:cxn modelId="{C7E671EA-7DCC-49A9-A391-A8D92ADE607D}" type="presParOf" srcId="{BA88067F-588B-462E-85DD-691EE0052D47}" destId="{CCFCB64D-17EC-4BF7-BC71-BA8DB70CE458}" srcOrd="16" destOrd="0" presId="urn:microsoft.com/office/officeart/2005/8/layout/default"/>
    <dgm:cxn modelId="{683B8586-F77E-4913-860A-7C7AE2947521}" type="presParOf" srcId="{BA88067F-588B-462E-85DD-691EE0052D47}" destId="{66819353-AB03-49DD-B75C-4ACB7AC06C6B}" srcOrd="17" destOrd="0" presId="urn:microsoft.com/office/officeart/2005/8/layout/default"/>
    <dgm:cxn modelId="{39384339-BA31-4B50-B6CA-D29786E8BD08}" type="presParOf" srcId="{BA88067F-588B-462E-85DD-691EE0052D47}" destId="{79D7D09D-33B4-4272-88C2-87EF6C7895C1}"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C05225-D43A-4920-92B0-0C14BA45D575}">
      <dsp:nvSpPr>
        <dsp:cNvPr id="0" name=""/>
        <dsp:cNvSpPr/>
      </dsp:nvSpPr>
      <dsp:spPr>
        <a:xfrm>
          <a:off x="288990" y="0"/>
          <a:ext cx="1818618" cy="1091171"/>
        </a:xfrm>
        <a:prstGeom prst="flowChartConnector">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Use personal language</a:t>
          </a:r>
        </a:p>
      </dsp:txBody>
      <dsp:txXfrm>
        <a:off x="555320" y="159798"/>
        <a:ext cx="1285958" cy="771575"/>
      </dsp:txXfrm>
    </dsp:sp>
    <dsp:sp modelId="{331C5D62-C26B-413F-8D48-283C2C8848F7}">
      <dsp:nvSpPr>
        <dsp:cNvPr id="0" name=""/>
        <dsp:cNvSpPr/>
      </dsp:nvSpPr>
      <dsp:spPr>
        <a:xfrm>
          <a:off x="2289470" y="883"/>
          <a:ext cx="1818618" cy="109117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en-US" sz="2000" kern="1200"/>
            <a:t>Appeal to different learning styles</a:t>
          </a:r>
        </a:p>
      </dsp:txBody>
      <dsp:txXfrm>
        <a:off x="2289470" y="883"/>
        <a:ext cx="1818618" cy="1091171"/>
      </dsp:txXfrm>
    </dsp:sp>
    <dsp:sp modelId="{D1661005-29FD-4D01-9A22-1A69EB2B3EBE}">
      <dsp:nvSpPr>
        <dsp:cNvPr id="0" name=""/>
        <dsp:cNvSpPr/>
      </dsp:nvSpPr>
      <dsp:spPr>
        <a:xfrm>
          <a:off x="4289951" y="883"/>
          <a:ext cx="1818618" cy="1091171"/>
        </a:xfrm>
        <a:prstGeom prst="flowChartConnector">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endParaRPr lang="en-US" sz="3700" kern="1200"/>
        </a:p>
      </dsp:txBody>
      <dsp:txXfrm>
        <a:off x="4556281" y="160681"/>
        <a:ext cx="1285958" cy="771575"/>
      </dsp:txXfrm>
    </dsp:sp>
    <dsp:sp modelId="{A58A09FF-CC95-4E1C-9A57-281B1DBDDCE1}">
      <dsp:nvSpPr>
        <dsp:cNvPr id="0" name=""/>
        <dsp:cNvSpPr/>
      </dsp:nvSpPr>
      <dsp:spPr>
        <a:xfrm>
          <a:off x="6290432" y="883"/>
          <a:ext cx="1818618" cy="1091171"/>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Put action steps in order</a:t>
          </a:r>
        </a:p>
      </dsp:txBody>
      <dsp:txXfrm>
        <a:off x="6290432" y="883"/>
        <a:ext cx="1818618" cy="1091171"/>
      </dsp:txXfrm>
    </dsp:sp>
    <dsp:sp modelId="{6ABEB65F-C44A-4087-9186-3866F4EF8B4D}">
      <dsp:nvSpPr>
        <dsp:cNvPr id="0" name=""/>
        <dsp:cNvSpPr/>
      </dsp:nvSpPr>
      <dsp:spPr>
        <a:xfrm>
          <a:off x="288990" y="1296219"/>
          <a:ext cx="1818618" cy="1091171"/>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endParaRPr lang="en-US" sz="5200" kern="1200"/>
        </a:p>
      </dsp:txBody>
      <dsp:txXfrm>
        <a:off x="288990" y="1296219"/>
        <a:ext cx="1818618" cy="1091171"/>
      </dsp:txXfrm>
    </dsp:sp>
    <dsp:sp modelId="{DBEC762E-070B-4EC4-8691-3370179632C2}">
      <dsp:nvSpPr>
        <dsp:cNvPr id="0" name=""/>
        <dsp:cNvSpPr/>
      </dsp:nvSpPr>
      <dsp:spPr>
        <a:xfrm>
          <a:off x="2289470" y="1273916"/>
          <a:ext cx="1818618" cy="1091171"/>
        </a:xfrm>
        <a:prstGeom prst="flowChartConnector">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en-US" sz="2000" kern="1200"/>
            <a:t>Appeal to emotion</a:t>
          </a:r>
        </a:p>
      </dsp:txBody>
      <dsp:txXfrm>
        <a:off x="2555800" y="1433714"/>
        <a:ext cx="1285958" cy="771575"/>
      </dsp:txXfrm>
    </dsp:sp>
    <dsp:sp modelId="{8C1891EA-A685-4AD3-8B3D-A0D37EDB59B3}">
      <dsp:nvSpPr>
        <dsp:cNvPr id="0" name=""/>
        <dsp:cNvSpPr/>
      </dsp:nvSpPr>
      <dsp:spPr>
        <a:xfrm>
          <a:off x="4289951" y="1273916"/>
          <a:ext cx="1818618" cy="109117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endParaRPr lang="en-US" sz="5200" kern="1200"/>
        </a:p>
      </dsp:txBody>
      <dsp:txXfrm>
        <a:off x="4289951" y="1273916"/>
        <a:ext cx="1818618" cy="1091171"/>
      </dsp:txXfrm>
    </dsp:sp>
    <dsp:sp modelId="{CE8CADA4-ABF3-45B0-9538-52C5E320B4F5}">
      <dsp:nvSpPr>
        <dsp:cNvPr id="0" name=""/>
        <dsp:cNvSpPr/>
      </dsp:nvSpPr>
      <dsp:spPr>
        <a:xfrm>
          <a:off x="6290432" y="1296219"/>
          <a:ext cx="1818618" cy="1091171"/>
        </a:xfrm>
        <a:prstGeom prst="flowChartConnector">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en-US" sz="2000" kern="1200"/>
            <a:t>Empower problem-solving</a:t>
          </a:r>
        </a:p>
      </dsp:txBody>
      <dsp:txXfrm>
        <a:off x="6556762" y="1456017"/>
        <a:ext cx="1285958" cy="771575"/>
      </dsp:txXfrm>
    </dsp:sp>
    <dsp:sp modelId="{CCFCB64D-17EC-4BF7-BC71-BA8DB70CE458}">
      <dsp:nvSpPr>
        <dsp:cNvPr id="0" name=""/>
        <dsp:cNvSpPr/>
      </dsp:nvSpPr>
      <dsp:spPr>
        <a:xfrm>
          <a:off x="2289470" y="2546949"/>
          <a:ext cx="1818618" cy="1091171"/>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endParaRPr lang="en-US" sz="5200" kern="1200"/>
        </a:p>
      </dsp:txBody>
      <dsp:txXfrm>
        <a:off x="2289470" y="2546949"/>
        <a:ext cx="1818618" cy="1091171"/>
      </dsp:txXfrm>
    </dsp:sp>
    <dsp:sp modelId="{79D7D09D-33B4-4272-88C2-87EF6C7895C1}">
      <dsp:nvSpPr>
        <dsp:cNvPr id="0" name=""/>
        <dsp:cNvSpPr/>
      </dsp:nvSpPr>
      <dsp:spPr>
        <a:xfrm>
          <a:off x="4289951" y="2546949"/>
          <a:ext cx="1818618" cy="1091171"/>
        </a:xfrm>
        <a:prstGeom prst="flowChartConnector">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endParaRPr lang="en-US" sz="3700" kern="1200"/>
        </a:p>
      </dsp:txBody>
      <dsp:txXfrm>
        <a:off x="4556281" y="2706747"/>
        <a:ext cx="1285958" cy="77157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F02FC715-202B-AC41-8CAD-EA3D67F3A591}" type="datetimeFigureOut">
              <a:rPr lang="en-US" smtClean="0"/>
              <a:t>6/17/2024</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74B60785-9338-114B-891F-4D52A71C2C76}" type="slidenum">
              <a:rPr lang="en-US" smtClean="0"/>
              <a:t>‹#›</a:t>
            </a:fld>
            <a:endParaRPr lang="en-US"/>
          </a:p>
        </p:txBody>
      </p:sp>
    </p:spTree>
    <p:extLst>
      <p:ext uri="{BB962C8B-B14F-4D97-AF65-F5344CB8AC3E}">
        <p14:creationId xmlns:p14="http://schemas.microsoft.com/office/powerpoint/2010/main" val="16520745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dc.gov/healthliteracy/learn/UnderstandingLiteracy.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ollev.com/phsa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bmjopen.bmj.com/content/5/6/e006975.full"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healthliteracymap.unc.edu/#understanding_the_data" TargetMode="External"/><Relationship Id="rId5" Type="http://schemas.openxmlformats.org/officeDocument/2006/relationships/hyperlink" Target="http://healthliteracymap.unc.edu/#download_and_cite" TargetMode="External"/><Relationship Id="rId4" Type="http://schemas.openxmlformats.org/officeDocument/2006/relationships/hyperlink" Target="http://healthliteracymap.unc.edu/#contact_us"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ollev.com/phsa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youtube.com/watch?v=GCKbsutmHi8"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sdcountycagov.sharepoint.com/sites/PHS/healthequity/Shared%20Documents/Forms/AllItems.aspx?id=%2Fsites%2FPHS%2Fhealthequity%2FShared%20Documents%2FTraining%20Champions%2FHealth%20Literacy%20PPT&amp;p=true&amp;ct=1683916220336&amp;or=Teams%2DHL&amp;ga=1"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cdc.gov/training/development/evaluate/training-effectiveness.html"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www.cdc.gov/training/development/evaluate/training-effectiveness.html"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www.cdc.gov/training/development/evaluate/training-effectiveness.html"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a:solidFill>
                  <a:srgbClr val="010101"/>
                </a:solidFill>
                <a:effectLst/>
                <a:highlight>
                  <a:srgbClr val="FFFFFF"/>
                </a:highlight>
                <a:latin typeface="Arial" panose="020B0604020202020204" pitchFamily="34" charset="0"/>
              </a:rPr>
              <a:t>Public health professionals face the challenge of communicating complex, changing information to diverse audiences with different beliefs, values, resources, and skills that affect their understanding and use of health information and services.</a:t>
            </a:r>
          </a:p>
          <a:p>
            <a:pPr marL="742950" lvl="1" indent="-285750" algn="l">
              <a:buFont typeface="Arial" panose="020B0604020202020204" pitchFamily="34" charset="0"/>
              <a:buChar char="•"/>
            </a:pPr>
            <a:r>
              <a:rPr lang="en-US" sz="1800" b="0" i="0">
                <a:solidFill>
                  <a:srgbClr val="010101"/>
                </a:solidFill>
                <a:effectLst/>
                <a:highlight>
                  <a:srgbClr val="FFFFFF"/>
                </a:highlight>
                <a:latin typeface="Arial" panose="020B0604020202020204" pitchFamily="34" charset="0"/>
              </a:rPr>
              <a:t>How often should you exercise? Is it 150 minutes or 5 days a week?  What is moderate and what is vigorous?</a:t>
            </a:r>
          </a:p>
          <a:p>
            <a:pPr marL="742950" lvl="1" indent="-285750" algn="l">
              <a:buFont typeface="Arial" panose="020B0604020202020204" pitchFamily="34" charset="0"/>
              <a:buChar char="•"/>
            </a:pPr>
            <a:r>
              <a:rPr lang="en-US" sz="1800" b="0" i="0">
                <a:solidFill>
                  <a:srgbClr val="010101"/>
                </a:solidFill>
                <a:effectLst/>
                <a:highlight>
                  <a:srgbClr val="FFFFFF"/>
                </a:highlight>
                <a:latin typeface="Arial" panose="020B0604020202020204" pitchFamily="34" charset="0"/>
              </a:rPr>
              <a:t>How many glasses of water should you drink per day?</a:t>
            </a:r>
          </a:p>
          <a:p>
            <a:pPr marL="742950" lvl="1" indent="-285750" algn="l">
              <a:buFont typeface="Arial" panose="020B0604020202020204" pitchFamily="34" charset="0"/>
              <a:buChar char="•"/>
            </a:pPr>
            <a:r>
              <a:rPr lang="en-US" sz="1800" b="0" i="0">
                <a:solidFill>
                  <a:srgbClr val="010101"/>
                </a:solidFill>
                <a:effectLst/>
                <a:highlight>
                  <a:srgbClr val="FFFFFF"/>
                </a:highlight>
                <a:latin typeface="Arial" panose="020B0604020202020204" pitchFamily="34" charset="0"/>
              </a:rPr>
              <a:t>This medication should be taken 3 times a day; does that mean before or after meals? With or without food?</a:t>
            </a:r>
          </a:p>
          <a:p>
            <a:pPr marL="742950" lvl="1" indent="-285750" algn="l">
              <a:buFont typeface="Arial" panose="020B0604020202020204" pitchFamily="34" charset="0"/>
              <a:buChar char="•"/>
            </a:pPr>
            <a:r>
              <a:rPr lang="en-US" sz="1800" b="0" i="0">
                <a:solidFill>
                  <a:srgbClr val="010101"/>
                </a:solidFill>
                <a:effectLst/>
                <a:highlight>
                  <a:srgbClr val="FFFFFF"/>
                </a:highlight>
                <a:latin typeface="Arial" panose="020B0604020202020204" pitchFamily="34" charset="0"/>
              </a:rPr>
              <a:t>Where do I find the form?</a:t>
            </a:r>
          </a:p>
          <a:p>
            <a:pPr marL="742950" lvl="1" indent="-285750" algn="l">
              <a:buFont typeface="Arial" panose="020B0604020202020204" pitchFamily="34" charset="0"/>
              <a:buChar char="•"/>
            </a:pPr>
            <a:r>
              <a:rPr lang="en-US" sz="1800" b="0" i="0">
                <a:solidFill>
                  <a:srgbClr val="010101"/>
                </a:solidFill>
                <a:effectLst/>
                <a:highlight>
                  <a:srgbClr val="FFFFFF"/>
                </a:highlight>
                <a:latin typeface="Arial" panose="020B0604020202020204" pitchFamily="34" charset="0"/>
              </a:rPr>
              <a:t>…and the list goes on and on</a:t>
            </a:r>
          </a:p>
          <a:p>
            <a:pPr algn="l"/>
            <a:endParaRPr lang="en-US" b="0" i="0">
              <a:solidFill>
                <a:srgbClr val="000000"/>
              </a:solidFill>
              <a:effectLst/>
              <a:highlight>
                <a:srgbClr val="FFFFFF"/>
              </a:highlight>
              <a:latin typeface="Arial" panose="020B0604020202020204" pitchFamily="34" charset="0"/>
            </a:endParaRPr>
          </a:p>
          <a:p>
            <a:pPr algn="l"/>
            <a:r>
              <a:rPr lang="en-US" sz="1800" b="0" i="0">
                <a:solidFill>
                  <a:srgbClr val="010101"/>
                </a:solidFill>
                <a:effectLst/>
                <a:highlight>
                  <a:srgbClr val="FFFFFF"/>
                </a:highlight>
                <a:latin typeface="Arial" panose="020B0604020202020204" pitchFamily="34" charset="0"/>
              </a:rPr>
              <a:t>Communication is vital to the work we do </a:t>
            </a:r>
            <a:r>
              <a:rPr lang="en-US" sz="1800" b="1" i="0">
                <a:solidFill>
                  <a:srgbClr val="010101"/>
                </a:solidFill>
                <a:effectLst/>
                <a:highlight>
                  <a:srgbClr val="FFFFFF"/>
                </a:highlight>
                <a:latin typeface="Arial" panose="020B0604020202020204" pitchFamily="34" charset="0"/>
              </a:rPr>
              <a:t>as public health professionals</a:t>
            </a:r>
            <a:r>
              <a:rPr lang="en-US" sz="1800" b="0" i="0">
                <a:solidFill>
                  <a:srgbClr val="010101"/>
                </a:solidFill>
                <a:effectLst/>
                <a:highlight>
                  <a:srgbClr val="FFFFFF"/>
                </a:highlight>
                <a:latin typeface="Arial" panose="020B0604020202020204" pitchFamily="34" charset="0"/>
              </a:rPr>
              <a:t>. Whether we're designing a campaign for handwashing, developing a presenting data, or teaching a class on healthy eating, clear communication is important to help ensure that audiences can understand and act upon our messages</a:t>
            </a:r>
            <a:endParaRPr lang="en-US" b="0" i="0">
              <a:solidFill>
                <a:srgbClr val="000000"/>
              </a:solidFill>
              <a:effectLst/>
              <a:highlight>
                <a:srgbClr val="FFFFFF"/>
              </a:highlight>
              <a:latin typeface="Arial" panose="020B0604020202020204" pitchFamily="34" charset="0"/>
            </a:endParaRPr>
          </a:p>
          <a:p>
            <a:endParaRPr lang="en-US" sz="1200">
              <a:latin typeface="+mn-lt"/>
            </a:endParaRPr>
          </a:p>
          <a:p>
            <a:pPr algn="l"/>
            <a:r>
              <a:rPr lang="en-US" sz="1800" b="0" i="0">
                <a:solidFill>
                  <a:srgbClr val="010101"/>
                </a:solidFill>
                <a:effectLst/>
                <a:highlight>
                  <a:srgbClr val="FFFFFF"/>
                </a:highlight>
                <a:latin typeface="Arial" panose="020B0604020202020204" pitchFamily="34" charset="0"/>
              </a:rPr>
              <a:t>Examples of health information and services include the following:</a:t>
            </a:r>
            <a:endParaRPr lang="en-US" b="0" i="0">
              <a:solidFill>
                <a:srgbClr val="000000"/>
              </a:solidFill>
              <a:effectLst/>
              <a:highlight>
                <a:srgbClr val="FFFFFF"/>
              </a:highlight>
              <a:latin typeface="Arial" panose="020B0604020202020204" pitchFamily="34" charset="0"/>
            </a:endParaRPr>
          </a:p>
          <a:p>
            <a:pPr marL="742950" lvl="1" indent="-285750" algn="l">
              <a:buFont typeface="Arial" panose="020B0604020202020204" pitchFamily="34" charset="0"/>
              <a:buChar char="•"/>
            </a:pPr>
            <a:r>
              <a:rPr lang="en-US" sz="1800" b="0" i="0">
                <a:solidFill>
                  <a:srgbClr val="010101"/>
                </a:solidFill>
                <a:effectLst/>
                <a:highlight>
                  <a:srgbClr val="FFFFFF"/>
                </a:highlight>
                <a:latin typeface="Arial" panose="020B0604020202020204" pitchFamily="34" charset="0"/>
              </a:rPr>
              <a:t>Health promotion materials</a:t>
            </a:r>
            <a:endParaRPr lang="en-US" b="0" i="0">
              <a:solidFill>
                <a:srgbClr val="000000"/>
              </a:solidFill>
              <a:effectLst/>
              <a:highlight>
                <a:srgbClr val="FFFFFF"/>
              </a:highlight>
              <a:latin typeface="Arial" panose="020B0604020202020204" pitchFamily="34" charset="0"/>
            </a:endParaRPr>
          </a:p>
          <a:p>
            <a:pPr marL="742950" lvl="1" indent="-285750" algn="l">
              <a:buFont typeface="Arial" panose="020B0604020202020204" pitchFamily="34" charset="0"/>
              <a:buChar char="•"/>
            </a:pPr>
            <a:r>
              <a:rPr lang="en-US" sz="1800" b="0" i="0">
                <a:solidFill>
                  <a:srgbClr val="010101"/>
                </a:solidFill>
                <a:effectLst/>
                <a:highlight>
                  <a:srgbClr val="FFFFFF"/>
                </a:highlight>
                <a:latin typeface="Arial" panose="020B0604020202020204" pitchFamily="34" charset="0"/>
              </a:rPr>
              <a:t>Forms and instructions</a:t>
            </a:r>
            <a:endParaRPr lang="en-US" b="0" i="0">
              <a:solidFill>
                <a:srgbClr val="000000"/>
              </a:solidFill>
              <a:effectLst/>
              <a:highlight>
                <a:srgbClr val="FFFFFF"/>
              </a:highlight>
              <a:latin typeface="Arial" panose="020B0604020202020204" pitchFamily="34" charset="0"/>
            </a:endParaRPr>
          </a:p>
          <a:p>
            <a:pPr marL="742950" lvl="1" indent="-285750" algn="l">
              <a:buFont typeface="Arial" panose="020B0604020202020204" pitchFamily="34" charset="0"/>
              <a:buChar char="•"/>
            </a:pPr>
            <a:r>
              <a:rPr lang="en-US" sz="1800" b="0" i="0">
                <a:solidFill>
                  <a:srgbClr val="010101"/>
                </a:solidFill>
                <a:effectLst/>
                <a:highlight>
                  <a:srgbClr val="FFFFFF"/>
                </a:highlight>
                <a:latin typeface="Arial" panose="020B0604020202020204" pitchFamily="34" charset="0"/>
              </a:rPr>
              <a:t>Warnings and public advisories</a:t>
            </a:r>
            <a:endParaRPr lang="en-US" b="0" i="0">
              <a:solidFill>
                <a:srgbClr val="000000"/>
              </a:solidFill>
              <a:effectLst/>
              <a:highlight>
                <a:srgbClr val="FFFFFF"/>
              </a:highlight>
              <a:latin typeface="Arial" panose="020B0604020202020204" pitchFamily="34" charset="0"/>
            </a:endParaRPr>
          </a:p>
          <a:p>
            <a:pPr marL="742950" lvl="1" indent="-285750" algn="l">
              <a:buFont typeface="Arial" panose="020B0604020202020204" pitchFamily="34" charset="0"/>
              <a:buChar char="•"/>
            </a:pPr>
            <a:r>
              <a:rPr lang="en-US" sz="1800" b="0" i="0">
                <a:solidFill>
                  <a:srgbClr val="010101"/>
                </a:solidFill>
                <a:effectLst/>
                <a:highlight>
                  <a:srgbClr val="FFFFFF"/>
                </a:highlight>
                <a:latin typeface="Arial" panose="020B0604020202020204" pitchFamily="34" charset="0"/>
              </a:rPr>
              <a:t>Test results</a:t>
            </a:r>
            <a:endParaRPr lang="en-US" b="0" i="0">
              <a:solidFill>
                <a:srgbClr val="000000"/>
              </a:solidFill>
              <a:effectLst/>
              <a:highlight>
                <a:srgbClr val="FFFFFF"/>
              </a:highlight>
              <a:latin typeface="Arial" panose="020B0604020202020204" pitchFamily="34" charset="0"/>
            </a:endParaRPr>
          </a:p>
          <a:p>
            <a:pPr marL="742950" lvl="1" indent="-285750" algn="l">
              <a:buFont typeface="Arial" panose="020B0604020202020204" pitchFamily="34" charset="0"/>
              <a:buChar char="•"/>
            </a:pPr>
            <a:r>
              <a:rPr lang="en-US" sz="1800" b="0" i="0">
                <a:solidFill>
                  <a:srgbClr val="010101"/>
                </a:solidFill>
                <a:effectLst/>
                <a:highlight>
                  <a:srgbClr val="FFFFFF"/>
                </a:highlight>
                <a:latin typeface="Arial" panose="020B0604020202020204" pitchFamily="34" charset="0"/>
              </a:rPr>
              <a:t>Press releases and other media</a:t>
            </a:r>
            <a:endParaRPr lang="en-US" b="0" i="0">
              <a:solidFill>
                <a:srgbClr val="000000"/>
              </a:solidFill>
              <a:effectLst/>
              <a:highlight>
                <a:srgbClr val="FFFFFF"/>
              </a:highlight>
              <a:latin typeface="Arial" panose="020B0604020202020204" pitchFamily="34" charset="0"/>
            </a:endParaRPr>
          </a:p>
          <a:p>
            <a:pPr marL="742950" lvl="1" indent="-285750" algn="l">
              <a:buFont typeface="Arial" panose="020B0604020202020204" pitchFamily="34" charset="0"/>
              <a:buChar char="•"/>
            </a:pPr>
            <a:r>
              <a:rPr lang="en-US" sz="1800" b="0" i="0">
                <a:solidFill>
                  <a:srgbClr val="010101"/>
                </a:solidFill>
                <a:effectLst/>
                <a:highlight>
                  <a:srgbClr val="FFFFFF"/>
                </a:highlight>
                <a:latin typeface="Arial" panose="020B0604020202020204" pitchFamily="34" charset="0"/>
              </a:rPr>
              <a:t>One-on-one instruction and community education</a:t>
            </a:r>
            <a:endParaRPr lang="en-US" b="0" i="0">
              <a:solidFill>
                <a:srgbClr val="000000"/>
              </a:solidFill>
              <a:effectLst/>
              <a:highlight>
                <a:srgbClr val="FFFFFF"/>
              </a:highlight>
              <a:latin typeface="Arial" panose="020B0604020202020204" pitchFamily="34" charset="0"/>
            </a:endParaRPr>
          </a:p>
          <a:p>
            <a:pPr marL="742950" lvl="1" indent="-285750" algn="l">
              <a:buFont typeface="Arial" panose="020B0604020202020204" pitchFamily="34" charset="0"/>
              <a:buChar char="•"/>
            </a:pPr>
            <a:r>
              <a:rPr lang="en-US" sz="1800" b="0" i="0">
                <a:solidFill>
                  <a:srgbClr val="010101"/>
                </a:solidFill>
                <a:effectLst/>
                <a:highlight>
                  <a:srgbClr val="FFFFFF"/>
                </a:highlight>
                <a:latin typeface="Arial" panose="020B0604020202020204" pitchFamily="34" charset="0"/>
              </a:rPr>
              <a:t>Family planning</a:t>
            </a:r>
            <a:endParaRPr lang="en-US" b="0" i="0">
              <a:solidFill>
                <a:srgbClr val="000000"/>
              </a:solidFill>
              <a:effectLst/>
              <a:highlight>
                <a:srgbClr val="FFFFFF"/>
              </a:highlight>
              <a:latin typeface="Arial" panose="020B0604020202020204" pitchFamily="34" charset="0"/>
            </a:endParaRPr>
          </a:p>
          <a:p>
            <a:pPr marL="742950" lvl="1" indent="-285750" algn="l">
              <a:buFont typeface="Arial" panose="020B0604020202020204" pitchFamily="34" charset="0"/>
              <a:buChar char="•"/>
            </a:pPr>
            <a:r>
              <a:rPr lang="en-US" sz="1800" b="0" i="0">
                <a:solidFill>
                  <a:srgbClr val="010101"/>
                </a:solidFill>
                <a:effectLst/>
                <a:highlight>
                  <a:srgbClr val="FFFFFF"/>
                </a:highlight>
                <a:latin typeface="Arial" panose="020B0604020202020204" pitchFamily="34" charset="0"/>
              </a:rPr>
              <a:t>Vaccinations and immunizations</a:t>
            </a:r>
            <a:endParaRPr lang="en-US" b="0" i="0">
              <a:solidFill>
                <a:srgbClr val="000000"/>
              </a:solidFill>
              <a:effectLst/>
              <a:highlight>
                <a:srgbClr val="FFFFFF"/>
              </a:highlight>
              <a:latin typeface="Arial" panose="020B0604020202020204" pitchFamily="34" charset="0"/>
            </a:endParaRPr>
          </a:p>
          <a:p>
            <a:pPr marL="742950" lvl="1" indent="-285750" algn="l">
              <a:buFont typeface="Arial" panose="020B0604020202020204" pitchFamily="34" charset="0"/>
              <a:buChar char="•"/>
            </a:pPr>
            <a:r>
              <a:rPr lang="en-US" sz="1800" b="0" i="0">
                <a:solidFill>
                  <a:srgbClr val="010101"/>
                </a:solidFill>
                <a:effectLst/>
                <a:highlight>
                  <a:srgbClr val="FFFFFF"/>
                </a:highlight>
                <a:latin typeface="Arial" panose="020B0604020202020204" pitchFamily="34" charset="0"/>
              </a:rPr>
              <a:t>Preventive screenings</a:t>
            </a:r>
          </a:p>
          <a:p>
            <a:pPr marL="742950" lvl="1" indent="-285750" algn="l">
              <a:buFont typeface="Arial" panose="020B0604020202020204" pitchFamily="34" charset="0"/>
              <a:buChar char="•"/>
            </a:pPr>
            <a:endParaRPr lang="en-US" sz="1800" b="0" i="0">
              <a:solidFill>
                <a:srgbClr val="010101"/>
              </a:solidFill>
              <a:effectLst/>
              <a:highlight>
                <a:srgbClr val="FFFFFF"/>
              </a:highlight>
              <a:latin typeface="Arial" panose="020B0604020202020204" pitchFamily="34" charset="0"/>
            </a:endParaRPr>
          </a:p>
          <a:p>
            <a:pPr marL="0" lvl="0" indent="0" algn="l">
              <a:buFont typeface="Arial" panose="020B0604020202020204" pitchFamily="34" charset="0"/>
              <a:buNone/>
            </a:pPr>
            <a:r>
              <a:rPr lang="en-US" b="0" i="0">
                <a:solidFill>
                  <a:srgbClr val="010101"/>
                </a:solidFill>
                <a:effectLst/>
                <a:highlight>
                  <a:srgbClr val="FFFFFF"/>
                </a:highlight>
                <a:latin typeface="Arial" panose="020B0604020202020204" pitchFamily="34" charset="0"/>
              </a:rPr>
              <a:t>Today we will be talking about health literacy and the role it plays in health and I hope you walk away with strategies for guiding people from health information to healthy decisions. </a:t>
            </a:r>
            <a:endParaRPr lang="en-US" b="0" i="0">
              <a:solidFill>
                <a:srgbClr val="000000"/>
              </a:solidFill>
              <a:effectLst/>
              <a:highlight>
                <a:srgbClr val="FFFFFF"/>
              </a:highlight>
              <a:latin typeface="Arial" panose="020B0604020202020204" pitchFamily="34" charset="0"/>
            </a:endParaRPr>
          </a:p>
          <a:p>
            <a:endParaRPr lang="en-US" sz="1200">
              <a:latin typeface="+mn-lt"/>
            </a:endParaRPr>
          </a:p>
        </p:txBody>
      </p:sp>
      <p:sp>
        <p:nvSpPr>
          <p:cNvPr id="4" name="Slide Number Placeholder 3"/>
          <p:cNvSpPr>
            <a:spLocks noGrp="1"/>
          </p:cNvSpPr>
          <p:nvPr>
            <p:ph type="sldNum" sz="quarter" idx="5"/>
          </p:nvPr>
        </p:nvSpPr>
        <p:spPr/>
        <p:txBody>
          <a:bodyPr/>
          <a:lstStyle/>
          <a:p>
            <a:fld id="{74B60785-9338-114B-891F-4D52A71C2C76}" type="slidenum">
              <a:rPr lang="en-US" smtClean="0"/>
              <a:t>1</a:t>
            </a:fld>
            <a:endParaRPr lang="en-US"/>
          </a:p>
        </p:txBody>
      </p:sp>
    </p:spTree>
    <p:extLst>
      <p:ext uri="{BB962C8B-B14F-4D97-AF65-F5344CB8AC3E}">
        <p14:creationId xmlns:p14="http://schemas.microsoft.com/office/powerpoint/2010/main" val="1645211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66618" rtl="0" eaLnBrk="1" fontAlgn="auto" latinLnBrk="0" hangingPunct="1">
              <a:lnSpc>
                <a:spcPct val="100000"/>
              </a:lnSpc>
              <a:spcBef>
                <a:spcPts val="0"/>
              </a:spcBef>
              <a:spcAft>
                <a:spcPts val="0"/>
              </a:spcAft>
              <a:buClrTx/>
              <a:buSzTx/>
              <a:buFontTx/>
              <a:buNone/>
              <a:tabLst/>
              <a:defRPr/>
            </a:pPr>
            <a:r>
              <a:rPr lang="en-US">
                <a:solidFill>
                  <a:schemeClr val="tx1">
                    <a:lumMod val="50000"/>
                  </a:schemeClr>
                </a:solidFill>
              </a:rPr>
              <a:t>Read the definition. Note the irony that the very definition of health literacy isn’t written according to best practices of health literacy. </a:t>
            </a:r>
            <a:r>
              <a:rPr lang="en-US" sz="1800">
                <a:solidFill>
                  <a:srgbClr val="000000"/>
                </a:solidFill>
                <a:latin typeface="Segoe UI" panose="020B0502040204020203" pitchFamily="34" charset="0"/>
              </a:rPr>
              <a:t>Point out that many educational materials are written at a literacy level that are not accessible to those who need to access them.</a:t>
            </a:r>
          </a:p>
          <a:p>
            <a:pPr marL="0" marR="0" lvl="0" indent="0" algn="l" defTabSz="466618" rtl="0" eaLnBrk="1" fontAlgn="auto" latinLnBrk="0" hangingPunct="1">
              <a:lnSpc>
                <a:spcPct val="100000"/>
              </a:lnSpc>
              <a:spcBef>
                <a:spcPts val="0"/>
              </a:spcBef>
              <a:spcAft>
                <a:spcPts val="0"/>
              </a:spcAft>
              <a:buClrTx/>
              <a:buSzTx/>
              <a:buFontTx/>
              <a:buNone/>
              <a:tabLst/>
              <a:defRPr/>
            </a:pPr>
            <a:endParaRPr lang="en-US" sz="1800">
              <a:solidFill>
                <a:srgbClr val="000000"/>
              </a:solidFill>
              <a:latin typeface="Segoe UI" panose="020B0502040204020203" pitchFamily="34" charset="0"/>
            </a:endParaRPr>
          </a:p>
          <a:p>
            <a:pPr marL="0" marR="0" lvl="0" indent="0" algn="l" defTabSz="466618" rtl="0" eaLnBrk="1" fontAlgn="auto" latinLnBrk="0" hangingPunct="1">
              <a:lnSpc>
                <a:spcPct val="100000"/>
              </a:lnSpc>
              <a:spcBef>
                <a:spcPts val="0"/>
              </a:spcBef>
              <a:spcAft>
                <a:spcPts val="0"/>
              </a:spcAft>
              <a:buClrTx/>
              <a:buSzTx/>
              <a:buFontTx/>
              <a:buNone/>
              <a:tabLst/>
              <a:defRPr/>
            </a:pPr>
            <a:r>
              <a:rPr lang="en-US" sz="1800">
                <a:solidFill>
                  <a:srgbClr val="000000"/>
                </a:solidFill>
                <a:latin typeface="Segoe UI" panose="020B0502040204020203" pitchFamily="34" charset="0"/>
              </a:rPr>
              <a:t>Today’s focus will be on building an understanding of the limitations of the populations we serve, and will also include strategies we can use to address them and make our communications accessible to all levels of literacy. Literacy is an equity issue.</a:t>
            </a:r>
            <a:endParaRPr lang="en-US" sz="1800">
              <a:solidFill>
                <a:prstClr val="black"/>
              </a:solidFill>
              <a:latin typeface="Segoe UI" panose="020B0502040204020203" pitchFamily="34" charset="0"/>
            </a:endParaRPr>
          </a:p>
          <a:p>
            <a:pPr defTabSz="466618"/>
            <a:endParaRPr lang="en-US">
              <a:solidFill>
                <a:schemeClr val="tx1">
                  <a:lumMod val="50000"/>
                </a:schemeClr>
              </a:solidFill>
            </a:endParaRPr>
          </a:p>
          <a:p>
            <a:pPr algn="l"/>
            <a:r>
              <a:rPr lang="en-US" b="1" i="0">
                <a:solidFill>
                  <a:srgbClr val="000000"/>
                </a:solidFill>
                <a:effectLst/>
                <a:latin typeface="Open Sans" panose="020B0606030504020204" pitchFamily="34" charset="0"/>
              </a:rPr>
              <a:t>The new definitions of health literacy</a:t>
            </a:r>
          </a:p>
          <a:p>
            <a:pPr algn="l"/>
            <a:endParaRPr lang="en-US" b="0" i="0">
              <a:solidFill>
                <a:srgbClr val="000000"/>
              </a:solidFill>
              <a:effectLst/>
              <a:latin typeface="Open Sans" panose="020B0606030504020204" pitchFamily="34" charset="0"/>
            </a:endParaRPr>
          </a:p>
          <a:p>
            <a:pPr algn="l">
              <a:buFont typeface="Arial" panose="020B0604020202020204" pitchFamily="34" charset="0"/>
              <a:buChar char="•"/>
            </a:pPr>
            <a:r>
              <a:rPr lang="en-US" b="1" i="0">
                <a:solidFill>
                  <a:srgbClr val="000000"/>
                </a:solidFill>
                <a:effectLst/>
                <a:latin typeface="Open Sans" panose="020B0606030504020204" pitchFamily="34" charset="0"/>
              </a:rPr>
              <a:t>Emphasize people’s ability to </a:t>
            </a:r>
            <a:r>
              <a:rPr lang="en-US" b="1" i="1">
                <a:solidFill>
                  <a:srgbClr val="000000"/>
                </a:solidFill>
                <a:effectLst/>
                <a:latin typeface="Open Sans" panose="020B0606030504020204" pitchFamily="34" charset="0"/>
              </a:rPr>
              <a:t>use </a:t>
            </a:r>
            <a:r>
              <a:rPr lang="en-US" b="1" i="0">
                <a:solidFill>
                  <a:srgbClr val="000000"/>
                </a:solidFill>
                <a:effectLst/>
                <a:latin typeface="Open Sans" panose="020B0606030504020204" pitchFamily="34" charset="0"/>
              </a:rPr>
              <a:t>health information rather than just understand it</a:t>
            </a:r>
          </a:p>
          <a:p>
            <a:pPr algn="l">
              <a:buFont typeface="Arial" panose="020B0604020202020204" pitchFamily="34" charset="0"/>
              <a:buChar char="•"/>
            </a:pPr>
            <a:r>
              <a:rPr lang="en-US" b="0" i="0">
                <a:solidFill>
                  <a:srgbClr val="000000"/>
                </a:solidFill>
                <a:effectLst/>
                <a:latin typeface="Open Sans" panose="020B0606030504020204" pitchFamily="34" charset="0"/>
              </a:rPr>
              <a:t>Focus on the ability to make “</a:t>
            </a:r>
            <a:r>
              <a:rPr lang="en-US" b="1" i="0">
                <a:solidFill>
                  <a:srgbClr val="000000"/>
                </a:solidFill>
                <a:effectLst/>
                <a:latin typeface="Open Sans" panose="020B0606030504020204" pitchFamily="34" charset="0"/>
              </a:rPr>
              <a:t>well-informed” decisions </a:t>
            </a:r>
            <a:r>
              <a:rPr lang="en-US" b="0" i="0">
                <a:solidFill>
                  <a:srgbClr val="000000"/>
                </a:solidFill>
                <a:effectLst/>
                <a:latin typeface="Open Sans" panose="020B0606030504020204" pitchFamily="34" charset="0"/>
              </a:rPr>
              <a:t>rather than “appropriate” ones</a:t>
            </a:r>
          </a:p>
          <a:p>
            <a:pPr algn="l">
              <a:buFont typeface="Arial" panose="020B0604020202020204" pitchFamily="34" charset="0"/>
              <a:buChar char="•"/>
            </a:pPr>
            <a:r>
              <a:rPr lang="en-US" b="0" i="0">
                <a:solidFill>
                  <a:srgbClr val="000000"/>
                </a:solidFill>
                <a:effectLst/>
                <a:latin typeface="Open Sans" panose="020B0606030504020204" pitchFamily="34" charset="0"/>
              </a:rPr>
              <a:t>Incorporate a public health perspective</a:t>
            </a:r>
          </a:p>
          <a:p>
            <a:pPr algn="l">
              <a:buFont typeface="Arial" panose="020B0604020202020204" pitchFamily="34" charset="0"/>
              <a:buChar char="•"/>
            </a:pPr>
            <a:r>
              <a:rPr lang="en-US" b="1" i="0">
                <a:solidFill>
                  <a:srgbClr val="000000"/>
                </a:solidFill>
                <a:effectLst/>
                <a:latin typeface="Open Sans" panose="020B0606030504020204" pitchFamily="34" charset="0"/>
              </a:rPr>
              <a:t>Acknowledge that organizations have a responsibility to address health literacy</a:t>
            </a:r>
          </a:p>
          <a:p>
            <a:endParaRPr lang="en-US"/>
          </a:p>
        </p:txBody>
      </p:sp>
      <p:sp>
        <p:nvSpPr>
          <p:cNvPr id="4" name="Slide Number Placeholder 3"/>
          <p:cNvSpPr>
            <a:spLocks noGrp="1"/>
          </p:cNvSpPr>
          <p:nvPr>
            <p:ph type="sldNum" sz="quarter" idx="5"/>
          </p:nvPr>
        </p:nvSpPr>
        <p:spPr/>
        <p:txBody>
          <a:bodyPr/>
          <a:lstStyle/>
          <a:p>
            <a:fld id="{74B60785-9338-114B-891F-4D52A71C2C76}" type="slidenum">
              <a:rPr lang="en-US" smtClean="0"/>
              <a:t>10</a:t>
            </a:fld>
            <a:endParaRPr lang="en-US"/>
          </a:p>
        </p:txBody>
      </p:sp>
    </p:spTree>
    <p:extLst>
      <p:ext uri="{BB962C8B-B14F-4D97-AF65-F5344CB8AC3E}">
        <p14:creationId xmlns:p14="http://schemas.microsoft.com/office/powerpoint/2010/main" val="1972257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 an easier description of health literacy. The paraphrase to the right can be edited to your own simpler definition of the CDC definition. </a:t>
            </a:r>
          </a:p>
        </p:txBody>
      </p:sp>
      <p:sp>
        <p:nvSpPr>
          <p:cNvPr id="4" name="Slide Number Placeholder 3"/>
          <p:cNvSpPr>
            <a:spLocks noGrp="1"/>
          </p:cNvSpPr>
          <p:nvPr>
            <p:ph type="sldNum" sz="quarter" idx="5"/>
          </p:nvPr>
        </p:nvSpPr>
        <p:spPr/>
        <p:txBody>
          <a:bodyPr/>
          <a:lstStyle/>
          <a:p>
            <a:fld id="{74B60785-9338-114B-891F-4D52A71C2C76}" type="slidenum">
              <a:rPr lang="en-US" smtClean="0"/>
              <a:t>11</a:t>
            </a:fld>
            <a:endParaRPr lang="en-US"/>
          </a:p>
        </p:txBody>
      </p:sp>
    </p:spTree>
    <p:extLst>
      <p:ext uri="{BB962C8B-B14F-4D97-AF65-F5344CB8AC3E}">
        <p14:creationId xmlns:p14="http://schemas.microsoft.com/office/powerpoint/2010/main" val="2449014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slide.</a:t>
            </a:r>
          </a:p>
          <a:p>
            <a:r>
              <a:rPr lang="en-US"/>
              <a:t>Point out that…our understanding and actions we take to manage our health, are limited to our health literacy level</a:t>
            </a:r>
          </a:p>
        </p:txBody>
      </p:sp>
      <p:sp>
        <p:nvSpPr>
          <p:cNvPr id="4" name="Slide Number Placeholder 3"/>
          <p:cNvSpPr>
            <a:spLocks noGrp="1"/>
          </p:cNvSpPr>
          <p:nvPr>
            <p:ph type="sldNum" sz="quarter" idx="5"/>
          </p:nvPr>
        </p:nvSpPr>
        <p:spPr/>
        <p:txBody>
          <a:bodyPr/>
          <a:lstStyle/>
          <a:p>
            <a:fld id="{74B60785-9338-114B-891F-4D52A71C2C76}" type="slidenum">
              <a:rPr lang="en-US" smtClean="0"/>
              <a:t>12</a:t>
            </a:fld>
            <a:endParaRPr lang="en-US"/>
          </a:p>
        </p:txBody>
      </p:sp>
    </p:spTree>
    <p:extLst>
      <p:ext uri="{BB962C8B-B14F-4D97-AF65-F5344CB8AC3E}">
        <p14:creationId xmlns:p14="http://schemas.microsoft.com/office/powerpoint/2010/main" val="1172233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B60785-9338-114B-891F-4D52A71C2C7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732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ea typeface="Calibri"/>
                <a:cs typeface="Calibri"/>
              </a:rPr>
              <a:t>All of these scenarios require health literacy skills</a:t>
            </a:r>
          </a:p>
          <a:p>
            <a:pPr marL="171450" indent="-171450">
              <a:buFont typeface="Arial"/>
              <a:buChar char="•"/>
            </a:pPr>
            <a:r>
              <a:rPr lang="en-US" sz="1000">
                <a:ea typeface="Calibri"/>
                <a:cs typeface="Calibri"/>
              </a:rPr>
              <a:t>Communicating with your doctor</a:t>
            </a:r>
          </a:p>
          <a:p>
            <a:pPr marL="171450" indent="-171450">
              <a:buFont typeface="Arial"/>
              <a:buChar char="•"/>
            </a:pPr>
            <a:r>
              <a:rPr lang="en-US" sz="1000">
                <a:ea typeface="Calibri"/>
                <a:cs typeface="Calibri"/>
              </a:rPr>
              <a:t>Understanding nutrition labels</a:t>
            </a:r>
          </a:p>
          <a:p>
            <a:pPr marL="171450" indent="-171450">
              <a:buFont typeface="Arial"/>
              <a:buChar char="•"/>
            </a:pPr>
            <a:r>
              <a:rPr lang="en-US" sz="1000">
                <a:ea typeface="Calibri"/>
                <a:cs typeface="Calibri"/>
              </a:rPr>
              <a:t>Filling out insurance forms</a:t>
            </a:r>
          </a:p>
          <a:p>
            <a:endParaRPr lang="en-US" sz="1000">
              <a:ea typeface="Calibri"/>
              <a:cs typeface="Calibri"/>
            </a:endParaRPr>
          </a:p>
          <a:p>
            <a:endParaRPr lang="en-US" sz="100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B60785-9338-114B-891F-4D52A71C2C7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3857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b="0" i="0">
                <a:solidFill>
                  <a:srgbClr val="000000"/>
                </a:solidFill>
                <a:effectLst/>
                <a:highlight>
                  <a:srgbClr val="FFFFFF"/>
                </a:highlight>
                <a:latin typeface="Nunito" pitchFamily="2" charset="0"/>
              </a:rPr>
              <a:t>How is health literacy measured and scored?</a:t>
            </a:r>
          </a:p>
          <a:p>
            <a:endParaRPr lang="en-US" sz="4000" b="0" i="0">
              <a:solidFill>
                <a:srgbClr val="000000"/>
              </a:solidFill>
              <a:effectLst/>
              <a:highlight>
                <a:srgbClr val="FFFFFF"/>
              </a:highlight>
              <a:latin typeface="Nunito" pitchFamily="2" charset="0"/>
            </a:endParaRPr>
          </a:p>
          <a:p>
            <a:r>
              <a:rPr lang="en-US" sz="4000" b="0" i="0">
                <a:solidFill>
                  <a:srgbClr val="000000"/>
                </a:solidFill>
                <a:effectLst/>
                <a:highlight>
                  <a:srgbClr val="FFFFFF"/>
                </a:highlight>
                <a:latin typeface="Nunito" pitchFamily="2" charset="0"/>
              </a:rPr>
              <a:t>I want to start by stating that literacy and health literacy are not the same, but they are related. </a:t>
            </a:r>
          </a:p>
          <a:p>
            <a:endParaRPr lang="en-US" sz="4000" b="0" i="0">
              <a:solidFill>
                <a:srgbClr val="000000"/>
              </a:solidFill>
              <a:effectLst/>
              <a:highlight>
                <a:srgbClr val="FFFFFF"/>
              </a:highlight>
              <a:latin typeface="Nunito" pitchFamily="2" charset="0"/>
            </a:endParaRPr>
          </a:p>
          <a:p>
            <a:r>
              <a:rPr lang="en-US" sz="4000" b="0" i="0">
                <a:solidFill>
                  <a:srgbClr val="000000"/>
                </a:solidFill>
                <a:effectLst/>
                <a:highlight>
                  <a:srgbClr val="FFFFFF"/>
                </a:highlight>
                <a:latin typeface="Nunito" pitchFamily="2" charset="0"/>
              </a:rPr>
              <a:t>The U.S. Department of Education collects and reports data on adult literacy and numeracy skills. </a:t>
            </a:r>
          </a:p>
          <a:p>
            <a:pPr marL="1028700" lvl="1" indent="-571500">
              <a:buFont typeface="Arial" panose="020B0604020202020204" pitchFamily="34" charset="0"/>
              <a:buChar char="•"/>
            </a:pPr>
            <a:r>
              <a:rPr lang="en-US" sz="4000" b="0" i="0">
                <a:solidFill>
                  <a:srgbClr val="000000"/>
                </a:solidFill>
                <a:effectLst/>
                <a:highlight>
                  <a:srgbClr val="FFFFFF"/>
                </a:highlight>
                <a:latin typeface="Nunito" pitchFamily="2" charset="0"/>
              </a:rPr>
              <a:t>In 2006, they published findings from the 2003 National Assessment of Adult Literacy, the </a:t>
            </a:r>
            <a:r>
              <a:rPr lang="en-US" sz="4000" b="1" i="0">
                <a:solidFill>
                  <a:srgbClr val="000000"/>
                </a:solidFill>
                <a:effectLst/>
                <a:highlight>
                  <a:srgbClr val="FFFFFF"/>
                </a:highlight>
                <a:latin typeface="Nunito" pitchFamily="2" charset="0"/>
              </a:rPr>
              <a:t>only</a:t>
            </a:r>
            <a:r>
              <a:rPr lang="en-US" sz="4000" b="0" i="0">
                <a:solidFill>
                  <a:srgbClr val="000000"/>
                </a:solidFill>
                <a:effectLst/>
                <a:highlight>
                  <a:srgbClr val="FFFFFF"/>
                </a:highlight>
                <a:latin typeface="Nunito" pitchFamily="2" charset="0"/>
              </a:rPr>
              <a:t> national data on health literacy skills. </a:t>
            </a:r>
          </a:p>
          <a:p>
            <a:pPr marL="1028700" lvl="1" indent="-571500">
              <a:buFont typeface="Arial" panose="020B0604020202020204" pitchFamily="34" charset="0"/>
              <a:buChar char="•"/>
            </a:pPr>
            <a:r>
              <a:rPr lang="en-US" sz="4000" b="0" i="0">
                <a:solidFill>
                  <a:srgbClr val="000000"/>
                </a:solidFill>
                <a:effectLst/>
                <a:highlight>
                  <a:srgbClr val="FFFFFF"/>
                </a:highlight>
                <a:latin typeface="Nunito" pitchFamily="2" charset="0"/>
              </a:rPr>
              <a:t>The study found that adults who self-report the worst health also have the most limited literacy, numeracy, and health literacy skills.</a:t>
            </a:r>
            <a:endParaRPr lang="en-US" sz="2800" b="0" i="0">
              <a:solidFill>
                <a:srgbClr val="000000"/>
              </a:solidFill>
              <a:effectLst/>
              <a:highlight>
                <a:srgbClr val="FFFFFF"/>
              </a:highlight>
              <a:latin typeface="Arial" panose="020B0604020202020204" pitchFamily="34" charset="0"/>
            </a:endParaRPr>
          </a:p>
          <a:p>
            <a:endParaRPr lang="en-US" sz="2800" b="0" i="0">
              <a:solidFill>
                <a:srgbClr val="000000"/>
              </a:solidFill>
              <a:effectLst/>
              <a:highlight>
                <a:srgbClr val="FFFFFF"/>
              </a:highlight>
              <a:latin typeface="Arial" panose="020B0604020202020204" pitchFamily="34" charset="0"/>
            </a:endParaRPr>
          </a:p>
          <a:p>
            <a:r>
              <a:rPr lang="en-US" sz="2800" b="0" i="0">
                <a:solidFill>
                  <a:srgbClr val="000000"/>
                </a:solidFill>
                <a:effectLst/>
                <a:highlight>
                  <a:srgbClr val="FFFFFF"/>
                </a:highlight>
                <a:latin typeface="Arial" panose="020B0604020202020204" pitchFamily="34" charset="0"/>
              </a:rPr>
              <a:t>The Program for the International Assessment of Adult Competencies (PIAAC) study provides information on literacy and numeracy of adults ages 16–74.  This is a large-scale international study of cognitive and workplace skills of adults is a comparative study across 39 participating countries.</a:t>
            </a:r>
          </a:p>
          <a:p>
            <a:pPr marL="914400" lvl="1" indent="-457200">
              <a:buFont typeface="Arial" panose="020B0604020202020204" pitchFamily="34" charset="0"/>
              <a:buChar char="•"/>
            </a:pPr>
            <a:r>
              <a:rPr lang="en-US" sz="2800" b="0" i="0">
                <a:solidFill>
                  <a:srgbClr val="000000"/>
                </a:solidFill>
                <a:effectLst/>
                <a:highlight>
                  <a:srgbClr val="FFFFFF"/>
                </a:highlight>
                <a:latin typeface="Arial" panose="020B0604020202020204" pitchFamily="34" charset="0"/>
              </a:rPr>
              <a:t>The U.S. PIAAC data is based on the combined PIAAC data collected in 2012, 2014, and 2017 and the data from the American Community Survey (ACS)</a:t>
            </a:r>
          </a:p>
          <a:p>
            <a:pPr marL="914400" lvl="1" indent="-457200">
              <a:buFont typeface="Arial" panose="020B0604020202020204" pitchFamily="34" charset="0"/>
              <a:buChar char="•"/>
            </a:pPr>
            <a:endParaRPr lang="en-US" sz="2800" b="0" i="0">
              <a:solidFill>
                <a:srgbClr val="000000"/>
              </a:solidFill>
              <a:effectLst/>
              <a:highlight>
                <a:srgbClr val="FFFFFF"/>
              </a:highlight>
              <a:latin typeface="Arial" panose="020B0604020202020204" pitchFamily="34" charset="0"/>
            </a:endParaRPr>
          </a:p>
          <a:p>
            <a:pPr marL="0" lvl="0" indent="0">
              <a:buFont typeface="Arial" panose="020B0604020202020204" pitchFamily="34" charset="0"/>
              <a:buNone/>
            </a:pPr>
            <a:r>
              <a:rPr lang="en-US" sz="1800" b="0" i="0">
                <a:solidFill>
                  <a:srgbClr val="000000"/>
                </a:solidFill>
                <a:effectLst/>
                <a:highlight>
                  <a:srgbClr val="FFFFFF"/>
                </a:highlight>
                <a:latin typeface="Arial" panose="020B0604020202020204" pitchFamily="34" charset="0"/>
              </a:rPr>
              <a:t>Both studies provided the survey in both English and Spanish and used different buy similar categories of assessment to determine literacy level.</a:t>
            </a:r>
            <a:endParaRPr lang="en-US" sz="1800">
              <a:solidFill>
                <a:srgbClr val="000000"/>
              </a:solidFill>
              <a:latin typeface="Segoe UI" panose="020B0502040204020203" pitchFamily="34" charset="0"/>
            </a:endParaRPr>
          </a:p>
          <a:p>
            <a:endParaRPr lang="en-US" sz="1800">
              <a:solidFill>
                <a:srgbClr val="000000"/>
              </a:solidFill>
              <a:latin typeface="Segoe UI" panose="020B0502040204020203" pitchFamily="34" charset="0"/>
            </a:endParaRPr>
          </a:p>
          <a:p>
            <a:r>
              <a:rPr lang="en-US" sz="1800">
                <a:solidFill>
                  <a:srgbClr val="000000"/>
                </a:solidFill>
                <a:latin typeface="Segoe UI" panose="020B0502040204020203" pitchFamily="34" charset="0"/>
              </a:rPr>
              <a:t>Managing health requires working with many types of information. </a:t>
            </a:r>
          </a:p>
          <a:p>
            <a:r>
              <a:rPr lang="en-US" sz="1800">
                <a:solidFill>
                  <a:srgbClr val="000000"/>
                </a:solidFill>
                <a:latin typeface="Segoe UI" panose="020B0502040204020203" pitchFamily="34" charset="0"/>
              </a:rPr>
              <a:t>Some materials require multiple types of literacy, such as fact sheets with written words and numbers related to statistics or percentages.</a:t>
            </a:r>
          </a:p>
          <a:p>
            <a:endParaRPr lang="en-US" sz="1800">
              <a:solidFill>
                <a:srgbClr val="000000"/>
              </a:solidFill>
              <a:latin typeface="Segoe UI" panose="020B0502040204020203" pitchFamily="34" charset="0"/>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sz="1800" b="0" i="0">
                <a:solidFill>
                  <a:srgbClr val="000000"/>
                </a:solidFill>
                <a:effectLst/>
                <a:highlight>
                  <a:srgbClr val="FFFFFF"/>
                </a:highlight>
                <a:latin typeface="Nunito" pitchFamily="2" charset="0"/>
              </a:rPr>
              <a:t>Strong </a:t>
            </a:r>
            <a:r>
              <a:rPr lang="en-US" sz="1800" b="0" i="0" u="sng">
                <a:solidFill>
                  <a:srgbClr val="075290"/>
                </a:solidFill>
                <a:effectLst/>
                <a:highlight>
                  <a:srgbClr val="FFFFFF"/>
                </a:highlight>
                <a:latin typeface="Nunito" pitchFamily="2" charset="0"/>
                <a:hlinkClick r:id="rId3"/>
              </a:rPr>
              <a:t>literacy and numeracy skills</a:t>
            </a:r>
            <a:r>
              <a:rPr lang="en-US" sz="1800" b="0" i="0">
                <a:solidFill>
                  <a:srgbClr val="000000"/>
                </a:solidFill>
                <a:effectLst/>
                <a:highlight>
                  <a:srgbClr val="FFFFFF"/>
                </a:highlight>
                <a:latin typeface="Nunito" pitchFamily="2" charset="0"/>
              </a:rPr>
              <a:t> do help people understand and use health information and services, but research shows that most people still say that information and services related to health are unfamiliar, complicated, and too technical.</a:t>
            </a:r>
            <a:endParaRPr lang="en-US" sz="1200" b="0" i="0">
              <a:solidFill>
                <a:srgbClr val="000000"/>
              </a:solidFill>
              <a:effectLst/>
              <a:highlight>
                <a:srgbClr val="FFFFFF"/>
              </a:highlight>
              <a:latin typeface="Nunito" pitchFamily="2" charset="0"/>
            </a:endParaRPr>
          </a:p>
          <a:p>
            <a:endParaRPr lang="en-US" sz="1800">
              <a:solidFill>
                <a:srgbClr val="000000"/>
              </a:solidFill>
              <a:latin typeface="Segoe UI" panose="020B0502040204020203" pitchFamily="34" charset="0"/>
            </a:endParaRPr>
          </a:p>
          <a:p>
            <a:endParaRPr lang="en-US" sz="1800">
              <a:solidFill>
                <a:srgbClr val="000000"/>
              </a:solidFill>
              <a:latin typeface="Segoe UI" panose="020B0502040204020203" pitchFamily="34" charset="0"/>
            </a:endParaRPr>
          </a:p>
          <a:p>
            <a:pPr marL="742950" lvl="1" indent="-285750">
              <a:buFont typeface="Arial" panose="020B0604020202020204" pitchFamily="34" charset="0"/>
              <a:buChar char="•"/>
            </a:pPr>
            <a:r>
              <a:rPr lang="en-US" sz="1800">
                <a:solidFill>
                  <a:srgbClr val="000000"/>
                </a:solidFill>
                <a:latin typeface="Segoe UI" panose="020B0502040204020203" pitchFamily="34" charset="0"/>
              </a:rPr>
              <a:t>NAAL/PIAAC</a:t>
            </a:r>
            <a:endParaRPr lang="en-US"/>
          </a:p>
        </p:txBody>
      </p:sp>
      <p:sp>
        <p:nvSpPr>
          <p:cNvPr id="4" name="Slide Number Placeholder 3"/>
          <p:cNvSpPr>
            <a:spLocks noGrp="1"/>
          </p:cNvSpPr>
          <p:nvPr>
            <p:ph type="sldNum" sz="quarter" idx="5"/>
          </p:nvPr>
        </p:nvSpPr>
        <p:spPr/>
        <p:txBody>
          <a:bodyPr/>
          <a:lstStyle/>
          <a:p>
            <a:fld id="{74B60785-9338-114B-891F-4D52A71C2C76}" type="slidenum">
              <a:rPr lang="en-US" smtClean="0"/>
              <a:t>15</a:t>
            </a:fld>
            <a:endParaRPr lang="en-US"/>
          </a:p>
        </p:txBody>
      </p:sp>
    </p:spTree>
    <p:extLst>
      <p:ext uri="{BB962C8B-B14F-4D97-AF65-F5344CB8AC3E}">
        <p14:creationId xmlns:p14="http://schemas.microsoft.com/office/powerpoint/2010/main" val="3506442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Examples</a:t>
            </a:r>
          </a:p>
          <a:p>
            <a:pPr marL="685800" lvl="1" indent="-228600">
              <a:buAutoNum type="arabicParenR"/>
            </a:pPr>
            <a:r>
              <a:rPr lang="en-US"/>
              <a:t>managing stress/exercising/eating healthy/taking medication as prescribed</a:t>
            </a:r>
          </a:p>
          <a:p>
            <a:pPr marL="685800" lvl="1" indent="-228600">
              <a:buAutoNum type="arabicParenR"/>
            </a:pPr>
            <a:endParaRPr lang="en-US"/>
          </a:p>
          <a:p>
            <a:pPr lvl="1"/>
            <a:r>
              <a:rPr lang="en-US"/>
              <a:t>2) Preparing for doctors appt/asking questions during/accurately describing symptoms/letting your provider if you’ve gotten care/meds anywhere else</a:t>
            </a:r>
          </a:p>
          <a:p>
            <a:pPr lvl="1"/>
            <a:endParaRPr lang="en-US"/>
          </a:p>
          <a:p>
            <a:pPr lvl="1"/>
            <a:r>
              <a:rPr lang="en-US"/>
              <a:t>3) Getting coverage/understanding of premium and deductible costs/ choosing an appropriate healthcare plan for your needs, in your neighborhood, that speaks your language, etc. </a:t>
            </a:r>
          </a:p>
          <a:p>
            <a:pPr lvl="1"/>
            <a:endParaRPr lang="en-US"/>
          </a:p>
          <a:p>
            <a:r>
              <a:rPr lang="en-US"/>
              <a:t>Lack of understanding how to use healthcare can lead to delays in seeking care that cause health conditions to get worse. Lack of confidence and communication when interacting with your care providers can result in inaccurate or incomplete diagnosis and care plans. It can also mean someone doesn’t ask for clarification and leaves without an understanding of how they need to manage their health.</a:t>
            </a:r>
          </a:p>
          <a:p>
            <a:endParaRPr lang="en-US"/>
          </a:p>
          <a:p>
            <a:endParaRPr lang="en-US"/>
          </a:p>
          <a:p>
            <a:endParaRPr lang="en-US"/>
          </a:p>
          <a:p>
            <a:r>
              <a:rPr lang="en-US"/>
              <a:t>■ The clinical domain encompasses those activities associated with the health care provider-patient interaction, clinical encounters, diagnosis and treatment of illness, and </a:t>
            </a:r>
            <a:r>
              <a:rPr lang="en-US" err="1"/>
              <a:t>medication.Tasks</a:t>
            </a:r>
            <a:r>
              <a:rPr lang="en-US"/>
              <a:t> from the clinical domain are filling out a patient information form for an office visit, understanding dosing instructions for medication, and following a health care provider’s recommendation for a diagnostic test. </a:t>
            </a:r>
          </a:p>
          <a:p>
            <a:r>
              <a:rPr lang="en-US"/>
              <a:t>■ The prevention domain encompasses those activities associated with maintaining and improving health, preventing disease, intervening early in emerging health problems, and engaging in selfcare and self-management of illness. Examples are following guidelines for age-appropriate preventive health services, identifying signs and symptoms of health problems that should be addressed with a health professional, and understanding how eating and exercise habits decrease risks for developing serious illness. </a:t>
            </a:r>
          </a:p>
          <a:p>
            <a:r>
              <a:rPr lang="en-US"/>
              <a:t>■ The navigation of the health care system domain encompasses those activities related to understanding how the health care system works and individual rights and responsibilities. Examples are understanding what a health insurance plan will and will not pay for, determining eligibility for public insurance or assistance programs, and being able to give informed consent for a health care service. (HHS, 2003, p. 37)</a:t>
            </a:r>
          </a:p>
        </p:txBody>
      </p:sp>
      <p:sp>
        <p:nvSpPr>
          <p:cNvPr id="4" name="Slide Number Placeholder 3"/>
          <p:cNvSpPr>
            <a:spLocks noGrp="1"/>
          </p:cNvSpPr>
          <p:nvPr>
            <p:ph type="sldNum" sz="quarter" idx="5"/>
          </p:nvPr>
        </p:nvSpPr>
        <p:spPr/>
        <p:txBody>
          <a:bodyPr/>
          <a:lstStyle/>
          <a:p>
            <a:fld id="{74B60785-9338-114B-891F-4D52A71C2C76}" type="slidenum">
              <a:rPr lang="en-US" smtClean="0"/>
              <a:t>16</a:t>
            </a:fld>
            <a:endParaRPr lang="en-US"/>
          </a:p>
        </p:txBody>
      </p:sp>
    </p:spTree>
    <p:extLst>
      <p:ext uri="{BB962C8B-B14F-4D97-AF65-F5344CB8AC3E}">
        <p14:creationId xmlns:p14="http://schemas.microsoft.com/office/powerpoint/2010/main" val="2275807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because a person is scored at a certain literacy level doesn’t guarantee they can do these tasks, but it is reasonable to assume that they have trouble doing more complicated tasks than the examples given</a:t>
            </a:r>
            <a:r>
              <a:rPr lang="en-US" b="1"/>
              <a:t>. </a:t>
            </a:r>
          </a:p>
          <a:p>
            <a:endParaRPr lang="en-US" b="1"/>
          </a:p>
          <a:p>
            <a:r>
              <a:rPr lang="en-US" b="1"/>
              <a:t>It is best to offer help to people when they are asked to complete a task. </a:t>
            </a:r>
          </a:p>
          <a:p>
            <a:endParaRPr lang="en-US" b="1"/>
          </a:p>
          <a:p>
            <a:r>
              <a:rPr lang="en-US" b="1"/>
              <a:t>Use universal precaution: offer help to every person, every time. </a:t>
            </a:r>
          </a:p>
          <a:p>
            <a:endParaRPr lang="en-US" b="1"/>
          </a:p>
          <a:p>
            <a:r>
              <a:rPr lang="en-US" b="1"/>
              <a:t>Many people will not ask for help, as they may feel embarrassed. </a:t>
            </a:r>
          </a:p>
          <a:p>
            <a:endParaRPr lang="en-US" b="1"/>
          </a:p>
          <a:p>
            <a:endParaRPr lang="en-US" b="1"/>
          </a:p>
        </p:txBody>
      </p:sp>
      <p:sp>
        <p:nvSpPr>
          <p:cNvPr id="4" name="Slide Number Placeholder 3"/>
          <p:cNvSpPr>
            <a:spLocks noGrp="1"/>
          </p:cNvSpPr>
          <p:nvPr>
            <p:ph type="sldNum" sz="quarter" idx="5"/>
          </p:nvPr>
        </p:nvSpPr>
        <p:spPr/>
        <p:txBody>
          <a:bodyPr/>
          <a:lstStyle/>
          <a:p>
            <a:fld id="{74B60785-9338-114B-891F-4D52A71C2C76}" type="slidenum">
              <a:rPr lang="en-US" smtClean="0"/>
              <a:t>17</a:t>
            </a:fld>
            <a:endParaRPr lang="en-US"/>
          </a:p>
        </p:txBody>
      </p:sp>
    </p:spTree>
    <p:extLst>
      <p:ext uri="{BB962C8B-B14F-4D97-AF65-F5344CB8AC3E}">
        <p14:creationId xmlns:p14="http://schemas.microsoft.com/office/powerpoint/2010/main" val="2812598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000000"/>
                </a:solidFill>
                <a:effectLst/>
                <a:highlight>
                  <a:srgbClr val="FFFFFF"/>
                </a:highlight>
                <a:latin typeface="Nunito" pitchFamily="2" charset="0"/>
              </a:rPr>
              <a:t>Even a person is literate and can read well and is comfortable using numbers, they can still have limited health literacy if... </a:t>
            </a:r>
          </a:p>
          <a:p>
            <a:pPr marL="628650" lvl="1" indent="-171450">
              <a:buFont typeface="Arial" panose="020B0604020202020204" pitchFamily="34" charset="0"/>
              <a:buChar char="•"/>
            </a:pPr>
            <a:r>
              <a:rPr lang="en-US" b="0" i="0">
                <a:solidFill>
                  <a:srgbClr val="000000"/>
                </a:solidFill>
                <a:effectLst/>
                <a:highlight>
                  <a:srgbClr val="FFFFFF"/>
                </a:highlight>
                <a:latin typeface="Nunito" pitchFamily="2" charset="0"/>
              </a:rPr>
              <a:t>They aren’t familiar with medical terms or how their bodies work.</a:t>
            </a:r>
          </a:p>
          <a:p>
            <a:pPr marL="628650" lvl="1" indent="-171450" algn="l">
              <a:buFont typeface="Arial" panose="020B0604020202020204" pitchFamily="34" charset="0"/>
              <a:buChar char="•"/>
            </a:pPr>
            <a:r>
              <a:rPr lang="en-US" b="0" i="0">
                <a:solidFill>
                  <a:srgbClr val="000000"/>
                </a:solidFill>
                <a:effectLst/>
                <a:highlight>
                  <a:srgbClr val="FFFFFF"/>
                </a:highlight>
                <a:latin typeface="Nunito" pitchFamily="2" charset="0"/>
              </a:rPr>
              <a:t>They have to interpret statistics and evaluate risks and benefits that affect their health and safety.</a:t>
            </a:r>
          </a:p>
          <a:p>
            <a:pPr marL="628650" lvl="1" indent="-171450" algn="l">
              <a:buFont typeface="Arial" panose="020B0604020202020204" pitchFamily="34" charset="0"/>
              <a:buChar char="•"/>
            </a:pPr>
            <a:r>
              <a:rPr lang="en-US" b="0" i="0">
                <a:solidFill>
                  <a:srgbClr val="000000"/>
                </a:solidFill>
                <a:effectLst/>
                <a:highlight>
                  <a:srgbClr val="FFFFFF"/>
                </a:highlight>
                <a:latin typeface="Nunito" pitchFamily="2" charset="0"/>
              </a:rPr>
              <a:t>They are diagnosed with a serious illness and are scared or confused.</a:t>
            </a:r>
          </a:p>
          <a:p>
            <a:pPr marL="628650" lvl="1" indent="-171450" algn="l">
              <a:buFont typeface="Arial" panose="020B0604020202020204" pitchFamily="34" charset="0"/>
              <a:buChar char="•"/>
            </a:pPr>
            <a:r>
              <a:rPr lang="en-US" b="0" i="0">
                <a:solidFill>
                  <a:srgbClr val="000000"/>
                </a:solidFill>
                <a:effectLst/>
                <a:highlight>
                  <a:srgbClr val="FFFFFF"/>
                </a:highlight>
                <a:latin typeface="Nunito" pitchFamily="2" charset="0"/>
              </a:rPr>
              <a:t>They have health conditions that require complicated self-care.</a:t>
            </a:r>
          </a:p>
          <a:p>
            <a:pPr marL="628650" lvl="1" indent="-171450" algn="l">
              <a:buFont typeface="Arial" panose="020B0604020202020204" pitchFamily="34" charset="0"/>
              <a:buChar char="•"/>
            </a:pPr>
            <a:r>
              <a:rPr lang="en-US" b="0" i="0">
                <a:solidFill>
                  <a:srgbClr val="000000"/>
                </a:solidFill>
                <a:effectLst/>
                <a:highlight>
                  <a:srgbClr val="FFFFFF"/>
                </a:highlight>
                <a:latin typeface="Nunito" pitchFamily="2" charset="0"/>
              </a:rPr>
              <a:t>They are voting on an issue affecting the community’s health and relying on unfamiliar technical information.</a:t>
            </a:r>
          </a:p>
          <a:p>
            <a:endParaRPr lang="en-US" b="1"/>
          </a:p>
        </p:txBody>
      </p:sp>
      <p:sp>
        <p:nvSpPr>
          <p:cNvPr id="4" name="Slide Number Placeholder 3"/>
          <p:cNvSpPr>
            <a:spLocks noGrp="1"/>
          </p:cNvSpPr>
          <p:nvPr>
            <p:ph type="sldNum" sz="quarter" idx="5"/>
          </p:nvPr>
        </p:nvSpPr>
        <p:spPr/>
        <p:txBody>
          <a:bodyPr/>
          <a:lstStyle/>
          <a:p>
            <a:fld id="{74B60785-9338-114B-891F-4D52A71C2C76}" type="slidenum">
              <a:rPr lang="en-US" smtClean="0"/>
              <a:t>18</a:t>
            </a:fld>
            <a:endParaRPr lang="en-US"/>
          </a:p>
        </p:txBody>
      </p:sp>
    </p:spTree>
    <p:extLst>
      <p:ext uri="{BB962C8B-B14F-4D97-AF65-F5344CB8AC3E}">
        <p14:creationId xmlns:p14="http://schemas.microsoft.com/office/powerpoint/2010/main" val="2812598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Only 12% of people are estimated to be proficient/fully capable of taking care of their health, </a:t>
            </a:r>
          </a:p>
          <a:p>
            <a:r>
              <a:rPr lang="en-US"/>
              <a:t>Over a third of the population was found to be basic or below basic. </a:t>
            </a:r>
          </a:p>
          <a:p>
            <a:endParaRPr lang="en-US"/>
          </a:p>
          <a:p>
            <a:r>
              <a:rPr lang="en-US"/>
              <a:t>San Diego P</a:t>
            </a:r>
          </a:p>
          <a:p>
            <a:r>
              <a:rPr lang="en-US"/>
              <a:t>Some neighborhoods are as high as 60+%. </a:t>
            </a:r>
          </a:p>
          <a:p>
            <a:endParaRPr lang="en-US"/>
          </a:p>
          <a:p>
            <a:endParaRPr lang="en-US"/>
          </a:p>
          <a:p>
            <a:endParaRPr lang="en-US"/>
          </a:p>
          <a:p>
            <a:endParaRPr lang="en-US"/>
          </a:p>
          <a:p>
            <a:r>
              <a:rPr lang="en-US"/>
              <a:t>Ask students if they see trends in places that are lower-explain you will go on to look at the factors associated with health literacy, and how these projections are made. </a:t>
            </a:r>
          </a:p>
          <a:p>
            <a:endParaRPr lang="en-US"/>
          </a:p>
          <a:p>
            <a:r>
              <a:rPr lang="en-US" b="1"/>
              <a:t>In the next slides we will look at health literacy in San Diego County by some of health equity lenses </a:t>
            </a:r>
            <a:r>
              <a:rPr lang="en-US"/>
              <a:t>(there are 5) including: age, </a:t>
            </a:r>
            <a:r>
              <a:rPr lang="en-US" strike="sngStrike"/>
              <a:t>gender</a:t>
            </a:r>
            <a:r>
              <a:rPr lang="en-US"/>
              <a:t>, geography, race/ ethnicity, and education (socioeconomic status is the official lens). </a:t>
            </a:r>
          </a:p>
        </p:txBody>
      </p:sp>
      <p:sp>
        <p:nvSpPr>
          <p:cNvPr id="4" name="Slide Number Placeholder 3"/>
          <p:cNvSpPr>
            <a:spLocks noGrp="1"/>
          </p:cNvSpPr>
          <p:nvPr>
            <p:ph type="sldNum" sz="quarter" idx="5"/>
          </p:nvPr>
        </p:nvSpPr>
        <p:spPr/>
        <p:txBody>
          <a:bodyPr/>
          <a:lstStyle/>
          <a:p>
            <a:fld id="{74B60785-9338-114B-891F-4D52A71C2C76}" type="slidenum">
              <a:rPr lang="en-US" smtClean="0"/>
              <a:t>19</a:t>
            </a:fld>
            <a:endParaRPr lang="en-US"/>
          </a:p>
        </p:txBody>
      </p:sp>
    </p:spTree>
    <p:extLst>
      <p:ext uri="{BB962C8B-B14F-4D97-AF65-F5344CB8AC3E}">
        <p14:creationId xmlns:p14="http://schemas.microsoft.com/office/powerpoint/2010/main" val="509149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get started, we’re going to start with a few pretest questions</a:t>
            </a:r>
          </a:p>
          <a:p>
            <a:endParaRPr lang="en-US"/>
          </a:p>
          <a:p>
            <a:r>
              <a:rPr lang="en-US" err="1">
                <a:hlinkClick r:id="rId3"/>
              </a:rPr>
              <a:t>phsas's</a:t>
            </a:r>
            <a:r>
              <a:rPr lang="en-US">
                <a:hlinkClick r:id="rId3"/>
              </a:rPr>
              <a:t> presentation | Poll Everywhere</a:t>
            </a:r>
            <a:endParaRPr lang="en-US"/>
          </a:p>
          <a:p>
            <a:endParaRPr lang="en-US"/>
          </a:p>
          <a:p>
            <a:r>
              <a:rPr lang="en-US"/>
              <a:t>https://pollev.com/phsas </a:t>
            </a:r>
          </a:p>
        </p:txBody>
      </p:sp>
      <p:sp>
        <p:nvSpPr>
          <p:cNvPr id="4" name="Slide Number Placeholder 3"/>
          <p:cNvSpPr>
            <a:spLocks noGrp="1"/>
          </p:cNvSpPr>
          <p:nvPr>
            <p:ph type="sldNum" sz="quarter" idx="5"/>
          </p:nvPr>
        </p:nvSpPr>
        <p:spPr/>
        <p:txBody>
          <a:bodyPr/>
          <a:lstStyle/>
          <a:p>
            <a:fld id="{74B60785-9338-114B-891F-4D52A71C2C76}" type="slidenum">
              <a:rPr lang="en-US" smtClean="0"/>
              <a:t>2</a:t>
            </a:fld>
            <a:endParaRPr lang="en-US"/>
          </a:p>
        </p:txBody>
      </p:sp>
    </p:spTree>
    <p:extLst>
      <p:ext uri="{BB962C8B-B14F-4D97-AF65-F5344CB8AC3E}">
        <p14:creationId xmlns:p14="http://schemas.microsoft.com/office/powerpoint/2010/main" val="31299305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Only 12% of people are estimated to be proficient/fully capable of taking care of their health, </a:t>
            </a:r>
          </a:p>
          <a:p>
            <a:r>
              <a:rPr lang="en-US"/>
              <a:t>Over a third of the population was found to be basic or below basic. </a:t>
            </a:r>
          </a:p>
          <a:p>
            <a:endParaRPr lang="en-US"/>
          </a:p>
          <a:p>
            <a:r>
              <a:rPr lang="en-US"/>
              <a:t>San Diego P</a:t>
            </a:r>
          </a:p>
          <a:p>
            <a:r>
              <a:rPr lang="en-US"/>
              <a:t>Some neighborhoods are as high as 60+%. </a:t>
            </a:r>
          </a:p>
          <a:p>
            <a:endParaRPr lang="en-US"/>
          </a:p>
          <a:p>
            <a:endParaRPr lang="en-US"/>
          </a:p>
          <a:p>
            <a:endParaRPr lang="en-US"/>
          </a:p>
          <a:p>
            <a:endParaRPr lang="en-US"/>
          </a:p>
          <a:p>
            <a:r>
              <a:rPr lang="en-US"/>
              <a:t>Ask students if they see trends in places that are lower-explain you will go on to look at the factors associated with health literacy, and how these projections are made. </a:t>
            </a:r>
          </a:p>
          <a:p>
            <a:endParaRPr lang="en-US"/>
          </a:p>
          <a:p>
            <a:r>
              <a:rPr lang="en-US" b="1"/>
              <a:t>In the next slides we will look at health literacy in San Diego County by some of health equity lenses </a:t>
            </a:r>
            <a:r>
              <a:rPr lang="en-US"/>
              <a:t>(there are 5) including: age, </a:t>
            </a:r>
            <a:r>
              <a:rPr lang="en-US" strike="sngStrike"/>
              <a:t>gender</a:t>
            </a:r>
            <a:r>
              <a:rPr lang="en-US"/>
              <a:t>, geography, race/ ethnicity, and education (socioeconomic status is the official lens). </a:t>
            </a:r>
          </a:p>
        </p:txBody>
      </p:sp>
      <p:sp>
        <p:nvSpPr>
          <p:cNvPr id="4" name="Slide Number Placeholder 3"/>
          <p:cNvSpPr>
            <a:spLocks noGrp="1"/>
          </p:cNvSpPr>
          <p:nvPr>
            <p:ph type="sldNum" sz="quarter" idx="5"/>
          </p:nvPr>
        </p:nvSpPr>
        <p:spPr/>
        <p:txBody>
          <a:bodyPr/>
          <a:lstStyle/>
          <a:p>
            <a:fld id="{74B60785-9338-114B-891F-4D52A71C2C76}" type="slidenum">
              <a:rPr lang="en-US" smtClean="0"/>
              <a:t>20</a:t>
            </a:fld>
            <a:endParaRPr lang="en-US"/>
          </a:p>
        </p:txBody>
      </p:sp>
    </p:spTree>
    <p:extLst>
      <p:ext uri="{BB962C8B-B14F-4D97-AF65-F5344CB8AC3E}">
        <p14:creationId xmlns:p14="http://schemas.microsoft.com/office/powerpoint/2010/main" val="8108079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Adults 65+ showed significantly lower health literacy scores; similarly, adults 55-65 also showed the lowest literacy scored in the PIAAC study.</a:t>
            </a:r>
          </a:p>
          <a:p>
            <a:endParaRPr lang="en-US"/>
          </a:p>
          <a:p>
            <a:r>
              <a:rPr lang="en-US"/>
              <a:t>Again, ask for why they think this impacts health literacy. Give a chance for answers. </a:t>
            </a:r>
          </a:p>
          <a:p>
            <a:endParaRPr lang="en-US"/>
          </a:p>
          <a:p>
            <a:endParaRPr lang="en-US"/>
          </a:p>
          <a:p>
            <a:r>
              <a:rPr lang="en-US"/>
              <a:t>Possible Reasons</a:t>
            </a:r>
          </a:p>
          <a:p>
            <a:pPr marL="171450" indent="-171450">
              <a:buFont typeface="Arial" panose="020B0604020202020204" pitchFamily="34" charset="0"/>
              <a:buChar char="•"/>
            </a:pPr>
            <a:r>
              <a:rPr lang="en-US"/>
              <a:t>Disabilities</a:t>
            </a:r>
          </a:p>
          <a:p>
            <a:pPr marL="171450" indent="-171450">
              <a:buFont typeface="Arial" panose="020B0604020202020204" pitchFamily="34" charset="0"/>
              <a:buChar char="•"/>
            </a:pPr>
            <a:r>
              <a:rPr lang="en-US"/>
              <a:t>poor eyesight</a:t>
            </a:r>
          </a:p>
          <a:p>
            <a:pPr marL="171450" indent="-171450">
              <a:buFont typeface="Arial" panose="020B0604020202020204" pitchFamily="34" charset="0"/>
              <a:buChar char="•"/>
            </a:pPr>
            <a:r>
              <a:rPr lang="en-US"/>
              <a:t>less familiarity with technology</a:t>
            </a:r>
          </a:p>
          <a:p>
            <a:pPr marL="171450" indent="-171450">
              <a:buFont typeface="Arial" panose="020B0604020202020204" pitchFamily="34" charset="0"/>
              <a:buChar char="•"/>
            </a:pPr>
            <a:r>
              <a:rPr lang="en-US"/>
              <a:t>less education (government mandated), etc. </a:t>
            </a:r>
          </a:p>
          <a:p>
            <a:pPr marL="171450" indent="-171450">
              <a:buFont typeface="Arial" panose="020B0604020202020204" pitchFamily="34" charset="0"/>
              <a:buChar char="•"/>
            </a:pPr>
            <a:r>
              <a:rPr lang="en-US"/>
              <a:t>Older generations may also view questioning doctors’ guidance as disrespectful. This can vary between cultures</a:t>
            </a:r>
          </a:p>
        </p:txBody>
      </p:sp>
      <p:sp>
        <p:nvSpPr>
          <p:cNvPr id="4" name="Slide Number Placeholder 3"/>
          <p:cNvSpPr>
            <a:spLocks noGrp="1"/>
          </p:cNvSpPr>
          <p:nvPr>
            <p:ph type="sldNum" sz="quarter" idx="5"/>
          </p:nvPr>
        </p:nvSpPr>
        <p:spPr/>
        <p:txBody>
          <a:bodyPr/>
          <a:lstStyle/>
          <a:p>
            <a:fld id="{74B60785-9338-114B-891F-4D52A71C2C76}" type="slidenum">
              <a:rPr lang="en-US" smtClean="0"/>
              <a:t>21</a:t>
            </a:fld>
            <a:endParaRPr lang="en-US"/>
          </a:p>
        </p:txBody>
      </p:sp>
    </p:spTree>
    <p:extLst>
      <p:ext uri="{BB962C8B-B14F-4D97-AF65-F5344CB8AC3E}">
        <p14:creationId xmlns:p14="http://schemas.microsoft.com/office/powerpoint/2010/main" val="2103172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000000"/>
                </a:solidFill>
                <a:effectLst/>
                <a:latin typeface="Open Sans" panose="020B0606030504020204" pitchFamily="34" charset="0"/>
              </a:rPr>
              <a:t>This website provides an interactive, searchable, national map of health literacy estimates for 216,864 census block groups in the United States. There are usually between 600 and 3,000 people living in a census block group.</a:t>
            </a:r>
          </a:p>
          <a:p>
            <a:pPr algn="l"/>
            <a:endParaRPr lang="en-US" b="1" i="0">
              <a:solidFill>
                <a:srgbClr val="000000"/>
              </a:solidFill>
              <a:effectLst/>
              <a:latin typeface="Open Sans" panose="020B0606030504020204" pitchFamily="34" charset="0"/>
            </a:endParaRPr>
          </a:p>
          <a:p>
            <a:pPr algn="l"/>
            <a:r>
              <a:rPr lang="en-US" b="1" i="0">
                <a:solidFill>
                  <a:srgbClr val="000000"/>
                </a:solidFill>
                <a:effectLst/>
                <a:latin typeface="Open Sans" panose="020B0606030504020204" pitchFamily="34" charset="0"/>
              </a:rPr>
              <a:t>Health literacy</a:t>
            </a:r>
            <a:r>
              <a:rPr lang="en-US" b="0" i="0">
                <a:solidFill>
                  <a:srgbClr val="000000"/>
                </a:solidFill>
                <a:effectLst/>
                <a:latin typeface="Open Sans" panose="020B0606030504020204" pitchFamily="34" charset="0"/>
              </a:rPr>
              <a:t> is the ability to obtain, process, and understand information needed to make health decisions. Health literacy is not only a reflection of an individual’s skills and abilities, but also how well health systems provide information and services.</a:t>
            </a:r>
          </a:p>
          <a:p>
            <a:pPr algn="l"/>
            <a:endParaRPr lang="en-US" b="0" i="0">
              <a:solidFill>
                <a:srgbClr val="000000"/>
              </a:solidFill>
              <a:effectLst/>
              <a:latin typeface="Open Sans" panose="020B0606030504020204" pitchFamily="34" charset="0"/>
            </a:endParaRPr>
          </a:p>
          <a:p>
            <a:pPr algn="l"/>
            <a:r>
              <a:rPr lang="en-US" b="0" i="0">
                <a:solidFill>
                  <a:srgbClr val="000000"/>
                </a:solidFill>
                <a:effectLst/>
                <a:latin typeface="Open Sans" panose="020B0606030504020204" pitchFamily="34" charset="0"/>
              </a:rPr>
              <a:t>This map will help identify geographic areas that may be most affected by limited health literacy and are in the greatest need of health care services and improvements. The literacy estimates may also be used to study health literacy on a larger scale than previously possible with assessments administered in person.</a:t>
            </a:r>
          </a:p>
          <a:p>
            <a:pPr algn="l"/>
            <a:endParaRPr lang="en-US" b="0" i="0">
              <a:solidFill>
                <a:srgbClr val="000000"/>
              </a:solidFill>
              <a:effectLst/>
              <a:latin typeface="Open Sans" panose="020B0606030504020204" pitchFamily="34" charset="0"/>
            </a:endParaRPr>
          </a:p>
          <a:p>
            <a:pPr algn="l"/>
            <a:r>
              <a:rPr lang="en-US" b="0" i="0">
                <a:solidFill>
                  <a:srgbClr val="03649B"/>
                </a:solidFill>
                <a:effectLst/>
                <a:latin typeface="Open Sans" panose="020B0606030504020204" pitchFamily="34" charset="0"/>
              </a:rPr>
              <a:t>How were these health literacy estimates created?</a:t>
            </a:r>
          </a:p>
          <a:p>
            <a:pPr algn="l"/>
            <a:r>
              <a:rPr lang="en-US" b="1" i="0">
                <a:solidFill>
                  <a:srgbClr val="000000"/>
                </a:solidFill>
                <a:effectLst/>
                <a:latin typeface="Open Sans" panose="020B0606030504020204" pitchFamily="34" charset="0"/>
              </a:rPr>
              <a:t>These health literacy estimates were created through a predictive model that uses data from the 2010 U.S. Census and 2011 5-year American Community Surveys (ACS) summary files. This predictive model estimates the mean health literacy of individuals living in each census block group.</a:t>
            </a:r>
          </a:p>
          <a:p>
            <a:pPr algn="l"/>
            <a:endParaRPr lang="en-US" b="0" i="0">
              <a:solidFill>
                <a:srgbClr val="000000"/>
              </a:solidFill>
              <a:effectLst/>
              <a:latin typeface="Open Sans" panose="020B0606030504020204" pitchFamily="34" charset="0"/>
            </a:endParaRPr>
          </a:p>
          <a:p>
            <a:pPr algn="l"/>
            <a:r>
              <a:rPr lang="en-US" b="0" i="0">
                <a:solidFill>
                  <a:srgbClr val="000000"/>
                </a:solidFill>
                <a:effectLst/>
                <a:latin typeface="Open Sans" panose="020B0606030504020204" pitchFamily="34" charset="0"/>
              </a:rPr>
              <a:t>The following variables are included in the model:</a:t>
            </a:r>
          </a:p>
          <a:p>
            <a:pPr marL="628650" lvl="1" indent="-171450" algn="l">
              <a:buFont typeface="Arial" panose="020B0604020202020204" pitchFamily="34" charset="0"/>
              <a:buChar char="•"/>
            </a:pPr>
            <a:r>
              <a:rPr lang="en-US" b="0" i="0">
                <a:solidFill>
                  <a:srgbClr val="000000"/>
                </a:solidFill>
                <a:effectLst/>
                <a:latin typeface="Open Sans" panose="020B0606030504020204" pitchFamily="34" charset="0"/>
              </a:rPr>
              <a:t>Gender</a:t>
            </a:r>
          </a:p>
          <a:p>
            <a:pPr marL="628650" lvl="1" indent="-171450" algn="l">
              <a:buFont typeface="Arial" panose="020B0604020202020204" pitchFamily="34" charset="0"/>
              <a:buChar char="•"/>
            </a:pPr>
            <a:r>
              <a:rPr lang="en-US" b="0" i="0">
                <a:solidFill>
                  <a:srgbClr val="000000"/>
                </a:solidFill>
                <a:effectLst/>
                <a:latin typeface="Open Sans" panose="020B0606030504020204" pitchFamily="34" charset="0"/>
              </a:rPr>
              <a:t>Age</a:t>
            </a:r>
          </a:p>
          <a:p>
            <a:pPr marL="628650" lvl="1" indent="-171450" algn="l">
              <a:buFont typeface="Arial" panose="020B0604020202020204" pitchFamily="34" charset="0"/>
              <a:buChar char="•"/>
            </a:pPr>
            <a:r>
              <a:rPr lang="en-US" b="0" i="0">
                <a:solidFill>
                  <a:srgbClr val="000000"/>
                </a:solidFill>
                <a:effectLst/>
                <a:latin typeface="Open Sans" panose="020B0606030504020204" pitchFamily="34" charset="0"/>
              </a:rPr>
              <a:t>Race/ethnicity</a:t>
            </a:r>
          </a:p>
          <a:p>
            <a:pPr marL="628650" lvl="1" indent="-171450" algn="l">
              <a:buFont typeface="Arial" panose="020B0604020202020204" pitchFamily="34" charset="0"/>
              <a:buChar char="•"/>
            </a:pPr>
            <a:r>
              <a:rPr lang="en-US" b="0" i="0">
                <a:solidFill>
                  <a:srgbClr val="000000"/>
                </a:solidFill>
                <a:effectLst/>
                <a:latin typeface="Open Sans" panose="020B0606030504020204" pitchFamily="34" charset="0"/>
              </a:rPr>
              <a:t>Language spoken at home</a:t>
            </a:r>
          </a:p>
          <a:p>
            <a:pPr marL="628650" lvl="1" indent="-171450" algn="l">
              <a:buFont typeface="Arial" panose="020B0604020202020204" pitchFamily="34" charset="0"/>
              <a:buChar char="•"/>
            </a:pPr>
            <a:r>
              <a:rPr lang="en-US" b="0" i="0">
                <a:solidFill>
                  <a:srgbClr val="000000"/>
                </a:solidFill>
                <a:effectLst/>
                <a:latin typeface="Open Sans" panose="020B0606030504020204" pitchFamily="34" charset="0"/>
              </a:rPr>
              <a:t>Income</a:t>
            </a:r>
          </a:p>
          <a:p>
            <a:pPr marL="628650" lvl="1" indent="-171450" algn="l">
              <a:buFont typeface="Arial" panose="020B0604020202020204" pitchFamily="34" charset="0"/>
              <a:buChar char="•"/>
            </a:pPr>
            <a:r>
              <a:rPr lang="en-US" b="0" i="0">
                <a:solidFill>
                  <a:srgbClr val="000000"/>
                </a:solidFill>
                <a:effectLst/>
                <a:latin typeface="Open Sans" panose="020B0606030504020204" pitchFamily="34" charset="0"/>
              </a:rPr>
              <a:t>Education</a:t>
            </a:r>
          </a:p>
          <a:p>
            <a:pPr marL="628650" lvl="1" indent="-171450" algn="l">
              <a:buFont typeface="Arial" panose="020B0604020202020204" pitchFamily="34" charset="0"/>
              <a:buChar char="•"/>
            </a:pPr>
            <a:r>
              <a:rPr lang="en-US" b="0" i="0">
                <a:solidFill>
                  <a:srgbClr val="000000"/>
                </a:solidFill>
                <a:effectLst/>
                <a:latin typeface="Open Sans" panose="020B0606030504020204" pitchFamily="34" charset="0"/>
              </a:rPr>
              <a:t>Marital status</a:t>
            </a:r>
          </a:p>
          <a:p>
            <a:pPr marL="628650" lvl="1" indent="-171450" algn="l">
              <a:buFont typeface="Arial" panose="020B0604020202020204" pitchFamily="34" charset="0"/>
              <a:buChar char="•"/>
            </a:pPr>
            <a:r>
              <a:rPr lang="en-US" b="0" i="0">
                <a:solidFill>
                  <a:srgbClr val="000000"/>
                </a:solidFill>
                <a:effectLst/>
                <a:latin typeface="Open Sans" panose="020B0606030504020204" pitchFamily="34" charset="0"/>
              </a:rPr>
              <a:t>Time spent in the United States</a:t>
            </a:r>
          </a:p>
          <a:p>
            <a:pPr marL="628650" lvl="1" indent="-171450" algn="l">
              <a:buFont typeface="Arial" panose="020B0604020202020204" pitchFamily="34" charset="0"/>
              <a:buChar char="•"/>
            </a:pPr>
            <a:r>
              <a:rPr lang="en-US" b="0" i="0">
                <a:solidFill>
                  <a:srgbClr val="000000"/>
                </a:solidFill>
                <a:effectLst/>
                <a:latin typeface="Open Sans" panose="020B0606030504020204" pitchFamily="34" charset="0"/>
              </a:rPr>
              <a:t>Metropolitan statistical area</a:t>
            </a:r>
          </a:p>
          <a:p>
            <a:pPr algn="l"/>
            <a:endParaRPr lang="en-US" b="0" i="0">
              <a:solidFill>
                <a:srgbClr val="000000"/>
              </a:solidFill>
              <a:effectLst/>
              <a:latin typeface="Open Sans" panose="020B0606030504020204" pitchFamily="34" charset="0"/>
            </a:endParaRPr>
          </a:p>
          <a:p>
            <a:pPr algn="l"/>
            <a:endParaRPr lang="en-US" b="0" i="0">
              <a:solidFill>
                <a:srgbClr val="000000"/>
              </a:solidFill>
              <a:effectLst/>
              <a:latin typeface="Open Sans" panose="020B0606030504020204" pitchFamily="34" charset="0"/>
            </a:endParaRPr>
          </a:p>
          <a:p>
            <a:pPr algn="l"/>
            <a:r>
              <a:rPr lang="en-US" b="0" i="0">
                <a:solidFill>
                  <a:srgbClr val="000000"/>
                </a:solidFill>
                <a:effectLst/>
                <a:latin typeface="Open Sans" panose="020B0606030504020204" pitchFamily="34" charset="0"/>
              </a:rPr>
              <a:t>-----------------------------------------------------------------</a:t>
            </a:r>
          </a:p>
          <a:p>
            <a:pPr algn="l"/>
            <a:r>
              <a:rPr lang="en-US" b="0" i="0">
                <a:solidFill>
                  <a:srgbClr val="000000"/>
                </a:solidFill>
                <a:effectLst/>
                <a:latin typeface="Open Sans" panose="020B0606030504020204" pitchFamily="34" charset="0"/>
              </a:rPr>
              <a:t>A note on limitations to this model: It’s important to realize that these are health literacy </a:t>
            </a:r>
            <a:r>
              <a:rPr lang="en-US" b="0" i="1">
                <a:solidFill>
                  <a:srgbClr val="000000"/>
                </a:solidFill>
                <a:effectLst/>
                <a:latin typeface="Open Sans" panose="020B0606030504020204" pitchFamily="34" charset="0"/>
              </a:rPr>
              <a:t>estimates</a:t>
            </a:r>
            <a:r>
              <a:rPr lang="en-US" b="0" i="0">
                <a:solidFill>
                  <a:srgbClr val="000000"/>
                </a:solidFill>
                <a:effectLst/>
                <a:latin typeface="Open Sans" panose="020B0606030504020204" pitchFamily="34" charset="0"/>
              </a:rPr>
              <a:t> based on demographic characteristics of census block groups. Therefore, the estimates may not be accurate for every person who lives in a particular census block group.</a:t>
            </a:r>
          </a:p>
          <a:p>
            <a:pPr algn="l"/>
            <a:r>
              <a:rPr lang="en-US" b="0" i="0">
                <a:solidFill>
                  <a:srgbClr val="000000"/>
                </a:solidFill>
                <a:effectLst/>
                <a:latin typeface="Open Sans" panose="020B0606030504020204" pitchFamily="34" charset="0"/>
              </a:rPr>
              <a:t>If you’re interested in additional information on the model used to create these estimates, please </a:t>
            </a:r>
            <a:r>
              <a:rPr lang="en-US" b="0" i="0">
                <a:solidFill>
                  <a:srgbClr val="006F97"/>
                </a:solidFill>
                <a:effectLst/>
                <a:latin typeface="Open Sans" panose="020B0606030504020204" pitchFamily="34" charset="0"/>
                <a:hlinkClick r:id="rId3"/>
              </a:rPr>
              <a:t>review this publication</a:t>
            </a:r>
            <a:r>
              <a:rPr lang="en-US" b="0" i="0">
                <a:solidFill>
                  <a:srgbClr val="000000"/>
                </a:solidFill>
                <a:effectLst/>
                <a:latin typeface="Open Sans" panose="020B0606030504020204" pitchFamily="34" charset="0"/>
              </a:rPr>
              <a:t>. You can also </a:t>
            </a:r>
            <a:r>
              <a:rPr lang="en-US" b="0" i="0">
                <a:solidFill>
                  <a:srgbClr val="006F97"/>
                </a:solidFill>
                <a:effectLst/>
                <a:latin typeface="Open Sans" panose="020B0606030504020204" pitchFamily="34" charset="0"/>
                <a:hlinkClick r:id="rId4"/>
              </a:rPr>
              <a:t>contact us</a:t>
            </a:r>
            <a:r>
              <a:rPr lang="en-US" b="0" i="0">
                <a:solidFill>
                  <a:srgbClr val="000000"/>
                </a:solidFill>
                <a:effectLst/>
                <a:latin typeface="Open Sans" panose="020B0606030504020204" pitchFamily="34" charset="0"/>
              </a:rPr>
              <a:t> with questions.</a:t>
            </a:r>
          </a:p>
          <a:p>
            <a:pPr algn="l"/>
            <a:r>
              <a:rPr lang="en-US" b="0" i="0">
                <a:solidFill>
                  <a:srgbClr val="000000"/>
                </a:solidFill>
                <a:effectLst/>
                <a:latin typeface="Open Sans" panose="020B0606030504020204" pitchFamily="34" charset="0"/>
              </a:rPr>
              <a:t>Please note: The map and the underlying data driving the geographic representations are </a:t>
            </a:r>
            <a:r>
              <a:rPr lang="en-US" b="0" i="0" err="1">
                <a:solidFill>
                  <a:srgbClr val="000000"/>
                </a:solidFill>
                <a:effectLst/>
                <a:latin typeface="Open Sans" panose="020B0606030504020204" pitchFamily="34" charset="0"/>
              </a:rPr>
              <a:t>publically</a:t>
            </a:r>
            <a:r>
              <a:rPr lang="en-US" b="0" i="0">
                <a:solidFill>
                  <a:srgbClr val="000000"/>
                </a:solidFill>
                <a:effectLst/>
                <a:latin typeface="Open Sans" panose="020B0606030504020204" pitchFamily="34" charset="0"/>
              </a:rPr>
              <a:t> available to inform and benefit policy and practice. </a:t>
            </a:r>
            <a:r>
              <a:rPr lang="en-US" b="0" i="0">
                <a:solidFill>
                  <a:srgbClr val="006F97"/>
                </a:solidFill>
                <a:effectLst/>
                <a:latin typeface="Open Sans" panose="020B0606030504020204" pitchFamily="34" charset="0"/>
                <a:hlinkClick r:id="rId5"/>
              </a:rPr>
              <a:t>Find information about how to use and cite the data</a:t>
            </a:r>
            <a:r>
              <a:rPr lang="en-US" b="0" i="0">
                <a:solidFill>
                  <a:srgbClr val="000000"/>
                </a:solidFill>
                <a:effectLst/>
                <a:latin typeface="Open Sans" panose="020B0606030504020204" pitchFamily="34" charset="0"/>
              </a:rPr>
              <a:t>.</a:t>
            </a:r>
          </a:p>
          <a:p>
            <a:pPr algn="l"/>
            <a:r>
              <a:rPr lang="en-US" b="0" i="0">
                <a:solidFill>
                  <a:srgbClr val="000000"/>
                </a:solidFill>
                <a:effectLst/>
                <a:latin typeface="Open Sans" panose="020B0606030504020204" pitchFamily="34" charset="0"/>
              </a:rPr>
              <a:t>The development and maintenance of this website was funded by National Institute on Aging (NIA) (Grant Number: 1R01AG046267-01A1; PIs: Bailey/Fang) and is a collaboration between the University of North Carolina at Chapel Hill, Boston University Medical Center, Northwestern University, RAND Corporation, and the University of Michigan.</a:t>
            </a:r>
          </a:p>
          <a:p>
            <a:pPr algn="l"/>
            <a:r>
              <a:rPr lang="en-US" b="1" i="0">
                <a:solidFill>
                  <a:srgbClr val="000000"/>
                </a:solidFill>
                <a:effectLst/>
                <a:latin typeface="Open Sans" panose="020B0606030504020204" pitchFamily="34" charset="0"/>
              </a:rPr>
              <a:t>Disclaimer: The content of this website does not necessarily represent the official views of the National Institutes of Health (NIH).</a:t>
            </a:r>
            <a:endParaRPr lang="en-US" b="0" i="0">
              <a:solidFill>
                <a:srgbClr val="000000"/>
              </a:solidFill>
              <a:effectLst/>
              <a:latin typeface="Open Sans" panose="020B0606030504020204" pitchFamily="34" charset="0"/>
            </a:endParaRPr>
          </a:p>
          <a:p>
            <a:pPr algn="l"/>
            <a:r>
              <a:rPr lang="en-US" b="0" i="0">
                <a:solidFill>
                  <a:srgbClr val="000000"/>
                </a:solidFill>
                <a:effectLst/>
                <a:latin typeface="Open Sans" panose="020B0606030504020204" pitchFamily="34" charset="0"/>
              </a:rPr>
              <a:t>Next: </a:t>
            </a:r>
            <a:r>
              <a:rPr lang="en-US" b="0" i="0">
                <a:solidFill>
                  <a:srgbClr val="006F97"/>
                </a:solidFill>
                <a:effectLst/>
                <a:latin typeface="Open Sans" panose="020B0606030504020204" pitchFamily="34" charset="0"/>
                <a:hlinkClick r:id="rId6"/>
              </a:rPr>
              <a:t>Understanding the Data</a:t>
            </a:r>
            <a:r>
              <a:rPr lang="en-US" b="0" i="0">
                <a:solidFill>
                  <a:srgbClr val="000000"/>
                </a:solidFill>
                <a:effectLst/>
                <a:latin typeface="Open Sans" panose="020B0606030504020204" pitchFamily="34" charset="0"/>
              </a:rPr>
              <a:t>.</a:t>
            </a:r>
          </a:p>
          <a:p>
            <a:endParaRPr lang="en-US"/>
          </a:p>
        </p:txBody>
      </p:sp>
      <p:sp>
        <p:nvSpPr>
          <p:cNvPr id="4" name="Slide Number Placeholder 3"/>
          <p:cNvSpPr>
            <a:spLocks noGrp="1"/>
          </p:cNvSpPr>
          <p:nvPr>
            <p:ph type="sldNum" sz="quarter" idx="5"/>
          </p:nvPr>
        </p:nvSpPr>
        <p:spPr/>
        <p:txBody>
          <a:bodyPr/>
          <a:lstStyle/>
          <a:p>
            <a:fld id="{74B60785-9338-114B-891F-4D52A71C2C76}" type="slidenum">
              <a:rPr lang="en-US" smtClean="0"/>
              <a:t>22</a:t>
            </a:fld>
            <a:endParaRPr lang="en-US"/>
          </a:p>
        </p:txBody>
      </p:sp>
    </p:spTree>
    <p:extLst>
      <p:ext uri="{BB962C8B-B14F-4D97-AF65-F5344CB8AC3E}">
        <p14:creationId xmlns:p14="http://schemas.microsoft.com/office/powerpoint/2010/main" val="22594512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why they think race is a factor. Give a chance for answers. </a:t>
            </a:r>
          </a:p>
          <a:p>
            <a:endParaRPr lang="en-US"/>
          </a:p>
          <a:p>
            <a:r>
              <a:rPr lang="en-US"/>
              <a:t>Possible Reasons</a:t>
            </a:r>
          </a:p>
          <a:p>
            <a:r>
              <a:rPr lang="en-US"/>
              <a:t>socioeconomic factors like </a:t>
            </a:r>
          </a:p>
          <a:p>
            <a:pPr marL="628650" lvl="1" indent="-171450">
              <a:buFont typeface="Arial" panose="020B0604020202020204" pitchFamily="34" charset="0"/>
              <a:buChar char="•"/>
            </a:pPr>
            <a:r>
              <a:rPr lang="en-US"/>
              <a:t>Poverty</a:t>
            </a:r>
          </a:p>
          <a:p>
            <a:pPr marL="628650" lvl="1" indent="-171450">
              <a:buFont typeface="Arial" panose="020B0604020202020204" pitchFamily="34" charset="0"/>
              <a:buChar char="•"/>
            </a:pPr>
            <a:r>
              <a:rPr lang="en-US"/>
              <a:t>Education</a:t>
            </a:r>
          </a:p>
          <a:p>
            <a:pPr marL="628650" lvl="1" indent="-171450">
              <a:buFont typeface="Arial" panose="020B0604020202020204" pitchFamily="34" charset="0"/>
              <a:buChar char="•"/>
            </a:pPr>
            <a:r>
              <a:rPr lang="en-US"/>
              <a:t>cultural norms regarding healthcare consumption and beliefs about health. </a:t>
            </a:r>
          </a:p>
        </p:txBody>
      </p:sp>
      <p:sp>
        <p:nvSpPr>
          <p:cNvPr id="4" name="Slide Number Placeholder 3"/>
          <p:cNvSpPr>
            <a:spLocks noGrp="1"/>
          </p:cNvSpPr>
          <p:nvPr>
            <p:ph type="sldNum" sz="quarter" idx="5"/>
          </p:nvPr>
        </p:nvSpPr>
        <p:spPr/>
        <p:txBody>
          <a:bodyPr/>
          <a:lstStyle/>
          <a:p>
            <a:fld id="{74B60785-9338-114B-891F-4D52A71C2C76}" type="slidenum">
              <a:rPr lang="en-US" smtClean="0"/>
              <a:t>23</a:t>
            </a:fld>
            <a:endParaRPr lang="en-US"/>
          </a:p>
        </p:txBody>
      </p:sp>
    </p:spTree>
    <p:extLst>
      <p:ext uri="{BB962C8B-B14F-4D97-AF65-F5344CB8AC3E}">
        <p14:creationId xmlns:p14="http://schemas.microsoft.com/office/powerpoint/2010/main" val="2561723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why the think education is a factor, and why San Diego has such a high prevalence of low literacy. Allow for answers. </a:t>
            </a:r>
          </a:p>
          <a:p>
            <a:endParaRPr lang="en-US"/>
          </a:p>
          <a:p>
            <a:r>
              <a:rPr lang="en-US"/>
              <a:t>Some answers may be lower literacy in general</a:t>
            </a:r>
          </a:p>
          <a:p>
            <a:pPr marL="171450" indent="-171450">
              <a:buFont typeface="Arial" panose="020B0604020202020204" pitchFamily="34" charset="0"/>
              <a:buChar char="•"/>
            </a:pPr>
            <a:r>
              <a:rPr lang="en-US"/>
              <a:t>Poverty</a:t>
            </a:r>
          </a:p>
          <a:p>
            <a:pPr marL="171450" indent="-171450">
              <a:buFont typeface="Arial" panose="020B0604020202020204" pitchFamily="34" charset="0"/>
              <a:buChar char="•"/>
            </a:pPr>
            <a:r>
              <a:rPr lang="en-US"/>
              <a:t>lack of confidence in discussing health</a:t>
            </a:r>
          </a:p>
          <a:p>
            <a:pPr marL="171450" indent="-171450">
              <a:buFont typeface="Arial" panose="020B0604020202020204" pitchFamily="34" charset="0"/>
              <a:buChar char="•"/>
            </a:pPr>
            <a:r>
              <a:rPr lang="en-US"/>
              <a:t>high population of non-native English speakers. </a:t>
            </a:r>
          </a:p>
          <a:p>
            <a:pPr marL="171450" indent="-171450">
              <a:buFont typeface="Arial" panose="020B0604020202020204" pitchFamily="34" charset="0"/>
              <a:buChar char="•"/>
            </a:pPr>
            <a:r>
              <a:rPr lang="en-US"/>
              <a:t>Continue to emphasize that lack of fluency in English can create barriers to understanding but is not tied to intelligence level.</a:t>
            </a:r>
          </a:p>
        </p:txBody>
      </p:sp>
      <p:sp>
        <p:nvSpPr>
          <p:cNvPr id="4" name="Slide Number Placeholder 3"/>
          <p:cNvSpPr>
            <a:spLocks noGrp="1"/>
          </p:cNvSpPr>
          <p:nvPr>
            <p:ph type="sldNum" sz="quarter" idx="5"/>
          </p:nvPr>
        </p:nvSpPr>
        <p:spPr/>
        <p:txBody>
          <a:bodyPr/>
          <a:lstStyle/>
          <a:p>
            <a:fld id="{74B60785-9338-114B-891F-4D52A71C2C76}" type="slidenum">
              <a:rPr lang="en-US" smtClean="0"/>
              <a:t>24</a:t>
            </a:fld>
            <a:endParaRPr lang="en-US"/>
          </a:p>
        </p:txBody>
      </p:sp>
    </p:spTree>
    <p:extLst>
      <p:ext uri="{BB962C8B-B14F-4D97-AF65-F5344CB8AC3E}">
        <p14:creationId xmlns:p14="http://schemas.microsoft.com/office/powerpoint/2010/main" val="35560486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the different factors. Point out they may be correlative (consistently seen with different factors) versus causative (the factors cause the literacy levels). </a:t>
            </a:r>
          </a:p>
          <a:p>
            <a:endParaRPr lang="en-US"/>
          </a:p>
          <a:p>
            <a:pPr marL="171450" indent="-171450">
              <a:buFont typeface="Arial" panose="020B0604020202020204" pitchFamily="34" charset="0"/>
              <a:buChar char="•"/>
            </a:pPr>
            <a:r>
              <a:rPr lang="en-US"/>
              <a:t>Higher income is associated with higher health literacy</a:t>
            </a:r>
          </a:p>
          <a:p>
            <a:pPr marL="171450" indent="-171450">
              <a:buFont typeface="Arial" panose="020B0604020202020204" pitchFamily="34" charset="0"/>
              <a:buChar char="•"/>
            </a:pPr>
            <a:r>
              <a:rPr lang="en-US"/>
              <a:t>higher self-assessment of health (“How healthy do you think you are?”), and </a:t>
            </a:r>
          </a:p>
          <a:p>
            <a:pPr marL="171450" indent="-171450">
              <a:buFont typeface="Arial" panose="020B0604020202020204" pitchFamily="34" charset="0"/>
              <a:buChar char="•"/>
            </a:pPr>
            <a:r>
              <a:rPr lang="en-US"/>
              <a:t>civic participation (voting and volunteerism) are associated </a:t>
            </a:r>
            <a:r>
              <a:rPr lang="en-US" b="1"/>
              <a:t>with higher health literacy</a:t>
            </a:r>
          </a:p>
          <a:p>
            <a:pPr marL="171450" indent="-171450">
              <a:buFont typeface="Arial" panose="020B0604020202020204" pitchFamily="34" charset="0"/>
              <a:buChar char="•"/>
            </a:pPr>
            <a:r>
              <a:rPr lang="en-US"/>
              <a:t>Those who rely on government insurance, such as </a:t>
            </a:r>
            <a:r>
              <a:rPr lang="en-US" err="1"/>
              <a:t>MediCal</a:t>
            </a:r>
            <a:r>
              <a:rPr lang="en-US"/>
              <a:t> and </a:t>
            </a:r>
            <a:r>
              <a:rPr lang="en-US" err="1"/>
              <a:t>MediCare</a:t>
            </a:r>
            <a:r>
              <a:rPr lang="en-US"/>
              <a:t>, as well as those who DON’T have insurance, tend to have lower health literacy. </a:t>
            </a:r>
          </a:p>
          <a:p>
            <a:pPr marL="171450" indent="-171450">
              <a:buFont typeface="Arial" panose="020B0604020202020204" pitchFamily="34" charset="0"/>
              <a:buChar char="•"/>
            </a:pPr>
            <a:r>
              <a:rPr lang="en-US"/>
              <a:t>Those who receive health information through non-print communication (radio, television, other people) tend to show lower health literacy.</a:t>
            </a:r>
          </a:p>
          <a:p>
            <a:endParaRPr lang="en-US"/>
          </a:p>
          <a:p>
            <a:r>
              <a:rPr lang="en-US"/>
              <a:t>It should be noted that smartphones are increasingly more popular. Currently, Hispanics and Black/African Americans are more likely to have a smartphone than a computer, and all groups have high rates of using the smartphone to look up health information. </a:t>
            </a:r>
          </a:p>
          <a:p>
            <a:endParaRPr lang="en-US" b="0" i="0">
              <a:solidFill>
                <a:srgbClr val="010101"/>
              </a:solidFill>
              <a:effectLst/>
              <a:highlight>
                <a:srgbClr val="FFFFFF"/>
              </a:highlight>
              <a:latin typeface="Arial" panose="020B0604020202020204" pitchFamily="34" charset="0"/>
            </a:endParaRPr>
          </a:p>
          <a:p>
            <a:r>
              <a:rPr lang="en-US" b="0" i="0">
                <a:solidFill>
                  <a:srgbClr val="010101"/>
                </a:solidFill>
                <a:effectLst/>
                <a:highlight>
                  <a:srgbClr val="FFFFFF"/>
                </a:highlight>
                <a:latin typeface="Arial" panose="020B0604020202020204" pitchFamily="34" charset="0"/>
              </a:rPr>
              <a:t>Because of the complexity and the overwhelming amount of health information available today, Americans of all literacy levels have difficulty processing and understanding public health messages.</a:t>
            </a:r>
            <a:endParaRPr lang="en-US"/>
          </a:p>
        </p:txBody>
      </p:sp>
      <p:sp>
        <p:nvSpPr>
          <p:cNvPr id="4" name="Slide Number Placeholder 3"/>
          <p:cNvSpPr>
            <a:spLocks noGrp="1"/>
          </p:cNvSpPr>
          <p:nvPr>
            <p:ph type="sldNum" sz="quarter" idx="5"/>
          </p:nvPr>
        </p:nvSpPr>
        <p:spPr/>
        <p:txBody>
          <a:bodyPr/>
          <a:lstStyle/>
          <a:p>
            <a:fld id="{74B60785-9338-114B-891F-4D52A71C2C76}" type="slidenum">
              <a:rPr lang="en-US" smtClean="0"/>
              <a:t>25</a:t>
            </a:fld>
            <a:endParaRPr lang="en-US"/>
          </a:p>
        </p:txBody>
      </p:sp>
    </p:spTree>
    <p:extLst>
      <p:ext uri="{BB962C8B-B14F-4D97-AF65-F5344CB8AC3E}">
        <p14:creationId xmlns:p14="http://schemas.microsoft.com/office/powerpoint/2010/main" val="1243351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These are the traits most strongly associated with low health literacy. </a:t>
            </a:r>
          </a:p>
          <a:p>
            <a:pPr marL="171450" indent="-171450">
              <a:buFont typeface="Arial" panose="020B0604020202020204" pitchFamily="34" charset="0"/>
              <a:buChar char="•"/>
            </a:pPr>
            <a:r>
              <a:rPr lang="en-US" b="1"/>
              <a:t>Rates of people with low health literacy </a:t>
            </a:r>
            <a:r>
              <a:rPr lang="en-US"/>
              <a:t>are disproportionately higher among people with these factors. </a:t>
            </a:r>
          </a:p>
          <a:p>
            <a:pPr marL="171450" indent="-171450">
              <a:buFont typeface="Arial" panose="020B0604020202020204" pitchFamily="34" charset="0"/>
              <a:buChar char="•"/>
            </a:pPr>
            <a:r>
              <a:rPr lang="en-US"/>
              <a:t>People may have one or multiple factors on this list, increasing the chance they will have low health literacy.</a:t>
            </a:r>
          </a:p>
        </p:txBody>
      </p:sp>
      <p:sp>
        <p:nvSpPr>
          <p:cNvPr id="4" name="Slide Number Placeholder 3"/>
          <p:cNvSpPr>
            <a:spLocks noGrp="1"/>
          </p:cNvSpPr>
          <p:nvPr>
            <p:ph type="sldNum" sz="quarter" idx="5"/>
          </p:nvPr>
        </p:nvSpPr>
        <p:spPr/>
        <p:txBody>
          <a:bodyPr/>
          <a:lstStyle/>
          <a:p>
            <a:fld id="{74B60785-9338-114B-891F-4D52A71C2C76}" type="slidenum">
              <a:rPr lang="en-US" smtClean="0"/>
              <a:t>26</a:t>
            </a:fld>
            <a:endParaRPr lang="en-US"/>
          </a:p>
        </p:txBody>
      </p:sp>
    </p:spTree>
    <p:extLst>
      <p:ext uri="{BB962C8B-B14F-4D97-AF65-F5344CB8AC3E}">
        <p14:creationId xmlns:p14="http://schemas.microsoft.com/office/powerpoint/2010/main" val="17658083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slide.  (Ask for examples of observations of these trends with their patients/clients)</a:t>
            </a:r>
          </a:p>
          <a:p>
            <a:endParaRPr lang="en-US"/>
          </a:p>
          <a:p>
            <a:pPr marL="171450" indent="-171450">
              <a:buFont typeface="Arial" panose="020B0604020202020204" pitchFamily="34" charset="0"/>
              <a:buChar char="•"/>
            </a:pPr>
            <a:r>
              <a:rPr lang="en-US"/>
              <a:t>If a person is less likely to seek preventative care, they are less likely to detect health issues early enough to properly treat them in time, leading to worse health outcomes and higher likelihood of preventable death.</a:t>
            </a:r>
          </a:p>
          <a:p>
            <a:endParaRPr lang="en-US"/>
          </a:p>
          <a:p>
            <a:pPr marL="171450" indent="-171450">
              <a:buFont typeface="Arial" panose="020B0604020202020204" pitchFamily="34" charset="0"/>
              <a:buChar char="•"/>
            </a:pPr>
            <a:r>
              <a:rPr lang="en-US"/>
              <a:t>Similarly, when a person has trouble managing their diseases, it can lead to worsening conditions and preventable death. </a:t>
            </a:r>
          </a:p>
          <a:p>
            <a:endParaRPr lang="en-US"/>
          </a:p>
          <a:p>
            <a:pPr marL="171450" indent="-171450">
              <a:buFont typeface="Arial" panose="020B0604020202020204" pitchFamily="34" charset="0"/>
              <a:buChar char="•"/>
            </a:pPr>
            <a:r>
              <a:rPr lang="en-US" b="0" i="0">
                <a:solidFill>
                  <a:srgbClr val="202124"/>
                </a:solidFill>
                <a:effectLst/>
                <a:latin typeface="Roboto" panose="02000000000000000000" pitchFamily="2" charset="0"/>
              </a:rPr>
              <a:t>Low confidence in your health status can affect your ability to manage your health. </a:t>
            </a:r>
          </a:p>
          <a:p>
            <a:pPr marL="171450" indent="-171450">
              <a:buFont typeface="Arial" panose="020B0604020202020204" pitchFamily="34" charset="0"/>
              <a:buChar char="•"/>
            </a:pPr>
            <a:endParaRPr lang="en-US" b="0" i="0">
              <a:solidFill>
                <a:srgbClr val="202124"/>
              </a:solidFill>
              <a:effectLst/>
              <a:latin typeface="Roboto" panose="02000000000000000000" pitchFamily="2" charset="0"/>
            </a:endParaRPr>
          </a:p>
          <a:p>
            <a:pPr marL="171450" indent="-171450">
              <a:buFont typeface="Arial" panose="020B0604020202020204" pitchFamily="34" charset="0"/>
              <a:buChar char="•"/>
            </a:pPr>
            <a:r>
              <a:rPr lang="en-US" b="0" i="0">
                <a:solidFill>
                  <a:srgbClr val="202124"/>
                </a:solidFill>
                <a:effectLst/>
                <a:latin typeface="Roboto" panose="02000000000000000000" pitchFamily="2" charset="0"/>
              </a:rPr>
              <a:t>Poor </a:t>
            </a:r>
            <a:r>
              <a:rPr lang="en-US" b="1" i="0">
                <a:solidFill>
                  <a:srgbClr val="202124"/>
                </a:solidFill>
                <a:effectLst/>
                <a:latin typeface="Roboto" panose="02000000000000000000" pitchFamily="2" charset="0"/>
              </a:rPr>
              <a:t>emotional health can also weaken your body's immune system</a:t>
            </a:r>
            <a:r>
              <a:rPr lang="en-US" b="0" i="0">
                <a:solidFill>
                  <a:srgbClr val="202124"/>
                </a:solidFill>
                <a:effectLst/>
                <a:latin typeface="Roboto" panose="02000000000000000000" pitchFamily="2" charset="0"/>
              </a:rPr>
              <a:t>. This makes you more likely to get colds and other infections during emotionally difficult times. Also, when you are feeling stressed, anxious, or upset, you may not take care of your health as well as you should.</a:t>
            </a:r>
            <a:endParaRPr lang="en-US"/>
          </a:p>
          <a:p>
            <a:endParaRPr lang="en-US"/>
          </a:p>
        </p:txBody>
      </p:sp>
      <p:sp>
        <p:nvSpPr>
          <p:cNvPr id="4" name="Slide Number Placeholder 3"/>
          <p:cNvSpPr>
            <a:spLocks noGrp="1"/>
          </p:cNvSpPr>
          <p:nvPr>
            <p:ph type="sldNum" sz="quarter" idx="5"/>
          </p:nvPr>
        </p:nvSpPr>
        <p:spPr/>
        <p:txBody>
          <a:bodyPr/>
          <a:lstStyle/>
          <a:p>
            <a:fld id="{74B60785-9338-114B-891F-4D52A71C2C76}" type="slidenum">
              <a:rPr lang="en-US" smtClean="0"/>
              <a:t>27</a:t>
            </a:fld>
            <a:endParaRPr lang="en-US"/>
          </a:p>
        </p:txBody>
      </p:sp>
    </p:spTree>
    <p:extLst>
      <p:ext uri="{BB962C8B-B14F-4D97-AF65-F5344CB8AC3E}">
        <p14:creationId xmlns:p14="http://schemas.microsoft.com/office/powerpoint/2010/main" val="41740653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If someone doesn’t seek care in a timely manner, the conditions can escalate to an emergency, real or perceived.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 person may also go to the emergency room when it would be more appropriate to go to primary care, b/c they don’t have or understand how to use their insurance which can crowd emergency services. </a:t>
            </a:r>
          </a:p>
          <a:p>
            <a:pPr marL="171450" indent="-171450">
              <a:buFont typeface="Arial" panose="020B0604020202020204" pitchFamily="34" charset="0"/>
              <a:buChar char="•"/>
            </a:pPr>
            <a:r>
              <a:rPr lang="en-US"/>
              <a:t>Poor management of health and delaying care also leads to worse health conditions and worse health outcomes. </a:t>
            </a:r>
          </a:p>
          <a:p>
            <a:pPr marL="171450" indent="-171450">
              <a:buFont typeface="Arial" panose="020B0604020202020204" pitchFamily="34" charset="0"/>
              <a:buChar char="•"/>
            </a:pPr>
            <a:r>
              <a:rPr lang="en-US"/>
              <a:t>This leads to disparities in the morbidity of health conditions, and increase the likelihood of an earlier death. </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Ultimately, low health literacy drives up healthcare costs (for all of us.) </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74B60785-9338-114B-891F-4D52A71C2C76}" type="slidenum">
              <a:rPr lang="en-US" smtClean="0"/>
              <a:t>28</a:t>
            </a:fld>
            <a:endParaRPr lang="en-US"/>
          </a:p>
        </p:txBody>
      </p:sp>
    </p:spTree>
    <p:extLst>
      <p:ext uri="{BB962C8B-B14F-4D97-AF65-F5344CB8AC3E}">
        <p14:creationId xmlns:p14="http://schemas.microsoft.com/office/powerpoint/2010/main" val="21486472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B60785-9338-114B-891F-4D52A71C2C7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9282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arenR"/>
            </a:pPr>
            <a:r>
              <a:rPr lang="en-US" sz="1800">
                <a:effectLst/>
                <a:latin typeface="Calibri" panose="020F0502020204030204" pitchFamily="34" charset="0"/>
                <a:ea typeface="Times New Roman" panose="02020603050405020304" pitchFamily="18" charset="0"/>
              </a:rPr>
              <a:t>What is health literacy?</a:t>
            </a:r>
            <a:endParaRPr lang="en-US" sz="18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arenR"/>
            </a:pPr>
            <a:r>
              <a:rPr lang="en-US" sz="1800">
                <a:solidFill>
                  <a:srgbClr val="000000"/>
                </a:solidFill>
                <a:effectLst/>
                <a:latin typeface="Calibri" panose="020F0502020204030204" pitchFamily="34" charset="0"/>
                <a:ea typeface="Times New Roman" panose="02020603050405020304" pitchFamily="18" charset="0"/>
              </a:rPr>
              <a:t>(T/F) Health literacy is a stronger predictor of health than age, income, employment status, educational level, or race.</a:t>
            </a:r>
            <a:endParaRPr lang="en-US" sz="18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arenR"/>
            </a:pPr>
            <a:r>
              <a:rPr lang="en-US" sz="1800">
                <a:solidFill>
                  <a:srgbClr val="000000"/>
                </a:solidFill>
                <a:effectLst/>
                <a:latin typeface="Calibri" panose="020F0502020204030204" pitchFamily="34" charset="0"/>
                <a:ea typeface="Times New Roman" panose="02020603050405020304" pitchFamily="18" charset="0"/>
              </a:rPr>
              <a:t>Nearly _9 _ out of 10 adults struggle to understand and use health information. </a:t>
            </a:r>
            <a:endParaRPr lang="en-US" sz="18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arenR"/>
            </a:pPr>
            <a:r>
              <a:rPr lang="en-US" sz="1800">
                <a:effectLst/>
                <a:latin typeface="Calibri" panose="020F0502020204030204" pitchFamily="34" charset="0"/>
                <a:ea typeface="Times New Roman" panose="02020603050405020304" pitchFamily="18" charset="0"/>
              </a:rPr>
              <a:t>Which of these scenarios require health literacy skills?</a:t>
            </a:r>
            <a:endParaRPr lang="en-US" sz="18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arenR"/>
            </a:pPr>
            <a:r>
              <a:rPr lang="en-US" sz="1800">
                <a:effectLst/>
                <a:latin typeface="Calibri" panose="020F0502020204030204" pitchFamily="34" charset="0"/>
                <a:ea typeface="Times New Roman" panose="02020603050405020304" pitchFamily="18" charset="0"/>
              </a:rPr>
              <a:t>Share your favorite emoji as we transition back to the training!</a:t>
            </a:r>
            <a:endParaRPr lang="en-US" sz="1800">
              <a:effectLst/>
              <a:latin typeface="Calibri" panose="020F0502020204030204" pitchFamily="34" charset="0"/>
              <a:ea typeface="Calibri" panose="020F0502020204030204" pitchFamily="34" charset="0"/>
            </a:endParaRPr>
          </a:p>
          <a:p>
            <a:endParaRPr lang="en-US"/>
          </a:p>
          <a:p>
            <a:endParaRPr lang="en-US"/>
          </a:p>
          <a:p>
            <a:r>
              <a:rPr lang="en-US" err="1">
                <a:hlinkClick r:id="rId3"/>
              </a:rPr>
              <a:t>phsas's</a:t>
            </a:r>
            <a:r>
              <a:rPr lang="en-US">
                <a:hlinkClick r:id="rId3"/>
              </a:rPr>
              <a:t> presentation | Poll Everywhere</a:t>
            </a:r>
            <a:endParaRPr lang="en-US"/>
          </a:p>
          <a:p>
            <a:endParaRPr lang="en-US"/>
          </a:p>
          <a:p>
            <a:r>
              <a:rPr lang="en-US"/>
              <a:t>https://pollev.com/phsas </a:t>
            </a:r>
          </a:p>
        </p:txBody>
      </p:sp>
      <p:sp>
        <p:nvSpPr>
          <p:cNvPr id="4" name="Slide Number Placeholder 3"/>
          <p:cNvSpPr>
            <a:spLocks noGrp="1"/>
          </p:cNvSpPr>
          <p:nvPr>
            <p:ph type="sldNum" sz="quarter" idx="5"/>
          </p:nvPr>
        </p:nvSpPr>
        <p:spPr/>
        <p:txBody>
          <a:bodyPr/>
          <a:lstStyle/>
          <a:p>
            <a:fld id="{74B60785-9338-114B-891F-4D52A71C2C76}" type="slidenum">
              <a:rPr lang="en-US" smtClean="0"/>
              <a:t>3</a:t>
            </a:fld>
            <a:endParaRPr lang="en-US"/>
          </a:p>
        </p:txBody>
      </p:sp>
    </p:spTree>
    <p:extLst>
      <p:ext uri="{BB962C8B-B14F-4D97-AF65-F5344CB8AC3E}">
        <p14:creationId xmlns:p14="http://schemas.microsoft.com/office/powerpoint/2010/main" val="10107416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ea typeface="Calibri"/>
                <a:cs typeface="Calibri"/>
              </a:rPr>
              <a:t>True, </a:t>
            </a:r>
            <a:r>
              <a:rPr lang="en-US"/>
              <a:t>Health Literacy is a stronger predictor of health than age, income, employment status, educational level, or race.</a:t>
            </a:r>
            <a:endParaRPr lang="en-US" sz="10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B60785-9338-114B-891F-4D52A71C2C7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9900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common mistakes made by health professionals that prevent understanding from people with low literacy, unknowingly creating barriers (Read slide). </a:t>
            </a:r>
          </a:p>
          <a:p>
            <a:r>
              <a:rPr lang="en-US"/>
              <a:t>(You may be able to think of examples you have seen or even made yourself)</a:t>
            </a:r>
          </a:p>
          <a:p>
            <a:endParaRPr lang="en-US"/>
          </a:p>
          <a:p>
            <a:r>
              <a:rPr lang="en-US"/>
              <a:t>Read slide, add:</a:t>
            </a:r>
          </a:p>
          <a:p>
            <a:endParaRPr lang="en-US"/>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When providing clinical services, </a:t>
            </a:r>
            <a:r>
              <a:rPr lang="en-US" sz="1200" i="0">
                <a:solidFill>
                  <a:srgbClr val="010101"/>
                </a:solidFill>
                <a:effectLst/>
                <a:latin typeface="Arial" panose="020B0604020202020204" pitchFamily="34" charset="0"/>
              </a:rPr>
              <a:t>consider referring to staff who have the background and skills to provide this guidance, such as dietician, lactation consultant, social worker, health coach, etc.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i="0">
              <a:solidFill>
                <a:srgbClr val="010101"/>
              </a:solidFill>
              <a:effectLst/>
              <a:latin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a:solidFill>
                  <a:srgbClr val="010101"/>
                </a:solidFill>
                <a:effectLst/>
                <a:latin typeface="Arial" panose="020B0604020202020204" pitchFamily="34" charset="0"/>
              </a:rPr>
              <a:t>People with limited English skills may agree, even when they don’t understand.</a:t>
            </a:r>
          </a:p>
          <a:p>
            <a:endParaRPr lang="en-US"/>
          </a:p>
        </p:txBody>
      </p:sp>
      <p:sp>
        <p:nvSpPr>
          <p:cNvPr id="4" name="Slide Number Placeholder 3"/>
          <p:cNvSpPr>
            <a:spLocks noGrp="1"/>
          </p:cNvSpPr>
          <p:nvPr>
            <p:ph type="sldNum" sz="quarter" idx="5"/>
          </p:nvPr>
        </p:nvSpPr>
        <p:spPr/>
        <p:txBody>
          <a:bodyPr/>
          <a:lstStyle/>
          <a:p>
            <a:fld id="{74B60785-9338-114B-891F-4D52A71C2C76}" type="slidenum">
              <a:rPr lang="en-US" smtClean="0"/>
              <a:t>31</a:t>
            </a:fld>
            <a:endParaRPr lang="en-US"/>
          </a:p>
        </p:txBody>
      </p:sp>
    </p:spTree>
    <p:extLst>
      <p:ext uri="{BB962C8B-B14F-4D97-AF65-F5344CB8AC3E}">
        <p14:creationId xmlns:p14="http://schemas.microsoft.com/office/powerpoint/2010/main" val="27036112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slide. Ask people if one of the styles resonates with them personally, or if they can think of examples of people or groups they’d associate with one style. </a:t>
            </a:r>
          </a:p>
          <a:p>
            <a:endParaRPr lang="en-US"/>
          </a:p>
          <a:p>
            <a:r>
              <a:rPr lang="en-US"/>
              <a:t>Example of your own of how to appeal to different groups. </a:t>
            </a:r>
          </a:p>
          <a:p>
            <a:r>
              <a:rPr lang="en-US"/>
              <a:t>	</a:t>
            </a:r>
            <a:r>
              <a:rPr lang="en-US" b="1"/>
              <a:t>For instance, promoting the COVID-19 vaccine can be done by emphasizing the science (conceptual) or the fact you’re helping protect others (relational). Psychical can be a challenge, appealing to values, so using a trusted person can be a 	good strategy</a:t>
            </a:r>
          </a:p>
          <a:p>
            <a:endParaRPr lang="en-US"/>
          </a:p>
          <a:p>
            <a:r>
              <a:rPr lang="en-US"/>
              <a:t>Conceptual tends to be based on logic and based on hard facts. </a:t>
            </a:r>
          </a:p>
          <a:p>
            <a:r>
              <a:rPr lang="en-US"/>
              <a:t>Relational thinkers prioritize intersocial impact. </a:t>
            </a:r>
          </a:p>
          <a:p>
            <a:r>
              <a:rPr lang="en-US"/>
              <a:t>Psychical thinkers prioritize ideas and values</a:t>
            </a:r>
          </a:p>
          <a:p>
            <a:endParaRPr lang="en-US" b="0" i="0">
              <a:solidFill>
                <a:srgbClr val="3C444C"/>
              </a:solidFill>
              <a:effectLst/>
              <a:latin typeface="Helvetica Neue"/>
            </a:endParaRPr>
          </a:p>
          <a:p>
            <a:endParaRPr lang="en-US" b="0" i="0">
              <a:solidFill>
                <a:srgbClr val="3C444C"/>
              </a:solidFill>
              <a:effectLst/>
              <a:latin typeface="Helvetica Neue"/>
            </a:endParaRPr>
          </a:p>
          <a:p>
            <a:r>
              <a:rPr lang="en-US" b="0" i="0">
                <a:solidFill>
                  <a:srgbClr val="3C444C"/>
                </a:solidFill>
                <a:effectLst/>
                <a:latin typeface="Helvetica Neue"/>
              </a:rPr>
              <a:t>(CE002) Cross-Cultural Communications, Cognition and Linguistics | NDPHTN</a:t>
            </a:r>
          </a:p>
          <a:p>
            <a:endParaRPr lang="en-US" b="0" i="0">
              <a:solidFill>
                <a:srgbClr val="3C444C"/>
              </a:solidFill>
              <a:effectLst/>
              <a:latin typeface="Helvetica Neue"/>
            </a:endParaRPr>
          </a:p>
          <a:p>
            <a:endParaRPr lang="en-US"/>
          </a:p>
        </p:txBody>
      </p:sp>
      <p:sp>
        <p:nvSpPr>
          <p:cNvPr id="4" name="Slide Number Placeholder 3"/>
          <p:cNvSpPr>
            <a:spLocks noGrp="1"/>
          </p:cNvSpPr>
          <p:nvPr>
            <p:ph type="sldNum" sz="quarter" idx="5"/>
          </p:nvPr>
        </p:nvSpPr>
        <p:spPr/>
        <p:txBody>
          <a:bodyPr/>
          <a:lstStyle/>
          <a:p>
            <a:fld id="{74B60785-9338-114B-891F-4D52A71C2C76}" type="slidenum">
              <a:rPr lang="en-US" smtClean="0"/>
              <a:t>32</a:t>
            </a:fld>
            <a:endParaRPr lang="en-US"/>
          </a:p>
        </p:txBody>
      </p:sp>
    </p:spTree>
    <p:extLst>
      <p:ext uri="{BB962C8B-B14F-4D97-AF65-F5344CB8AC3E}">
        <p14:creationId xmlns:p14="http://schemas.microsoft.com/office/powerpoint/2010/main" val="10612524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000000"/>
                </a:solidFill>
                <a:effectLst/>
                <a:latin typeface="Open Sans" panose="020B0606030504020204" pitchFamily="34" charset="0"/>
              </a:rPr>
              <a:t>Culture must be considered in the context of health literacy</a:t>
            </a:r>
          </a:p>
          <a:p>
            <a:pPr algn="l"/>
            <a:endParaRPr lang="en-US" b="0" i="0">
              <a:solidFill>
                <a:srgbClr val="000000"/>
              </a:solidFill>
              <a:effectLst/>
              <a:latin typeface="Open Sans" panose="020B0606030504020204" pitchFamily="34" charset="0"/>
            </a:endParaRPr>
          </a:p>
          <a:p>
            <a:pPr algn="l"/>
            <a:r>
              <a:rPr lang="en-US" b="0" i="0">
                <a:solidFill>
                  <a:srgbClr val="000000"/>
                </a:solidFill>
                <a:effectLst/>
                <a:latin typeface="Open Sans" panose="020B0606030504020204" pitchFamily="34" charset="0"/>
              </a:rPr>
              <a:t>When developing community guidance and public health communications, consider the following:</a:t>
            </a:r>
          </a:p>
          <a:p>
            <a:pPr algn="l"/>
            <a:endParaRPr lang="en-US" b="0" i="0">
              <a:solidFill>
                <a:srgbClr val="000000"/>
              </a:solidFill>
              <a:effectLst/>
              <a:latin typeface="Open Sans" panose="020B0606030504020204" pitchFamily="34" charset="0"/>
            </a:endParaRPr>
          </a:p>
          <a:p>
            <a:pPr marL="228600" indent="-228600" algn="l">
              <a:buFont typeface="Arial" panose="020B0604020202020204" pitchFamily="34" charset="0"/>
              <a:buAutoNum type="arabicParenR"/>
            </a:pPr>
            <a:r>
              <a:rPr lang="en-US" b="0" i="0">
                <a:solidFill>
                  <a:srgbClr val="000000"/>
                </a:solidFill>
                <a:effectLst/>
                <a:latin typeface="Open Sans" panose="020B0606030504020204" pitchFamily="34" charset="0"/>
              </a:rPr>
              <a:t>Build a diverse workforce throughout levels, including leadership positions; consider the benefits of hiring people from the communities you serve, including those who are disproportionately affected, and who “look and sound” like the communities you serve.</a:t>
            </a:r>
          </a:p>
          <a:p>
            <a:pPr marL="0" indent="0" algn="l">
              <a:buFont typeface="Arial" panose="020B0604020202020204" pitchFamily="34" charset="0"/>
              <a:buNone/>
            </a:pPr>
            <a:endParaRPr lang="en-US" b="0" i="0">
              <a:solidFill>
                <a:srgbClr val="000000"/>
              </a:solidFill>
              <a:effectLst/>
              <a:latin typeface="Open Sans" panose="020B0606030504020204" pitchFamily="34" charset="0"/>
            </a:endParaRPr>
          </a:p>
          <a:p>
            <a:pPr marL="0" indent="0" algn="l">
              <a:buFont typeface="Arial" panose="020B0604020202020204" pitchFamily="34" charset="0"/>
              <a:buNone/>
            </a:pPr>
            <a:r>
              <a:rPr lang="en-US" b="0" i="0">
                <a:solidFill>
                  <a:srgbClr val="000000"/>
                </a:solidFill>
                <a:effectLst/>
                <a:latin typeface="Open Sans" panose="020B0606030504020204" pitchFamily="34" charset="0"/>
              </a:rPr>
              <a:t>2) </a:t>
            </a:r>
          </a:p>
          <a:p>
            <a:pPr marL="171450" indent="-171450" algn="l">
              <a:buFont typeface="Arial" panose="020B0604020202020204" pitchFamily="34" charset="0"/>
              <a:buChar char="•"/>
            </a:pPr>
            <a:r>
              <a:rPr lang="en-US" b="0" i="0">
                <a:solidFill>
                  <a:srgbClr val="000000"/>
                </a:solidFill>
                <a:effectLst/>
                <a:latin typeface="Open Sans" panose="020B0606030504020204" pitchFamily="34" charset="0"/>
              </a:rPr>
              <a:t>Ensure information is culturally responsive, accessible, and available</a:t>
            </a:r>
            <a:r>
              <a:rPr lang="en-US" b="1" i="0">
                <a:solidFill>
                  <a:srgbClr val="000000"/>
                </a:solidFill>
                <a:effectLst/>
                <a:latin typeface="Open Sans" panose="020B0606030504020204" pitchFamily="34" charset="0"/>
              </a:rPr>
              <a:t>. Information should represent people in the communities for whom the information is intended</a:t>
            </a:r>
            <a:r>
              <a:rPr lang="en-US" b="0" i="0">
                <a:solidFill>
                  <a:srgbClr val="000000"/>
                </a:solidFill>
                <a:effectLst/>
                <a:latin typeface="Open Sans" panose="020B0606030504020204" pitchFamily="34" charset="0"/>
              </a:rPr>
              <a:t>, </a:t>
            </a:r>
            <a:r>
              <a:rPr lang="en-US" b="1" i="0">
                <a:solidFill>
                  <a:srgbClr val="000000"/>
                </a:solidFill>
                <a:effectLst/>
                <a:latin typeface="Open Sans" panose="020B0606030504020204" pitchFamily="34" charset="0"/>
              </a:rPr>
              <a:t>be available in forms (print, FB, etc.) or locations where those people are able to access</a:t>
            </a:r>
            <a:r>
              <a:rPr lang="en-US" b="0" i="0">
                <a:solidFill>
                  <a:srgbClr val="000000"/>
                </a:solidFill>
                <a:effectLst/>
                <a:latin typeface="Open Sans" panose="020B0606030504020204" pitchFamily="34" charset="0"/>
              </a:rPr>
              <a:t> it.</a:t>
            </a:r>
          </a:p>
          <a:p>
            <a:pPr marL="742950" lvl="1" indent="-285750" algn="l">
              <a:buFont typeface="Arial" panose="020B0604020202020204" pitchFamily="34" charset="0"/>
              <a:buChar char="•"/>
            </a:pPr>
            <a:r>
              <a:rPr lang="en-US" b="0" i="0">
                <a:solidFill>
                  <a:srgbClr val="000000"/>
                </a:solidFill>
                <a:effectLst/>
                <a:latin typeface="Open Sans" panose="020B0606030504020204" pitchFamily="34" charset="0"/>
              </a:rPr>
              <a:t>Similarly, ensure that information is available in appropriate formats (e.g., </a:t>
            </a:r>
            <a:r>
              <a:rPr lang="en-US" b="1" i="0">
                <a:solidFill>
                  <a:srgbClr val="000000"/>
                </a:solidFill>
                <a:effectLst/>
                <a:latin typeface="Open Sans" panose="020B0606030504020204" pitchFamily="34" charset="0"/>
              </a:rPr>
              <a:t>audio, video, braille or large print formats, visual/graphic imagery</a:t>
            </a:r>
            <a:r>
              <a:rPr lang="en-US" b="0" i="0">
                <a:solidFill>
                  <a:srgbClr val="000000"/>
                </a:solidFill>
                <a:effectLst/>
                <a:latin typeface="Open Sans" panose="020B0606030504020204" pitchFamily="34" charset="0"/>
              </a:rPr>
              <a:t>).</a:t>
            </a:r>
          </a:p>
          <a:p>
            <a:pPr marL="0" indent="0">
              <a:buFont typeface="Arial" panose="020B0604020202020204" pitchFamily="34" charset="0"/>
              <a:buNone/>
            </a:pPr>
            <a:r>
              <a:rPr lang="en-US" b="0" i="0">
                <a:solidFill>
                  <a:srgbClr val="000000"/>
                </a:solidFill>
                <a:effectLst/>
                <a:latin typeface="Open Sans" panose="020B0606030504020204" pitchFamily="34" charset="0"/>
              </a:rPr>
              <a:t> </a:t>
            </a:r>
          </a:p>
          <a:p>
            <a:pPr marL="171450" indent="-171450">
              <a:buFont typeface="Arial" panose="020B0604020202020204" pitchFamily="34" charset="0"/>
              <a:buChar char="•"/>
            </a:pPr>
            <a:r>
              <a:rPr lang="en-US" b="0" i="0">
                <a:solidFill>
                  <a:srgbClr val="000000"/>
                </a:solidFill>
                <a:effectLst/>
                <a:latin typeface="Open Sans" panose="020B0606030504020204" pitchFamily="34" charset="0"/>
              </a:rPr>
              <a:t>Avoid jargon and use straightforward, easy to understand language.</a:t>
            </a:r>
            <a:endParaRPr lang="en-US" b="0" i="0">
              <a:solidFill>
                <a:srgbClr val="3C444C"/>
              </a:solidFill>
              <a:effectLst/>
              <a:latin typeface="Helvetica Neue"/>
            </a:endParaRPr>
          </a:p>
          <a:p>
            <a:endParaRPr lang="en-US"/>
          </a:p>
          <a:p>
            <a:r>
              <a:rPr lang="en-US" b="0" i="0">
                <a:solidFill>
                  <a:srgbClr val="000000"/>
                </a:solidFill>
                <a:effectLst/>
                <a:latin typeface="Open Sans" panose="020B0606030504020204" pitchFamily="34" charset="0"/>
              </a:rPr>
              <a:t>3) Work with community partners to identify priorities and strategies, including the need to build community awareness and acceptance, before communication products are developed and released.</a:t>
            </a:r>
            <a:endParaRPr lang="en-US"/>
          </a:p>
        </p:txBody>
      </p:sp>
      <p:sp>
        <p:nvSpPr>
          <p:cNvPr id="4" name="Slide Number Placeholder 3"/>
          <p:cNvSpPr>
            <a:spLocks noGrp="1"/>
          </p:cNvSpPr>
          <p:nvPr>
            <p:ph type="sldNum" sz="quarter" idx="5"/>
          </p:nvPr>
        </p:nvSpPr>
        <p:spPr/>
        <p:txBody>
          <a:bodyPr/>
          <a:lstStyle/>
          <a:p>
            <a:fld id="{74B60785-9338-114B-891F-4D52A71C2C76}" type="slidenum">
              <a:rPr lang="en-US" smtClean="0"/>
              <a:t>33</a:t>
            </a:fld>
            <a:endParaRPr lang="en-US"/>
          </a:p>
        </p:txBody>
      </p:sp>
    </p:spTree>
    <p:extLst>
      <p:ext uri="{BB962C8B-B14F-4D97-AF65-F5344CB8AC3E}">
        <p14:creationId xmlns:p14="http://schemas.microsoft.com/office/powerpoint/2010/main" val="33617039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a:solidFill>
                  <a:srgbClr val="444444"/>
                </a:solidFill>
                <a:effectLst/>
                <a:latin typeface="Source Sans Pro" panose="020B0503030403020204" pitchFamily="34" charset="0"/>
              </a:rPr>
              <a:t>BLUF is originally a military communications technique, in which </a:t>
            </a:r>
            <a:r>
              <a:rPr lang="en-US" b="1" i="0">
                <a:solidFill>
                  <a:srgbClr val="303030"/>
                </a:solidFill>
                <a:effectLst/>
                <a:latin typeface="Source Sans Pro" panose="020B0503030403020204" pitchFamily="34" charset="0"/>
              </a:rPr>
              <a:t>the conclusion — the most important information and actions are placed right at the start</a:t>
            </a:r>
            <a:r>
              <a:rPr lang="en-US" b="0" i="0">
                <a:solidFill>
                  <a:srgbClr val="444444"/>
                </a:solidFill>
                <a:effectLst/>
                <a:latin typeface="Source Sans Pro" panose="020B0503030403020204" pitchFamily="34" charset="0"/>
              </a:rPr>
              <a:t>. People have short attention spans, don’t assume they’ll read the whole webpage or flyer.</a:t>
            </a:r>
          </a:p>
          <a:p>
            <a:pPr algn="l" fontAlgn="base"/>
            <a:endParaRPr lang="en-US" b="0" i="0">
              <a:solidFill>
                <a:srgbClr val="444444"/>
              </a:solidFill>
              <a:effectLst/>
              <a:latin typeface="Source Sans Pro" panose="020B0503030403020204" pitchFamily="34" charset="0"/>
            </a:endParaRP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lumMod val="50000"/>
                  </a:schemeClr>
                </a:solidFill>
              </a:rPr>
              <a:t>Describe just the basics, introduce the behavior and specific actionable guidance.</a:t>
            </a:r>
          </a:p>
          <a:p>
            <a:pPr marL="628650" marR="0" lvl="1"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lumMod val="50000"/>
                  </a:schemeClr>
                </a:solidFill>
              </a:rPr>
              <a:t>Think “need” to know vs. “nice” to know</a:t>
            </a:r>
          </a:p>
          <a:p>
            <a:pPr marL="171450" indent="-171450" algn="l" fontAlgn="base">
              <a:buFont typeface="Arial" panose="020B0604020202020204" pitchFamily="34" charset="0"/>
              <a:buChar char="•"/>
            </a:pPr>
            <a:endParaRPr lang="en-US" b="0" i="0">
              <a:solidFill>
                <a:srgbClr val="444444"/>
              </a:solidFill>
              <a:effectLst/>
              <a:latin typeface="Source Sans Pro" panose="020B0503030403020204" pitchFamily="34" charset="0"/>
            </a:endParaRP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lumMod val="50000"/>
                  </a:schemeClr>
                </a:solidFill>
              </a:rPr>
              <a:t>In mobile view, key information should be available on one screen.</a:t>
            </a:r>
          </a:p>
          <a:p>
            <a:pPr algn="l" fontAlgn="base"/>
            <a:endParaRPr lang="en-US" b="0" i="0">
              <a:solidFill>
                <a:srgbClr val="444444"/>
              </a:solidFill>
              <a:effectLst/>
              <a:latin typeface="Source Sans Pro" panose="020B0503030403020204" pitchFamily="34" charset="0"/>
            </a:endParaRPr>
          </a:p>
          <a:p>
            <a:pPr algn="l" fontAlgn="base"/>
            <a:endParaRPr lang="en-US" b="0" i="0">
              <a:solidFill>
                <a:srgbClr val="444444"/>
              </a:solidFill>
              <a:effectLst/>
              <a:latin typeface="Source Sans Pro" panose="020B0503030403020204" pitchFamily="34" charset="0"/>
            </a:endParaRPr>
          </a:p>
          <a:p>
            <a:pPr algn="l" fontAlgn="base"/>
            <a:r>
              <a:rPr lang="en-US" b="0" i="0">
                <a:solidFill>
                  <a:srgbClr val="444444"/>
                </a:solidFill>
                <a:effectLst/>
                <a:latin typeface="Source Sans Pro" panose="020B0503030403020204" pitchFamily="34" charset="0"/>
              </a:rPr>
              <a:t>These are examples of BLUF: Starbucks promoted each new sentence with an enticing pictures and limited text. </a:t>
            </a:r>
          </a:p>
          <a:p>
            <a:pPr algn="l" fontAlgn="base"/>
            <a:r>
              <a:rPr lang="en-US" b="0" i="0">
                <a:solidFill>
                  <a:srgbClr val="444444"/>
                </a:solidFill>
                <a:effectLst/>
                <a:latin typeface="Source Sans Pro" panose="020B0503030403020204" pitchFamily="34" charset="0"/>
              </a:rPr>
              <a:t>Another example of BLUF: this app promotes 30 minutes of exercise every day, and that is clear from one screenshot</a:t>
            </a:r>
          </a:p>
          <a:p>
            <a:pPr algn="l" fontAlgn="base"/>
            <a:r>
              <a:rPr lang="en-US" b="0" i="0">
                <a:solidFill>
                  <a:srgbClr val="444444"/>
                </a:solidFill>
                <a:effectLst/>
                <a:latin typeface="Source Sans Pro" panose="020B0503030403020204" pitchFamily="34" charset="0"/>
              </a:rPr>
              <a:t>Both examples give the BLUF in one screen, no need to go through links to get the main info</a:t>
            </a:r>
          </a:p>
          <a:p>
            <a:pPr algn="l" fontAlgn="base"/>
            <a:endParaRPr lang="en-US" b="0" i="0">
              <a:solidFill>
                <a:srgbClr val="444444"/>
              </a:solidFill>
              <a:effectLst/>
              <a:latin typeface="Source Sans Pro" panose="020B0503030403020204" pitchFamily="34" charset="0"/>
            </a:endParaRPr>
          </a:p>
          <a:p>
            <a:pPr marL="0" marR="0" lvl="0" indent="0" algn="l" defTabSz="457200" rtl="0" eaLnBrk="1" fontAlgn="base" latinLnBrk="0" hangingPunct="1">
              <a:lnSpc>
                <a:spcPct val="100000"/>
              </a:lnSpc>
              <a:spcBef>
                <a:spcPts val="0"/>
              </a:spcBef>
              <a:spcAft>
                <a:spcPts val="0"/>
              </a:spcAft>
              <a:buClrTx/>
              <a:buSzTx/>
              <a:buFontTx/>
              <a:buNone/>
              <a:tabLst/>
              <a:defRPr/>
            </a:pPr>
            <a:endParaRPr lang="en-US" sz="1200">
              <a:solidFill>
                <a:schemeClr val="tx1">
                  <a:lumMod val="50000"/>
                </a:schemeClr>
              </a:solidFill>
            </a:endParaRPr>
          </a:p>
          <a:p>
            <a:pPr marL="0" marR="0" lvl="0" indent="0" algn="l" defTabSz="457200" rtl="0" eaLnBrk="1" fontAlgn="base" latinLnBrk="0" hangingPunct="1">
              <a:lnSpc>
                <a:spcPct val="100000"/>
              </a:lnSpc>
              <a:spcBef>
                <a:spcPts val="0"/>
              </a:spcBef>
              <a:spcAft>
                <a:spcPts val="0"/>
              </a:spcAft>
              <a:buClrTx/>
              <a:buSzTx/>
              <a:buFontTx/>
              <a:buNone/>
              <a:tabLst/>
              <a:defRPr/>
            </a:pPr>
            <a:endParaRPr lang="en-US" sz="1200">
              <a:solidFill>
                <a:schemeClr val="tx1">
                  <a:lumMod val="50000"/>
                </a:schemeClr>
              </a:solidFill>
            </a:endParaRPr>
          </a:p>
          <a:p>
            <a:pPr marL="0" marR="0" lvl="0" indent="0" algn="l" defTabSz="457200" rtl="0" eaLnBrk="1" fontAlgn="base" latinLnBrk="0" hangingPunct="1">
              <a:lnSpc>
                <a:spcPct val="100000"/>
              </a:lnSpc>
              <a:spcBef>
                <a:spcPts val="0"/>
              </a:spcBef>
              <a:spcAft>
                <a:spcPts val="0"/>
              </a:spcAft>
              <a:buClrTx/>
              <a:buSzTx/>
              <a:buFontTx/>
              <a:buNone/>
              <a:tabLst/>
              <a:defRPr/>
            </a:pPr>
            <a:r>
              <a:rPr lang="en-US" sz="1200">
                <a:solidFill>
                  <a:schemeClr val="tx1">
                    <a:lumMod val="50000"/>
                  </a:schemeClr>
                </a:solidFill>
              </a:rPr>
              <a:t>https://health.gov/healthliteracyonline/table-of-contents/ </a:t>
            </a:r>
          </a:p>
          <a:p>
            <a:pPr algn="l" fontAlgn="base"/>
            <a:endParaRPr lang="en-US" b="0" i="0">
              <a:solidFill>
                <a:srgbClr val="444444"/>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74B60785-9338-114B-891F-4D52A71C2C76}" type="slidenum">
              <a:rPr lang="en-US" smtClean="0"/>
              <a:t>34</a:t>
            </a:fld>
            <a:endParaRPr lang="en-US"/>
          </a:p>
        </p:txBody>
      </p:sp>
    </p:spTree>
    <p:extLst>
      <p:ext uri="{BB962C8B-B14F-4D97-AF65-F5344CB8AC3E}">
        <p14:creationId xmlns:p14="http://schemas.microsoft.com/office/powerpoint/2010/main" val="14184224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a:t>X</a:t>
            </a:r>
          </a:p>
          <a:p>
            <a:pPr marL="228600" indent="-228600">
              <a:buFont typeface="+mj-lt"/>
              <a:buAutoNum type="arabicPeriod"/>
            </a:pPr>
            <a:endParaRPr lang="en-US"/>
          </a:p>
          <a:p>
            <a:pPr marL="228600" indent="-228600">
              <a:buFont typeface="+mj-lt"/>
              <a:buAutoNum type="arabicPeriod"/>
            </a:pPr>
            <a:r>
              <a:rPr lang="en-US"/>
              <a:t>X</a:t>
            </a:r>
          </a:p>
          <a:p>
            <a:pPr marL="228600" indent="-228600">
              <a:buFont typeface="+mj-lt"/>
              <a:buAutoNum type="arabicPeriod"/>
            </a:pPr>
            <a:endParaRPr lang="en-US"/>
          </a:p>
          <a:p>
            <a:pPr marL="228600" indent="-228600">
              <a:buFont typeface="+mj-lt"/>
              <a:buAutoNum type="arabicPeriod"/>
            </a:pPr>
            <a:r>
              <a:rPr lang="en-US"/>
              <a:t>People are more likely to listen if they feel respected or liked. </a:t>
            </a:r>
          </a:p>
          <a:p>
            <a:pPr marL="228600" indent="-228600">
              <a:buFont typeface="+mj-lt"/>
              <a:buAutoNum type="arabicPeriod"/>
            </a:pPr>
            <a:endParaRPr lang="en-US"/>
          </a:p>
          <a:p>
            <a:pPr marL="228600" indent="-228600">
              <a:buFont typeface="+mj-lt"/>
              <a:buAutoNum type="arabicPeriod"/>
            </a:pPr>
            <a:r>
              <a:rPr lang="en-US"/>
              <a:t>People like to know what they are getting out of it, how does it help ME</a:t>
            </a:r>
          </a:p>
          <a:p>
            <a:pPr marL="228600" indent="-228600">
              <a:buFont typeface="+mj-lt"/>
              <a:buAutoNum type="arabicPeriod"/>
            </a:pPr>
            <a:endParaRPr lang="en-US"/>
          </a:p>
          <a:p>
            <a:pPr marL="228600" indent="-228600">
              <a:buFont typeface="+mj-lt"/>
              <a:buAutoNum type="arabicPeriod"/>
            </a:pPr>
            <a:endParaRPr lang="en-US"/>
          </a:p>
          <a:p>
            <a:pPr marL="0" indent="0">
              <a:buFont typeface="+mj-lt"/>
              <a:buNone/>
            </a:pPr>
            <a:r>
              <a:rPr lang="en-US"/>
              <a:t> </a:t>
            </a:r>
            <a:r>
              <a:rPr lang="en-US" b="1"/>
              <a:t>More educated people may have more confidence problem solving and feel less threatened by risks, while people less familiar with the topic may be intimidated by focusing on risks</a:t>
            </a:r>
            <a:r>
              <a:rPr lang="en-US"/>
              <a:t>.</a:t>
            </a:r>
          </a:p>
        </p:txBody>
      </p:sp>
      <p:sp>
        <p:nvSpPr>
          <p:cNvPr id="4" name="Slide Number Placeholder 3"/>
          <p:cNvSpPr>
            <a:spLocks noGrp="1"/>
          </p:cNvSpPr>
          <p:nvPr>
            <p:ph type="sldNum" sz="quarter" idx="5"/>
          </p:nvPr>
        </p:nvSpPr>
        <p:spPr/>
        <p:txBody>
          <a:bodyPr/>
          <a:lstStyle/>
          <a:p>
            <a:fld id="{74B60785-9338-114B-891F-4D52A71C2C76}" type="slidenum">
              <a:rPr lang="en-US" smtClean="0"/>
              <a:t>35</a:t>
            </a:fld>
            <a:endParaRPr lang="en-US"/>
          </a:p>
        </p:txBody>
      </p:sp>
    </p:spTree>
    <p:extLst>
      <p:ext uri="{BB962C8B-B14F-4D97-AF65-F5344CB8AC3E}">
        <p14:creationId xmlns:p14="http://schemas.microsoft.com/office/powerpoint/2010/main" val="4511612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Color helps emphasize your most important points. </a:t>
            </a:r>
          </a:p>
          <a:p>
            <a:pPr marL="628650" lvl="1" indent="-171450">
              <a:buFont typeface="Arial" panose="020B0604020202020204" pitchFamily="34" charset="0"/>
              <a:buChar char="•"/>
            </a:pPr>
            <a:r>
              <a:rPr lang="en-US"/>
              <a:t>Warm colors (red, orange, yellow) motivate energy and action</a:t>
            </a:r>
          </a:p>
          <a:p>
            <a:pPr marL="628650" lvl="1" indent="-171450">
              <a:buFont typeface="Arial" panose="020B0604020202020204" pitchFamily="34" charset="0"/>
              <a:buChar char="•"/>
            </a:pPr>
            <a:r>
              <a:rPr lang="en-US"/>
              <a:t>Cool colors (blue, green, pastels) are calming. </a:t>
            </a:r>
          </a:p>
          <a:p>
            <a:pPr marL="628650" lvl="1" indent="-171450">
              <a:buFont typeface="Arial" panose="020B0604020202020204" pitchFamily="34" charset="0"/>
              <a:buChar char="•"/>
            </a:pPr>
            <a:r>
              <a:rPr lang="en-US"/>
              <a:t>It’s ideal to use cool colors for background, and warm colors to emphasized information. </a:t>
            </a:r>
          </a:p>
          <a:p>
            <a:endParaRPr lang="en-US"/>
          </a:p>
          <a:p>
            <a:r>
              <a:rPr lang="en-US"/>
              <a:t>Symbolic Tone</a:t>
            </a:r>
          </a:p>
          <a:p>
            <a:r>
              <a:rPr lang="en-US"/>
              <a:t>For instance, you wouldn’t use bright pink to announce a funeral. </a:t>
            </a:r>
          </a:p>
          <a:p>
            <a:endParaRPr lang="en-US"/>
          </a:p>
          <a:p>
            <a:pPr marL="628650" lvl="1" indent="-171450">
              <a:buFont typeface="Arial" panose="020B0604020202020204" pitchFamily="34" charset="0"/>
              <a:buChar char="•"/>
            </a:pPr>
            <a:r>
              <a:rPr lang="en-US"/>
              <a:t>When we think of funerals and mourning in the U.S. and in many countries, we think of the color black </a:t>
            </a:r>
          </a:p>
          <a:p>
            <a:pPr marL="628650" lvl="1" indent="-171450">
              <a:buFont typeface="Arial" panose="020B0604020202020204" pitchFamily="34" charset="0"/>
              <a:buChar char="•"/>
            </a:pPr>
            <a:r>
              <a:rPr lang="en-US"/>
              <a:t>But in other cultures (Ethiopia, China and religions such as Buddhism and Hindu) white is the color of mourning</a:t>
            </a:r>
          </a:p>
          <a:p>
            <a:pPr marL="628650" lvl="1" indent="-171450">
              <a:buFont typeface="Arial" panose="020B0604020202020204" pitchFamily="34" charset="0"/>
              <a:buChar char="•"/>
            </a:pPr>
            <a:r>
              <a:rPr lang="en-US"/>
              <a:t>Other colors during morning including, purple or red.</a:t>
            </a:r>
          </a:p>
          <a:p>
            <a:pPr marL="628650" lvl="1" indent="-171450">
              <a:buFont typeface="Arial" panose="020B0604020202020204" pitchFamily="34" charset="0"/>
              <a:buChar char="•"/>
            </a:pPr>
            <a:r>
              <a:rPr lang="en-US"/>
              <a:t>Its always important to consider culture and what’s appropriate</a:t>
            </a:r>
          </a:p>
        </p:txBody>
      </p:sp>
      <p:sp>
        <p:nvSpPr>
          <p:cNvPr id="4" name="Slide Number Placeholder 3"/>
          <p:cNvSpPr>
            <a:spLocks noGrp="1"/>
          </p:cNvSpPr>
          <p:nvPr>
            <p:ph type="sldNum" sz="quarter" idx="5"/>
          </p:nvPr>
        </p:nvSpPr>
        <p:spPr/>
        <p:txBody>
          <a:bodyPr/>
          <a:lstStyle/>
          <a:p>
            <a:fld id="{74B60785-9338-114B-891F-4D52A71C2C76}" type="slidenum">
              <a:rPr lang="en-US" smtClean="0"/>
              <a:t>36</a:t>
            </a:fld>
            <a:endParaRPr lang="en-US"/>
          </a:p>
        </p:txBody>
      </p:sp>
    </p:spTree>
    <p:extLst>
      <p:ext uri="{BB962C8B-B14F-4D97-AF65-F5344CB8AC3E}">
        <p14:creationId xmlns:p14="http://schemas.microsoft.com/office/powerpoint/2010/main" val="5539615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basic concepts for writing in plain language. You can follow the links for more in-depth guidance</a:t>
            </a:r>
          </a:p>
          <a:p>
            <a:endParaRPr lang="en-US"/>
          </a:p>
          <a:p>
            <a:pPr marL="171450" indent="-171450">
              <a:buFont typeface="Arial" panose="020B0604020202020204" pitchFamily="34" charset="0"/>
              <a:buChar char="•"/>
            </a:pPr>
            <a:r>
              <a:rPr lang="en-US"/>
              <a:t>You don’t want people trying getting stuck trying to process a word you used, meanwhile you are a sentence away and they’ve missed all that additional information.</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The active voice is easier to understand, and it is clear who you are talking about.</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You can still use the big words/official words, because they may need to know or learn them to understand their condition, but help them understand</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This is to ensure understanding by most people</a:t>
            </a:r>
          </a:p>
        </p:txBody>
      </p:sp>
      <p:sp>
        <p:nvSpPr>
          <p:cNvPr id="4" name="Slide Number Placeholder 3"/>
          <p:cNvSpPr>
            <a:spLocks noGrp="1"/>
          </p:cNvSpPr>
          <p:nvPr>
            <p:ph type="sldNum" sz="quarter" idx="5"/>
          </p:nvPr>
        </p:nvSpPr>
        <p:spPr/>
        <p:txBody>
          <a:bodyPr/>
          <a:lstStyle/>
          <a:p>
            <a:fld id="{74B60785-9338-114B-891F-4D52A71C2C76}" type="slidenum">
              <a:rPr lang="en-US" smtClean="0"/>
              <a:t>37</a:t>
            </a:fld>
            <a:endParaRPr lang="en-US"/>
          </a:p>
        </p:txBody>
      </p:sp>
    </p:spTree>
    <p:extLst>
      <p:ext uri="{BB962C8B-B14F-4D97-AF65-F5344CB8AC3E}">
        <p14:creationId xmlns:p14="http://schemas.microsoft.com/office/powerpoint/2010/main" val="30303851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helpful to think of how to say your message using plain language and vocabulary the general population will understand</a:t>
            </a:r>
          </a:p>
          <a:p>
            <a:endParaRPr lang="en-US"/>
          </a:p>
          <a:p>
            <a:r>
              <a:rPr lang="en-US"/>
              <a:t>(Think of other examples of how to simplify language you use in your work or give examples of ways you have simplified language in the past.) </a:t>
            </a:r>
          </a:p>
          <a:p>
            <a:endParaRPr lang="en-US"/>
          </a:p>
          <a:p>
            <a:r>
              <a:rPr lang="en-US"/>
              <a:t>Practice: </a:t>
            </a:r>
          </a:p>
          <a:p>
            <a:pPr marL="685800" lvl="1" indent="-228600">
              <a:buFont typeface="+mj-lt"/>
              <a:buAutoNum type="arabicPeriod"/>
            </a:pPr>
            <a:r>
              <a:rPr lang="en-US"/>
              <a:t>Lowest sugar content: least amount of sugar; low or no sugar; less than x grams of sugar</a:t>
            </a:r>
          </a:p>
          <a:p>
            <a:pPr marL="685800" lvl="1" indent="-228600">
              <a:buFont typeface="+mj-lt"/>
              <a:buAutoNum type="arabicPeriod"/>
            </a:pPr>
            <a:r>
              <a:rPr lang="en-US"/>
              <a:t>Contagious: spreads from person to person</a:t>
            </a:r>
          </a:p>
          <a:p>
            <a:pPr marL="685800" lvl="1" indent="-228600">
              <a:buFont typeface="+mj-lt"/>
              <a:buAutoNum type="arabicPeriod"/>
            </a:pPr>
            <a:r>
              <a:rPr lang="en-US"/>
              <a:t>Benign: Not cancerous</a:t>
            </a:r>
          </a:p>
          <a:p>
            <a:pPr marL="685800" lvl="1" indent="-228600">
              <a:buFont typeface="+mj-lt"/>
              <a:buAutoNum type="arabicPeriod"/>
            </a:pPr>
            <a:r>
              <a:rPr lang="en-US"/>
              <a:t>Hypertension High Blood Pressure, blood pressure higher than normal, blood pushing against the walls of your arteries (arteries carry blood from your heart to other parts of your body); 140/90 or higher (others say 130/80)</a:t>
            </a:r>
          </a:p>
        </p:txBody>
      </p:sp>
      <p:sp>
        <p:nvSpPr>
          <p:cNvPr id="4" name="Slide Number Placeholder 3"/>
          <p:cNvSpPr>
            <a:spLocks noGrp="1"/>
          </p:cNvSpPr>
          <p:nvPr>
            <p:ph type="sldNum" sz="quarter" idx="5"/>
          </p:nvPr>
        </p:nvSpPr>
        <p:spPr/>
        <p:txBody>
          <a:bodyPr/>
          <a:lstStyle/>
          <a:p>
            <a:fld id="{74B60785-9338-114B-891F-4D52A71C2C76}" type="slidenum">
              <a:rPr lang="en-US" smtClean="0"/>
              <a:t>38</a:t>
            </a:fld>
            <a:endParaRPr lang="en-US"/>
          </a:p>
        </p:txBody>
      </p:sp>
    </p:spTree>
    <p:extLst>
      <p:ext uri="{BB962C8B-B14F-4D97-AF65-F5344CB8AC3E}">
        <p14:creationId xmlns:p14="http://schemas.microsoft.com/office/powerpoint/2010/main" val="3293990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you can see, simple and familiar words are immediately noticeable. The action steps are an easy takeaway and images reinforce the message/ask</a:t>
            </a:r>
          </a:p>
          <a:p>
            <a:endParaRPr lang="en-US"/>
          </a:p>
          <a:p>
            <a:pPr marL="171450" indent="-171450">
              <a:buFont typeface="Arial" panose="020B0604020202020204" pitchFamily="34" charset="0"/>
              <a:buChar char="•"/>
            </a:pPr>
            <a:r>
              <a:rPr lang="en-US"/>
              <a:t>Have you washed your hands today?</a:t>
            </a:r>
          </a:p>
          <a:p>
            <a:pPr marL="171450" indent="-171450">
              <a:buFont typeface="Arial" panose="020B0604020202020204" pitchFamily="34" charset="0"/>
              <a:buChar char="•"/>
            </a:pPr>
            <a:r>
              <a:rPr lang="en-US"/>
              <a:t>Wet</a:t>
            </a:r>
          </a:p>
          <a:p>
            <a:pPr marL="171450" indent="-171450">
              <a:buFont typeface="Arial" panose="020B0604020202020204" pitchFamily="34" charset="0"/>
              <a:buChar char="•"/>
            </a:pPr>
            <a:r>
              <a:rPr lang="en-US"/>
              <a:t>Wash</a:t>
            </a:r>
          </a:p>
          <a:p>
            <a:pPr marL="171450" indent="-171450">
              <a:buFont typeface="Arial" panose="020B0604020202020204" pitchFamily="34" charset="0"/>
              <a:buChar char="•"/>
            </a:pPr>
            <a:r>
              <a:rPr lang="en-US"/>
              <a:t>Rinse</a:t>
            </a:r>
          </a:p>
          <a:p>
            <a:pPr marL="171450" indent="-171450">
              <a:buFont typeface="Arial" panose="020B0604020202020204" pitchFamily="34" charset="0"/>
              <a:buChar char="•"/>
            </a:pPr>
            <a:r>
              <a:rPr lang="en-US"/>
              <a:t>Dry</a:t>
            </a:r>
          </a:p>
        </p:txBody>
      </p:sp>
      <p:sp>
        <p:nvSpPr>
          <p:cNvPr id="4" name="Slide Number Placeholder 3"/>
          <p:cNvSpPr>
            <a:spLocks noGrp="1"/>
          </p:cNvSpPr>
          <p:nvPr>
            <p:ph type="sldNum" sz="quarter" idx="5"/>
          </p:nvPr>
        </p:nvSpPr>
        <p:spPr/>
        <p:txBody>
          <a:bodyPr/>
          <a:lstStyle/>
          <a:p>
            <a:fld id="{74B60785-9338-114B-891F-4D52A71C2C76}" type="slidenum">
              <a:rPr lang="en-US" smtClean="0"/>
              <a:t>39</a:t>
            </a:fld>
            <a:endParaRPr lang="en-US"/>
          </a:p>
        </p:txBody>
      </p:sp>
    </p:spTree>
    <p:extLst>
      <p:ext uri="{BB962C8B-B14F-4D97-AF65-F5344CB8AC3E}">
        <p14:creationId xmlns:p14="http://schemas.microsoft.com/office/powerpoint/2010/main" val="1177534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How confident do you feel assessing the literacy of internal and external audiences (e.g., reading level; ability to obtain, interpret, and use health and other information; social media literacy; numeracy) (3.1.4)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B60785-9338-114B-891F-4D52A71C2C7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85674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Point out sodium is immediately defined as salt in the first image</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The second image takes it a step further and defines a relaxation strategy by guiding step-by-step action (It gives an example of how to relax!)</a:t>
            </a:r>
          </a:p>
        </p:txBody>
      </p:sp>
      <p:sp>
        <p:nvSpPr>
          <p:cNvPr id="4" name="Slide Number Placeholder 3"/>
          <p:cNvSpPr>
            <a:spLocks noGrp="1"/>
          </p:cNvSpPr>
          <p:nvPr>
            <p:ph type="sldNum" sz="quarter" idx="5"/>
          </p:nvPr>
        </p:nvSpPr>
        <p:spPr/>
        <p:txBody>
          <a:bodyPr/>
          <a:lstStyle/>
          <a:p>
            <a:fld id="{74B60785-9338-114B-891F-4D52A71C2C76}" type="slidenum">
              <a:rPr lang="en-US" smtClean="0"/>
              <a:t>40</a:t>
            </a:fld>
            <a:endParaRPr lang="en-US"/>
          </a:p>
        </p:txBody>
      </p:sp>
    </p:spTree>
    <p:extLst>
      <p:ext uri="{BB962C8B-B14F-4D97-AF65-F5344CB8AC3E}">
        <p14:creationId xmlns:p14="http://schemas.microsoft.com/office/powerpoint/2010/main" val="6770102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specific rules to help you write in plain and concise language. </a:t>
            </a:r>
          </a:p>
          <a:p>
            <a:endParaRPr lang="en-US"/>
          </a:p>
          <a:p>
            <a:r>
              <a:rPr lang="en-US"/>
              <a:t>These are helpful to keep in mind while you work and are good to refer back to</a:t>
            </a:r>
          </a:p>
          <a:p>
            <a:endParaRPr lang="en-US"/>
          </a:p>
          <a:p>
            <a:pPr marL="628650" lvl="1" indent="-171450">
              <a:buFont typeface="Arial" panose="020B0604020202020204" pitchFamily="34" charset="0"/>
              <a:buChar char="•"/>
            </a:pPr>
            <a:r>
              <a:rPr lang="en-US"/>
              <a:t>Know that some worlds with more than 2 syllables are familiar words for people, like hospital or emergency (You can always define those harder words)</a:t>
            </a:r>
          </a:p>
          <a:p>
            <a:pPr marL="628650" lvl="1" indent="-171450">
              <a:buFont typeface="Arial" panose="020B0604020202020204" pitchFamily="34" charset="0"/>
              <a:buChar char="•"/>
            </a:pPr>
            <a:endParaRPr lang="en-US"/>
          </a:p>
          <a:p>
            <a:pPr marL="628650" lvl="1" indent="-171450">
              <a:buFont typeface="Arial" panose="020B0604020202020204" pitchFamily="34" charset="0"/>
              <a:buChar char="•"/>
            </a:pPr>
            <a:r>
              <a:rPr lang="en-US"/>
              <a:t>Aim</a:t>
            </a:r>
          </a:p>
          <a:p>
            <a:pPr marL="628650" lvl="1" indent="-171450">
              <a:buFont typeface="Arial" panose="020B0604020202020204" pitchFamily="34" charset="0"/>
              <a:buChar char="•"/>
            </a:pPr>
            <a:endParaRPr lang="en-US"/>
          </a:p>
          <a:p>
            <a:pPr marL="628650" lvl="1" indent="-171450">
              <a:buFont typeface="Arial" panose="020B0604020202020204" pitchFamily="34" charset="0"/>
              <a:buChar char="•"/>
            </a:pPr>
            <a:r>
              <a:rPr lang="en-US"/>
              <a:t>Try</a:t>
            </a:r>
          </a:p>
          <a:p>
            <a:pPr marL="628650" lvl="1" indent="-171450">
              <a:buFont typeface="Arial" panose="020B0604020202020204" pitchFamily="34" charset="0"/>
              <a:buChar char="•"/>
            </a:pPr>
            <a:endParaRPr lang="en-US"/>
          </a:p>
          <a:p>
            <a:pPr marL="628650" lvl="1" indent="-171450">
              <a:buFont typeface="Arial" panose="020B0604020202020204" pitchFamily="34" charset="0"/>
              <a:buChar char="•"/>
            </a:pPr>
            <a:r>
              <a:rPr lang="en-US"/>
              <a:t>Lists; you can see an example of this. The same information is provided and both provide guidance for healthy foods to choose. </a:t>
            </a:r>
          </a:p>
          <a:p>
            <a:pPr marL="1085850" lvl="2" indent="-171450">
              <a:buFont typeface="Arial" panose="020B0604020202020204" pitchFamily="34" charset="0"/>
              <a:buChar char="•"/>
            </a:pPr>
            <a:r>
              <a:rPr lang="en-US"/>
              <a:t>Which is easier to read, the paragraph or the dotted list? </a:t>
            </a:r>
          </a:p>
          <a:p>
            <a:pPr marL="1085850" lvl="2" indent="-171450">
              <a:buFont typeface="Arial" panose="020B0604020202020204" pitchFamily="34" charset="0"/>
              <a:buChar char="•"/>
            </a:pPr>
            <a:r>
              <a:rPr lang="en-US"/>
              <a:t>This also makes the information quicker and easier to read.</a:t>
            </a:r>
          </a:p>
        </p:txBody>
      </p:sp>
      <p:sp>
        <p:nvSpPr>
          <p:cNvPr id="4" name="Slide Number Placeholder 3"/>
          <p:cNvSpPr>
            <a:spLocks noGrp="1"/>
          </p:cNvSpPr>
          <p:nvPr>
            <p:ph type="sldNum" sz="quarter" idx="5"/>
          </p:nvPr>
        </p:nvSpPr>
        <p:spPr/>
        <p:txBody>
          <a:bodyPr/>
          <a:lstStyle/>
          <a:p>
            <a:fld id="{74B60785-9338-114B-891F-4D52A71C2C76}" type="slidenum">
              <a:rPr lang="en-US" smtClean="0"/>
              <a:t>41</a:t>
            </a:fld>
            <a:endParaRPr lang="en-US"/>
          </a:p>
        </p:txBody>
      </p:sp>
    </p:spTree>
    <p:extLst>
      <p:ext uri="{BB962C8B-B14F-4D97-AF65-F5344CB8AC3E}">
        <p14:creationId xmlns:p14="http://schemas.microsoft.com/office/powerpoint/2010/main" val="34513238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some of the most common readability formulas. </a:t>
            </a:r>
          </a:p>
          <a:p>
            <a:r>
              <a:rPr lang="en-US"/>
              <a:t>There are many free resources online to test readability.</a:t>
            </a:r>
          </a:p>
        </p:txBody>
      </p:sp>
      <p:sp>
        <p:nvSpPr>
          <p:cNvPr id="4" name="Slide Number Placeholder 3"/>
          <p:cNvSpPr>
            <a:spLocks noGrp="1"/>
          </p:cNvSpPr>
          <p:nvPr>
            <p:ph type="sldNum" sz="quarter" idx="5"/>
          </p:nvPr>
        </p:nvSpPr>
        <p:spPr/>
        <p:txBody>
          <a:bodyPr/>
          <a:lstStyle/>
          <a:p>
            <a:fld id="{74B60785-9338-114B-891F-4D52A71C2C76}" type="slidenum">
              <a:rPr lang="en-US" smtClean="0"/>
              <a:t>42</a:t>
            </a:fld>
            <a:endParaRPr lang="en-US"/>
          </a:p>
        </p:txBody>
      </p:sp>
    </p:spTree>
    <p:extLst>
      <p:ext uri="{BB962C8B-B14F-4D97-AF65-F5344CB8AC3E}">
        <p14:creationId xmlns:p14="http://schemas.microsoft.com/office/powerpoint/2010/main" val="28785218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also just use Microsoft Word to measure readability. (This slide is for reference to use after the workshop.)</a:t>
            </a:r>
          </a:p>
        </p:txBody>
      </p:sp>
      <p:sp>
        <p:nvSpPr>
          <p:cNvPr id="4" name="Slide Number Placeholder 3"/>
          <p:cNvSpPr>
            <a:spLocks noGrp="1"/>
          </p:cNvSpPr>
          <p:nvPr>
            <p:ph type="sldNum" sz="quarter" idx="5"/>
          </p:nvPr>
        </p:nvSpPr>
        <p:spPr/>
        <p:txBody>
          <a:bodyPr/>
          <a:lstStyle/>
          <a:p>
            <a:fld id="{74B60785-9338-114B-891F-4D52A71C2C76}" type="slidenum">
              <a:rPr lang="en-US" smtClean="0"/>
              <a:t>43</a:t>
            </a:fld>
            <a:endParaRPr lang="en-US"/>
          </a:p>
        </p:txBody>
      </p:sp>
    </p:spTree>
    <p:extLst>
      <p:ext uri="{BB962C8B-B14F-4D97-AF65-F5344CB8AC3E}">
        <p14:creationId xmlns:p14="http://schemas.microsoft.com/office/powerpoint/2010/main" val="6941304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Readability tools use formulas and don’t understand what they are reading, here are some tips to get an accurate understanding of your content and what areas may need to be adjusted based on the grade level score.</a:t>
            </a:r>
          </a:p>
        </p:txBody>
      </p:sp>
      <p:sp>
        <p:nvSpPr>
          <p:cNvPr id="4" name="Slide Number Placeholder 3"/>
          <p:cNvSpPr>
            <a:spLocks noGrp="1"/>
          </p:cNvSpPr>
          <p:nvPr>
            <p:ph type="sldNum" sz="quarter" idx="5"/>
          </p:nvPr>
        </p:nvSpPr>
        <p:spPr/>
        <p:txBody>
          <a:bodyPr/>
          <a:lstStyle/>
          <a:p>
            <a:fld id="{74B60785-9338-114B-891F-4D52A71C2C76}" type="slidenum">
              <a:rPr lang="en-US" smtClean="0"/>
              <a:t>44</a:t>
            </a:fld>
            <a:endParaRPr lang="en-US"/>
          </a:p>
        </p:txBody>
      </p:sp>
    </p:spTree>
    <p:extLst>
      <p:ext uri="{BB962C8B-B14F-4D97-AF65-F5344CB8AC3E}">
        <p14:creationId xmlns:p14="http://schemas.microsoft.com/office/powerpoint/2010/main" val="4947494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is Not an example of plain language?</a:t>
            </a:r>
          </a:p>
          <a:p>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Arial Rounded MT Bold" panose="020F0704030504030204" pitchFamily="34" charset="0"/>
                <a:ea typeface="+mn-ea"/>
                <a:cs typeface="Avenir Light"/>
              </a:rPr>
              <a:t>Using simple and familiar words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Arial Rounded MT Bold" panose="020F0704030504030204" pitchFamily="34" charset="0"/>
                <a:ea typeface="+mn-ea"/>
                <a:cs typeface="Avenir Light"/>
              </a:rPr>
              <a:t>Using passive voice </a:t>
            </a:r>
            <a:r>
              <a:rPr kumimoji="0" lang="en-US" sz="1200" b="0" i="0" u="none" strike="noStrike" kern="1200" cap="none" spc="0" normalizeH="0" baseline="0" noProof="0">
                <a:ln>
                  <a:noFill/>
                </a:ln>
                <a:solidFill>
                  <a:schemeClr val="bg1"/>
                </a:solidFill>
                <a:effectLst/>
                <a:uLnTx/>
                <a:uFillTx/>
                <a:latin typeface="Arial Rounded MT Bold" panose="020F0704030504030204" pitchFamily="34" charset="0"/>
                <a:ea typeface="+mn-ea"/>
                <a:cs typeface="Avenir Light"/>
              </a:rPr>
              <a:t>(you should use the active voice)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Arial Rounded MT Bold" panose="020F0704030504030204" pitchFamily="34" charset="0"/>
                <a:cs typeface="Avenir Light"/>
              </a:rPr>
              <a:t>Using short sentences and paragraphs</a:t>
            </a:r>
            <a:endParaRPr kumimoji="0" lang="en-US" sz="1200" b="0" i="0" u="none" strike="noStrike" kern="1200" cap="none" spc="0" normalizeH="0" baseline="0" noProof="0">
              <a:ln>
                <a:noFill/>
              </a:ln>
              <a:solidFill>
                <a:schemeClr val="bg1"/>
              </a:solidFill>
              <a:effectLst/>
              <a:uLnTx/>
              <a:uFillTx/>
              <a:latin typeface="Arial Rounded MT Bold" panose="020F0704030504030204" pitchFamily="34" charset="0"/>
              <a:ea typeface="+mn-ea"/>
              <a:cs typeface="Avenir Ligh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Arial Rounded MT Bold" panose="020F0704030504030204" pitchFamily="34" charset="0"/>
                <a:cs typeface="Avenir Light"/>
              </a:rPr>
              <a:t>Give important information first </a:t>
            </a:r>
            <a:endParaRPr kumimoji="0" lang="en-US" sz="1200" b="0" i="0" u="none" strike="noStrike" kern="1200" cap="none" spc="0" normalizeH="0" baseline="0" noProof="0">
              <a:ln>
                <a:noFill/>
              </a:ln>
              <a:solidFill>
                <a:schemeClr val="bg1"/>
              </a:solidFill>
              <a:effectLst/>
              <a:uLnTx/>
              <a:uFillTx/>
              <a:latin typeface="Arial Rounded MT Bold" panose="020F0704030504030204" pitchFamily="34" charset="0"/>
              <a:ea typeface="+mn-ea"/>
              <a:cs typeface="Avenir Ligh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Arial Rounded MT Bold" panose="020F0704030504030204" pitchFamily="34" charset="0"/>
              <a:ea typeface="+mn-ea"/>
              <a:cs typeface="Avenir Ligh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Arial Rounded MT Bold" panose="020F0704030504030204" pitchFamily="34" charset="0"/>
              <a:ea typeface="+mn-ea"/>
              <a:cs typeface="Avenir Ligh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B60785-9338-114B-891F-4D52A71C2C7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92822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t>You should avoid using the passive voice and write in active voice.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B60785-9338-114B-891F-4D52A71C2C7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9900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Plain language isn’t the only way to teach your reader: you also want to compel them to action. Understanding alone doesn’t always lead to behavior change.</a:t>
            </a:r>
          </a:p>
          <a:p>
            <a:endParaRPr lang="en-US"/>
          </a:p>
          <a:p>
            <a:r>
              <a:rPr lang="en-US" b="1"/>
              <a:t>Here are some ways to make content more engaging. Next, we will go through specific examples of each to demonstrate how to apply these.</a:t>
            </a:r>
          </a:p>
        </p:txBody>
      </p:sp>
      <p:sp>
        <p:nvSpPr>
          <p:cNvPr id="4" name="Slide Number Placeholder 3"/>
          <p:cNvSpPr>
            <a:spLocks noGrp="1"/>
          </p:cNvSpPr>
          <p:nvPr>
            <p:ph type="sldNum" sz="quarter" idx="5"/>
          </p:nvPr>
        </p:nvSpPr>
        <p:spPr/>
        <p:txBody>
          <a:bodyPr/>
          <a:lstStyle/>
          <a:p>
            <a:fld id="{74B60785-9338-114B-891F-4D52A71C2C76}" type="slidenum">
              <a:rPr lang="en-US" smtClean="0"/>
              <a:t>47</a:t>
            </a:fld>
            <a:endParaRPr lang="en-US"/>
          </a:p>
        </p:txBody>
      </p:sp>
    </p:spTree>
    <p:extLst>
      <p:ext uri="{BB962C8B-B14F-4D97-AF65-F5344CB8AC3E}">
        <p14:creationId xmlns:p14="http://schemas.microsoft.com/office/powerpoint/2010/main" val="562263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 in familiar and personally compelling language. </a:t>
            </a:r>
          </a:p>
          <a:p>
            <a:r>
              <a:rPr lang="en-US"/>
              <a:t>Instead of “one should” say “you should”</a:t>
            </a:r>
          </a:p>
          <a:p>
            <a:endParaRPr lang="en-US"/>
          </a:p>
          <a:p>
            <a:endParaRPr lang="en-US"/>
          </a:p>
          <a:p>
            <a:r>
              <a:rPr lang="en-US"/>
              <a:t>When a person reads in first tense, it can personalize the information more naturally.</a:t>
            </a:r>
          </a:p>
        </p:txBody>
      </p:sp>
      <p:sp>
        <p:nvSpPr>
          <p:cNvPr id="4" name="Slide Number Placeholder 3"/>
          <p:cNvSpPr>
            <a:spLocks noGrp="1"/>
          </p:cNvSpPr>
          <p:nvPr>
            <p:ph type="sldNum" sz="quarter" idx="5"/>
          </p:nvPr>
        </p:nvSpPr>
        <p:spPr/>
        <p:txBody>
          <a:bodyPr/>
          <a:lstStyle/>
          <a:p>
            <a:fld id="{74B60785-9338-114B-891F-4D52A71C2C76}" type="slidenum">
              <a:rPr lang="en-US" smtClean="0"/>
              <a:t>48</a:t>
            </a:fld>
            <a:endParaRPr lang="en-US"/>
          </a:p>
        </p:txBody>
      </p:sp>
    </p:spTree>
    <p:extLst>
      <p:ext uri="{BB962C8B-B14F-4D97-AF65-F5344CB8AC3E}">
        <p14:creationId xmlns:p14="http://schemas.microsoft.com/office/powerpoint/2010/main" val="4001367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It’s important to convey information to appeal to multiple learning styles; include things not only to read, but to watch, to listen to, or even to interact with. </a:t>
            </a:r>
          </a:p>
          <a:p>
            <a:endParaRPr lang="en-US" b="1"/>
          </a:p>
          <a:p>
            <a:r>
              <a:rPr lang="en-US" b="1"/>
              <a:t>It’s okay to duplicate the message in text, audio and visual to be inclusive to all learners. Presenting information in multiple ways also reinforces the message through repetition. </a:t>
            </a:r>
          </a:p>
          <a:p>
            <a:endParaRPr lang="en-US"/>
          </a:p>
          <a:p>
            <a:endParaRPr lang="en-US"/>
          </a:p>
        </p:txBody>
      </p:sp>
      <p:sp>
        <p:nvSpPr>
          <p:cNvPr id="4" name="Slide Number Placeholder 3"/>
          <p:cNvSpPr>
            <a:spLocks noGrp="1"/>
          </p:cNvSpPr>
          <p:nvPr>
            <p:ph type="sldNum" sz="quarter" idx="5"/>
          </p:nvPr>
        </p:nvSpPr>
        <p:spPr/>
        <p:txBody>
          <a:bodyPr/>
          <a:lstStyle/>
          <a:p>
            <a:fld id="{74B60785-9338-114B-891F-4D52A71C2C76}" type="slidenum">
              <a:rPr lang="en-US" smtClean="0"/>
              <a:t>49</a:t>
            </a:fld>
            <a:endParaRPr lang="en-US"/>
          </a:p>
        </p:txBody>
      </p:sp>
    </p:spTree>
    <p:extLst>
      <p:ext uri="{BB962C8B-B14F-4D97-AF65-F5344CB8AC3E}">
        <p14:creationId xmlns:p14="http://schemas.microsoft.com/office/powerpoint/2010/main" val="1644896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How comfortable do you feel developing messaging using health literacy techniques to disseminate public health information and data? (3.1.6)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B60785-9338-114B-891F-4D52A71C2C7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31552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a:solidFill>
                  <a:schemeClr val="tx1">
                    <a:lumMod val="50000"/>
                  </a:schemeClr>
                </a:solidFill>
              </a:rPr>
              <a:t>For example, if you were promoting being physically active, which one of these pictures do you think would be most relatable and realistic to a general audience? Can you think of a situation when other images might be appropriate?</a:t>
            </a:r>
          </a:p>
          <a:p>
            <a:endParaRPr lang="en-US"/>
          </a:p>
          <a:p>
            <a:r>
              <a:rPr lang="en-US"/>
              <a:t>Point out that all of the images show physical activity, but the third one is likely more relatable to most people than the other 2. The first two images show people in extremely good shape, which could be intimidating to someone who is just starting an exercise routine. The third picture shows a walk in the park, a much more ‘doable’ way to start being more active.</a:t>
            </a:r>
          </a:p>
        </p:txBody>
      </p:sp>
      <p:sp>
        <p:nvSpPr>
          <p:cNvPr id="4" name="Slide Number Placeholder 3"/>
          <p:cNvSpPr>
            <a:spLocks noGrp="1"/>
          </p:cNvSpPr>
          <p:nvPr>
            <p:ph type="sldNum" sz="quarter" idx="5"/>
          </p:nvPr>
        </p:nvSpPr>
        <p:spPr/>
        <p:txBody>
          <a:bodyPr/>
          <a:lstStyle/>
          <a:p>
            <a:fld id="{74B60785-9338-114B-891F-4D52A71C2C76}" type="slidenum">
              <a:rPr lang="en-US" smtClean="0"/>
              <a:t>50</a:t>
            </a:fld>
            <a:endParaRPr lang="en-US"/>
          </a:p>
        </p:txBody>
      </p:sp>
    </p:spTree>
    <p:extLst>
      <p:ext uri="{BB962C8B-B14F-4D97-AF65-F5344CB8AC3E}">
        <p14:creationId xmlns:p14="http://schemas.microsoft.com/office/powerpoint/2010/main" val="9042683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Soundbites are catchy phrases that are easy to remember. Kind of like songs or jingles or songs that get stuck in you head. Give examples of annoying commercials, or songs like “We will rock you” by Queen (scientifically proven to be one of the catchiest songs of all time) </a:t>
            </a:r>
          </a:p>
          <a:p>
            <a:endParaRPr lang="en-US"/>
          </a:p>
          <a:p>
            <a:r>
              <a:rPr lang="en-US" b="0" i="0">
                <a:solidFill>
                  <a:srgbClr val="4D5156"/>
                </a:solidFill>
                <a:effectLst/>
                <a:highlight>
                  <a:srgbClr val="FFFFFF"/>
                </a:highlight>
                <a:latin typeface="Google Sans"/>
              </a:rPr>
              <a:t>Soundbites often use poetic techniques like contrast, rhyme, repetition, rhythm or metaphors to make them easier to remember. Often they surprise readers to attract attention</a:t>
            </a:r>
            <a:endParaRPr lang="en-US"/>
          </a:p>
          <a:p>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a:t>YMCA: kids can drown without a sound</a:t>
            </a:r>
          </a:p>
          <a:p>
            <a:endParaRPr lang="en-US"/>
          </a:p>
          <a:p>
            <a:r>
              <a:rPr lang="en-US" sz="1200" b="1">
                <a:solidFill>
                  <a:schemeClr val="tx1">
                    <a:lumMod val="50000"/>
                  </a:schemeClr>
                </a:solidFill>
                <a:latin typeface="Avenir Light"/>
                <a:cs typeface="Avenir Light"/>
              </a:rPr>
              <a:t>Did they work on you???</a:t>
            </a:r>
          </a:p>
          <a:p>
            <a:r>
              <a:rPr lang="en-US" sz="1200">
                <a:solidFill>
                  <a:schemeClr val="tx2"/>
                </a:solidFill>
                <a:latin typeface="Avenir Light"/>
                <a:cs typeface="Avenir Light"/>
              </a:rPr>
              <a:t>An apple a day… (keeps the doctor away)</a:t>
            </a:r>
          </a:p>
          <a:p>
            <a:r>
              <a:rPr lang="en-US" sz="1200">
                <a:solidFill>
                  <a:schemeClr val="tx2"/>
                </a:solidFill>
                <a:latin typeface="Avenir Light"/>
                <a:cs typeface="Avenir Light"/>
              </a:rPr>
              <a:t>Only you can prevent… (forest fires!)</a:t>
            </a:r>
          </a:p>
          <a:p>
            <a:r>
              <a:rPr lang="en-US" sz="1200">
                <a:solidFill>
                  <a:schemeClr val="tx2"/>
                </a:solidFill>
                <a:latin typeface="Avenir Light"/>
                <a:cs typeface="Avenir Light"/>
              </a:rPr>
              <a:t>Cover your… (cough)</a:t>
            </a:r>
          </a:p>
          <a:p>
            <a:r>
              <a:rPr lang="en-US" b="0" i="0">
                <a:solidFill>
                  <a:srgbClr val="040C28"/>
                </a:solidFill>
                <a:effectLst/>
                <a:highlight>
                  <a:srgbClr val="D3E3FD"/>
                </a:highlight>
                <a:latin typeface="Google Sans"/>
              </a:rPr>
              <a:t>Ask not what your country can do for you…. (ask what you can do for your country.”</a:t>
            </a:r>
            <a:endParaRPr lang="en-US" sz="1200">
              <a:solidFill>
                <a:schemeClr val="tx2"/>
              </a:solidFill>
              <a:latin typeface="Avenir Light"/>
              <a:cs typeface="Avenir Light"/>
            </a:endParaRPr>
          </a:p>
        </p:txBody>
      </p:sp>
      <p:sp>
        <p:nvSpPr>
          <p:cNvPr id="4" name="Slide Number Placeholder 3"/>
          <p:cNvSpPr>
            <a:spLocks noGrp="1"/>
          </p:cNvSpPr>
          <p:nvPr>
            <p:ph type="sldNum" sz="quarter" idx="5"/>
          </p:nvPr>
        </p:nvSpPr>
        <p:spPr/>
        <p:txBody>
          <a:bodyPr/>
          <a:lstStyle/>
          <a:p>
            <a:fld id="{74B60785-9338-114B-891F-4D52A71C2C76}" type="slidenum">
              <a:rPr lang="en-US" smtClean="0"/>
              <a:t>51</a:t>
            </a:fld>
            <a:endParaRPr lang="en-US"/>
          </a:p>
        </p:txBody>
      </p:sp>
    </p:spTree>
    <p:extLst>
      <p:ext uri="{BB962C8B-B14F-4D97-AF65-F5344CB8AC3E}">
        <p14:creationId xmlns:p14="http://schemas.microsoft.com/office/powerpoint/2010/main" val="36151071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a:t>We saw sequential information in the handwash ad.</a:t>
            </a:r>
          </a:p>
          <a:p>
            <a:endParaRPr lang="en-US"/>
          </a:p>
          <a:p>
            <a:r>
              <a:rPr lang="en-US" b="0" i="0">
                <a:solidFill>
                  <a:srgbClr val="444444"/>
                </a:solidFill>
                <a:effectLst/>
                <a:latin typeface="Open Sans" panose="020B0606030504020204" pitchFamily="34" charset="0"/>
              </a:rPr>
              <a:t>Organizing information by time is useful for finding information in a chronological pattern (like the history of humankind’s most influential inventions) or by the months or years in which events happen. Time is also good for showing how things happen over a fixed duration of time.</a:t>
            </a:r>
          </a:p>
          <a:p>
            <a:pPr marL="628650" lvl="1" indent="-171450">
              <a:buFont typeface="Arial" panose="020B0604020202020204" pitchFamily="34" charset="0"/>
              <a:buChar char="•"/>
            </a:pPr>
            <a:r>
              <a:rPr lang="en-US" b="0" i="0">
                <a:solidFill>
                  <a:srgbClr val="444444"/>
                </a:solidFill>
                <a:effectLst/>
                <a:latin typeface="Open Sans" panose="020B0606030504020204" pitchFamily="34" charset="0"/>
              </a:rPr>
              <a:t>Items can also be listed based on priority if things should be done in a certain order.</a:t>
            </a:r>
          </a:p>
          <a:p>
            <a:endParaRPr lang="en-US" b="0" i="0">
              <a:solidFill>
                <a:srgbClr val="444444"/>
              </a:solidFill>
              <a:effectLst/>
              <a:latin typeface="Open Sans" panose="020B0606030504020204" pitchFamily="34" charset="0"/>
            </a:endParaRPr>
          </a:p>
          <a:p>
            <a:r>
              <a:rPr lang="en-US" b="0" i="0">
                <a:solidFill>
                  <a:srgbClr val="444444"/>
                </a:solidFill>
                <a:effectLst/>
                <a:latin typeface="Open Sans" panose="020B0606030504020204" pitchFamily="34" charset="0"/>
              </a:rPr>
              <a:t>Organizing information alphabetically works really well when people know specific terms and topics they are looking for. The key is that the reader knows the terms and they have something to look up (like in the index in the back of a textbook or in a dictionary). But if a person wants to learn biology but doesn’t know the names of the parts of a cell, alphabetical won’t work out so well. </a:t>
            </a:r>
          </a:p>
          <a:p>
            <a:endParaRPr lang="en-US" b="0" i="0">
              <a:solidFill>
                <a:srgbClr val="444444"/>
              </a:solidFill>
              <a:effectLst/>
              <a:latin typeface="Open Sans" panose="020B0606030504020204" pitchFamily="34" charset="0"/>
            </a:endParaRPr>
          </a:p>
          <a:p>
            <a:r>
              <a:rPr lang="en-US"/>
              <a:t>Users with limited literacy skills avoid  using the search function on websites. Instead, users prefer to browse topics using an alphabetical list (even if the list is long). When they do use the search function, they may have difficulty spelling the search term.</a:t>
            </a:r>
          </a:p>
        </p:txBody>
      </p:sp>
      <p:sp>
        <p:nvSpPr>
          <p:cNvPr id="4" name="Slide Number Placeholder 3"/>
          <p:cNvSpPr>
            <a:spLocks noGrp="1"/>
          </p:cNvSpPr>
          <p:nvPr>
            <p:ph type="sldNum" sz="quarter" idx="5"/>
          </p:nvPr>
        </p:nvSpPr>
        <p:spPr/>
        <p:txBody>
          <a:bodyPr/>
          <a:lstStyle/>
          <a:p>
            <a:fld id="{74B60785-9338-114B-891F-4D52A71C2C76}" type="slidenum">
              <a:rPr lang="en-US" smtClean="0"/>
              <a:t>52</a:t>
            </a:fld>
            <a:endParaRPr lang="en-US"/>
          </a:p>
        </p:txBody>
      </p:sp>
    </p:spTree>
    <p:extLst>
      <p:ext uri="{BB962C8B-B14F-4D97-AF65-F5344CB8AC3E}">
        <p14:creationId xmlns:p14="http://schemas.microsoft.com/office/powerpoint/2010/main" val="17691159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appropriate to add humor-create a positive affect for your audience. Everyone likes to laugh, and creating an emotional response makes it more memorable.</a:t>
            </a:r>
          </a:p>
          <a:p>
            <a:endParaRPr lang="en-US" b="0" i="0">
              <a:solidFill>
                <a:srgbClr val="363B40"/>
              </a:solidFill>
              <a:effectLst/>
              <a:latin typeface="Roboto" panose="02000000000000000000" pitchFamily="2" charset="0"/>
            </a:endParaRPr>
          </a:p>
          <a:p>
            <a:r>
              <a:rPr lang="en-US" b="0" i="0">
                <a:solidFill>
                  <a:srgbClr val="363B40"/>
                </a:solidFill>
                <a:effectLst/>
                <a:latin typeface="Roboto" panose="02000000000000000000" pitchFamily="2" charset="0"/>
              </a:rPr>
              <a:t>Being funny does more than make people laugh. It also makes them begin to think about difficult concepts in a way that feels safe.</a:t>
            </a:r>
            <a:endParaRPr lang="en-US"/>
          </a:p>
        </p:txBody>
      </p:sp>
      <p:sp>
        <p:nvSpPr>
          <p:cNvPr id="4" name="Slide Number Placeholder 3"/>
          <p:cNvSpPr>
            <a:spLocks noGrp="1"/>
          </p:cNvSpPr>
          <p:nvPr>
            <p:ph type="sldNum" sz="quarter" idx="5"/>
          </p:nvPr>
        </p:nvSpPr>
        <p:spPr/>
        <p:txBody>
          <a:bodyPr/>
          <a:lstStyle/>
          <a:p>
            <a:fld id="{74B60785-9338-114B-891F-4D52A71C2C76}" type="slidenum">
              <a:rPr lang="en-US" smtClean="0"/>
              <a:t>53</a:t>
            </a:fld>
            <a:endParaRPr lang="en-US"/>
          </a:p>
        </p:txBody>
      </p:sp>
    </p:spTree>
    <p:extLst>
      <p:ext uri="{BB962C8B-B14F-4D97-AF65-F5344CB8AC3E}">
        <p14:creationId xmlns:p14="http://schemas.microsoft.com/office/powerpoint/2010/main" val="6649159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ads appeal to sympathy and protection of others.</a:t>
            </a:r>
          </a:p>
        </p:txBody>
      </p:sp>
      <p:sp>
        <p:nvSpPr>
          <p:cNvPr id="4" name="Slide Number Placeholder 3"/>
          <p:cNvSpPr>
            <a:spLocks noGrp="1"/>
          </p:cNvSpPr>
          <p:nvPr>
            <p:ph type="sldNum" sz="quarter" idx="5"/>
          </p:nvPr>
        </p:nvSpPr>
        <p:spPr/>
        <p:txBody>
          <a:bodyPr/>
          <a:lstStyle/>
          <a:p>
            <a:fld id="{74B60785-9338-114B-891F-4D52A71C2C76}" type="slidenum">
              <a:rPr lang="en-US" smtClean="0"/>
              <a:t>54</a:t>
            </a:fld>
            <a:endParaRPr lang="en-US"/>
          </a:p>
        </p:txBody>
      </p:sp>
    </p:spTree>
    <p:extLst>
      <p:ext uri="{BB962C8B-B14F-4D97-AF65-F5344CB8AC3E}">
        <p14:creationId xmlns:p14="http://schemas.microsoft.com/office/powerpoint/2010/main" val="411589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Both of these images convey a clear meaning without words. However, which of these would be more appealing to a general audience? The first image is meant to show the types of food that can lead to unhealthy weight, but could also be interpreted as fat shaming. This could create a negative tone.</a:t>
            </a:r>
          </a:p>
          <a:p>
            <a:endParaRPr lang="en-US"/>
          </a:p>
          <a:p>
            <a:r>
              <a:rPr lang="en-US"/>
              <a:t>The second image clearly aligns health, your heart, and examples of foods that support heart health.</a:t>
            </a:r>
          </a:p>
        </p:txBody>
      </p:sp>
      <p:sp>
        <p:nvSpPr>
          <p:cNvPr id="4" name="Slide Number Placeholder 3"/>
          <p:cNvSpPr>
            <a:spLocks noGrp="1"/>
          </p:cNvSpPr>
          <p:nvPr>
            <p:ph type="sldNum" sz="quarter" idx="5"/>
          </p:nvPr>
        </p:nvSpPr>
        <p:spPr/>
        <p:txBody>
          <a:bodyPr/>
          <a:lstStyle/>
          <a:p>
            <a:fld id="{74B60785-9338-114B-891F-4D52A71C2C76}" type="slidenum">
              <a:rPr lang="en-US" smtClean="0"/>
              <a:t>55</a:t>
            </a:fld>
            <a:endParaRPr lang="en-US"/>
          </a:p>
        </p:txBody>
      </p:sp>
    </p:spTree>
    <p:extLst>
      <p:ext uri="{BB962C8B-B14F-4D97-AF65-F5344CB8AC3E}">
        <p14:creationId xmlns:p14="http://schemas.microsoft.com/office/powerpoint/2010/main" val="40216819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Asking the right questions or providing the right information empowers your priority population to make the right decisions</a:t>
            </a:r>
          </a:p>
          <a:p>
            <a:endParaRPr lang="en-US"/>
          </a:p>
        </p:txBody>
      </p:sp>
      <p:sp>
        <p:nvSpPr>
          <p:cNvPr id="4" name="Slide Number Placeholder 3"/>
          <p:cNvSpPr>
            <a:spLocks noGrp="1"/>
          </p:cNvSpPr>
          <p:nvPr>
            <p:ph type="sldNum" sz="quarter" idx="5"/>
          </p:nvPr>
        </p:nvSpPr>
        <p:spPr/>
        <p:txBody>
          <a:bodyPr/>
          <a:lstStyle/>
          <a:p>
            <a:fld id="{74B60785-9338-114B-891F-4D52A71C2C76}" type="slidenum">
              <a:rPr lang="en-US" smtClean="0"/>
              <a:t>56</a:t>
            </a:fld>
            <a:endParaRPr lang="en-US"/>
          </a:p>
        </p:txBody>
      </p:sp>
    </p:spTree>
    <p:extLst>
      <p:ext uri="{BB962C8B-B14F-4D97-AF65-F5344CB8AC3E}">
        <p14:creationId xmlns:p14="http://schemas.microsoft.com/office/powerpoint/2010/main" val="24689275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This can mean meeting people at their education level or physical proximity. </a:t>
            </a:r>
            <a:r>
              <a:rPr lang="en-US"/>
              <a:t>Technology also provides creative options to be “there” when you’re not. Promote convenience of information delivery and services.</a:t>
            </a:r>
          </a:p>
          <a:p>
            <a:endParaRPr lang="en-US"/>
          </a:p>
          <a:p>
            <a:r>
              <a:rPr lang="en-US"/>
              <a:t>We see COVID-19 vaccines being offered in barber shops and salons. This is not only convenient, it takes place in a place viewed as safe and with a sense of community. </a:t>
            </a:r>
          </a:p>
          <a:p>
            <a:endParaRPr lang="en-US"/>
          </a:p>
          <a:p>
            <a:r>
              <a:rPr lang="en-US"/>
              <a:t>Text4Baby ensures that a woman can receive timely and helpful guidance for her pregnancy wherever she is. </a:t>
            </a:r>
          </a:p>
          <a:p>
            <a:endParaRPr lang="en-US"/>
          </a:p>
          <a:p>
            <a:endParaRPr lang="en-US"/>
          </a:p>
          <a:p>
            <a:endParaRPr lang="en-US"/>
          </a:p>
          <a:p>
            <a:r>
              <a:rPr lang="en-US"/>
              <a:t>Another recent example, Sea World hosted a pop-vaccination site. To promote an action we want people to take, we go to a place where they want to be. </a:t>
            </a:r>
          </a:p>
        </p:txBody>
      </p:sp>
      <p:sp>
        <p:nvSpPr>
          <p:cNvPr id="4" name="Slide Number Placeholder 3"/>
          <p:cNvSpPr>
            <a:spLocks noGrp="1"/>
          </p:cNvSpPr>
          <p:nvPr>
            <p:ph type="sldNum" sz="quarter" idx="5"/>
          </p:nvPr>
        </p:nvSpPr>
        <p:spPr/>
        <p:txBody>
          <a:bodyPr/>
          <a:lstStyle/>
          <a:p>
            <a:fld id="{74B60785-9338-114B-891F-4D52A71C2C76}" type="slidenum">
              <a:rPr lang="en-US" smtClean="0"/>
              <a:t>57</a:t>
            </a:fld>
            <a:endParaRPr lang="en-US"/>
          </a:p>
        </p:txBody>
      </p:sp>
    </p:spTree>
    <p:extLst>
      <p:ext uri="{BB962C8B-B14F-4D97-AF65-F5344CB8AC3E}">
        <p14:creationId xmlns:p14="http://schemas.microsoft.com/office/powerpoint/2010/main" val="31206622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on the link to show the video. This is an example of expanding materials past just text to dynamic</a:t>
            </a:r>
            <a:r>
              <a:rPr lang="en-US" b="1"/>
              <a:t> imagery </a:t>
            </a:r>
            <a:r>
              <a:rPr lang="en-US"/>
              <a:t>and </a:t>
            </a:r>
            <a:r>
              <a:rPr lang="en-US" b="1"/>
              <a:t>sound. </a:t>
            </a:r>
          </a:p>
          <a:p>
            <a:endParaRPr lang="en-US" b="1"/>
          </a:p>
          <a:p>
            <a:pPr marL="0" marR="0" lvl="0" indent="0" algn="l" defTabSz="457200" rtl="0" eaLnBrk="1" fontAlgn="auto" latinLnBrk="0" hangingPunct="1">
              <a:lnSpc>
                <a:spcPct val="100000"/>
              </a:lnSpc>
              <a:spcBef>
                <a:spcPts val="0"/>
              </a:spcBef>
              <a:spcAft>
                <a:spcPts val="0"/>
              </a:spcAft>
              <a:buClrTx/>
              <a:buSzTx/>
              <a:buFontTx/>
              <a:buNone/>
              <a:tabLst/>
              <a:defRPr/>
            </a:pPr>
            <a:r>
              <a:rPr lang="en-US"/>
              <a:t>Ask which learning and engagement strategies they see in video? I.E. </a:t>
            </a:r>
            <a:r>
              <a:rPr lang="en-US" b="1"/>
              <a:t>Plain language, friendly tone, soundbites, different learning styles, humor, chronological information, problem solving…</a:t>
            </a:r>
          </a:p>
          <a:p>
            <a:endParaRPr lang="en-US" b="1"/>
          </a:p>
          <a:p>
            <a:r>
              <a:rPr lang="en-US" b="0"/>
              <a:t>Swap It</a:t>
            </a:r>
          </a:p>
          <a:p>
            <a:r>
              <a:rPr lang="en-US" b="0"/>
              <a:t>soundbite</a:t>
            </a:r>
          </a:p>
          <a:p>
            <a:endParaRPr lang="en-US"/>
          </a:p>
          <a:p>
            <a:endParaRPr lang="en-US" b="1"/>
          </a:p>
          <a:p>
            <a:endParaRPr lang="en-US" b="1"/>
          </a:p>
          <a:p>
            <a:endParaRPr lang="en-US" b="1"/>
          </a:p>
          <a:p>
            <a:r>
              <a:rPr lang="en-US">
                <a:hlinkClick r:id="rId3"/>
              </a:rPr>
              <a:t>Healthy Eating (ad) - YouTube</a:t>
            </a:r>
            <a:endParaRPr lang="en-US" b="1"/>
          </a:p>
        </p:txBody>
      </p:sp>
      <p:sp>
        <p:nvSpPr>
          <p:cNvPr id="4" name="Slide Number Placeholder 3"/>
          <p:cNvSpPr>
            <a:spLocks noGrp="1"/>
          </p:cNvSpPr>
          <p:nvPr>
            <p:ph type="sldNum" sz="quarter" idx="5"/>
          </p:nvPr>
        </p:nvSpPr>
        <p:spPr/>
        <p:txBody>
          <a:bodyPr/>
          <a:lstStyle/>
          <a:p>
            <a:fld id="{74B60785-9338-114B-891F-4D52A71C2C76}" type="slidenum">
              <a:rPr lang="en-US" smtClean="0"/>
              <a:t>58</a:t>
            </a:fld>
            <a:endParaRPr lang="en-US"/>
          </a:p>
        </p:txBody>
      </p:sp>
    </p:spTree>
    <p:extLst>
      <p:ext uri="{BB962C8B-B14F-4D97-AF65-F5344CB8AC3E}">
        <p14:creationId xmlns:p14="http://schemas.microsoft.com/office/powerpoint/2010/main" val="7115695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cap="none"/>
              <a:t>Practice using the strategies you’ve learned about in this workshop to create a health literate message for the community.</a:t>
            </a:r>
          </a:p>
          <a:p>
            <a:r>
              <a:rPr lang="en-US"/>
              <a:t>	(This is an activity you can do to help you practice the strategies we are learning about.)</a:t>
            </a:r>
          </a:p>
          <a:p>
            <a:pPr marL="0" indent="0">
              <a:buFont typeface="Arial" panose="020B0604020202020204" pitchFamily="34" charset="0"/>
              <a:buNone/>
            </a:pPr>
            <a:endParaRPr lang="en-US"/>
          </a:p>
          <a:p>
            <a:pPr marL="628650" lvl="1" indent="-171450">
              <a:buFont typeface="Arial" panose="020B0604020202020204" pitchFamily="34" charset="0"/>
              <a:buChar char="•"/>
            </a:pPr>
            <a:r>
              <a:rPr lang="en-US"/>
              <a:t>You can keep these “tips”/things to consider in mind the next time you are developing materials</a:t>
            </a:r>
          </a:p>
          <a:p>
            <a:endParaRPr lang="en-US"/>
          </a:p>
          <a:p>
            <a:endParaRPr lang="en-US"/>
          </a:p>
          <a:p>
            <a:r>
              <a:rPr lang="en-US"/>
              <a:t>Small group workshop activity:</a:t>
            </a:r>
          </a:p>
          <a:p>
            <a:r>
              <a:rPr lang="en-US"/>
              <a:t>These pictures can use be used to inspire your materials or you can also choose your own. </a:t>
            </a:r>
          </a:p>
          <a:p>
            <a:pPr marL="628650" lvl="1" indent="-171450">
              <a:buFont typeface="Arial" panose="020B0604020202020204" pitchFamily="34" charset="0"/>
              <a:buChar char="•"/>
            </a:pPr>
            <a:r>
              <a:rPr lang="en-US"/>
              <a:t>Send small groups to breakout rooms to put together a social media post with health literacy guidance. Allow 7-10 minutes, time allowing.</a:t>
            </a:r>
          </a:p>
          <a:p>
            <a:pPr marL="628650" lvl="1" indent="-171450">
              <a:buFont typeface="Arial" panose="020B0604020202020204" pitchFamily="34" charset="0"/>
              <a:buChar char="•"/>
            </a:pPr>
            <a:r>
              <a:rPr lang="en-US"/>
              <a:t>Have people share what they developed when back in large group.</a:t>
            </a:r>
          </a:p>
          <a:p>
            <a:pPr marL="628650" lvl="1" indent="-171450">
              <a:buFont typeface="Arial" panose="020B0604020202020204" pitchFamily="34" charset="0"/>
              <a:buChar char="•"/>
            </a:pPr>
            <a:r>
              <a:rPr lang="en-US"/>
              <a:t>Add pictures</a:t>
            </a:r>
          </a:p>
          <a:p>
            <a:pPr marL="628650" lvl="1" indent="-171450">
              <a:buFont typeface="Arial" panose="020B0604020202020204" pitchFamily="34" charset="0"/>
              <a:buChar char="•"/>
            </a:pPr>
            <a:r>
              <a:rPr lang="en-US"/>
              <a:t>Bring people back to share their </a:t>
            </a:r>
          </a:p>
        </p:txBody>
      </p:sp>
      <p:sp>
        <p:nvSpPr>
          <p:cNvPr id="4" name="Slide Number Placeholder 3"/>
          <p:cNvSpPr>
            <a:spLocks noGrp="1"/>
          </p:cNvSpPr>
          <p:nvPr>
            <p:ph type="sldNum" sz="quarter" idx="5"/>
          </p:nvPr>
        </p:nvSpPr>
        <p:spPr/>
        <p:txBody>
          <a:bodyPr/>
          <a:lstStyle/>
          <a:p>
            <a:fld id="{74B60785-9338-114B-891F-4D52A71C2C76}" type="slidenum">
              <a:rPr lang="en-US" smtClean="0"/>
              <a:t>59</a:t>
            </a:fld>
            <a:endParaRPr lang="en-US"/>
          </a:p>
        </p:txBody>
      </p:sp>
    </p:spTree>
    <p:extLst>
      <p:ext uri="{BB962C8B-B14F-4D97-AF65-F5344CB8AC3E}">
        <p14:creationId xmlns:p14="http://schemas.microsoft.com/office/powerpoint/2010/main" val="3579000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Times New Roman" panose="02020603050405020304" pitchFamily="18" charset="0"/>
              </a:rPr>
              <a:t>3. What is your understanding of linguistic and culturally proficient communication? (e.g., tailoring messages for different audiences, using age-appropriate materials, incorporating images, using plain language, etc.) (3.2.1)</a:t>
            </a:r>
            <a:endParaRPr lang="en-US" sz="18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B60785-9338-114B-891F-4D52A71C2C7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35255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Everyone has a right to health information</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Everyone should receive information they understand</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Work tighter, ask questions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Anyone can experience moments of lowered health literacy</a:t>
            </a:r>
          </a:p>
          <a:p>
            <a:pPr marL="628650" lvl="1" indent="-171450">
              <a:buFont typeface="Arial" panose="020B0604020202020204" pitchFamily="34" charset="0"/>
              <a:buChar char="•"/>
            </a:pPr>
            <a:r>
              <a:rPr lang="en-US"/>
              <a:t>After a car accident when someone is still trying to register what just happened</a:t>
            </a:r>
          </a:p>
          <a:p>
            <a:pPr marL="628650" lvl="1" indent="-171450">
              <a:buFont typeface="Arial" panose="020B0604020202020204" pitchFamily="34" charset="0"/>
              <a:buChar char="•"/>
            </a:pPr>
            <a:r>
              <a:rPr lang="en-US"/>
              <a:t>After someone just received a serious or fatal health diagnosis about themselves or a family member</a:t>
            </a:r>
          </a:p>
          <a:p>
            <a:pPr marL="457200" lvl="1" indent="0">
              <a:buFont typeface="Arial" panose="020B0604020202020204" pitchFamily="34" charset="0"/>
              <a:buNone/>
            </a:pPr>
            <a:endParaRPr lang="en-US"/>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Making materials with lower health literacy in mind is not always easy and may not come naturally but it does get easier with practice</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74B60785-9338-114B-891F-4D52A71C2C76}" type="slidenum">
              <a:rPr lang="en-US" smtClean="0"/>
              <a:t>60</a:t>
            </a:fld>
            <a:endParaRPr lang="en-US"/>
          </a:p>
        </p:txBody>
      </p:sp>
    </p:spTree>
    <p:extLst>
      <p:ext uri="{BB962C8B-B14F-4D97-AF65-F5344CB8AC3E}">
        <p14:creationId xmlns:p14="http://schemas.microsoft.com/office/powerpoint/2010/main" val="5977792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a:solidFill>
                  <a:srgbClr val="010101"/>
                </a:solidFill>
                <a:effectLst/>
                <a:highlight>
                  <a:srgbClr val="FFFFFF"/>
                </a:highlight>
                <a:latin typeface="Arial" panose="020B0604020202020204" pitchFamily="34" charset="0"/>
              </a:rPr>
              <a:t>As a public health professional, you are in the business of promoting, protecting, and improving community health and the quality of life through communication, education, disease surveillance, evaluation, and research.</a:t>
            </a:r>
            <a:endParaRPr lang="en-US" b="0" i="0">
              <a:solidFill>
                <a:srgbClr val="000000"/>
              </a:solidFill>
              <a:effectLst/>
              <a:highlight>
                <a:srgbClr val="FFFFFF"/>
              </a:highlight>
              <a:latin typeface="Arial" panose="020B0604020202020204" pitchFamily="34" charset="0"/>
            </a:endParaRPr>
          </a:p>
          <a:p>
            <a:endParaRPr lang="en-US"/>
          </a:p>
          <a:p>
            <a:r>
              <a:rPr lang="en-US"/>
              <a:t>I will leave you with a quote to remind you of the importance that health literacy plays in the work we all do </a:t>
            </a:r>
            <a:r>
              <a:rPr lang="en-US">
                <a:sym typeface="Wingdings" panose="05000000000000000000" pitchFamily="2" charset="2"/>
              </a:rPr>
              <a:t></a:t>
            </a:r>
            <a:endParaRPr lang="en-US"/>
          </a:p>
        </p:txBody>
      </p:sp>
      <p:sp>
        <p:nvSpPr>
          <p:cNvPr id="4" name="Slide Number Placeholder 3"/>
          <p:cNvSpPr>
            <a:spLocks noGrp="1"/>
          </p:cNvSpPr>
          <p:nvPr>
            <p:ph type="sldNum" sz="quarter" idx="5"/>
          </p:nvPr>
        </p:nvSpPr>
        <p:spPr/>
        <p:txBody>
          <a:bodyPr/>
          <a:lstStyle/>
          <a:p>
            <a:fld id="{74B60785-9338-114B-891F-4D52A71C2C76}" type="slidenum">
              <a:rPr lang="en-US" smtClean="0"/>
              <a:t>61</a:t>
            </a:fld>
            <a:endParaRPr lang="en-US"/>
          </a:p>
        </p:txBody>
      </p:sp>
    </p:spTree>
    <p:extLst>
      <p:ext uri="{BB962C8B-B14F-4D97-AF65-F5344CB8AC3E}">
        <p14:creationId xmlns:p14="http://schemas.microsoft.com/office/powerpoint/2010/main" val="19886866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hope today was helpful, please feel free to reach out with questions. Any questions or comments now?</a:t>
            </a:r>
          </a:p>
          <a:p>
            <a:r>
              <a:rPr lang="en-US"/>
              <a:t>I will send a copy of presentation and cubicle checklist for guidance while designing outreach materials.</a:t>
            </a:r>
          </a:p>
          <a:p>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u="sng">
                <a:solidFill>
                  <a:srgbClr val="0000FF"/>
                </a:solidFill>
                <a:effectLst/>
                <a:latin typeface="Calibri" panose="020F0502020204030204" pitchFamily="34" charset="0"/>
                <a:ea typeface="Calibri" panose="020F0502020204030204" pitchFamily="34" charset="0"/>
                <a:hlinkClick r:id="rId3"/>
              </a:rPr>
              <a:t>Health Equity and Climate Change - Health Literacy PPT - All Documents (sharepoint.com)</a:t>
            </a:r>
            <a:endParaRPr lang="en-US" sz="1800">
              <a:effectLst/>
              <a:latin typeface="Calibri" panose="020F0502020204030204" pitchFamily="34" charset="0"/>
              <a:ea typeface="Calibri" panose="020F0502020204030204" pitchFamily="34" charset="0"/>
            </a:endParaRPr>
          </a:p>
          <a:p>
            <a:endParaRPr lang="en-US"/>
          </a:p>
          <a:p>
            <a:endParaRPr lang="en-US"/>
          </a:p>
          <a:p>
            <a:r>
              <a:rPr lang="en-US"/>
              <a:t>https://sdcountycagov.sharepoint.com/sites/PHS/healthequity/Shared%20Documents/Forms/AllItems.aspx?id=%2Fsites%2FPHS%2Fhealthequity%2FShared%20Documents%2FTraining%20Champions%2FHealth%20Literacy%20PPT&amp;p=true&amp;ct=1683916220336&amp;or=Teams%2DHL&amp;ga=1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B60785-9338-114B-891F-4D52A71C2C7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81436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hope today was helpful, please feel free to reach out with questions. Any questions or comments now?</a:t>
            </a:r>
          </a:p>
          <a:p>
            <a:endParaRPr lang="en-US"/>
          </a:p>
          <a:p>
            <a:r>
              <a:rPr lang="en-US"/>
              <a:t>Presentation and cubicle checklist for guidance available</a:t>
            </a:r>
          </a:p>
        </p:txBody>
      </p:sp>
      <p:sp>
        <p:nvSpPr>
          <p:cNvPr id="4" name="Slide Number Placeholder 3"/>
          <p:cNvSpPr>
            <a:spLocks noGrp="1"/>
          </p:cNvSpPr>
          <p:nvPr>
            <p:ph type="sldNum" sz="quarter" idx="5"/>
          </p:nvPr>
        </p:nvSpPr>
        <p:spPr/>
        <p:txBody>
          <a:bodyPr/>
          <a:lstStyle/>
          <a:p>
            <a:fld id="{74B60785-9338-114B-891F-4D52A71C2C76}" type="slidenum">
              <a:rPr lang="en-US" smtClean="0"/>
              <a:t>63</a:t>
            </a:fld>
            <a:endParaRPr lang="en-US"/>
          </a:p>
        </p:txBody>
      </p:sp>
    </p:spTree>
    <p:extLst>
      <p:ext uri="{BB962C8B-B14F-4D97-AF65-F5344CB8AC3E}">
        <p14:creationId xmlns:p14="http://schemas.microsoft.com/office/powerpoint/2010/main" val="27781436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B60785-9338-114B-891F-4D52A71C2C7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31366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How confident do you feel assessing the literacy of internal and external audiences (e.g., reading level; ability to obtain, interpret, and use health and other information; social media literacy; numeracy) (3.1.4)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B60785-9338-114B-891F-4D52A71C2C7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85697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How comfortable do you feel developing messaging using health literacy techniques to disseminate public health information and data? (3.1.6)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B60785-9338-114B-891F-4D52A71C2C7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59174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Times New Roman" panose="02020603050405020304" pitchFamily="18" charset="0"/>
              </a:rPr>
              <a:t>3. What is your understanding of linguistic and culturally proficient communication? (e.g., tailoring messages for different audiences, using age-appropriate materials, incorporating images, using plain language, etc.) (3.2.1)</a:t>
            </a:r>
            <a:endParaRPr lang="en-US" sz="18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B60785-9338-114B-891F-4D52A71C2C7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4316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4.	How would you rate your ability to communicate information to influence behavior and improve health? (3.2.6)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B60785-9338-114B-891F-4D52A71C2C7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58096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t>Anissa</a:t>
            </a:r>
          </a:p>
          <a:p>
            <a:endParaRPr lang="en-US"/>
          </a:p>
        </p:txBody>
      </p:sp>
      <p:sp>
        <p:nvSpPr>
          <p:cNvPr id="4" name="Slide Number Placeholder 3"/>
          <p:cNvSpPr>
            <a:spLocks noGrp="1"/>
          </p:cNvSpPr>
          <p:nvPr>
            <p:ph type="sldNum" sz="quarter" idx="5"/>
          </p:nvPr>
        </p:nvSpPr>
        <p:spPr/>
        <p:txBody>
          <a:bodyPr/>
          <a:lstStyle/>
          <a:p>
            <a:fld id="{74B60785-9338-114B-891F-4D52A71C2C76}" type="slidenum">
              <a:rPr lang="en-US" smtClean="0"/>
              <a:t>69</a:t>
            </a:fld>
            <a:endParaRPr lang="en-US"/>
          </a:p>
        </p:txBody>
      </p:sp>
    </p:spTree>
    <p:extLst>
      <p:ext uri="{BB962C8B-B14F-4D97-AF65-F5344CB8AC3E}">
        <p14:creationId xmlns:p14="http://schemas.microsoft.com/office/powerpoint/2010/main" val="2817339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4.	How would you rate your ability to communicate information to influence behavior and improve health? (3.2.6)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B60785-9338-114B-891F-4D52A71C2C7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60377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Training Effectiveness | Training Development | CDC</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E9A3E3-37D4-4EB2-878F-8D561DF3CB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09479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Training Effectiveness | Training Development | CDC</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E9A3E3-37D4-4EB2-878F-8D561DF3CB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21304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Training Effectiveness | Training Development | CDC</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E9A3E3-37D4-4EB2-878F-8D561DF3CB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6733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a:solidFill>
                  <a:srgbClr val="010101"/>
                </a:solidFill>
                <a:effectLst/>
                <a:highlight>
                  <a:srgbClr val="FFFFFF"/>
                </a:highlight>
                <a:latin typeface="Arial" panose="020B0604020202020204" pitchFamily="34" charset="0"/>
              </a:rPr>
              <a:t>As a public health professional, you are in the business of promoting, protecting, and improving community health and the quality of life through communication, education, disease surveillance, evaluation, and research.</a:t>
            </a:r>
            <a:endParaRPr lang="en-US" b="0" i="0">
              <a:solidFill>
                <a:srgbClr val="000000"/>
              </a:solidFill>
              <a:effectLst/>
              <a:highlight>
                <a:srgbClr val="FFFFFF"/>
              </a:highlight>
              <a:latin typeface="Arial" panose="020B0604020202020204" pitchFamily="34" charset="0"/>
            </a:endParaRPr>
          </a:p>
          <a:p>
            <a:endParaRPr lang="en-US"/>
          </a:p>
          <a:p>
            <a:r>
              <a:rPr lang="en-US"/>
              <a:t>We’re going to start with a short video that introduces the concept of health literacy and what you all will be learning about in today’s training.</a:t>
            </a:r>
          </a:p>
        </p:txBody>
      </p:sp>
      <p:sp>
        <p:nvSpPr>
          <p:cNvPr id="4" name="Slide Number Placeholder 3"/>
          <p:cNvSpPr>
            <a:spLocks noGrp="1"/>
          </p:cNvSpPr>
          <p:nvPr>
            <p:ph type="sldNum" sz="quarter" idx="5"/>
          </p:nvPr>
        </p:nvSpPr>
        <p:spPr/>
        <p:txBody>
          <a:bodyPr/>
          <a:lstStyle/>
          <a:p>
            <a:fld id="{74B60785-9338-114B-891F-4D52A71C2C76}" type="slidenum">
              <a:rPr lang="en-US" smtClean="0"/>
              <a:t>8</a:t>
            </a:fld>
            <a:endParaRPr lang="en-US"/>
          </a:p>
        </p:txBody>
      </p:sp>
    </p:spTree>
    <p:extLst>
      <p:ext uri="{BB962C8B-B14F-4D97-AF65-F5344CB8AC3E}">
        <p14:creationId xmlns:p14="http://schemas.microsoft.com/office/powerpoint/2010/main" val="3326863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a:solidFill>
                  <a:schemeClr val="accent3"/>
                </a:solidFill>
              </a:rPr>
              <a:t>This training aligns with the Core Competencies of Public Health and PHS’s commitment to developing a strong workforce that has the knowledge, skills, abilities, and behaviors required to succeed in their roles; this is a competency-based training that will provide you with tools to help you do your job as part of the 10 Essential Public Health Services to achieve health equity.</a:t>
            </a:r>
          </a:p>
          <a:p>
            <a:pPr algn="l"/>
            <a:endParaRPr lang="en-US" sz="1200" b="0" i="0">
              <a:solidFill>
                <a:srgbClr val="1C1D1F"/>
              </a:solidFill>
              <a:effectLst/>
              <a:highlight>
                <a:srgbClr val="FFFFFF"/>
              </a:highlight>
              <a:latin typeface="Nunito" pitchFamily="2" charset="0"/>
            </a:endParaRPr>
          </a:p>
          <a:p>
            <a:pPr marL="628650" lvl="1" indent="-171450" algn="l">
              <a:buFont typeface="Arial" panose="020B0604020202020204" pitchFamily="34" charset="0"/>
              <a:buChar char="•"/>
            </a:pPr>
            <a:r>
              <a:rPr lang="en-US" sz="1200" b="0" i="0">
                <a:solidFill>
                  <a:srgbClr val="1C1D1F"/>
                </a:solidFill>
                <a:effectLst/>
                <a:highlight>
                  <a:srgbClr val="FFFFFF"/>
                </a:highlight>
                <a:latin typeface="Nunito" pitchFamily="2" charset="0"/>
              </a:rPr>
              <a:t>In public health, successful mastery of the Core Competencies is vital to developing a strong workforce that supports both our organizational and community needs. </a:t>
            </a:r>
          </a:p>
          <a:p>
            <a:pPr marL="457200" lvl="1" indent="0" algn="l">
              <a:buFont typeface="Arial" panose="020B0604020202020204" pitchFamily="34" charset="0"/>
              <a:buNone/>
            </a:pPr>
            <a:endParaRPr lang="en-US" sz="1200" b="0" i="0">
              <a:solidFill>
                <a:srgbClr val="1C1D1F"/>
              </a:solidFill>
              <a:effectLst/>
              <a:highlight>
                <a:srgbClr val="FFFFFF"/>
              </a:highlight>
              <a:latin typeface="Nunito" pitchFamily="2" charset="0"/>
            </a:endParaRP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010101"/>
                </a:solidFill>
                <a:effectLst/>
                <a:highlight>
                  <a:srgbClr val="FFFFFF"/>
                </a:highlight>
                <a:latin typeface="Arial" panose="020B0604020202020204" pitchFamily="34" charset="0"/>
              </a:rPr>
              <a:t>Training staff in clear communication, cultural competence, and effective message delivery increases awareness of health literacy needs in the workplace while improving staff communication skills (when working with people with limited literacy)</a:t>
            </a:r>
            <a:endParaRPr lang="en-US" sz="1200" b="0" i="0">
              <a:solidFill>
                <a:srgbClr val="1C1D1F"/>
              </a:solidFill>
              <a:effectLst/>
              <a:highlight>
                <a:srgbClr val="FFFFFF"/>
              </a:highlight>
              <a:latin typeface="Nunito" pitchFamily="2" charset="0"/>
            </a:endParaRPr>
          </a:p>
          <a:p>
            <a:pPr algn="l"/>
            <a:endParaRPr lang="en-US" sz="1200" b="0" i="0">
              <a:solidFill>
                <a:srgbClr val="1C1D1F"/>
              </a:solidFill>
              <a:effectLst/>
              <a:highlight>
                <a:srgbClr val="FFFFFF"/>
              </a:highlight>
              <a:latin typeface="Nunito" pitchFamily="2" charset="0"/>
            </a:endParaRPr>
          </a:p>
          <a:p>
            <a:pPr algn="l"/>
            <a:r>
              <a:rPr lang="en-US" sz="1200" b="0" i="0">
                <a:solidFill>
                  <a:srgbClr val="1C1D1F"/>
                </a:solidFill>
                <a:effectLst/>
                <a:highlight>
                  <a:srgbClr val="FFFFFF"/>
                </a:highlight>
                <a:latin typeface="Nunito" pitchFamily="2" charset="0"/>
              </a:rPr>
              <a:t>Purpose and Outcomes</a:t>
            </a:r>
          </a:p>
          <a:p>
            <a:pPr algn="l"/>
            <a:endParaRPr lang="en-US" sz="1200" b="0" i="0">
              <a:solidFill>
                <a:srgbClr val="1C1D1F"/>
              </a:solidFill>
              <a:effectLst/>
              <a:highlight>
                <a:srgbClr val="FFFFFF"/>
              </a:highlight>
              <a:latin typeface="Nunito" pitchFamily="2" charset="0"/>
            </a:endParaRPr>
          </a:p>
          <a:p>
            <a:pPr algn="l"/>
            <a:endParaRPr lang="en-US" sz="1200" b="0" i="0">
              <a:solidFill>
                <a:srgbClr val="1C1D1F"/>
              </a:solidFill>
              <a:effectLst/>
              <a:highlight>
                <a:srgbClr val="FFFFFF"/>
              </a:highlight>
              <a:latin typeface="Nunito" pitchFamily="2" charset="0"/>
            </a:endParaRPr>
          </a:p>
          <a:p>
            <a:pPr algn="l"/>
            <a:endParaRPr lang="en-US" sz="1200" b="0" i="0">
              <a:solidFill>
                <a:srgbClr val="1C1D1F"/>
              </a:solidFill>
              <a:effectLst/>
              <a:highlight>
                <a:srgbClr val="FFFFFF"/>
              </a:highlight>
              <a:latin typeface="Nunito" pitchFamily="2" charset="0"/>
            </a:endParaRPr>
          </a:p>
          <a:p>
            <a:pPr algn="l"/>
            <a:r>
              <a:rPr lang="en-US" sz="1200" b="0" i="0">
                <a:solidFill>
                  <a:srgbClr val="1C1D1F"/>
                </a:solidFill>
                <a:effectLst/>
                <a:highlight>
                  <a:srgbClr val="FFFFFF"/>
                </a:highlight>
                <a:latin typeface="Nunito" pitchFamily="2" charset="0"/>
              </a:rPr>
              <a:t>Extra Info:</a:t>
            </a:r>
          </a:p>
          <a:p>
            <a:pPr algn="l"/>
            <a:r>
              <a:rPr lang="en-US" b="0" i="0">
                <a:solidFill>
                  <a:srgbClr val="010101"/>
                </a:solidFill>
                <a:effectLst/>
                <a:highlight>
                  <a:srgbClr val="FFFFFF"/>
                </a:highlight>
                <a:latin typeface="Arial" panose="020B0604020202020204" pitchFamily="34" charset="0"/>
              </a:rPr>
              <a:t>The Essential Public Health Services describe the public health activities that should be undertaken in </a:t>
            </a:r>
            <a:r>
              <a:rPr lang="en-US" b="1" i="0">
                <a:solidFill>
                  <a:srgbClr val="010101"/>
                </a:solidFill>
                <a:effectLst/>
                <a:highlight>
                  <a:srgbClr val="FFFFFF"/>
                </a:highlight>
                <a:latin typeface="Arial" panose="020B0604020202020204" pitchFamily="34" charset="0"/>
              </a:rPr>
              <a:t>all communities</a:t>
            </a:r>
            <a:r>
              <a:rPr lang="en-US" b="0" i="0">
                <a:solidFill>
                  <a:srgbClr val="010101"/>
                </a:solidFill>
                <a:effectLst/>
                <a:highlight>
                  <a:srgbClr val="FFFFFF"/>
                </a:highlight>
                <a:latin typeface="Arial" panose="020B0604020202020204" pitchFamily="34" charset="0"/>
              </a:rPr>
              <a:t> to help achieve health equity</a:t>
            </a:r>
          </a:p>
          <a:p>
            <a:pPr algn="l"/>
            <a:endParaRPr lang="en-US" sz="1200" b="0" i="0">
              <a:solidFill>
                <a:srgbClr val="010101"/>
              </a:solidFill>
              <a:effectLst/>
              <a:highlight>
                <a:srgbClr val="FFFFFF"/>
              </a:highlight>
              <a:latin typeface="Arial" panose="020B0604020202020204" pitchFamily="34" charset="0"/>
            </a:endParaRPr>
          </a:p>
          <a:p>
            <a:endParaRPr lang="en-US"/>
          </a:p>
          <a:p>
            <a:endParaRPr lang="en-US"/>
          </a:p>
          <a:p>
            <a:endParaRPr lang="en-US"/>
          </a:p>
        </p:txBody>
      </p:sp>
      <p:sp>
        <p:nvSpPr>
          <p:cNvPr id="4" name="Slide Number Placeholder 3"/>
          <p:cNvSpPr>
            <a:spLocks noGrp="1"/>
          </p:cNvSpPr>
          <p:nvPr>
            <p:ph type="sldNum" sz="quarter" idx="10"/>
          </p:nvPr>
        </p:nvSpPr>
        <p:spPr/>
        <p:txBody>
          <a:bodyPr/>
          <a:lstStyle/>
          <a:p>
            <a:fld id="{74B60785-9338-114B-891F-4D52A71C2C76}" type="slidenum">
              <a:rPr lang="en-US" smtClean="0"/>
              <a:t>9</a:t>
            </a:fld>
            <a:endParaRPr lang="en-US"/>
          </a:p>
        </p:txBody>
      </p:sp>
    </p:spTree>
    <p:extLst>
      <p:ext uri="{BB962C8B-B14F-4D97-AF65-F5344CB8AC3E}">
        <p14:creationId xmlns:p14="http://schemas.microsoft.com/office/powerpoint/2010/main" val="21140319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bwMode="gray">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71835" y="2130425"/>
            <a:ext cx="7772400" cy="1470025"/>
          </a:xfrm>
        </p:spPr>
        <p:txBody>
          <a:bodyPr/>
          <a:lstStyle>
            <a:lvl1pPr algn="ctr">
              <a:lnSpc>
                <a:spcPct val="90000"/>
              </a:lnSpc>
              <a:defRPr sz="4200" cap="all" spc="100">
                <a:latin typeface="+mj-lt"/>
                <a:cs typeface="Avenir Medium"/>
              </a:defRPr>
            </a:lvl1pPr>
          </a:lstStyle>
          <a:p>
            <a:r>
              <a:rPr lang="en-US"/>
              <a:t>CLICK TO EDIT MASTER TITLE STYLE</a:t>
            </a:r>
          </a:p>
        </p:txBody>
      </p:sp>
      <p:sp>
        <p:nvSpPr>
          <p:cNvPr id="3" name="Subtitle 2"/>
          <p:cNvSpPr>
            <a:spLocks noGrp="1"/>
          </p:cNvSpPr>
          <p:nvPr>
            <p:ph type="subTitle" idx="1" hasCustomPrompt="1"/>
          </p:nvPr>
        </p:nvSpPr>
        <p:spPr>
          <a:xfrm>
            <a:off x="1457635" y="3840845"/>
            <a:ext cx="6400800" cy="1275441"/>
          </a:xfrm>
        </p:spPr>
        <p:txBody>
          <a:bodyPr>
            <a:normAutofit/>
          </a:bodyPr>
          <a:lstStyle>
            <a:lvl1pPr marL="0" indent="0" algn="ctr">
              <a:lnSpc>
                <a:spcPct val="100000"/>
              </a:lnSpc>
              <a:buNone/>
              <a:defRPr sz="2200" b="0" i="1" cap="none" spc="80">
                <a:solidFill>
                  <a:schemeClr val="bg1"/>
                </a:solidFill>
                <a:latin typeface="+mn-lt"/>
                <a:cs typeface="Avenir Medium Obliq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284246" y="6528699"/>
            <a:ext cx="2133600" cy="365125"/>
          </a:xfrm>
        </p:spPr>
        <p:txBody>
          <a:bodyPr/>
          <a:lstStyle/>
          <a:p>
            <a:fld id="{9567772E-DA79-49AD-A45E-529E7A6BB21B}" type="datetime1">
              <a:rPr lang="en-US" smtClean="0"/>
              <a:t>6/17/2024</a:t>
            </a:fld>
            <a:endParaRPr lang="en-US"/>
          </a:p>
        </p:txBody>
      </p:sp>
      <p:sp>
        <p:nvSpPr>
          <p:cNvPr id="6" name="Slide Number Placeholder 5"/>
          <p:cNvSpPr>
            <a:spLocks noGrp="1"/>
          </p:cNvSpPr>
          <p:nvPr>
            <p:ph type="sldNum" sz="quarter" idx="12"/>
          </p:nvPr>
        </p:nvSpPr>
        <p:spPr>
          <a:xfrm>
            <a:off x="6739472" y="6528699"/>
            <a:ext cx="2133600" cy="365125"/>
          </a:xfrm>
        </p:spPr>
        <p:txBody>
          <a:bodyPr/>
          <a:lstStyle/>
          <a:p>
            <a:fld id="{CFBA6597-D7DA-DC49-90B6-6291F05CD5D3}" type="slidenum">
              <a:rPr lang="en-US" smtClean="0"/>
              <a:t>‹#›</a:t>
            </a:fld>
            <a:endParaRPr lang="en-US"/>
          </a:p>
        </p:txBody>
      </p:sp>
      <p:cxnSp>
        <p:nvCxnSpPr>
          <p:cNvPr id="13" name="Straight Connector 12"/>
          <p:cNvCxnSpPr/>
          <p:nvPr/>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BC6C7321-3A14-2B7B-17D5-3FD3AFA4A5B2}"/>
              </a:ext>
            </a:extLst>
          </p:cNvPr>
          <p:cNvSpPr txBox="1"/>
          <p:nvPr userDrawn="1"/>
        </p:nvSpPr>
        <p:spPr>
          <a:xfrm>
            <a:off x="7963270" y="656948"/>
            <a:ext cx="745724" cy="621436"/>
          </a:xfrm>
          <a:prstGeom prst="rect">
            <a:avLst/>
          </a:prstGeom>
          <a:solidFill>
            <a:srgbClr val="D0D1D2"/>
          </a:solidFill>
        </p:spPr>
        <p:txBody>
          <a:bodyPr wrap="square" lIns="0" tIns="0" rIns="0" bIns="0" rtlCol="0">
            <a:spAutoFit/>
          </a:bodyPr>
          <a:lstStyle/>
          <a:p>
            <a:endParaRPr lang="en-US" sz="1600">
              <a:solidFill>
                <a:schemeClr val="tx2"/>
              </a:solidFill>
              <a:latin typeface="Avenir Light"/>
              <a:cs typeface="Avenir Light"/>
            </a:endParaRPr>
          </a:p>
        </p:txBody>
      </p:sp>
      <p:sp>
        <p:nvSpPr>
          <p:cNvPr id="7" name="TextBox 6">
            <a:extLst>
              <a:ext uri="{FF2B5EF4-FFF2-40B4-BE49-F238E27FC236}">
                <a16:creationId xmlns:a16="http://schemas.microsoft.com/office/drawing/2014/main" id="{076CAC5E-B34D-9D74-0958-CC2A1C949389}"/>
              </a:ext>
            </a:extLst>
          </p:cNvPr>
          <p:cNvSpPr txBox="1"/>
          <p:nvPr userDrawn="1"/>
        </p:nvSpPr>
        <p:spPr>
          <a:xfrm>
            <a:off x="3302493" y="5291091"/>
            <a:ext cx="2734323" cy="1056443"/>
          </a:xfrm>
          <a:prstGeom prst="rect">
            <a:avLst/>
          </a:prstGeom>
          <a:solidFill>
            <a:srgbClr val="F9A533"/>
          </a:solidFill>
        </p:spPr>
        <p:txBody>
          <a:bodyPr wrap="square" lIns="0" tIns="0" rIns="0" bIns="0" rtlCol="0">
            <a:spAutoFit/>
          </a:bodyPr>
          <a:lstStyle/>
          <a:p>
            <a:endParaRPr lang="en-US" sz="1600">
              <a:solidFill>
                <a:schemeClr val="tx2"/>
              </a:solidFill>
              <a:latin typeface="Avenir Light"/>
              <a:cs typeface="Avenir Light"/>
            </a:endParaRPr>
          </a:p>
        </p:txBody>
      </p:sp>
      <p:pic>
        <p:nvPicPr>
          <p:cNvPr id="10" name="Picture 9" descr="A black and white logo&#10;&#10;Description automatically generated">
            <a:extLst>
              <a:ext uri="{FF2B5EF4-FFF2-40B4-BE49-F238E27FC236}">
                <a16:creationId xmlns:a16="http://schemas.microsoft.com/office/drawing/2014/main" id="{EA302E49-7C1B-9366-C069-90EE23E603E6}"/>
              </a:ext>
            </a:extLst>
          </p:cNvPr>
          <p:cNvPicPr>
            <a:picLocks noChangeAspect="1"/>
          </p:cNvPicPr>
          <p:nvPr userDrawn="1"/>
        </p:nvPicPr>
        <p:blipFill>
          <a:blip r:embed="rId3"/>
          <a:stretch>
            <a:fillRect/>
          </a:stretch>
        </p:blipFill>
        <p:spPr>
          <a:xfrm>
            <a:off x="3294648" y="5116286"/>
            <a:ext cx="2554705" cy="1040058"/>
          </a:xfrm>
          <a:prstGeom prst="rect">
            <a:avLst/>
          </a:prstGeom>
        </p:spPr>
      </p:pic>
      <p:pic>
        <p:nvPicPr>
          <p:cNvPr id="12" name="Picture 11" descr="A white circle with blue text&#10;&#10;Description automatically generated">
            <a:extLst>
              <a:ext uri="{FF2B5EF4-FFF2-40B4-BE49-F238E27FC236}">
                <a16:creationId xmlns:a16="http://schemas.microsoft.com/office/drawing/2014/main" id="{2F301DC5-0EA4-DE38-B44F-E15169E90FED}"/>
              </a:ext>
            </a:extLst>
          </p:cNvPr>
          <p:cNvPicPr>
            <a:picLocks noChangeAspect="1"/>
          </p:cNvPicPr>
          <p:nvPr userDrawn="1"/>
        </p:nvPicPr>
        <p:blipFill>
          <a:blip r:embed="rId4"/>
          <a:stretch>
            <a:fillRect/>
          </a:stretch>
        </p:blipFill>
        <p:spPr>
          <a:xfrm>
            <a:off x="7858435" y="439444"/>
            <a:ext cx="1057779" cy="1056444"/>
          </a:xfrm>
          <a:prstGeom prst="rect">
            <a:avLst/>
          </a:prstGeom>
        </p:spPr>
      </p:pic>
    </p:spTree>
    <p:extLst>
      <p:ext uri="{BB962C8B-B14F-4D97-AF65-F5344CB8AC3E}">
        <p14:creationId xmlns:p14="http://schemas.microsoft.com/office/powerpoint/2010/main" val="1279420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510E4BAE-21F6-4326-801A-48943656B4FC}" type="datetime1">
              <a:rPr lang="en-US" smtClean="0"/>
              <a:t>6/17/2024</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1645556" y="1260930"/>
            <a:ext cx="7041242" cy="471714"/>
          </a:xfrm>
        </p:spPr>
        <p:txBody>
          <a:bodyPr>
            <a:noAutofit/>
          </a:bodyPr>
          <a:lstStyle>
            <a:lvl1pPr>
              <a:lnSpc>
                <a:spcPct val="100000"/>
              </a:lnSpc>
              <a:buFontTx/>
              <a:buNone/>
              <a:defRPr sz="1800" cap="all">
                <a:solidFill>
                  <a:schemeClr val="accent3"/>
                </a:solidFill>
                <a:latin typeface="+mn-lt"/>
              </a:defRPr>
            </a:lvl1pPr>
            <a:lvl2pPr marL="344487" indent="0">
              <a:lnSpc>
                <a:spcPct val="100000"/>
              </a:lnSpc>
              <a:buFontTx/>
              <a:buNone/>
              <a:defRPr sz="2400">
                <a:solidFill>
                  <a:schemeClr val="accent2">
                    <a:lumMod val="20000"/>
                    <a:lumOff val="80000"/>
                  </a:schemeClr>
                </a:solidFill>
              </a:defRPr>
            </a:lvl2pPr>
            <a:lvl3pPr marL="688975" indent="0">
              <a:lnSpc>
                <a:spcPct val="100000"/>
              </a:lnSpc>
              <a:buFontTx/>
              <a:buNone/>
              <a:defRPr sz="2400">
                <a:solidFill>
                  <a:schemeClr val="accent2">
                    <a:lumMod val="20000"/>
                    <a:lumOff val="80000"/>
                  </a:schemeClr>
                </a:solidFill>
              </a:defRPr>
            </a:lvl3pPr>
            <a:lvl4pPr marL="1025525" indent="0">
              <a:lnSpc>
                <a:spcPct val="100000"/>
              </a:lnSpc>
              <a:buFontTx/>
              <a:buNone/>
              <a:defRPr sz="2400">
                <a:solidFill>
                  <a:schemeClr val="accent2">
                    <a:lumMod val="20000"/>
                    <a:lumOff val="80000"/>
                  </a:schemeClr>
                </a:solidFill>
              </a:defRPr>
            </a:lvl4pPr>
            <a:lvl5pPr marL="1370012" indent="0">
              <a:lnSpc>
                <a:spcPct val="100000"/>
              </a:lnSpc>
              <a:buFontTx/>
              <a:buNone/>
              <a:defRPr sz="2400">
                <a:solidFill>
                  <a:schemeClr val="accent2">
                    <a:lumMod val="20000"/>
                    <a:lumOff val="80000"/>
                  </a:schemeClr>
                </a:solidFill>
              </a:defRPr>
            </a:lvl5pPr>
          </a:lstStyle>
          <a:p>
            <a:pPr lvl="0"/>
            <a:r>
              <a:rPr lang="en-US"/>
              <a:t>Click to edit Master text styles</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518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BC2C0E-73D5-4255-B5FE-7C7D83CA5225}" type="datetime1">
              <a:rPr lang="en-US" smtClean="0"/>
              <a:t>6/17/2024</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4123971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8D706F-DD95-4245-9730-A34A379F4686}" type="datetime1">
              <a:rPr lang="en-US" smtClean="0"/>
              <a:t>6/17/2024</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125349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FEE5DE23-278C-4165-B7A5-DCFB7616EE2A}" type="datetime1">
              <a:rPr lang="en-US" smtClean="0"/>
              <a:t>6/17/2024</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marL="0" indent="0">
              <a:buNone/>
              <a:defRPr sz="2400" cap="all">
                <a:solidFill>
                  <a:schemeClr val="accent3"/>
                </a:solidFill>
              </a:defRPr>
            </a:lvl1pPr>
            <a:lvl2pPr>
              <a:defRPr sz="2400">
                <a:solidFill>
                  <a:schemeClr val="accent2">
                    <a:lumMod val="20000"/>
                    <a:lumOff val="80000"/>
                  </a:schemeClr>
                </a:solidFill>
              </a:defRPr>
            </a:lvl2pPr>
            <a:lvl3pPr>
              <a:defRPr sz="2400">
                <a:solidFill>
                  <a:schemeClr val="accent2">
                    <a:lumMod val="20000"/>
                    <a:lumOff val="80000"/>
                  </a:schemeClr>
                </a:solidFill>
              </a:defRPr>
            </a:lvl3pPr>
            <a:lvl4pPr>
              <a:defRPr sz="2400">
                <a:solidFill>
                  <a:schemeClr val="accent2">
                    <a:lumMod val="20000"/>
                    <a:lumOff val="80000"/>
                  </a:schemeClr>
                </a:solidFill>
              </a:defRPr>
            </a:lvl4pPr>
            <a:lvl5pPr>
              <a:defRPr sz="2400">
                <a:solidFill>
                  <a:schemeClr val="accent2">
                    <a:lumMod val="20000"/>
                    <a:lumOff val="80000"/>
                  </a:schemeClr>
                </a:solidFill>
              </a:defRPr>
            </a:lvl5pPr>
          </a:lstStyle>
          <a:p>
            <a:pPr lvl="0"/>
            <a:r>
              <a:rPr lang="en-US"/>
              <a:t>Click to edit Master text styles</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913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9323628-D2B1-4B26-9947-2DFE8D5F53A3}" type="datetime1">
              <a:rPr lang="en-US" smtClean="0"/>
              <a:t>6/17/2024</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046813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9C6868-A2C7-47DB-8368-753A2868D227}" type="datetime1">
              <a:rPr lang="en-US" smtClean="0"/>
              <a:t>6/17/2024</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1042953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88522F-141B-40F4-A3A5-E5DD7DD25228}" type="datetime1">
              <a:rPr lang="en-US" smtClean="0"/>
              <a:t>6/17/2024</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39622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48C7D37A-59E8-45AA-A679-B9A5FFEADB50}" type="datetime1">
              <a:rPr lang="en-US" smtClean="0"/>
              <a:t>6/17/2024</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accent2"/>
                </a:solidFill>
              </a:defRPr>
            </a:lvl1pPr>
            <a:lvl2pPr marL="344487" indent="0">
              <a:buFontTx/>
              <a:buNone/>
              <a:defRPr sz="2400">
                <a:solidFill>
                  <a:schemeClr val="accent2">
                    <a:lumMod val="20000"/>
                    <a:lumOff val="80000"/>
                  </a:schemeClr>
                </a:solidFill>
              </a:defRPr>
            </a:lvl2pPr>
            <a:lvl3pPr marL="688975" indent="0">
              <a:buFontTx/>
              <a:buNone/>
              <a:defRPr sz="2400">
                <a:solidFill>
                  <a:schemeClr val="accent2">
                    <a:lumMod val="20000"/>
                    <a:lumOff val="80000"/>
                  </a:schemeClr>
                </a:solidFill>
              </a:defRPr>
            </a:lvl3pPr>
            <a:lvl4pPr marL="1025525" indent="0">
              <a:buFontTx/>
              <a:buNone/>
              <a:defRPr sz="2400">
                <a:solidFill>
                  <a:schemeClr val="accent2">
                    <a:lumMod val="20000"/>
                    <a:lumOff val="80000"/>
                  </a:schemeClr>
                </a:solidFill>
              </a:defRPr>
            </a:lvl4pPr>
            <a:lvl5pPr marL="1370013" indent="0">
              <a:buFontTx/>
              <a:buNone/>
              <a:defRPr sz="2400">
                <a:solidFill>
                  <a:schemeClr val="accent2">
                    <a:lumMod val="20000"/>
                    <a:lumOff val="80000"/>
                  </a:schemeClr>
                </a:solidFill>
              </a:defRPr>
            </a:lvl5pPr>
          </a:lstStyle>
          <a:p>
            <a:pPr lvl="0"/>
            <a:r>
              <a:rPr lang="en-US"/>
              <a:t>Click to edit Master text styles</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8790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B84849-3B69-4178-996C-A4A3D92E2D26}" type="datetime1">
              <a:rPr lang="en-US" smtClean="0"/>
              <a:t>6/17/2024</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076532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16E9050-7950-4575-AEB5-F464A72F368A}" type="datetime1">
              <a:rPr lang="en-US" smtClean="0"/>
              <a:t>6/17/2024</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502798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751495-550E-4E3B-BF0C-4F2803AC0CCD}" type="datetime1">
              <a:rPr lang="en-US" smtClean="0"/>
              <a:t>6/17/2024</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565346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5326743" cy="741362"/>
          </a:xfrm>
          <a:prstGeom prst="rect">
            <a:avLst/>
          </a:prstGeom>
        </p:spPr>
        <p:txBody>
          <a:bodyPr vert="horz" lIns="0" tIns="0" rIns="0" bIns="0" rtlCol="0" anchor="ctr">
            <a:noAutofit/>
          </a:bodyPr>
          <a:lstStyle/>
          <a:p>
            <a:r>
              <a:rPr lang="en-US"/>
              <a:t>Click to edit Master title style</a:t>
            </a:r>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444713AB-65DD-46D1-A5C4-A1039A694BFA}" type="datetime1">
              <a:rPr lang="en-US" smtClean="0"/>
              <a:t>6/17/2024</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
        <p:nvSpPr>
          <p:cNvPr id="14" name="Footer Placeholder 13"/>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5" name="TextBox 4">
            <a:extLst>
              <a:ext uri="{FF2B5EF4-FFF2-40B4-BE49-F238E27FC236}">
                <a16:creationId xmlns:a16="http://schemas.microsoft.com/office/drawing/2014/main" id="{083DAF30-BF4D-5714-C22D-694CCF165386}"/>
              </a:ext>
            </a:extLst>
          </p:cNvPr>
          <p:cNvSpPr txBox="1"/>
          <p:nvPr userDrawn="1"/>
        </p:nvSpPr>
        <p:spPr>
          <a:xfrm>
            <a:off x="6338656" y="269002"/>
            <a:ext cx="2339265" cy="618765"/>
          </a:xfrm>
          <a:prstGeom prst="rect">
            <a:avLst/>
          </a:prstGeom>
          <a:solidFill>
            <a:srgbClr val="F9A533"/>
          </a:solidFill>
        </p:spPr>
        <p:txBody>
          <a:bodyPr wrap="square" lIns="0" tIns="0" rIns="0" bIns="0" rtlCol="0">
            <a:spAutoFit/>
          </a:bodyPr>
          <a:lstStyle/>
          <a:p>
            <a:endParaRPr lang="en-US" sz="1600">
              <a:solidFill>
                <a:schemeClr val="tx2"/>
              </a:solidFill>
              <a:latin typeface="Avenir Light"/>
              <a:cs typeface="Avenir Light"/>
            </a:endParaRPr>
          </a:p>
        </p:txBody>
      </p:sp>
      <p:pic>
        <p:nvPicPr>
          <p:cNvPr id="8" name="Picture 7" descr="A black and white logo&#10;&#10;Description automatically generated">
            <a:extLst>
              <a:ext uri="{FF2B5EF4-FFF2-40B4-BE49-F238E27FC236}">
                <a16:creationId xmlns:a16="http://schemas.microsoft.com/office/drawing/2014/main" id="{6A6E830F-C685-4553-0E96-A4B86F018D9E}"/>
              </a:ext>
            </a:extLst>
          </p:cNvPr>
          <p:cNvPicPr>
            <a:picLocks noChangeAspect="1"/>
          </p:cNvPicPr>
          <p:nvPr userDrawn="1"/>
        </p:nvPicPr>
        <p:blipFill>
          <a:blip r:embed="rId8"/>
          <a:stretch>
            <a:fillRect/>
          </a:stretch>
        </p:blipFill>
        <p:spPr>
          <a:xfrm>
            <a:off x="7129591" y="198304"/>
            <a:ext cx="1867186" cy="760159"/>
          </a:xfrm>
          <a:prstGeom prst="rect">
            <a:avLst/>
          </a:prstGeom>
        </p:spPr>
      </p:pic>
    </p:spTree>
    <p:extLst>
      <p:ext uri="{BB962C8B-B14F-4D97-AF65-F5344CB8AC3E}">
        <p14:creationId xmlns:p14="http://schemas.microsoft.com/office/powerpoint/2010/main" val="229635026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hf hdr="0" ftr="0" dt="0"/>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169221"/>
            <a:ext cx="5715000" cy="741362"/>
          </a:xfrm>
          <a:prstGeom prst="rect">
            <a:avLst/>
          </a:prstGeom>
        </p:spPr>
        <p:txBody>
          <a:bodyPr vert="horz" lIns="0" tIns="0" rIns="0" bIns="0" rtlCol="0" anchor="ctr">
            <a:noAutofit/>
          </a:bodyPr>
          <a:lstStyle/>
          <a:p>
            <a:r>
              <a:rPr lang="en-US"/>
              <a:t>CLICK TO EDIT MASTER TITLE STYLE</a:t>
            </a:r>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5603625F-0B04-4A88-AA81-902C67A62703}" type="datetime1">
              <a:rPr lang="en-US" smtClean="0"/>
              <a:t>6/17/2024</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
        <p:nvSpPr>
          <p:cNvPr id="5" name="TextBox 4">
            <a:extLst>
              <a:ext uri="{FF2B5EF4-FFF2-40B4-BE49-F238E27FC236}">
                <a16:creationId xmlns:a16="http://schemas.microsoft.com/office/drawing/2014/main" id="{37776DB0-5837-E5C4-32DF-B1EC3A408C19}"/>
              </a:ext>
            </a:extLst>
          </p:cNvPr>
          <p:cNvSpPr txBox="1"/>
          <p:nvPr userDrawn="1"/>
        </p:nvSpPr>
        <p:spPr>
          <a:xfrm>
            <a:off x="6468509" y="269002"/>
            <a:ext cx="2339265" cy="618765"/>
          </a:xfrm>
          <a:prstGeom prst="rect">
            <a:avLst/>
          </a:prstGeom>
          <a:solidFill>
            <a:srgbClr val="F9A533"/>
          </a:solidFill>
        </p:spPr>
        <p:txBody>
          <a:bodyPr wrap="square" lIns="0" tIns="0" rIns="0" bIns="0" rtlCol="0">
            <a:spAutoFit/>
          </a:bodyPr>
          <a:lstStyle/>
          <a:p>
            <a:endParaRPr lang="en-US" sz="1600">
              <a:solidFill>
                <a:schemeClr val="tx2"/>
              </a:solidFill>
              <a:latin typeface="Avenir Light"/>
              <a:cs typeface="Avenir Light"/>
            </a:endParaRPr>
          </a:p>
        </p:txBody>
      </p:sp>
      <p:pic>
        <p:nvPicPr>
          <p:cNvPr id="7" name="Picture 6" descr="A black and white logo&#10;&#10;Description automatically generated">
            <a:extLst>
              <a:ext uri="{FF2B5EF4-FFF2-40B4-BE49-F238E27FC236}">
                <a16:creationId xmlns:a16="http://schemas.microsoft.com/office/drawing/2014/main" id="{7A4AE0EE-6B39-E653-C27F-0B1E609FCA61}"/>
              </a:ext>
            </a:extLst>
          </p:cNvPr>
          <p:cNvPicPr>
            <a:picLocks noChangeAspect="1"/>
          </p:cNvPicPr>
          <p:nvPr userDrawn="1"/>
        </p:nvPicPr>
        <p:blipFill>
          <a:blip r:embed="rId7"/>
          <a:stretch>
            <a:fillRect/>
          </a:stretch>
        </p:blipFill>
        <p:spPr>
          <a:xfrm>
            <a:off x="7129591" y="162792"/>
            <a:ext cx="1867186" cy="760159"/>
          </a:xfrm>
          <a:prstGeom prst="rect">
            <a:avLst/>
          </a:prstGeom>
        </p:spPr>
      </p:pic>
    </p:spTree>
    <p:extLst>
      <p:ext uri="{BB962C8B-B14F-4D97-AF65-F5344CB8AC3E}">
        <p14:creationId xmlns:p14="http://schemas.microsoft.com/office/powerpoint/2010/main" val="72244715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hf hdr="0" ftr="0" dt="0"/>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557" y="269002"/>
            <a:ext cx="7041240" cy="741362"/>
          </a:xfrm>
          <a:prstGeom prst="rect">
            <a:avLst/>
          </a:prstGeom>
        </p:spPr>
        <p:txBody>
          <a:bodyPr vert="horz" lIns="0" tIns="0" rIns="0" bIns="0" rtlCol="0" anchor="b" anchorCtr="0">
            <a:noAutofit/>
          </a:bodyPr>
          <a:lstStyle/>
          <a:p>
            <a:r>
              <a:rPr lang="en-US"/>
              <a:t>CLICK TO EDIT MASTER TITLE STYLE</a:t>
            </a:r>
          </a:p>
        </p:txBody>
      </p:sp>
      <p:sp>
        <p:nvSpPr>
          <p:cNvPr id="3" name="Text Placeholder 2"/>
          <p:cNvSpPr>
            <a:spLocks noGrp="1"/>
          </p:cNvSpPr>
          <p:nvPr>
            <p:ph type="body" idx="1"/>
          </p:nvPr>
        </p:nvSpPr>
        <p:spPr>
          <a:xfrm>
            <a:off x="1645556" y="1732643"/>
            <a:ext cx="7041241" cy="42545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45555" y="6356350"/>
            <a:ext cx="1710874"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557D3935-2CFD-4E32-9C97-DE349394FCB3}" type="datetime1">
              <a:rPr lang="en-US" smtClean="0"/>
              <a:t>6/17/2024</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
        <p:nvSpPr>
          <p:cNvPr id="5" name="TextBox 4">
            <a:extLst>
              <a:ext uri="{FF2B5EF4-FFF2-40B4-BE49-F238E27FC236}">
                <a16:creationId xmlns:a16="http://schemas.microsoft.com/office/drawing/2014/main" id="{F00989EE-2768-6B7D-73A7-015170F11F59}"/>
              </a:ext>
            </a:extLst>
          </p:cNvPr>
          <p:cNvSpPr txBox="1"/>
          <p:nvPr userDrawn="1"/>
        </p:nvSpPr>
        <p:spPr>
          <a:xfrm>
            <a:off x="3675355" y="6054571"/>
            <a:ext cx="2512381" cy="666904"/>
          </a:xfrm>
          <a:prstGeom prst="rect">
            <a:avLst/>
          </a:prstGeom>
          <a:solidFill>
            <a:schemeClr val="bg1"/>
          </a:solidFill>
        </p:spPr>
        <p:txBody>
          <a:bodyPr wrap="square" lIns="0" tIns="0" rIns="0" bIns="0" rtlCol="0">
            <a:spAutoFit/>
          </a:bodyPr>
          <a:lstStyle/>
          <a:p>
            <a:endParaRPr lang="en-US" sz="1600">
              <a:solidFill>
                <a:schemeClr val="tx2"/>
              </a:solidFill>
              <a:latin typeface="Avenir Light"/>
              <a:cs typeface="Avenir Light"/>
            </a:endParaRPr>
          </a:p>
        </p:txBody>
      </p:sp>
      <p:pic>
        <p:nvPicPr>
          <p:cNvPr id="9" name="Picture 8" descr="A logo of a city&#10;&#10;Description automatically generated with medium confidence">
            <a:extLst>
              <a:ext uri="{FF2B5EF4-FFF2-40B4-BE49-F238E27FC236}">
                <a16:creationId xmlns:a16="http://schemas.microsoft.com/office/drawing/2014/main" id="{86BA21CD-FCAE-2729-41C2-45BC23AE109C}"/>
              </a:ext>
            </a:extLst>
          </p:cNvPr>
          <p:cNvPicPr>
            <a:picLocks noChangeAspect="1"/>
          </p:cNvPicPr>
          <p:nvPr userDrawn="1"/>
        </p:nvPicPr>
        <p:blipFill>
          <a:blip r:embed="rId6"/>
          <a:stretch>
            <a:fillRect/>
          </a:stretch>
        </p:blipFill>
        <p:spPr>
          <a:xfrm>
            <a:off x="4222928" y="6020085"/>
            <a:ext cx="1886495" cy="825138"/>
          </a:xfrm>
          <a:prstGeom prst="rect">
            <a:avLst/>
          </a:prstGeom>
        </p:spPr>
      </p:pic>
    </p:spTree>
    <p:extLst>
      <p:ext uri="{BB962C8B-B14F-4D97-AF65-F5344CB8AC3E}">
        <p14:creationId xmlns:p14="http://schemas.microsoft.com/office/powerpoint/2010/main" val="3116210396"/>
      </p:ext>
    </p:extLst>
  </p:cSld>
  <p:clrMap bg1="lt1" tx1="dk1" bg2="lt2" tx2="dk2" accent1="accent1" accent2="accent2" accent3="accent3" accent4="accent4" accent5="accent5" accent6="accent6" hlink="hlink" folHlink="folHlink"/>
  <p:sldLayoutIdLst>
    <p:sldLayoutId id="2147483670" r:id="rId1"/>
    <p:sldLayoutId id="2147483672" r:id="rId2"/>
    <p:sldLayoutId id="2147483673" r:id="rId3"/>
  </p:sldLayoutIdLst>
  <p:hf hdr="0" ftr="0" dt="0"/>
  <p:txStyles>
    <p:titleStyle>
      <a:lvl1pPr algn="l" defTabSz="457200" rtl="0" eaLnBrk="1" latinLnBrk="0" hangingPunct="1">
        <a:lnSpc>
          <a:spcPct val="90000"/>
        </a:lnSpc>
        <a:spcBef>
          <a:spcPct val="0"/>
        </a:spcBef>
        <a:buNone/>
        <a:defRPr sz="2800" b="1" i="0" kern="1200" cap="all" baseline="0">
          <a:solidFill>
            <a:schemeClr val="accent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8600"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8600"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www.cdc.gov/healthliteracy/learn/index.html" TargetMode="External"/><Relationship Id="rId4" Type="http://schemas.openxmlformats.org/officeDocument/2006/relationships/hyperlink" Target="http://me-pedia.org/wiki/Centers_for_Disease_Control_%26_Preventio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hyperlink" Target="https://nces.ed.gov/pubsearch/pubsinfo.asp?pubid=2006483"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nces.ed.gov/surveys/piaac/index.asp" TargetMode="External"/><Relationship Id="rId4" Type="http://schemas.openxmlformats.org/officeDocument/2006/relationships/hyperlink" Target="https://www.cdc.gov/healthliteracy/learn/UnderstandingLiteracy.html"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nces.ed.gov/pubsearch/pubsinfo.asp?pubid=2006483"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hyperlink" Target="https://nces.ed.gov/pubsearch/pubsinfo.asp?pubid=2006483"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nces.ed.gov/pubsearch/pubsinfo.asp?pubid=2006483"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nces.ed.gov/surveys/piaac/state-county-estimates.asp#faq-reported"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healthliteracymap.unc.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hyperlink" Target="http://healthliteracymap.unc.edu/"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www.literacysandiego.org/" TargetMode="Externa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hyperlink" Target="https://bmcpublichealth.biomedcentral.com/articles/10.1186/s12889-016-3621-9#Sec12" TargetMode="External"/><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2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8.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pediatrics.aappublications.org/content/138/6/e20161937#ref-2"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train.org/main/course/1087168/"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hyperlink" Target="https://www.cdc.gov/healthliteracy/culture.html"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hyperlink" Target="https://www.cdc.gov/healthcommunication/Health_Equity.html" TargetMode="External"/><Relationship Id="rId4" Type="http://schemas.openxmlformats.org/officeDocument/2006/relationships/hyperlink" Target="https://thinkculturalhealth.hhs.gov/about"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hyperlink" Target="https://www.researchgate.net/publication/317157084_Positive_Affect_Related_to_Health_and_Risk_Messaging"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hyperlink" Target="https://venngage.com/blog/how-to-pick-colors/"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hyperlink" Target="https://www.plainlanguage.gov/" TargetMode="External"/><Relationship Id="rId7"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www.archives.gov/open/plain-writing/checklist.html" TargetMode="External"/><Relationship Id="rId5" Type="http://schemas.openxmlformats.org/officeDocument/2006/relationships/hyperlink" Target="https://www.cdc.gov/ccindex/everydaywords/index.html" TargetMode="External"/><Relationship Id="rId4" Type="http://schemas.openxmlformats.org/officeDocument/2006/relationships/hyperlink" Target="https://www.cdc.gov/other/pdf/everydaywordsforpublichealthcommunication.pdf"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readabilityformulas.com/articles/how-do-i-decide-which-readability-formula-to-use.php"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hyperlink" Target="https://support.microsoft.com/en-us/office/get-your-document-s-readability-and-level-statistics-85b4969e-e80a-4777-8dd3-f7fc3c8b3fd2" TargetMode="External"/><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hyperlink" Target="https://www.gethealthynsw.com.au/" TargetMode="External"/><Relationship Id="rId5" Type="http://schemas.openxmlformats.org/officeDocument/2006/relationships/image" Target="../media/image94.png"/><Relationship Id="rId4" Type="http://schemas.openxmlformats.org/officeDocument/2006/relationships/image" Target="../media/image93.jpeg"/></Relationships>
</file>

<file path=ppt/slides/_rels/slide58.xml.rels><?xml version="1.0" encoding="UTF-8" standalone="yes"?>
<Relationships xmlns="http://schemas.openxmlformats.org/package/2006/relationships"><Relationship Id="rId8" Type="http://schemas.openxmlformats.org/officeDocument/2006/relationships/hyperlink" Target="https://www.youtube.com/watch?v=8lM8pgMgjEs" TargetMode="External"/><Relationship Id="rId3" Type="http://schemas.openxmlformats.org/officeDocument/2006/relationships/hyperlink" Target="https://healthyyouhealthyyouth.weebly.com/shape-up-australia-swap-it-dont-stop-it.html" TargetMode="External"/><Relationship Id="rId7" Type="http://schemas.openxmlformats.org/officeDocument/2006/relationships/image" Target="../media/image97.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hyperlink" Target="https://www.youtube.com/watch?v=GCKbsutmHi8" TargetMode="External"/><Relationship Id="rId10" Type="http://schemas.openxmlformats.org/officeDocument/2006/relationships/image" Target="../media/image98.png"/><Relationship Id="rId4" Type="http://schemas.openxmlformats.org/officeDocument/2006/relationships/image" Target="../media/image95.png"/><Relationship Id="rId9" Type="http://schemas.openxmlformats.org/officeDocument/2006/relationships/hyperlink" Target="https://www.youtube.com/watch?v=ZxsrgzZgz1U"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hyperlink" Target="mailto:Jamie.Schroer@sdcounty.ca.gov" TargetMode="External"/><Relationship Id="rId4" Type="http://schemas.microsoft.com/office/2007/relationships/hdphoto" Target="../media/hdphoto5.wdp"/></Relationships>
</file>

<file path=ppt/slides/_rels/slide63.xml.rels><?xml version="1.0" encoding="UTF-8" standalone="yes"?>
<Relationships xmlns="http://schemas.openxmlformats.org/package/2006/relationships"><Relationship Id="rId8" Type="http://schemas.openxmlformats.org/officeDocument/2006/relationships/hyperlink" Target="https://www.hrsa.gov/about/organization/bureaus/ohe/health-literacy/index.html" TargetMode="External"/><Relationship Id="rId3" Type="http://schemas.openxmlformats.org/officeDocument/2006/relationships/hyperlink" Target="https://www.cdc.gov/healthliteracy/pdf/simply_put.pdf" TargetMode="External"/><Relationship Id="rId7" Type="http://schemas.openxmlformats.org/officeDocument/2006/relationships/hyperlink" Target="https://health.gov/our-work/national-health-initiatives/health-literacy" TargetMode="External"/><Relationship Id="rId12" Type="http://schemas.openxmlformats.org/officeDocument/2006/relationships/hyperlink" Target="https://www.train.org/main/search?type=course"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hyperlink" Target="https://health.gov/healthliteracyonline/display/full/" TargetMode="External"/><Relationship Id="rId11" Type="http://schemas.openxmlformats.org/officeDocument/2006/relationships/hyperlink" Target="https://www.ahrq.gov/health-literacy/index.html" TargetMode="External"/><Relationship Id="rId5" Type="http://schemas.openxmlformats.org/officeDocument/2006/relationships/hyperlink" Target="https://www.cdc.gov/healthliteracy/HealthLiteracyResources/" TargetMode="External"/><Relationship Id="rId10" Type="http://schemas.openxmlformats.org/officeDocument/2006/relationships/hyperlink" Target="https://hemingwayapp.com/?via=sign-up-new&amp;gad_source=1" TargetMode="External"/><Relationship Id="rId4" Type="http://schemas.openxmlformats.org/officeDocument/2006/relationships/hyperlink" Target="https://www.cdc.gov/healthliteracy/index.html" TargetMode="External"/><Relationship Id="rId9" Type="http://schemas.openxmlformats.org/officeDocument/2006/relationships/hyperlink" Target="https://www.plainlanguage.gov/"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5.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6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6.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3.png"/></Relationships>
</file>

<file path=ppt/slides/_rels/slide6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7.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4.png"/></Relationships>
</file>

<file path=ppt/slides/_rels/slide6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8.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4.png"/></Relationships>
</file>

<file path=ppt/slides/_rels/slide69.xml.rels><?xml version="1.0" encoding="UTF-8" standalone="yes"?>
<Relationships xmlns="http://schemas.openxmlformats.org/package/2006/relationships"><Relationship Id="rId3" Type="http://schemas.openxmlformats.org/officeDocument/2006/relationships/hyperlink" Target="https://www.surveymonkey.com/r/7MZ8G99" TargetMode="External"/><Relationship Id="rId2" Type="http://schemas.openxmlformats.org/officeDocument/2006/relationships/notesSlide" Target="../notesSlides/notesSlide69.xml"/><Relationship Id="rId1" Type="http://schemas.openxmlformats.org/officeDocument/2006/relationships/slideLayout" Target="../slideLayouts/slideLayout3.xml"/><Relationship Id="rId5" Type="http://schemas.openxmlformats.org/officeDocument/2006/relationships/image" Target="../media/image105.png"/><Relationship Id="rId4" Type="http://schemas.openxmlformats.org/officeDocument/2006/relationships/image" Target="../media/image104.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hyperlink" Target="https://www.phf.org/resourcestools/Documents/Core_Competencies_for_Public_Health_Professionals_2021October.pdf" TargetMode="External"/><Relationship Id="rId2" Type="http://schemas.openxmlformats.org/officeDocument/2006/relationships/hyperlink" Target="https://www.cdc.gov/training/development/evaluate/training-effectiveness.html"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GsZ4PsRQzMM"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71835" y="1883846"/>
            <a:ext cx="7772400" cy="1470025"/>
          </a:xfrm>
        </p:spPr>
        <p:txBody>
          <a:bodyPr/>
          <a:lstStyle/>
          <a:p>
            <a:r>
              <a:rPr lang="en-US" sz="3600"/>
              <a:t>Health literacy </a:t>
            </a:r>
            <a:br>
              <a:rPr lang="en-US" sz="3600"/>
            </a:br>
            <a:r>
              <a:rPr lang="en-US" sz="2400"/>
              <a:t>Strategies for guiding people from health information to healthy decisions</a:t>
            </a:r>
          </a:p>
        </p:txBody>
      </p:sp>
      <p:sp>
        <p:nvSpPr>
          <p:cNvPr id="2" name="Slide Number Placeholder 1">
            <a:extLst>
              <a:ext uri="{FF2B5EF4-FFF2-40B4-BE49-F238E27FC236}">
                <a16:creationId xmlns:a16="http://schemas.microsoft.com/office/drawing/2014/main" id="{282A0AEF-F722-41DB-9C3B-ACA57A531CBF}"/>
              </a:ext>
            </a:extLst>
          </p:cNvPr>
          <p:cNvSpPr>
            <a:spLocks noGrp="1"/>
          </p:cNvSpPr>
          <p:nvPr>
            <p:ph type="sldNum" sz="quarter" idx="12"/>
          </p:nvPr>
        </p:nvSpPr>
        <p:spPr/>
        <p:txBody>
          <a:bodyPr/>
          <a:lstStyle/>
          <a:p>
            <a:fld id="{CFBA6597-D7DA-DC49-90B6-6291F05CD5D3}" type="slidenum">
              <a:rPr lang="en-US" smtClean="0"/>
              <a:t>1</a:t>
            </a:fld>
            <a:endParaRPr lang="en-US"/>
          </a:p>
        </p:txBody>
      </p:sp>
    </p:spTree>
    <p:extLst>
      <p:ext uri="{BB962C8B-B14F-4D97-AF65-F5344CB8AC3E}">
        <p14:creationId xmlns:p14="http://schemas.microsoft.com/office/powerpoint/2010/main" val="401116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6E3E3-91FC-476C-83D9-DB3E591896CB}"/>
              </a:ext>
            </a:extLst>
          </p:cNvPr>
          <p:cNvSpPr>
            <a:spLocks noGrp="1"/>
          </p:cNvSpPr>
          <p:nvPr>
            <p:ph type="title"/>
          </p:nvPr>
        </p:nvSpPr>
        <p:spPr/>
        <p:txBody>
          <a:bodyPr/>
          <a:lstStyle/>
          <a:p>
            <a:r>
              <a:rPr lang="en-US"/>
              <a:t>What is health literacy?</a:t>
            </a:r>
          </a:p>
        </p:txBody>
      </p:sp>
      <p:sp>
        <p:nvSpPr>
          <p:cNvPr id="8" name="Content Placeholder 7">
            <a:extLst>
              <a:ext uri="{FF2B5EF4-FFF2-40B4-BE49-F238E27FC236}">
                <a16:creationId xmlns:a16="http://schemas.microsoft.com/office/drawing/2014/main" id="{B49C09C9-7AB0-4EDF-A666-3B70034C4852}"/>
              </a:ext>
            </a:extLst>
          </p:cNvPr>
          <p:cNvSpPr>
            <a:spLocks noGrp="1"/>
          </p:cNvSpPr>
          <p:nvPr>
            <p:ph idx="1"/>
          </p:nvPr>
        </p:nvSpPr>
        <p:spPr>
          <a:xfrm>
            <a:off x="575129" y="1415537"/>
            <a:ext cx="7993743" cy="4318001"/>
          </a:xfrm>
        </p:spPr>
        <p:txBody>
          <a:bodyPr>
            <a:normAutofit/>
          </a:bodyPr>
          <a:lstStyle/>
          <a:p>
            <a:pPr marL="0" indent="0" algn="ctr">
              <a:lnSpc>
                <a:spcPct val="110000"/>
              </a:lnSpc>
              <a:buNone/>
            </a:pPr>
            <a:r>
              <a:rPr lang="en-US" sz="2400" b="1" i="0">
                <a:solidFill>
                  <a:schemeClr val="tx2"/>
                </a:solidFill>
                <a:effectLst/>
                <a:latin typeface="+mj-lt"/>
              </a:rPr>
              <a:t>According to the Centers for Disease Control and Prevention, Health Literacy is Defined in Two </a:t>
            </a:r>
            <a:r>
              <a:rPr lang="en-US" sz="2400" b="1">
                <a:solidFill>
                  <a:schemeClr val="tx2"/>
                </a:solidFill>
                <a:latin typeface="+mj-lt"/>
              </a:rPr>
              <a:t>W</a:t>
            </a:r>
            <a:r>
              <a:rPr lang="en-US" sz="2400" b="1" i="0">
                <a:solidFill>
                  <a:schemeClr val="tx2"/>
                </a:solidFill>
                <a:effectLst/>
                <a:latin typeface="+mj-lt"/>
              </a:rPr>
              <a:t>ays </a:t>
            </a:r>
          </a:p>
          <a:p>
            <a:pPr marL="0" indent="0">
              <a:buNone/>
            </a:pPr>
            <a:endParaRPr lang="en-US" sz="800" b="1" i="0">
              <a:solidFill>
                <a:schemeClr val="accent6"/>
              </a:solidFill>
              <a:effectLst/>
              <a:latin typeface="+mj-lt"/>
            </a:endParaRPr>
          </a:p>
          <a:p>
            <a:pPr marL="0" indent="0">
              <a:buNone/>
            </a:pPr>
            <a:r>
              <a:rPr lang="en-US" sz="1800" b="1" i="0">
                <a:solidFill>
                  <a:schemeClr val="accent6"/>
                </a:solidFill>
                <a:effectLst/>
                <a:latin typeface="+mj-lt"/>
              </a:rPr>
              <a:t>Personal health literacy </a:t>
            </a:r>
            <a:r>
              <a:rPr lang="en-US" sz="1800" i="0">
                <a:solidFill>
                  <a:schemeClr val="tx1">
                    <a:lumMod val="50000"/>
                  </a:schemeClr>
                </a:solidFill>
                <a:effectLst/>
                <a:latin typeface="+mj-lt"/>
              </a:rPr>
              <a:t>is the degree to which individuals have the ability to find, understand, and use information and services to inform health-related decisions and actions for themselves and others.</a:t>
            </a:r>
          </a:p>
          <a:p>
            <a:pPr marL="0" indent="0">
              <a:buNone/>
            </a:pPr>
            <a:endParaRPr lang="en-US" sz="800" i="0">
              <a:solidFill>
                <a:schemeClr val="tx1">
                  <a:lumMod val="50000"/>
                </a:schemeClr>
              </a:solidFill>
              <a:effectLst/>
              <a:latin typeface="+mj-lt"/>
            </a:endParaRPr>
          </a:p>
          <a:p>
            <a:pPr marL="0" indent="0">
              <a:buNone/>
            </a:pPr>
            <a:r>
              <a:rPr lang="en-US" sz="1800" b="1" i="0">
                <a:solidFill>
                  <a:schemeClr val="accent5"/>
                </a:solidFill>
                <a:effectLst/>
                <a:latin typeface="+mj-lt"/>
              </a:rPr>
              <a:t>Organizational health literacy </a:t>
            </a:r>
            <a:r>
              <a:rPr lang="en-US" sz="1800" i="0">
                <a:solidFill>
                  <a:srgbClr val="000000"/>
                </a:solidFill>
                <a:effectLst/>
                <a:latin typeface="+mj-lt"/>
              </a:rPr>
              <a:t>is the degree to which organizations equitably enable individuals to find, understand, and use information and services to inform health-related decisions and actions for themselves and others.</a:t>
            </a:r>
          </a:p>
          <a:p>
            <a:pPr marL="0" indent="0">
              <a:buNone/>
            </a:pPr>
            <a:endParaRPr lang="en-US" sz="1800" i="0">
              <a:solidFill>
                <a:schemeClr val="tx1">
                  <a:lumMod val="50000"/>
                </a:schemeClr>
              </a:solidFill>
              <a:effectLst/>
              <a:latin typeface="+mj-lt"/>
            </a:endParaRPr>
          </a:p>
        </p:txBody>
      </p:sp>
      <p:pic>
        <p:nvPicPr>
          <p:cNvPr id="10" name="Picture 9">
            <a:extLst>
              <a:ext uri="{FF2B5EF4-FFF2-40B4-BE49-F238E27FC236}">
                <a16:creationId xmlns:a16="http://schemas.microsoft.com/office/drawing/2014/main" id="{6C345C09-20DF-492B-9FCE-C298147A4EC7}"/>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b="4390"/>
          <a:stretch/>
        </p:blipFill>
        <p:spPr>
          <a:xfrm>
            <a:off x="7349067" y="5561652"/>
            <a:ext cx="1486012" cy="1186346"/>
          </a:xfrm>
          <a:prstGeom prst="rect">
            <a:avLst/>
          </a:prstGeom>
        </p:spPr>
      </p:pic>
      <p:sp>
        <p:nvSpPr>
          <p:cNvPr id="6" name="TextBox 5">
            <a:extLst>
              <a:ext uri="{FF2B5EF4-FFF2-40B4-BE49-F238E27FC236}">
                <a16:creationId xmlns:a16="http://schemas.microsoft.com/office/drawing/2014/main" id="{6FE84A63-3C34-493A-BB62-1698A20F6BB0}"/>
              </a:ext>
            </a:extLst>
          </p:cNvPr>
          <p:cNvSpPr txBox="1"/>
          <p:nvPr/>
        </p:nvSpPr>
        <p:spPr>
          <a:xfrm>
            <a:off x="53622" y="6549780"/>
            <a:ext cx="5966178" cy="338554"/>
          </a:xfrm>
          <a:prstGeom prst="rect">
            <a:avLst/>
          </a:prstGeom>
          <a:noFill/>
        </p:spPr>
        <p:txBody>
          <a:bodyPr wrap="square">
            <a:spAutoFit/>
          </a:bodyPr>
          <a:lstStyle/>
          <a:p>
            <a:r>
              <a:rPr lang="en-US" sz="1600">
                <a:solidFill>
                  <a:schemeClr val="tx1">
                    <a:lumMod val="50000"/>
                  </a:schemeClr>
                </a:solidFill>
              </a:rPr>
              <a:t>Source: </a:t>
            </a:r>
            <a:r>
              <a:rPr lang="en-US" sz="1600">
                <a:solidFill>
                  <a:srgbClr val="00A9C5"/>
                </a:solidFill>
                <a:hlinkClick r:id="rId5">
                  <a:extLst>
                    <a:ext uri="{A12FA001-AC4F-418D-AE19-62706E023703}">
                      <ahyp:hlinkClr xmlns:ahyp="http://schemas.microsoft.com/office/drawing/2018/hyperlinkcolor" val="tx"/>
                    </a:ext>
                  </a:extLst>
                </a:hlinkClick>
              </a:rPr>
              <a:t>What Is Health Literacy? | Health Literacy | CDC</a:t>
            </a:r>
            <a:endParaRPr lang="en-US" sz="1600"/>
          </a:p>
        </p:txBody>
      </p:sp>
      <p:sp>
        <p:nvSpPr>
          <p:cNvPr id="4" name="Slide Number Placeholder 3">
            <a:extLst>
              <a:ext uri="{FF2B5EF4-FFF2-40B4-BE49-F238E27FC236}">
                <a16:creationId xmlns:a16="http://schemas.microsoft.com/office/drawing/2014/main" id="{58841878-95AF-48F2-8B96-2815F631F88C}"/>
              </a:ext>
            </a:extLst>
          </p:cNvPr>
          <p:cNvSpPr>
            <a:spLocks noGrp="1"/>
          </p:cNvSpPr>
          <p:nvPr>
            <p:ph type="sldNum" sz="quarter" idx="12"/>
          </p:nvPr>
        </p:nvSpPr>
        <p:spPr/>
        <p:txBody>
          <a:bodyPr/>
          <a:lstStyle/>
          <a:p>
            <a:fld id="{CFBA6597-D7DA-DC49-90B6-6291F05CD5D3}" type="slidenum">
              <a:rPr lang="en-US" smtClean="0"/>
              <a:t>10</a:t>
            </a:fld>
            <a:endParaRPr lang="en-US"/>
          </a:p>
        </p:txBody>
      </p:sp>
    </p:spTree>
    <p:extLst>
      <p:ext uri="{BB962C8B-B14F-4D97-AF65-F5344CB8AC3E}">
        <p14:creationId xmlns:p14="http://schemas.microsoft.com/office/powerpoint/2010/main" val="1542383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7A13A-8179-4D03-848C-79E2EBF11E49}"/>
              </a:ext>
            </a:extLst>
          </p:cNvPr>
          <p:cNvSpPr>
            <a:spLocks noGrp="1"/>
          </p:cNvSpPr>
          <p:nvPr>
            <p:ph type="title"/>
          </p:nvPr>
        </p:nvSpPr>
        <p:spPr>
          <a:xfrm>
            <a:off x="113015" y="269002"/>
            <a:ext cx="5906785" cy="741362"/>
          </a:xfrm>
        </p:spPr>
        <p:txBody>
          <a:bodyPr/>
          <a:lstStyle/>
          <a:p>
            <a:r>
              <a:rPr lang="en-US"/>
              <a:t>Health Literacy in Plain Language</a:t>
            </a:r>
          </a:p>
        </p:txBody>
      </p:sp>
      <p:pic>
        <p:nvPicPr>
          <p:cNvPr id="5" name="Content Placeholder 4">
            <a:extLst>
              <a:ext uri="{FF2B5EF4-FFF2-40B4-BE49-F238E27FC236}">
                <a16:creationId xmlns:a16="http://schemas.microsoft.com/office/drawing/2014/main" id="{51525D40-6ED8-4FF3-9259-51127278B8CE}"/>
              </a:ext>
            </a:extLst>
          </p:cNvPr>
          <p:cNvPicPr>
            <a:picLocks noGrp="1" noChangeAspect="1"/>
          </p:cNvPicPr>
          <p:nvPr>
            <p:ph idx="1"/>
          </p:nvPr>
        </p:nvPicPr>
        <p:blipFill>
          <a:blip r:embed="rId3"/>
          <a:stretch>
            <a:fillRect/>
          </a:stretch>
        </p:blipFill>
        <p:spPr>
          <a:xfrm>
            <a:off x="113015" y="1272416"/>
            <a:ext cx="5691883" cy="5585584"/>
          </a:xfrm>
        </p:spPr>
      </p:pic>
      <p:sp>
        <p:nvSpPr>
          <p:cNvPr id="6" name="TextBox 5">
            <a:extLst>
              <a:ext uri="{FF2B5EF4-FFF2-40B4-BE49-F238E27FC236}">
                <a16:creationId xmlns:a16="http://schemas.microsoft.com/office/drawing/2014/main" id="{E47F40B7-C41C-4CEA-9EBA-CF79BDAAA9A6}"/>
              </a:ext>
            </a:extLst>
          </p:cNvPr>
          <p:cNvSpPr txBox="1"/>
          <p:nvPr/>
        </p:nvSpPr>
        <p:spPr>
          <a:xfrm>
            <a:off x="5804898" y="1272416"/>
            <a:ext cx="3226087" cy="5170646"/>
          </a:xfrm>
          <a:prstGeom prst="rect">
            <a:avLst/>
          </a:prstGeom>
          <a:noFill/>
        </p:spPr>
        <p:txBody>
          <a:bodyPr wrap="square" lIns="0" tIns="0" rIns="0" bIns="0" rtlCol="0">
            <a:spAutoFit/>
          </a:bodyPr>
          <a:lstStyle/>
          <a:p>
            <a:r>
              <a:rPr lang="en-US" sz="2400" b="1">
                <a:solidFill>
                  <a:schemeClr val="accent6"/>
                </a:solidFill>
                <a:latin typeface="Avenir Light"/>
                <a:cs typeface="Avenir Light"/>
              </a:rPr>
              <a:t>Personal health literacy </a:t>
            </a:r>
            <a:r>
              <a:rPr lang="en-US" sz="2400">
                <a:solidFill>
                  <a:schemeClr val="accent6"/>
                </a:solidFill>
                <a:latin typeface="Avenir Light"/>
                <a:cs typeface="Avenir Light"/>
              </a:rPr>
              <a:t>is a measure of your ability to find, understand, and apply health information and guidance to your decisions and actions.</a:t>
            </a:r>
          </a:p>
          <a:p>
            <a:endParaRPr lang="en-US" sz="2400">
              <a:solidFill>
                <a:schemeClr val="tx2"/>
              </a:solidFill>
              <a:latin typeface="Avenir Light"/>
              <a:cs typeface="Avenir Light"/>
            </a:endParaRPr>
          </a:p>
          <a:p>
            <a:r>
              <a:rPr lang="en-US" sz="2400" b="1">
                <a:solidFill>
                  <a:schemeClr val="tx2"/>
                </a:solidFill>
                <a:latin typeface="Avenir Light"/>
                <a:cs typeface="Avenir Light"/>
              </a:rPr>
              <a:t>Organizational health literacy</a:t>
            </a:r>
            <a:r>
              <a:rPr lang="en-US" sz="2400">
                <a:solidFill>
                  <a:schemeClr val="tx2"/>
                </a:solidFill>
                <a:latin typeface="Avenir Light"/>
                <a:cs typeface="Avenir Light"/>
              </a:rPr>
              <a:t> is how well we promote health by supporting people of all literacy levels through our services and communication.</a:t>
            </a:r>
          </a:p>
        </p:txBody>
      </p:sp>
      <p:sp>
        <p:nvSpPr>
          <p:cNvPr id="3" name="Slide Number Placeholder 2">
            <a:extLst>
              <a:ext uri="{FF2B5EF4-FFF2-40B4-BE49-F238E27FC236}">
                <a16:creationId xmlns:a16="http://schemas.microsoft.com/office/drawing/2014/main" id="{43B4C9F9-57C0-4B5D-BAB7-87AD051758B3}"/>
              </a:ext>
            </a:extLst>
          </p:cNvPr>
          <p:cNvSpPr>
            <a:spLocks noGrp="1"/>
          </p:cNvSpPr>
          <p:nvPr>
            <p:ph type="sldNum" sz="quarter" idx="12"/>
          </p:nvPr>
        </p:nvSpPr>
        <p:spPr/>
        <p:txBody>
          <a:bodyPr/>
          <a:lstStyle/>
          <a:p>
            <a:fld id="{CFBA6597-D7DA-DC49-90B6-6291F05CD5D3}" type="slidenum">
              <a:rPr lang="en-US" smtClean="0"/>
              <a:t>11</a:t>
            </a:fld>
            <a:endParaRPr lang="en-US"/>
          </a:p>
        </p:txBody>
      </p:sp>
    </p:spTree>
    <p:extLst>
      <p:ext uri="{BB962C8B-B14F-4D97-AF65-F5344CB8AC3E}">
        <p14:creationId xmlns:p14="http://schemas.microsoft.com/office/powerpoint/2010/main" val="3208515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C9528-E2BC-4B42-B882-8CC1E22A338B}"/>
              </a:ext>
            </a:extLst>
          </p:cNvPr>
          <p:cNvSpPr>
            <a:spLocks noGrp="1"/>
          </p:cNvSpPr>
          <p:nvPr>
            <p:ph type="title"/>
          </p:nvPr>
        </p:nvSpPr>
        <p:spPr/>
        <p:txBody>
          <a:bodyPr/>
          <a:lstStyle/>
          <a:p>
            <a:r>
              <a:rPr lang="en-US"/>
              <a:t>Why is health literacy important?</a:t>
            </a:r>
          </a:p>
        </p:txBody>
      </p:sp>
      <p:grpSp>
        <p:nvGrpSpPr>
          <p:cNvPr id="4" name="Group 3">
            <a:extLst>
              <a:ext uri="{FF2B5EF4-FFF2-40B4-BE49-F238E27FC236}">
                <a16:creationId xmlns:a16="http://schemas.microsoft.com/office/drawing/2014/main" id="{3CB5511F-DA79-E43D-858C-7C2E89DD8B81}"/>
              </a:ext>
            </a:extLst>
          </p:cNvPr>
          <p:cNvGrpSpPr/>
          <p:nvPr/>
        </p:nvGrpSpPr>
        <p:grpSpPr>
          <a:xfrm>
            <a:off x="127139" y="5526280"/>
            <a:ext cx="8852473" cy="1316384"/>
            <a:chOff x="127139" y="5269608"/>
            <a:chExt cx="8852473" cy="1316384"/>
          </a:xfrm>
        </p:grpSpPr>
        <p:pic>
          <p:nvPicPr>
            <p:cNvPr id="6" name="Picture 5" descr="A doctor talking to a person&#10;&#10;Description automatically generated with medium confidence">
              <a:extLst>
                <a:ext uri="{FF2B5EF4-FFF2-40B4-BE49-F238E27FC236}">
                  <a16:creationId xmlns:a16="http://schemas.microsoft.com/office/drawing/2014/main" id="{DBDFA958-844B-406C-81D7-0C428D4832C4}"/>
                </a:ext>
              </a:extLst>
            </p:cNvPr>
            <p:cNvPicPr>
              <a:picLocks noChangeAspect="1"/>
            </p:cNvPicPr>
            <p:nvPr/>
          </p:nvPicPr>
          <p:blipFill>
            <a:blip r:embed="rId3"/>
            <a:stretch>
              <a:fillRect/>
            </a:stretch>
          </p:blipFill>
          <p:spPr>
            <a:xfrm>
              <a:off x="1859684" y="5276077"/>
              <a:ext cx="2218230" cy="1220550"/>
            </a:xfrm>
            <a:prstGeom prst="rect">
              <a:avLst/>
            </a:prstGeom>
            <a:ln>
              <a:noFill/>
            </a:ln>
            <a:effectLst>
              <a:softEdge rad="112500"/>
            </a:effectLst>
          </p:spPr>
        </p:pic>
        <p:pic>
          <p:nvPicPr>
            <p:cNvPr id="9" name="Picture 8" descr="Two people sitting on a couch&#10;&#10;Description automatically generated with medium confidence">
              <a:extLst>
                <a:ext uri="{FF2B5EF4-FFF2-40B4-BE49-F238E27FC236}">
                  <a16:creationId xmlns:a16="http://schemas.microsoft.com/office/drawing/2014/main" id="{3770FDDD-CD27-4EB8-8EB0-516BEC3EC127}"/>
                </a:ext>
              </a:extLst>
            </p:cNvPr>
            <p:cNvPicPr>
              <a:picLocks noChangeAspect="1"/>
            </p:cNvPicPr>
            <p:nvPr/>
          </p:nvPicPr>
          <p:blipFill>
            <a:blip r:embed="rId4"/>
            <a:stretch>
              <a:fillRect/>
            </a:stretch>
          </p:blipFill>
          <p:spPr>
            <a:xfrm>
              <a:off x="127139" y="5297441"/>
              <a:ext cx="1932827" cy="1288551"/>
            </a:xfrm>
            <a:prstGeom prst="rect">
              <a:avLst/>
            </a:prstGeom>
            <a:ln>
              <a:noFill/>
            </a:ln>
            <a:effectLst>
              <a:softEdge rad="112500"/>
            </a:effectLst>
          </p:spPr>
        </p:pic>
        <p:pic>
          <p:nvPicPr>
            <p:cNvPr id="11" name="Picture 10" descr="A picture containing person, hand&#10;&#10;Description automatically generated">
              <a:extLst>
                <a:ext uri="{FF2B5EF4-FFF2-40B4-BE49-F238E27FC236}">
                  <a16:creationId xmlns:a16="http://schemas.microsoft.com/office/drawing/2014/main" id="{E731FE49-51B7-4391-B783-1802EFD56D29}"/>
                </a:ext>
              </a:extLst>
            </p:cNvPr>
            <p:cNvPicPr>
              <a:picLocks noChangeAspect="1"/>
            </p:cNvPicPr>
            <p:nvPr/>
          </p:nvPicPr>
          <p:blipFill>
            <a:blip r:embed="rId5"/>
            <a:stretch>
              <a:fillRect/>
            </a:stretch>
          </p:blipFill>
          <p:spPr>
            <a:xfrm>
              <a:off x="3767706" y="5297441"/>
              <a:ext cx="1859622" cy="1258761"/>
            </a:xfrm>
            <a:prstGeom prst="rect">
              <a:avLst/>
            </a:prstGeom>
            <a:ln>
              <a:noFill/>
            </a:ln>
            <a:effectLst>
              <a:softEdge rad="112500"/>
            </a:effectLst>
          </p:spPr>
        </p:pic>
        <p:pic>
          <p:nvPicPr>
            <p:cNvPr id="13" name="Picture 12" descr="A person holding a baby&#10;&#10;Description automatically generated with medium confidence">
              <a:extLst>
                <a:ext uri="{FF2B5EF4-FFF2-40B4-BE49-F238E27FC236}">
                  <a16:creationId xmlns:a16="http://schemas.microsoft.com/office/drawing/2014/main" id="{C0B2EBE2-B56B-447B-BE02-CADD4A639D6D}"/>
                </a:ext>
              </a:extLst>
            </p:cNvPr>
            <p:cNvPicPr>
              <a:picLocks noChangeAspect="1"/>
            </p:cNvPicPr>
            <p:nvPr/>
          </p:nvPicPr>
          <p:blipFill>
            <a:blip r:embed="rId6"/>
            <a:stretch>
              <a:fillRect/>
            </a:stretch>
          </p:blipFill>
          <p:spPr>
            <a:xfrm>
              <a:off x="5533604" y="5276077"/>
              <a:ext cx="1932828" cy="1288552"/>
            </a:xfrm>
            <a:prstGeom prst="rect">
              <a:avLst/>
            </a:prstGeom>
            <a:ln>
              <a:noFill/>
            </a:ln>
            <a:effectLst>
              <a:softEdge rad="112500"/>
            </a:effectLst>
          </p:spPr>
        </p:pic>
        <p:pic>
          <p:nvPicPr>
            <p:cNvPr id="17" name="Picture 16" descr="A picture containing outdoor, grass, sky, park&#10;&#10;Description automatically generated">
              <a:extLst>
                <a:ext uri="{FF2B5EF4-FFF2-40B4-BE49-F238E27FC236}">
                  <a16:creationId xmlns:a16="http://schemas.microsoft.com/office/drawing/2014/main" id="{BEB1F9CD-F2DA-41CF-808C-CDA1DDB2528E}"/>
                </a:ext>
              </a:extLst>
            </p:cNvPr>
            <p:cNvPicPr>
              <a:picLocks noChangeAspect="1"/>
            </p:cNvPicPr>
            <p:nvPr/>
          </p:nvPicPr>
          <p:blipFill rotWithShape="1">
            <a:blip r:embed="rId7"/>
            <a:srcRect r="23320"/>
            <a:stretch/>
          </p:blipFill>
          <p:spPr>
            <a:xfrm>
              <a:off x="7357555" y="5269608"/>
              <a:ext cx="1622057" cy="1184290"/>
            </a:xfrm>
            <a:prstGeom prst="rect">
              <a:avLst/>
            </a:prstGeom>
            <a:ln>
              <a:noFill/>
            </a:ln>
            <a:effectLst>
              <a:softEdge rad="112500"/>
            </a:effectLst>
          </p:spPr>
        </p:pic>
      </p:grpSp>
      <p:sp>
        <p:nvSpPr>
          <p:cNvPr id="5" name="TextBox 4">
            <a:extLst>
              <a:ext uri="{FF2B5EF4-FFF2-40B4-BE49-F238E27FC236}">
                <a16:creationId xmlns:a16="http://schemas.microsoft.com/office/drawing/2014/main" id="{8AC5E7DD-7194-4994-A61A-7CDAE7758616}"/>
              </a:ext>
            </a:extLst>
          </p:cNvPr>
          <p:cNvSpPr txBox="1"/>
          <p:nvPr/>
        </p:nvSpPr>
        <p:spPr>
          <a:xfrm>
            <a:off x="238452" y="1401045"/>
            <a:ext cx="8667096" cy="4016484"/>
          </a:xfrm>
          <a:prstGeom prst="rect">
            <a:avLst/>
          </a:prstGeom>
          <a:noFill/>
        </p:spPr>
        <p:txBody>
          <a:bodyPr wrap="square" lIns="0" tIns="0" rIns="0" bIns="0" rtlCol="0">
            <a:spAutoFit/>
          </a:bodyPr>
          <a:lstStyle/>
          <a:p>
            <a:pPr>
              <a:spcAft>
                <a:spcPts val="600"/>
              </a:spcAft>
            </a:pPr>
            <a:r>
              <a:rPr lang="en-US" sz="2400" b="1">
                <a:solidFill>
                  <a:schemeClr val="accent6"/>
                </a:solidFill>
                <a:latin typeface="Avenir Light"/>
                <a:cs typeface="Avenir Light"/>
              </a:rPr>
              <a:t>Health literacy measures how well you can manage your health independently. This includes both day-to-day habits as well as navigating the healthcare system, such as: </a:t>
            </a:r>
          </a:p>
          <a:p>
            <a:pPr marL="741363" indent="-336550">
              <a:spcAft>
                <a:spcPts val="600"/>
              </a:spcAft>
              <a:buFont typeface="Arial" panose="020B0604020202020204" pitchFamily="34" charset="0"/>
              <a:buChar char="•"/>
            </a:pPr>
            <a:r>
              <a:rPr lang="en-US" sz="2200">
                <a:solidFill>
                  <a:schemeClr val="tx1">
                    <a:lumMod val="50000"/>
                  </a:schemeClr>
                </a:solidFill>
                <a:latin typeface="Avenir Light"/>
                <a:cs typeface="Avenir Light"/>
              </a:rPr>
              <a:t>Recognizing when you need to see a doctor</a:t>
            </a:r>
          </a:p>
          <a:p>
            <a:pPr marL="741363" indent="-336550">
              <a:spcAft>
                <a:spcPts val="600"/>
              </a:spcAft>
              <a:buFont typeface="Arial" panose="020B0604020202020204" pitchFamily="34" charset="0"/>
              <a:buChar char="•"/>
            </a:pPr>
            <a:r>
              <a:rPr lang="en-US" sz="2200">
                <a:solidFill>
                  <a:schemeClr val="tx1">
                    <a:lumMod val="50000"/>
                  </a:schemeClr>
                </a:solidFill>
                <a:latin typeface="Avenir Light"/>
                <a:cs typeface="Avenir Light"/>
              </a:rPr>
              <a:t>Understanding healthcare coverage available to you and how to use it</a:t>
            </a:r>
          </a:p>
          <a:p>
            <a:pPr marL="741363" indent="-336550">
              <a:spcAft>
                <a:spcPts val="600"/>
              </a:spcAft>
              <a:buFont typeface="Arial" panose="020B0604020202020204" pitchFamily="34" charset="0"/>
              <a:buChar char="•"/>
            </a:pPr>
            <a:r>
              <a:rPr lang="en-US" sz="2200">
                <a:solidFill>
                  <a:schemeClr val="tx1">
                    <a:lumMod val="50000"/>
                  </a:schemeClr>
                </a:solidFill>
                <a:latin typeface="Avenir Light"/>
                <a:cs typeface="Avenir Light"/>
              </a:rPr>
              <a:t>Filling out healthcare forms</a:t>
            </a:r>
          </a:p>
          <a:p>
            <a:pPr marL="741363" indent="-336550">
              <a:spcAft>
                <a:spcPts val="600"/>
              </a:spcAft>
              <a:buFont typeface="Arial" panose="020B0604020202020204" pitchFamily="34" charset="0"/>
              <a:buChar char="•"/>
            </a:pPr>
            <a:r>
              <a:rPr lang="en-US" sz="2200">
                <a:solidFill>
                  <a:schemeClr val="tx1">
                    <a:lumMod val="50000"/>
                  </a:schemeClr>
                </a:solidFill>
                <a:latin typeface="Avenir Light"/>
                <a:cs typeface="Avenir Light"/>
              </a:rPr>
              <a:t>Preparing for an emergency</a:t>
            </a:r>
          </a:p>
          <a:p>
            <a:pPr marL="741363" indent="-336550">
              <a:spcAft>
                <a:spcPts val="600"/>
              </a:spcAft>
              <a:buFont typeface="Arial" panose="020B0604020202020204" pitchFamily="34" charset="0"/>
              <a:buChar char="•"/>
            </a:pPr>
            <a:r>
              <a:rPr lang="en-US" sz="2200">
                <a:solidFill>
                  <a:schemeClr val="tx1">
                    <a:lumMod val="50000"/>
                  </a:schemeClr>
                </a:solidFill>
                <a:latin typeface="Avenir Light"/>
                <a:cs typeface="Avenir Light"/>
              </a:rPr>
              <a:t>Communicating effectively with your healthcare providers</a:t>
            </a:r>
          </a:p>
          <a:p>
            <a:pPr marL="741363" indent="-336550">
              <a:spcAft>
                <a:spcPts val="600"/>
              </a:spcAft>
              <a:buFont typeface="Arial" panose="020B0604020202020204" pitchFamily="34" charset="0"/>
              <a:buChar char="•"/>
            </a:pPr>
            <a:r>
              <a:rPr lang="en-US" sz="2200">
                <a:solidFill>
                  <a:schemeClr val="tx1">
                    <a:lumMod val="50000"/>
                  </a:schemeClr>
                </a:solidFill>
                <a:latin typeface="Avenir Light"/>
                <a:cs typeface="Avenir Light"/>
              </a:rPr>
              <a:t>Managing chronic conditions</a:t>
            </a:r>
          </a:p>
          <a:p>
            <a:pPr marL="741363" indent="-336550">
              <a:spcAft>
                <a:spcPts val="600"/>
              </a:spcAft>
              <a:buFont typeface="Arial" panose="020B0604020202020204" pitchFamily="34" charset="0"/>
              <a:buChar char="•"/>
            </a:pPr>
            <a:r>
              <a:rPr lang="en-US" sz="2200">
                <a:solidFill>
                  <a:schemeClr val="tx1">
                    <a:lumMod val="50000"/>
                  </a:schemeClr>
                </a:solidFill>
                <a:latin typeface="Avenir Light"/>
                <a:cs typeface="Avenir Light"/>
              </a:rPr>
              <a:t>Knowing where to find accurate health information</a:t>
            </a:r>
          </a:p>
        </p:txBody>
      </p:sp>
      <p:sp>
        <p:nvSpPr>
          <p:cNvPr id="3" name="Slide Number Placeholder 2">
            <a:extLst>
              <a:ext uri="{FF2B5EF4-FFF2-40B4-BE49-F238E27FC236}">
                <a16:creationId xmlns:a16="http://schemas.microsoft.com/office/drawing/2014/main" id="{8031B118-1BED-4A6F-8495-F01B0CBA2E1A}"/>
              </a:ext>
            </a:extLst>
          </p:cNvPr>
          <p:cNvSpPr>
            <a:spLocks noGrp="1"/>
          </p:cNvSpPr>
          <p:nvPr>
            <p:ph type="sldNum" sz="quarter" idx="12"/>
          </p:nvPr>
        </p:nvSpPr>
        <p:spPr/>
        <p:txBody>
          <a:bodyPr/>
          <a:lstStyle/>
          <a:p>
            <a:fld id="{CFBA6597-D7DA-DC49-90B6-6291F05CD5D3}" type="slidenum">
              <a:rPr lang="en-US" smtClean="0"/>
              <a:t>12</a:t>
            </a:fld>
            <a:endParaRPr lang="en-US"/>
          </a:p>
        </p:txBody>
      </p:sp>
    </p:spTree>
    <p:extLst>
      <p:ext uri="{BB962C8B-B14F-4D97-AF65-F5344CB8AC3E}">
        <p14:creationId xmlns:p14="http://schemas.microsoft.com/office/powerpoint/2010/main" val="423209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900+ Chalkboard Background Images: Download HD Backgrounds on Unsplash">
            <a:extLst>
              <a:ext uri="{FF2B5EF4-FFF2-40B4-BE49-F238E27FC236}">
                <a16:creationId xmlns:a16="http://schemas.microsoft.com/office/drawing/2014/main" id="{C44B0A82-071F-427F-BE01-8B5525465C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13"/>
          <a:stretch/>
        </p:blipFill>
        <p:spPr bwMode="auto">
          <a:xfrm>
            <a:off x="3312" y="1100160"/>
            <a:ext cx="9144000" cy="577568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D3EEB64F-5294-4726-A56B-FF6E7C068D9E}"/>
              </a:ext>
            </a:extLst>
          </p:cNvPr>
          <p:cNvSpPr/>
          <p:nvPr/>
        </p:nvSpPr>
        <p:spPr>
          <a:xfrm>
            <a:off x="1866355" y="4847177"/>
            <a:ext cx="561860" cy="486664"/>
          </a:xfrm>
          <a:prstGeom prst="rect">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436A6FAD-7F0D-4F1A-AAAD-9281C3C1FE72}"/>
              </a:ext>
            </a:extLst>
          </p:cNvPr>
          <p:cNvSpPr/>
          <p:nvPr/>
        </p:nvSpPr>
        <p:spPr>
          <a:xfrm>
            <a:off x="1866355" y="3398619"/>
            <a:ext cx="561860" cy="486664"/>
          </a:xfrm>
          <a:prstGeom prst="rect">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Content Placeholder 3">
            <a:extLst>
              <a:ext uri="{FF2B5EF4-FFF2-40B4-BE49-F238E27FC236}">
                <a16:creationId xmlns:a16="http://schemas.microsoft.com/office/drawing/2014/main" id="{4BB9A115-95FC-40F5-96E4-2AD166477AF7}"/>
              </a:ext>
            </a:extLst>
          </p:cNvPr>
          <p:cNvSpPr txBox="1">
            <a:spLocks/>
          </p:cNvSpPr>
          <p:nvPr/>
        </p:nvSpPr>
        <p:spPr>
          <a:xfrm>
            <a:off x="586535" y="1760696"/>
            <a:ext cx="8100262" cy="1751097"/>
          </a:xfrm>
          <a:prstGeom prst="rect">
            <a:avLst/>
          </a:prstGeom>
        </p:spPr>
        <p:txBody>
          <a:bodyPr vert="horz" lIns="0" tIns="0" rIns="0" bIns="0" rtlCol="0">
            <a:normAutofit fontScale="55000" lnSpcReduction="20000"/>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b="0" i="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b="0" i="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b="0" i="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b="0" i="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b="0" i="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marR="0" lvl="0" indent="0" algn="l" defTabSz="457200" rtl="0" eaLnBrk="1" fontAlgn="auto" latinLnBrk="0" hangingPunct="1">
              <a:lnSpc>
                <a:spcPct val="150000"/>
              </a:lnSpc>
              <a:spcBef>
                <a:spcPts val="0"/>
              </a:spcBef>
              <a:spcAft>
                <a:spcPts val="1000"/>
              </a:spcAft>
              <a:buClr>
                <a:srgbClr val="808080">
                  <a:lumMod val="75000"/>
                </a:srgbClr>
              </a:buClr>
              <a:buSzPct val="100000"/>
              <a:buFont typeface="Wingdings" panose="05000000000000000000" pitchFamily="2" charset="2"/>
              <a:buNone/>
              <a:tabLst/>
              <a:defRPr/>
            </a:pPr>
            <a:r>
              <a:rPr kumimoji="0" lang="en-US" sz="4500" b="0" i="0" u="none" strike="noStrike" kern="1200" cap="none" spc="0" normalizeH="0" baseline="0" noProof="0">
                <a:ln>
                  <a:noFill/>
                </a:ln>
                <a:solidFill>
                  <a:prstClr val="white"/>
                </a:solidFill>
                <a:effectLst/>
                <a:uLnTx/>
                <a:uFillTx/>
                <a:latin typeface="Arial"/>
                <a:ea typeface="+mn-ea"/>
                <a:cs typeface="+mn-cs"/>
              </a:rPr>
              <a:t>Which of these scenarios require health literacy skills?</a:t>
            </a:r>
          </a:p>
          <a:p>
            <a:pPr marL="0" marR="0" lvl="0" indent="0" algn="l" defTabSz="457200" rtl="0" eaLnBrk="1" fontAlgn="auto" latinLnBrk="0" hangingPunct="1">
              <a:lnSpc>
                <a:spcPct val="150000"/>
              </a:lnSpc>
              <a:spcBef>
                <a:spcPts val="0"/>
              </a:spcBef>
              <a:spcAft>
                <a:spcPts val="1000"/>
              </a:spcAft>
              <a:buClr>
                <a:srgbClr val="808080">
                  <a:lumMod val="75000"/>
                </a:srgbClr>
              </a:buClr>
              <a:buSzPct val="100000"/>
              <a:buFont typeface="Wingdings" panose="05000000000000000000" pitchFamily="2" charset="2"/>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 </a:t>
            </a:r>
          </a:p>
          <a:p>
            <a:pPr marL="0" marR="0" lvl="0" indent="0" algn="l" defTabSz="457200" rtl="0" eaLnBrk="1" fontAlgn="auto" latinLnBrk="0" hangingPunct="1">
              <a:lnSpc>
                <a:spcPct val="150000"/>
              </a:lnSpc>
              <a:spcBef>
                <a:spcPts val="0"/>
              </a:spcBef>
              <a:spcAft>
                <a:spcPts val="1000"/>
              </a:spcAft>
              <a:buClr>
                <a:srgbClr val="808080">
                  <a:lumMod val="75000"/>
                </a:srgbClr>
              </a:buClr>
              <a:buSzPct val="100000"/>
              <a:buFont typeface="Wingdings" panose="05000000000000000000" pitchFamily="2" charset="2"/>
              <a:buNone/>
              <a:tabLst/>
              <a:defRPr/>
            </a:pPr>
            <a:endParaRPr kumimoji="0" lang="en-US" sz="2500" b="0" i="0" u="none" strike="noStrike" kern="1200" cap="none" spc="0" normalizeH="0" baseline="0" noProof="0">
              <a:ln>
                <a:noFill/>
              </a:ln>
              <a:solidFill>
                <a:prstClr val="white"/>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CFF6BB5A-C6FA-42DB-8995-8976D48780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BA6597-D7DA-DC49-90B6-6291F05CD5D3}" type="slidenum">
              <a:rPr kumimoji="0" lang="en-US" sz="1200" b="0" i="0" u="none" strike="noStrike" kern="1200" cap="none" spc="0" normalizeH="0" baseline="0" noProof="0" smtClean="0">
                <a:ln>
                  <a:noFill/>
                </a:ln>
                <a:solidFill>
                  <a:srgbClr val="808080">
                    <a:lumMod val="60000"/>
                    <a:lumOff val="40000"/>
                  </a:srgbClr>
                </a:solidFill>
                <a:effectLst/>
                <a:uLnTx/>
                <a:uFillTx/>
                <a:latin typeface="Avenir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808080">
                  <a:lumMod val="60000"/>
                  <a:lumOff val="40000"/>
                </a:srgbClr>
              </a:solidFill>
              <a:effectLst/>
              <a:uLnTx/>
              <a:uFillTx/>
              <a:latin typeface="Avenir Light"/>
              <a:ea typeface="+mn-ea"/>
              <a:cs typeface="+mn-cs"/>
            </a:endParaRPr>
          </a:p>
        </p:txBody>
      </p:sp>
      <p:sp>
        <p:nvSpPr>
          <p:cNvPr id="8" name="Title 1">
            <a:extLst>
              <a:ext uri="{FF2B5EF4-FFF2-40B4-BE49-F238E27FC236}">
                <a16:creationId xmlns:a16="http://schemas.microsoft.com/office/drawing/2014/main" id="{8BE795A0-89BB-5E4C-1144-C0D770DE875A}"/>
              </a:ext>
            </a:extLst>
          </p:cNvPr>
          <p:cNvSpPr>
            <a:spLocks noGrp="1"/>
          </p:cNvSpPr>
          <p:nvPr>
            <p:ph type="title"/>
          </p:nvPr>
        </p:nvSpPr>
        <p:spPr>
          <a:xfrm>
            <a:off x="268464" y="269002"/>
            <a:ext cx="4831443" cy="741362"/>
          </a:xfrm>
        </p:spPr>
        <p:txBody>
          <a:bodyPr/>
          <a:lstStyle/>
          <a:p>
            <a:r>
              <a:rPr lang="en-US" b="0"/>
              <a:t>Health </a:t>
            </a:r>
            <a:r>
              <a:rPr lang="en-US"/>
              <a:t>Literacy</a:t>
            </a:r>
            <a:br>
              <a:rPr lang="en-US" b="0"/>
            </a:br>
            <a:r>
              <a:rPr lang="en-US" b="0"/>
              <a:t>- Check Understanding</a:t>
            </a:r>
          </a:p>
        </p:txBody>
      </p:sp>
      <p:sp>
        <p:nvSpPr>
          <p:cNvPr id="2" name="Rectangle 1">
            <a:extLst>
              <a:ext uri="{FF2B5EF4-FFF2-40B4-BE49-F238E27FC236}">
                <a16:creationId xmlns:a16="http://schemas.microsoft.com/office/drawing/2014/main" id="{44F70A10-C1A1-A4EC-CFF1-05A94E711BDB}"/>
              </a:ext>
            </a:extLst>
          </p:cNvPr>
          <p:cNvSpPr/>
          <p:nvPr/>
        </p:nvSpPr>
        <p:spPr>
          <a:xfrm>
            <a:off x="1866355" y="4122107"/>
            <a:ext cx="561860" cy="486664"/>
          </a:xfrm>
          <a:prstGeom prst="rect">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1663447A-0E78-70C9-CB7A-1AD5A321C4AE}"/>
              </a:ext>
            </a:extLst>
          </p:cNvPr>
          <p:cNvSpPr/>
          <p:nvPr/>
        </p:nvSpPr>
        <p:spPr>
          <a:xfrm>
            <a:off x="1876822" y="5583090"/>
            <a:ext cx="561860" cy="486664"/>
          </a:xfrm>
          <a:prstGeom prst="rect">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863D8EB0-69EF-449C-941B-5501484F1EB2}"/>
              </a:ext>
            </a:extLst>
          </p:cNvPr>
          <p:cNvSpPr txBox="1"/>
          <p:nvPr/>
        </p:nvSpPr>
        <p:spPr>
          <a:xfrm>
            <a:off x="2689193" y="3522715"/>
            <a:ext cx="6375729"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Arial Rounded MT Bold" panose="020F0704030504030204" pitchFamily="34" charset="0"/>
                <a:ea typeface="+mn-ea"/>
                <a:cs typeface="Avenir Light"/>
              </a:rPr>
              <a:t>Communicating with your doctor</a:t>
            </a:r>
          </a:p>
        </p:txBody>
      </p:sp>
      <p:sp>
        <p:nvSpPr>
          <p:cNvPr id="3" name="TextBox 2">
            <a:extLst>
              <a:ext uri="{FF2B5EF4-FFF2-40B4-BE49-F238E27FC236}">
                <a16:creationId xmlns:a16="http://schemas.microsoft.com/office/drawing/2014/main" id="{8B16FB47-630C-6B31-BC33-C4EFF400A3F6}"/>
              </a:ext>
            </a:extLst>
          </p:cNvPr>
          <p:cNvSpPr txBox="1"/>
          <p:nvPr/>
        </p:nvSpPr>
        <p:spPr>
          <a:xfrm>
            <a:off x="2771583" y="4185276"/>
            <a:ext cx="6375729" cy="30777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chemeClr val="bg1"/>
                </a:solidFill>
                <a:latin typeface="Arial Rounded MT Bold"/>
                <a:cs typeface="Avenir Light"/>
              </a:rPr>
              <a:t>Understanding nutrition labels</a:t>
            </a:r>
            <a:endParaRPr kumimoji="0" lang="en-US" sz="2000" b="0" i="0" u="none" strike="noStrike" kern="1200" cap="none" spc="0" normalizeH="0" baseline="0" noProof="0">
              <a:ln>
                <a:noFill/>
              </a:ln>
              <a:solidFill>
                <a:schemeClr val="bg1"/>
              </a:solidFill>
              <a:effectLst/>
              <a:uLnTx/>
              <a:uFillTx/>
              <a:latin typeface="Arial Rounded MT Bold" panose="020F0704030504030204" pitchFamily="34" charset="0"/>
              <a:ea typeface="+mn-ea"/>
              <a:cs typeface="Avenir Light"/>
            </a:endParaRPr>
          </a:p>
        </p:txBody>
      </p:sp>
      <p:sp>
        <p:nvSpPr>
          <p:cNvPr id="15" name="TextBox 14">
            <a:extLst>
              <a:ext uri="{FF2B5EF4-FFF2-40B4-BE49-F238E27FC236}">
                <a16:creationId xmlns:a16="http://schemas.microsoft.com/office/drawing/2014/main" id="{3849FF8B-13E3-334C-401C-D55F9234DE20}"/>
              </a:ext>
            </a:extLst>
          </p:cNvPr>
          <p:cNvSpPr txBox="1"/>
          <p:nvPr/>
        </p:nvSpPr>
        <p:spPr>
          <a:xfrm>
            <a:off x="2802151" y="4966244"/>
            <a:ext cx="6375729"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Arial Rounded MT Bold" panose="020F0704030504030204" pitchFamily="34" charset="0"/>
                <a:ea typeface="+mn-ea"/>
                <a:cs typeface="Avenir Light"/>
              </a:rPr>
              <a:t>Fil</a:t>
            </a:r>
            <a:r>
              <a:rPr lang="en-US" sz="2000">
                <a:solidFill>
                  <a:schemeClr val="bg1"/>
                </a:solidFill>
                <a:latin typeface="Arial Rounded MT Bold" panose="020F0704030504030204" pitchFamily="34" charset="0"/>
                <a:cs typeface="Avenir Light"/>
              </a:rPr>
              <a:t>ling out insurance forms</a:t>
            </a:r>
            <a:endParaRPr kumimoji="0" lang="en-US" sz="2000" b="0" i="0" u="none" strike="noStrike" kern="1200" cap="none" spc="0" normalizeH="0" baseline="0" noProof="0">
              <a:ln>
                <a:noFill/>
              </a:ln>
              <a:solidFill>
                <a:schemeClr val="bg1"/>
              </a:solidFill>
              <a:effectLst/>
              <a:uLnTx/>
              <a:uFillTx/>
              <a:latin typeface="Arial Rounded MT Bold" panose="020F0704030504030204" pitchFamily="34" charset="0"/>
              <a:ea typeface="+mn-ea"/>
              <a:cs typeface="Avenir Light"/>
            </a:endParaRPr>
          </a:p>
        </p:txBody>
      </p:sp>
      <p:sp>
        <p:nvSpPr>
          <p:cNvPr id="16" name="TextBox 15">
            <a:extLst>
              <a:ext uri="{FF2B5EF4-FFF2-40B4-BE49-F238E27FC236}">
                <a16:creationId xmlns:a16="http://schemas.microsoft.com/office/drawing/2014/main" id="{52E0D8D0-67C8-5641-C62B-0EDD4239E838}"/>
              </a:ext>
            </a:extLst>
          </p:cNvPr>
          <p:cNvSpPr txBox="1"/>
          <p:nvPr/>
        </p:nvSpPr>
        <p:spPr>
          <a:xfrm>
            <a:off x="2802150" y="5672533"/>
            <a:ext cx="6375729"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chemeClr val="bg1"/>
                </a:solidFill>
                <a:latin typeface="Arial Rounded MT Bold" panose="020F0704030504030204" pitchFamily="34" charset="0"/>
                <a:cs typeface="Avenir Light"/>
              </a:rPr>
              <a:t>All of the above</a:t>
            </a:r>
            <a:endParaRPr kumimoji="0" lang="en-US" sz="2000" b="0" i="0" u="none" strike="noStrike" kern="1200" cap="none" spc="0" normalizeH="0" baseline="0" noProof="0">
              <a:ln>
                <a:noFill/>
              </a:ln>
              <a:solidFill>
                <a:schemeClr val="bg1"/>
              </a:solidFill>
              <a:effectLst/>
              <a:uLnTx/>
              <a:uFillTx/>
              <a:latin typeface="Arial Rounded MT Bold" panose="020F0704030504030204" pitchFamily="34" charset="0"/>
              <a:ea typeface="+mn-ea"/>
              <a:cs typeface="Avenir Light"/>
            </a:endParaRPr>
          </a:p>
        </p:txBody>
      </p:sp>
      <p:pic>
        <p:nvPicPr>
          <p:cNvPr id="7" name="Picture 6">
            <a:extLst>
              <a:ext uri="{FF2B5EF4-FFF2-40B4-BE49-F238E27FC236}">
                <a16:creationId xmlns:a16="http://schemas.microsoft.com/office/drawing/2014/main" id="{7B693CD6-D9EB-7506-E117-34505EB121AC}"/>
              </a:ext>
            </a:extLst>
          </p:cNvPr>
          <p:cNvPicPr>
            <a:picLocks noChangeAspect="1"/>
          </p:cNvPicPr>
          <p:nvPr/>
        </p:nvPicPr>
        <p:blipFill rotWithShape="1">
          <a:blip r:embed="rId4"/>
          <a:srcRect l="61328" t="1520" r="15111" b="6480"/>
          <a:stretch/>
        </p:blipFill>
        <p:spPr>
          <a:xfrm>
            <a:off x="7537323" y="4924696"/>
            <a:ext cx="1535199" cy="1238513"/>
          </a:xfrm>
          <a:prstGeom prst="rect">
            <a:avLst/>
          </a:prstGeom>
        </p:spPr>
      </p:pic>
    </p:spTree>
    <p:extLst>
      <p:ext uri="{BB962C8B-B14F-4D97-AF65-F5344CB8AC3E}">
        <p14:creationId xmlns:p14="http://schemas.microsoft.com/office/powerpoint/2010/main" val="4261533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5A151-5326-4D74-8A4B-4445C26DB2BF}"/>
              </a:ext>
            </a:extLst>
          </p:cNvPr>
          <p:cNvSpPr>
            <a:spLocks noGrp="1"/>
          </p:cNvSpPr>
          <p:nvPr>
            <p:ph type="title"/>
          </p:nvPr>
        </p:nvSpPr>
        <p:spPr/>
        <p:txBody>
          <a:bodyPr/>
          <a:lstStyle/>
          <a:p>
            <a:r>
              <a:rPr lang="en-US" b="0"/>
              <a:t>answer check</a:t>
            </a:r>
          </a:p>
        </p:txBody>
      </p:sp>
      <p:pic>
        <p:nvPicPr>
          <p:cNvPr id="13" name="Picture 4" descr="900+ Chalkboard Background Images: Download HD Backgrounds on Unsplash">
            <a:extLst>
              <a:ext uri="{FF2B5EF4-FFF2-40B4-BE49-F238E27FC236}">
                <a16:creationId xmlns:a16="http://schemas.microsoft.com/office/drawing/2014/main" id="{B9704551-7FEE-4123-BD9E-43389A70D9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13"/>
          <a:stretch/>
        </p:blipFill>
        <p:spPr bwMode="auto">
          <a:xfrm>
            <a:off x="0" y="991491"/>
            <a:ext cx="9144000" cy="577568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F16D029C-FFF8-421A-A8D1-E5F5D47423C0}"/>
              </a:ext>
            </a:extLst>
          </p:cNvPr>
          <p:cNvSpPr/>
          <p:nvPr/>
        </p:nvSpPr>
        <p:spPr>
          <a:xfrm>
            <a:off x="1921548" y="3408512"/>
            <a:ext cx="561860" cy="486664"/>
          </a:xfrm>
          <a:prstGeom prst="rect">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5" name="Picture 4" descr="White checkmark icon - Free white check mark icons">
            <a:extLst>
              <a:ext uri="{FF2B5EF4-FFF2-40B4-BE49-F238E27FC236}">
                <a16:creationId xmlns:a16="http://schemas.microsoft.com/office/drawing/2014/main" id="{781D33D3-6871-43B8-9A1E-EBCFCBAD6020}"/>
              </a:ext>
            </a:extLst>
          </p:cNvPr>
          <p:cNvPicPr>
            <a:picLocks noChangeAspect="1" noChangeArrowheads="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922916" y="3275277"/>
            <a:ext cx="561860" cy="56186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0B2CEC5-BC22-44B1-8612-2F314EB9EE9C}"/>
              </a:ext>
            </a:extLst>
          </p:cNvPr>
          <p:cNvSpPr txBox="1"/>
          <p:nvPr/>
        </p:nvSpPr>
        <p:spPr>
          <a:xfrm>
            <a:off x="2782481" y="3171486"/>
            <a:ext cx="5247094" cy="769441"/>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a:ln>
                  <a:noFill/>
                </a:ln>
                <a:solidFill>
                  <a:srgbClr val="95AF39">
                    <a:lumMod val="60000"/>
                    <a:lumOff val="40000"/>
                  </a:srgbClr>
                </a:solidFill>
                <a:effectLst/>
                <a:uLnTx/>
                <a:uFillTx/>
                <a:latin typeface="Arial Rounded MT Bold" panose="020F0704030504030204" pitchFamily="34" charset="0"/>
                <a:ea typeface="+mn-ea"/>
                <a:cs typeface="Avenir Light"/>
              </a:rPr>
              <a:t>All of the above</a:t>
            </a:r>
            <a:r>
              <a:rPr kumimoji="0" lang="en-US" sz="5000" b="0" i="0" u="none" strike="noStrike" kern="1200" cap="none" spc="0" normalizeH="0" baseline="0" noProof="0">
                <a:ln>
                  <a:noFill/>
                </a:ln>
                <a:solidFill>
                  <a:prstClr val="white"/>
                </a:solidFill>
                <a:effectLst/>
                <a:uLnTx/>
                <a:uFillTx/>
                <a:latin typeface="Arial Rounded MT Bold" panose="020F0704030504030204" pitchFamily="34" charset="0"/>
                <a:ea typeface="+mn-ea"/>
                <a:cs typeface="Avenir Light"/>
              </a:rPr>
              <a:t> </a:t>
            </a:r>
          </a:p>
        </p:txBody>
      </p:sp>
      <p:sp>
        <p:nvSpPr>
          <p:cNvPr id="3" name="Slide Number Placeholder 2">
            <a:extLst>
              <a:ext uri="{FF2B5EF4-FFF2-40B4-BE49-F238E27FC236}">
                <a16:creationId xmlns:a16="http://schemas.microsoft.com/office/drawing/2014/main" id="{3BB87ABF-C88F-4721-BA2B-A59063BFC6B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BA6597-D7DA-DC49-90B6-6291F05CD5D3}" type="slidenum">
              <a:rPr kumimoji="0" lang="en-US" sz="1200" b="0" i="0" u="none" strike="noStrike" kern="1200" cap="none" spc="0" normalizeH="0" baseline="0" noProof="0" smtClean="0">
                <a:ln>
                  <a:noFill/>
                </a:ln>
                <a:solidFill>
                  <a:srgbClr val="808080">
                    <a:lumMod val="60000"/>
                    <a:lumOff val="40000"/>
                  </a:srgbClr>
                </a:solidFill>
                <a:effectLst/>
                <a:uLnTx/>
                <a:uFillTx/>
                <a:latin typeface="Avenir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808080">
                  <a:lumMod val="60000"/>
                  <a:lumOff val="40000"/>
                </a:srgbClr>
              </a:solidFill>
              <a:effectLst/>
              <a:uLnTx/>
              <a:uFillTx/>
              <a:latin typeface="Avenir Light"/>
              <a:ea typeface="+mn-ea"/>
              <a:cs typeface="+mn-cs"/>
            </a:endParaRPr>
          </a:p>
        </p:txBody>
      </p:sp>
    </p:spTree>
    <p:extLst>
      <p:ext uri="{BB962C8B-B14F-4D97-AF65-F5344CB8AC3E}">
        <p14:creationId xmlns:p14="http://schemas.microsoft.com/office/powerpoint/2010/main" val="686923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6E3E3-91FC-476C-83D9-DB3E591896CB}"/>
              </a:ext>
            </a:extLst>
          </p:cNvPr>
          <p:cNvSpPr>
            <a:spLocks noGrp="1"/>
          </p:cNvSpPr>
          <p:nvPr>
            <p:ph type="title"/>
          </p:nvPr>
        </p:nvSpPr>
        <p:spPr/>
        <p:txBody>
          <a:bodyPr/>
          <a:lstStyle/>
          <a:p>
            <a:r>
              <a:rPr lang="en-US"/>
              <a:t>How Is Health Literacy Measured and Scored?</a:t>
            </a:r>
          </a:p>
        </p:txBody>
      </p:sp>
      <p:sp>
        <p:nvSpPr>
          <p:cNvPr id="10" name="TextBox 9">
            <a:extLst>
              <a:ext uri="{FF2B5EF4-FFF2-40B4-BE49-F238E27FC236}">
                <a16:creationId xmlns:a16="http://schemas.microsoft.com/office/drawing/2014/main" id="{9E9295F2-0017-4B1D-A6D4-29E0405ED3CD}"/>
              </a:ext>
            </a:extLst>
          </p:cNvPr>
          <p:cNvSpPr txBox="1"/>
          <p:nvPr/>
        </p:nvSpPr>
        <p:spPr>
          <a:xfrm>
            <a:off x="604092" y="5506598"/>
            <a:ext cx="2071171" cy="731959"/>
          </a:xfrm>
          <a:prstGeom prst="rect">
            <a:avLst/>
          </a:prstGeom>
          <a:noFill/>
        </p:spPr>
        <p:txBody>
          <a:bodyPr wrap="square" lIns="0" tIns="0" rIns="0" bIns="0" rtlCol="0">
            <a:spAutoFit/>
          </a:bodyPr>
          <a:lstStyle/>
          <a:p>
            <a:endParaRPr lang="en-US" sz="1600">
              <a:solidFill>
                <a:schemeClr val="tx2"/>
              </a:solidFill>
              <a:latin typeface="Avenir Light"/>
              <a:cs typeface="Avenir Light"/>
            </a:endParaRPr>
          </a:p>
        </p:txBody>
      </p:sp>
      <p:sp>
        <p:nvSpPr>
          <p:cNvPr id="23" name="TextBox 22">
            <a:extLst>
              <a:ext uri="{FF2B5EF4-FFF2-40B4-BE49-F238E27FC236}">
                <a16:creationId xmlns:a16="http://schemas.microsoft.com/office/drawing/2014/main" id="{588D70F8-9CF3-461A-9989-5F14F22E6FB1}"/>
              </a:ext>
            </a:extLst>
          </p:cNvPr>
          <p:cNvSpPr txBox="1"/>
          <p:nvPr/>
        </p:nvSpPr>
        <p:spPr>
          <a:xfrm>
            <a:off x="471487" y="1310242"/>
            <a:ext cx="8201025" cy="1308050"/>
          </a:xfrm>
          <a:prstGeom prst="rect">
            <a:avLst/>
          </a:prstGeom>
          <a:noFill/>
        </p:spPr>
        <p:txBody>
          <a:bodyPr wrap="square" lIns="0" tIns="0" rIns="0" bIns="0" rtlCol="0">
            <a:spAutoFit/>
          </a:bodyPr>
          <a:lstStyle/>
          <a:p>
            <a:r>
              <a:rPr lang="en-US" sz="2000" b="1">
                <a:solidFill>
                  <a:schemeClr val="accent3"/>
                </a:solidFill>
                <a:latin typeface="Avenir Light"/>
                <a:cs typeface="Avenir Light"/>
              </a:rPr>
              <a:t>The 2003 National Assessment of Adult Literacy (NAAL) is the </a:t>
            </a:r>
            <a:r>
              <a:rPr lang="en-US" sz="2000" b="1" u="sng">
                <a:solidFill>
                  <a:schemeClr val="accent3"/>
                </a:solidFill>
                <a:latin typeface="Avenir Light"/>
                <a:cs typeface="Avenir Light"/>
              </a:rPr>
              <a:t>only</a:t>
            </a:r>
            <a:r>
              <a:rPr lang="en-US" sz="2000" b="1">
                <a:solidFill>
                  <a:schemeClr val="accent3"/>
                </a:solidFill>
                <a:latin typeface="Avenir Light"/>
                <a:cs typeface="Avenir Light"/>
              </a:rPr>
              <a:t> national data on adult </a:t>
            </a:r>
            <a:r>
              <a:rPr lang="en-US" sz="2000" b="1">
                <a:solidFill>
                  <a:schemeClr val="accent6"/>
                </a:solidFill>
                <a:latin typeface="Avenir Light"/>
                <a:cs typeface="Avenir Light"/>
              </a:rPr>
              <a:t>health literacy </a:t>
            </a:r>
            <a:r>
              <a:rPr lang="en-US" sz="2000" b="1">
                <a:solidFill>
                  <a:schemeClr val="accent3"/>
                </a:solidFill>
                <a:latin typeface="Avenir Light"/>
                <a:cs typeface="Avenir Light"/>
              </a:rPr>
              <a:t>skills in the United States.</a:t>
            </a:r>
          </a:p>
          <a:p>
            <a:pPr>
              <a:spcBef>
                <a:spcPts val="600"/>
              </a:spcBef>
            </a:pPr>
            <a:r>
              <a:rPr lang="en-US" sz="2000" b="1">
                <a:solidFill>
                  <a:schemeClr val="accent6"/>
                </a:solidFill>
                <a:latin typeface="Avenir Light"/>
                <a:cs typeface="Avenir Light"/>
              </a:rPr>
              <a:t>The Program for the International Assessment of Adult Competencies (PIAAC) is the most current indicator of adult </a:t>
            </a:r>
            <a:r>
              <a:rPr lang="en-US" sz="2000" b="1">
                <a:solidFill>
                  <a:schemeClr val="tx2"/>
                </a:solidFill>
                <a:latin typeface="Avenir Light"/>
                <a:cs typeface="Avenir Light"/>
              </a:rPr>
              <a:t>literacy</a:t>
            </a:r>
            <a:r>
              <a:rPr lang="en-US" sz="2000" b="1">
                <a:solidFill>
                  <a:schemeClr val="accent6"/>
                </a:solidFill>
                <a:latin typeface="Avenir Light"/>
                <a:cs typeface="Avenir Light"/>
              </a:rPr>
              <a:t> in the United States. </a:t>
            </a:r>
          </a:p>
        </p:txBody>
      </p:sp>
      <p:sp>
        <p:nvSpPr>
          <p:cNvPr id="3" name="Slide Number Placeholder 2">
            <a:extLst>
              <a:ext uri="{FF2B5EF4-FFF2-40B4-BE49-F238E27FC236}">
                <a16:creationId xmlns:a16="http://schemas.microsoft.com/office/drawing/2014/main" id="{84F87A9C-7C2D-4A2C-A706-AEA946C3ED2E}"/>
              </a:ext>
            </a:extLst>
          </p:cNvPr>
          <p:cNvSpPr>
            <a:spLocks noGrp="1"/>
          </p:cNvSpPr>
          <p:nvPr>
            <p:ph type="sldNum" sz="quarter" idx="12"/>
          </p:nvPr>
        </p:nvSpPr>
        <p:spPr/>
        <p:txBody>
          <a:bodyPr/>
          <a:lstStyle/>
          <a:p>
            <a:fld id="{CFBA6597-D7DA-DC49-90B6-6291F05CD5D3}" type="slidenum">
              <a:rPr lang="en-US" smtClean="0"/>
              <a:t>15</a:t>
            </a:fld>
            <a:endParaRPr lang="en-US"/>
          </a:p>
        </p:txBody>
      </p:sp>
      <p:sp>
        <p:nvSpPr>
          <p:cNvPr id="6" name="TextBox 5">
            <a:extLst>
              <a:ext uri="{FF2B5EF4-FFF2-40B4-BE49-F238E27FC236}">
                <a16:creationId xmlns:a16="http://schemas.microsoft.com/office/drawing/2014/main" id="{04A0EA55-6620-4DAA-915A-3E7C7A647884}"/>
              </a:ext>
            </a:extLst>
          </p:cNvPr>
          <p:cNvSpPr txBox="1"/>
          <p:nvPr/>
        </p:nvSpPr>
        <p:spPr>
          <a:xfrm>
            <a:off x="245141" y="5939883"/>
            <a:ext cx="8201025" cy="861774"/>
          </a:xfrm>
          <a:prstGeom prst="rect">
            <a:avLst/>
          </a:prstGeom>
          <a:noFill/>
        </p:spPr>
        <p:txBody>
          <a:bodyPr wrap="square" lIns="0" tIns="0" rIns="0" bIns="0" rtlCol="0">
            <a:spAutoFit/>
          </a:bodyPr>
          <a:lstStyle/>
          <a:p>
            <a:r>
              <a:rPr lang="en-US" sz="1400">
                <a:solidFill>
                  <a:schemeClr val="tx1">
                    <a:lumMod val="50000"/>
                  </a:schemeClr>
                </a:solidFill>
                <a:latin typeface="Avenir Light"/>
                <a:cs typeface="Avenir Light"/>
                <a:hlinkClick r:id="rId3"/>
              </a:rPr>
              <a:t>Sources: </a:t>
            </a:r>
            <a:endParaRPr lang="en-US" sz="1400">
              <a:solidFill>
                <a:schemeClr val="tx1">
                  <a:lumMod val="50000"/>
                </a:schemeClr>
              </a:solidFill>
              <a:latin typeface="Avenir Light"/>
              <a:cs typeface="Avenir Light"/>
            </a:endParaRPr>
          </a:p>
          <a:p>
            <a:pPr marL="171450"/>
            <a:r>
              <a:rPr lang="en-US" sz="1400">
                <a:latin typeface="Avenir Light"/>
                <a:hlinkClick r:id="rId4"/>
              </a:rPr>
              <a:t>Understanding Literacy &amp; Numeracy | Health Literacy | CDC</a:t>
            </a:r>
            <a:endParaRPr lang="en-US" sz="1400">
              <a:solidFill>
                <a:schemeClr val="tx1">
                  <a:lumMod val="50000"/>
                </a:schemeClr>
              </a:solidFill>
              <a:latin typeface="Avenir Light"/>
              <a:cs typeface="Avenir Light"/>
              <a:hlinkClick r:id="rId3"/>
            </a:endParaRPr>
          </a:p>
          <a:p>
            <a:pPr marL="171450"/>
            <a:r>
              <a:rPr lang="en-US" sz="1400">
                <a:solidFill>
                  <a:schemeClr val="tx1">
                    <a:lumMod val="50000"/>
                  </a:schemeClr>
                </a:solidFill>
                <a:latin typeface="Avenir Light"/>
                <a:cs typeface="Avenir Light"/>
                <a:hlinkClick r:id="rId3"/>
              </a:rPr>
              <a:t>Source: National Assessment of Adult Literacy 2003 </a:t>
            </a:r>
            <a:endParaRPr lang="en-US" sz="1400">
              <a:solidFill>
                <a:schemeClr val="tx1">
                  <a:lumMod val="50000"/>
                </a:schemeClr>
              </a:solidFill>
              <a:latin typeface="Avenir Light"/>
              <a:cs typeface="Avenir Light"/>
            </a:endParaRPr>
          </a:p>
          <a:p>
            <a:pPr marL="171450"/>
            <a:r>
              <a:rPr lang="en-US" sz="1400">
                <a:latin typeface="Avenir Light"/>
                <a:hlinkClick r:id="rId5"/>
              </a:rPr>
              <a:t>Program for the International Assessment for Adult Competencies (PIAAC)</a:t>
            </a:r>
            <a:endParaRPr lang="en-US" sz="1400">
              <a:solidFill>
                <a:schemeClr val="tx1">
                  <a:lumMod val="50000"/>
                </a:schemeClr>
              </a:solidFill>
              <a:latin typeface="Avenir Light"/>
              <a:cs typeface="Avenir Light"/>
            </a:endParaRPr>
          </a:p>
        </p:txBody>
      </p:sp>
      <p:graphicFrame>
        <p:nvGraphicFramePr>
          <p:cNvPr id="14" name="Table 13">
            <a:extLst>
              <a:ext uri="{FF2B5EF4-FFF2-40B4-BE49-F238E27FC236}">
                <a16:creationId xmlns:a16="http://schemas.microsoft.com/office/drawing/2014/main" id="{108EF8A5-8190-3FA2-248E-B69A6C7A84FB}"/>
              </a:ext>
            </a:extLst>
          </p:cNvPr>
          <p:cNvGraphicFramePr>
            <a:graphicFrameLocks noGrp="1"/>
          </p:cNvGraphicFramePr>
          <p:nvPr>
            <p:extLst>
              <p:ext uri="{D42A27DB-BD31-4B8C-83A1-F6EECF244321}">
                <p14:modId xmlns:p14="http://schemas.microsoft.com/office/powerpoint/2010/main" val="922653542"/>
              </p:ext>
            </p:extLst>
          </p:nvPr>
        </p:nvGraphicFramePr>
        <p:xfrm>
          <a:off x="245141" y="2668363"/>
          <a:ext cx="8471436" cy="3271520"/>
        </p:xfrm>
        <a:graphic>
          <a:graphicData uri="http://schemas.openxmlformats.org/drawingml/2006/table">
            <a:tbl>
              <a:tblPr firstRow="1" bandRow="1">
                <a:tableStyleId>{21E4AEA4-8DFA-4A89-87EB-49C32662AFE0}</a:tableStyleId>
              </a:tblPr>
              <a:tblGrid>
                <a:gridCol w="4235718">
                  <a:extLst>
                    <a:ext uri="{9D8B030D-6E8A-4147-A177-3AD203B41FA5}">
                      <a16:colId xmlns:a16="http://schemas.microsoft.com/office/drawing/2014/main" val="1609425743"/>
                    </a:ext>
                  </a:extLst>
                </a:gridCol>
                <a:gridCol w="4235718">
                  <a:extLst>
                    <a:ext uri="{9D8B030D-6E8A-4147-A177-3AD203B41FA5}">
                      <a16:colId xmlns:a16="http://schemas.microsoft.com/office/drawing/2014/main" val="1052486430"/>
                    </a:ext>
                  </a:extLst>
                </a:gridCol>
              </a:tblGrid>
              <a:tr h="370840">
                <a:tc gridSpan="2">
                  <a:txBody>
                    <a:bodyPr/>
                    <a:lstStyle/>
                    <a:p>
                      <a:pPr algn="ctr"/>
                      <a:r>
                        <a:rPr lang="en-US"/>
                        <a:t>Categories of Assessment Used for Testing Literacy Level</a:t>
                      </a:r>
                    </a:p>
                  </a:txBody>
                  <a:tcPr/>
                </a:tc>
                <a:tc hMerge="1">
                  <a:txBody>
                    <a:bodyPr/>
                    <a:lstStyle/>
                    <a:p>
                      <a:endParaRPr lang="en-US"/>
                    </a:p>
                  </a:txBody>
                  <a:tcPr/>
                </a:tc>
                <a:extLst>
                  <a:ext uri="{0D108BD9-81ED-4DB2-BD59-A6C34878D82A}">
                    <a16:rowId xmlns:a16="http://schemas.microsoft.com/office/drawing/2014/main" val="3734523720"/>
                  </a:ext>
                </a:extLst>
              </a:tr>
              <a:tr h="370840">
                <a:tc>
                  <a:txBody>
                    <a:bodyPr/>
                    <a:lstStyle/>
                    <a:p>
                      <a:pPr algn="ctr"/>
                      <a:r>
                        <a:rPr lang="en-US" b="1">
                          <a:solidFill>
                            <a:srgbClr val="231F20"/>
                          </a:solidFill>
                        </a:rPr>
                        <a:t>NAAL</a:t>
                      </a:r>
                    </a:p>
                  </a:txBody>
                  <a:tcPr/>
                </a:tc>
                <a:tc>
                  <a:txBody>
                    <a:bodyPr/>
                    <a:lstStyle/>
                    <a:p>
                      <a:pPr algn="ctr"/>
                      <a:r>
                        <a:rPr lang="en-US" b="1">
                          <a:solidFill>
                            <a:srgbClr val="231F20"/>
                          </a:solidFill>
                        </a:rPr>
                        <a:t>PIAAC</a:t>
                      </a:r>
                    </a:p>
                  </a:txBody>
                  <a:tcPr/>
                </a:tc>
                <a:extLst>
                  <a:ext uri="{0D108BD9-81ED-4DB2-BD59-A6C34878D82A}">
                    <a16:rowId xmlns:a16="http://schemas.microsoft.com/office/drawing/2014/main" val="2568963001"/>
                  </a:ext>
                </a:extLst>
              </a:tr>
              <a:tr h="370840">
                <a:tc>
                  <a:txBody>
                    <a:bodyPr/>
                    <a:lstStyle/>
                    <a:p>
                      <a:pPr marL="342900" indent="-342900">
                        <a:spcAft>
                          <a:spcPts val="0"/>
                        </a:spcAft>
                        <a:buAutoNum type="arabicPeriod"/>
                      </a:pPr>
                      <a:r>
                        <a:rPr lang="en-US" sz="1600" b="1">
                          <a:solidFill>
                            <a:schemeClr val="tx1">
                              <a:lumMod val="50000"/>
                            </a:schemeClr>
                          </a:solidFill>
                        </a:rPr>
                        <a:t>Written and Spoken Language </a:t>
                      </a:r>
                      <a:r>
                        <a:rPr lang="en-US" sz="1600">
                          <a:solidFill>
                            <a:schemeClr val="tx1">
                              <a:lumMod val="50000"/>
                            </a:schemeClr>
                          </a:solidFill>
                        </a:rPr>
                        <a:t>(Prose)</a:t>
                      </a:r>
                    </a:p>
                    <a:p>
                      <a:pPr marL="688975" lvl="1" indent="-174625">
                        <a:spcAft>
                          <a:spcPts val="0"/>
                        </a:spcAft>
                        <a:buFont typeface="Arial" panose="020B0604020202020204" pitchFamily="34" charset="0"/>
                        <a:buChar char="•"/>
                      </a:pPr>
                      <a:r>
                        <a:rPr lang="en-US" sz="1600">
                          <a:solidFill>
                            <a:schemeClr val="tx1">
                              <a:lumMod val="50000"/>
                            </a:schemeClr>
                          </a:solidFill>
                        </a:rPr>
                        <a:t>Brochures</a:t>
                      </a:r>
                    </a:p>
                    <a:p>
                      <a:pPr marL="688975" lvl="1" indent="-174625">
                        <a:spcAft>
                          <a:spcPts val="0"/>
                        </a:spcAft>
                        <a:buFont typeface="Arial" panose="020B0604020202020204" pitchFamily="34" charset="0"/>
                        <a:buChar char="•"/>
                      </a:pPr>
                      <a:r>
                        <a:rPr lang="en-US" sz="1600">
                          <a:solidFill>
                            <a:schemeClr val="tx1">
                              <a:lumMod val="50000"/>
                            </a:schemeClr>
                          </a:solidFill>
                        </a:rPr>
                        <a:t>Instructional materials</a:t>
                      </a:r>
                    </a:p>
                    <a:p>
                      <a:pPr marL="342900" indent="-342900">
                        <a:spcAft>
                          <a:spcPts val="0"/>
                        </a:spcAft>
                        <a:buAutoNum type="arabicPeriod"/>
                      </a:pPr>
                      <a:r>
                        <a:rPr lang="en-US" sz="1600" b="1">
                          <a:solidFill>
                            <a:schemeClr val="tx1">
                              <a:lumMod val="50000"/>
                            </a:schemeClr>
                          </a:solidFill>
                        </a:rPr>
                        <a:t>Information with Numbers </a:t>
                      </a:r>
                      <a:r>
                        <a:rPr lang="en-US" sz="1600">
                          <a:solidFill>
                            <a:schemeClr val="tx1">
                              <a:lumMod val="50000"/>
                            </a:schemeClr>
                          </a:solidFill>
                        </a:rPr>
                        <a:t>(Numeracy)</a:t>
                      </a:r>
                    </a:p>
                    <a:p>
                      <a:pPr marL="688975" lvl="1" indent="-174625">
                        <a:spcAft>
                          <a:spcPts val="0"/>
                        </a:spcAft>
                        <a:buFont typeface="Arial" panose="020B0604020202020204" pitchFamily="34" charset="0"/>
                        <a:buChar char="•"/>
                      </a:pPr>
                      <a:r>
                        <a:rPr lang="en-US" sz="1600">
                          <a:solidFill>
                            <a:schemeClr val="tx1">
                              <a:lumMod val="50000"/>
                            </a:schemeClr>
                          </a:solidFill>
                        </a:rPr>
                        <a:t>Nutrition information</a:t>
                      </a:r>
                    </a:p>
                    <a:p>
                      <a:pPr marL="688975" lvl="1" indent="-174625">
                        <a:spcAft>
                          <a:spcPts val="0"/>
                        </a:spcAft>
                        <a:buFont typeface="Arial" panose="020B0604020202020204" pitchFamily="34" charset="0"/>
                        <a:buChar char="•"/>
                      </a:pPr>
                      <a:r>
                        <a:rPr lang="en-US" sz="1600">
                          <a:solidFill>
                            <a:schemeClr val="tx1">
                              <a:lumMod val="50000"/>
                            </a:schemeClr>
                          </a:solidFill>
                        </a:rPr>
                        <a:t>Medication instructions</a:t>
                      </a:r>
                    </a:p>
                    <a:p>
                      <a:pPr marL="342900" indent="-342900">
                        <a:spcAft>
                          <a:spcPts val="0"/>
                        </a:spcAft>
                        <a:buAutoNum type="arabicPeriod"/>
                      </a:pPr>
                      <a:r>
                        <a:rPr lang="en-US" sz="1600" b="1">
                          <a:solidFill>
                            <a:schemeClr val="tx1">
                              <a:lumMod val="50000"/>
                            </a:schemeClr>
                          </a:solidFill>
                        </a:rPr>
                        <a:t>Documents</a:t>
                      </a:r>
                    </a:p>
                    <a:p>
                      <a:pPr marL="688975" lvl="1" indent="-174625">
                        <a:spcAft>
                          <a:spcPts val="0"/>
                        </a:spcAft>
                        <a:buFont typeface="Arial" panose="020B0604020202020204" pitchFamily="34" charset="0"/>
                        <a:buChar char="•"/>
                      </a:pPr>
                      <a:r>
                        <a:rPr lang="en-US" sz="1600">
                          <a:solidFill>
                            <a:schemeClr val="tx1">
                              <a:lumMod val="50000"/>
                            </a:schemeClr>
                          </a:solidFill>
                        </a:rPr>
                        <a:t>Intake forms</a:t>
                      </a:r>
                    </a:p>
                    <a:p>
                      <a:pPr marL="688975" lvl="1" indent="-174625">
                        <a:spcAft>
                          <a:spcPts val="0"/>
                        </a:spcAft>
                        <a:buFont typeface="Arial" panose="020B0604020202020204" pitchFamily="34" charset="0"/>
                        <a:buChar char="•"/>
                      </a:pPr>
                      <a:r>
                        <a:rPr lang="en-US" sz="1600">
                          <a:solidFill>
                            <a:schemeClr val="tx1">
                              <a:lumMod val="50000"/>
                            </a:schemeClr>
                          </a:solidFill>
                        </a:rPr>
                        <a:t>Insurance paperwork</a:t>
                      </a:r>
                      <a:endParaRPr lang="en-US"/>
                    </a:p>
                  </a:txBody>
                  <a:tcPr/>
                </a:tc>
                <a:tc>
                  <a:txBody>
                    <a:bodyPr/>
                    <a:lstStyle/>
                    <a:p>
                      <a:pPr marL="342900" indent="-342900" algn="l">
                        <a:buFont typeface="+mj-lt"/>
                        <a:buAutoNum type="arabicPeriod"/>
                      </a:pPr>
                      <a:r>
                        <a:rPr lang="en-US" sz="1600" b="1">
                          <a:solidFill>
                            <a:srgbClr val="231F20"/>
                          </a:solidFill>
                        </a:rPr>
                        <a:t>Literacy</a:t>
                      </a:r>
                      <a:r>
                        <a:rPr lang="en-US" sz="1600">
                          <a:solidFill>
                            <a:srgbClr val="231F20"/>
                          </a:solidFill>
                        </a:rPr>
                        <a:t>                                                        (Read and Understand Written text)</a:t>
                      </a:r>
                    </a:p>
                    <a:p>
                      <a:pPr marL="342900" indent="-342900" algn="l">
                        <a:buFont typeface="+mj-lt"/>
                        <a:buAutoNum type="arabicPeriod"/>
                      </a:pPr>
                      <a:r>
                        <a:rPr lang="en-US" sz="1600" b="1">
                          <a:solidFill>
                            <a:srgbClr val="231F20"/>
                          </a:solidFill>
                        </a:rPr>
                        <a:t>Numeracy</a:t>
                      </a:r>
                      <a:r>
                        <a:rPr lang="en-US" sz="1600">
                          <a:solidFill>
                            <a:srgbClr val="231F20"/>
                          </a:solidFill>
                        </a:rPr>
                        <a:t>                                                       (Ability to use, apply, interpret, and communicate mathematical information and ideas)</a:t>
                      </a:r>
                    </a:p>
                    <a:p>
                      <a:pPr marL="342900" indent="-342900" algn="l">
                        <a:buFont typeface="+mj-lt"/>
                        <a:buAutoNum type="arabicPeriod"/>
                      </a:pPr>
                      <a:r>
                        <a:rPr lang="en-US" sz="1600" b="1">
                          <a:solidFill>
                            <a:srgbClr val="231F20"/>
                          </a:solidFill>
                        </a:rPr>
                        <a:t>Problem Solving in Technology-rich Environments                                             </a:t>
                      </a:r>
                      <a:r>
                        <a:rPr lang="en-US" sz="1600">
                          <a:solidFill>
                            <a:srgbClr val="231F20"/>
                          </a:solidFill>
                        </a:rPr>
                        <a:t>(Use technology to solve problems and accomplish tasks.</a:t>
                      </a:r>
                    </a:p>
                  </a:txBody>
                  <a:tcPr/>
                </a:tc>
                <a:extLst>
                  <a:ext uri="{0D108BD9-81ED-4DB2-BD59-A6C34878D82A}">
                    <a16:rowId xmlns:a16="http://schemas.microsoft.com/office/drawing/2014/main" val="1189167934"/>
                  </a:ext>
                </a:extLst>
              </a:tr>
            </a:tbl>
          </a:graphicData>
        </a:graphic>
      </p:graphicFrame>
    </p:spTree>
    <p:extLst>
      <p:ext uri="{BB962C8B-B14F-4D97-AF65-F5344CB8AC3E}">
        <p14:creationId xmlns:p14="http://schemas.microsoft.com/office/powerpoint/2010/main" val="2277732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6E3E3-91FC-476C-83D9-DB3E591896CB}"/>
              </a:ext>
            </a:extLst>
          </p:cNvPr>
          <p:cNvSpPr>
            <a:spLocks noGrp="1"/>
          </p:cNvSpPr>
          <p:nvPr>
            <p:ph type="title"/>
          </p:nvPr>
        </p:nvSpPr>
        <p:spPr/>
        <p:txBody>
          <a:bodyPr/>
          <a:lstStyle/>
          <a:p>
            <a:r>
              <a:rPr lang="en-US"/>
              <a:t>How Is Health Literacy Measured?  3 domains</a:t>
            </a:r>
          </a:p>
        </p:txBody>
      </p:sp>
      <p:sp>
        <p:nvSpPr>
          <p:cNvPr id="6" name="TextBox 5">
            <a:extLst>
              <a:ext uri="{FF2B5EF4-FFF2-40B4-BE49-F238E27FC236}">
                <a16:creationId xmlns:a16="http://schemas.microsoft.com/office/drawing/2014/main" id="{04A0EA55-6620-4DAA-915A-3E7C7A647884}"/>
              </a:ext>
            </a:extLst>
          </p:cNvPr>
          <p:cNvSpPr txBox="1"/>
          <p:nvPr/>
        </p:nvSpPr>
        <p:spPr>
          <a:xfrm>
            <a:off x="457203" y="6475254"/>
            <a:ext cx="8201025" cy="246221"/>
          </a:xfrm>
          <a:prstGeom prst="rect">
            <a:avLst/>
          </a:prstGeom>
          <a:noFill/>
        </p:spPr>
        <p:txBody>
          <a:bodyPr wrap="square" lIns="0" tIns="0" rIns="0" bIns="0" rtlCol="0">
            <a:spAutoFit/>
          </a:bodyPr>
          <a:lstStyle/>
          <a:p>
            <a:r>
              <a:rPr lang="en-US" sz="1600">
                <a:solidFill>
                  <a:schemeClr val="tx1">
                    <a:lumMod val="50000"/>
                  </a:schemeClr>
                </a:solidFill>
                <a:latin typeface="Avenir Light"/>
                <a:cs typeface="Avenir Light"/>
                <a:hlinkClick r:id="rId3">
                  <a:extLst>
                    <a:ext uri="{A12FA001-AC4F-418D-AE19-62706E023703}">
                      <ahyp:hlinkClr xmlns:ahyp="http://schemas.microsoft.com/office/drawing/2018/hyperlinkcolor" val="tx"/>
                    </a:ext>
                  </a:extLst>
                </a:hlinkClick>
              </a:rPr>
              <a:t>Source: National Assessment of Adult Literacy, 2003 </a:t>
            </a:r>
            <a:endParaRPr lang="en-US" sz="1600">
              <a:solidFill>
                <a:schemeClr val="tx1">
                  <a:lumMod val="50000"/>
                </a:schemeClr>
              </a:solidFill>
              <a:latin typeface="Avenir Light"/>
              <a:cs typeface="Avenir Light"/>
            </a:endParaRPr>
          </a:p>
        </p:txBody>
      </p:sp>
      <p:pic>
        <p:nvPicPr>
          <p:cNvPr id="15" name="Picture 14">
            <a:extLst>
              <a:ext uri="{FF2B5EF4-FFF2-40B4-BE49-F238E27FC236}">
                <a16:creationId xmlns:a16="http://schemas.microsoft.com/office/drawing/2014/main" id="{85FB6CDB-08DF-4BF2-9786-B43EDE346605}"/>
              </a:ext>
            </a:extLst>
          </p:cNvPr>
          <p:cNvPicPr>
            <a:picLocks noChangeAspect="1"/>
          </p:cNvPicPr>
          <p:nvPr/>
        </p:nvPicPr>
        <p:blipFill>
          <a:blip r:embed="rId4"/>
          <a:stretch>
            <a:fillRect/>
          </a:stretch>
        </p:blipFill>
        <p:spPr>
          <a:xfrm>
            <a:off x="6160219" y="1709966"/>
            <a:ext cx="2251709" cy="1504893"/>
          </a:xfrm>
          <a:prstGeom prst="rect">
            <a:avLst/>
          </a:prstGeom>
          <a:ln>
            <a:solidFill>
              <a:schemeClr val="tx1">
                <a:lumMod val="50000"/>
              </a:schemeClr>
            </a:solidFill>
          </a:ln>
        </p:spPr>
      </p:pic>
      <p:pic>
        <p:nvPicPr>
          <p:cNvPr id="17" name="Picture 16">
            <a:extLst>
              <a:ext uri="{FF2B5EF4-FFF2-40B4-BE49-F238E27FC236}">
                <a16:creationId xmlns:a16="http://schemas.microsoft.com/office/drawing/2014/main" id="{262CF197-DF59-478F-8846-1958A4724B70}"/>
              </a:ext>
            </a:extLst>
          </p:cNvPr>
          <p:cNvPicPr>
            <a:picLocks noChangeAspect="1"/>
          </p:cNvPicPr>
          <p:nvPr/>
        </p:nvPicPr>
        <p:blipFill>
          <a:blip r:embed="rId5"/>
          <a:stretch>
            <a:fillRect/>
          </a:stretch>
        </p:blipFill>
        <p:spPr>
          <a:xfrm>
            <a:off x="6160219" y="3424295"/>
            <a:ext cx="2251709" cy="1504892"/>
          </a:xfrm>
          <a:prstGeom prst="rect">
            <a:avLst/>
          </a:prstGeom>
          <a:ln>
            <a:solidFill>
              <a:schemeClr val="tx1">
                <a:lumMod val="50000"/>
              </a:schemeClr>
            </a:solidFill>
          </a:ln>
        </p:spPr>
      </p:pic>
      <p:pic>
        <p:nvPicPr>
          <p:cNvPr id="19" name="Picture 18">
            <a:extLst>
              <a:ext uri="{FF2B5EF4-FFF2-40B4-BE49-F238E27FC236}">
                <a16:creationId xmlns:a16="http://schemas.microsoft.com/office/drawing/2014/main" id="{875D5AF4-AA7C-4242-98D7-E8D28876D659}"/>
              </a:ext>
            </a:extLst>
          </p:cNvPr>
          <p:cNvPicPr>
            <a:picLocks noChangeAspect="1"/>
          </p:cNvPicPr>
          <p:nvPr/>
        </p:nvPicPr>
        <p:blipFill>
          <a:blip r:embed="rId6"/>
          <a:stretch>
            <a:fillRect/>
          </a:stretch>
        </p:blipFill>
        <p:spPr>
          <a:xfrm>
            <a:off x="6160218" y="5104090"/>
            <a:ext cx="2251709" cy="1536973"/>
          </a:xfrm>
          <a:prstGeom prst="rect">
            <a:avLst/>
          </a:prstGeom>
          <a:ln>
            <a:solidFill>
              <a:schemeClr val="tx1">
                <a:lumMod val="50000"/>
              </a:schemeClr>
            </a:solidFill>
          </a:ln>
        </p:spPr>
      </p:pic>
      <p:sp>
        <p:nvSpPr>
          <p:cNvPr id="3" name="TextBox 2">
            <a:extLst>
              <a:ext uri="{FF2B5EF4-FFF2-40B4-BE49-F238E27FC236}">
                <a16:creationId xmlns:a16="http://schemas.microsoft.com/office/drawing/2014/main" id="{B81D329B-7F08-4161-9B9A-BA14B3406152}"/>
              </a:ext>
            </a:extLst>
          </p:cNvPr>
          <p:cNvSpPr txBox="1"/>
          <p:nvPr/>
        </p:nvSpPr>
        <p:spPr>
          <a:xfrm>
            <a:off x="353178" y="2243007"/>
            <a:ext cx="5408342" cy="3631763"/>
          </a:xfrm>
          <a:prstGeom prst="rect">
            <a:avLst/>
          </a:prstGeom>
          <a:noFill/>
        </p:spPr>
        <p:txBody>
          <a:bodyPr wrap="square" lIns="0" tIns="0" rIns="0" bIns="0" rtlCol="0">
            <a:spAutoFit/>
          </a:bodyPr>
          <a:lstStyle/>
          <a:p>
            <a:pPr marL="0" indent="0">
              <a:lnSpc>
                <a:spcPct val="100000"/>
              </a:lnSpc>
              <a:spcAft>
                <a:spcPts val="0"/>
              </a:spcAft>
              <a:buNone/>
            </a:pPr>
            <a:endParaRPr lang="en-US" sz="1800" b="1">
              <a:solidFill>
                <a:schemeClr val="accent3"/>
              </a:solidFill>
            </a:endParaRPr>
          </a:p>
          <a:p>
            <a:pPr marL="687387" lvl="1" indent="-342900">
              <a:lnSpc>
                <a:spcPct val="100000"/>
              </a:lnSpc>
              <a:spcAft>
                <a:spcPts val="1200"/>
              </a:spcAft>
              <a:buFont typeface="+mj-lt"/>
              <a:buAutoNum type="arabicPeriod"/>
            </a:pPr>
            <a:r>
              <a:rPr lang="en-US" sz="1800" b="1">
                <a:solidFill>
                  <a:schemeClr val="accent3"/>
                </a:solidFill>
              </a:rPr>
              <a:t>Prevention/Self-Care: </a:t>
            </a:r>
            <a:r>
              <a:rPr lang="en-US" sz="1800">
                <a:solidFill>
                  <a:schemeClr val="tx1">
                    <a:lumMod val="50000"/>
                  </a:schemeClr>
                </a:solidFill>
              </a:rPr>
              <a:t>Day-to-day actions to stay healthy and manage your health conditions</a:t>
            </a:r>
          </a:p>
          <a:p>
            <a:pPr marL="687387" lvl="1" indent="-342900">
              <a:lnSpc>
                <a:spcPct val="100000"/>
              </a:lnSpc>
              <a:spcAft>
                <a:spcPts val="1200"/>
              </a:spcAft>
              <a:buFont typeface="+mj-lt"/>
              <a:buAutoNum type="arabicPeriod"/>
            </a:pPr>
            <a:r>
              <a:rPr lang="en-US" sz="1800" b="1">
                <a:solidFill>
                  <a:schemeClr val="accent3"/>
                </a:solidFill>
              </a:rPr>
              <a:t>Clinical: </a:t>
            </a:r>
            <a:r>
              <a:rPr lang="en-US" sz="1800">
                <a:solidFill>
                  <a:schemeClr val="tx1">
                    <a:lumMod val="50000"/>
                  </a:schemeClr>
                </a:solidFill>
              </a:rPr>
              <a:t>Your relationship with your providers, especially in communication and taking an active role in decision-making and following health recommendations</a:t>
            </a:r>
          </a:p>
          <a:p>
            <a:pPr marL="687387" lvl="1" indent="-342900">
              <a:lnSpc>
                <a:spcPct val="100000"/>
              </a:lnSpc>
              <a:spcAft>
                <a:spcPts val="1200"/>
              </a:spcAft>
              <a:buFont typeface="+mj-lt"/>
              <a:buAutoNum type="arabicPeriod"/>
            </a:pPr>
            <a:r>
              <a:rPr lang="en-US" sz="1800" b="1">
                <a:solidFill>
                  <a:schemeClr val="accent3"/>
                </a:solidFill>
              </a:rPr>
              <a:t>Navigation of the Health Care </a:t>
            </a:r>
            <a:r>
              <a:rPr lang="en-US" b="1">
                <a:solidFill>
                  <a:schemeClr val="accent3"/>
                </a:solidFill>
              </a:rPr>
              <a:t>System: </a:t>
            </a:r>
            <a:r>
              <a:rPr lang="en-US" sz="1800">
                <a:solidFill>
                  <a:schemeClr val="tx1">
                    <a:lumMod val="50000"/>
                  </a:schemeClr>
                </a:solidFill>
              </a:rPr>
              <a:t>The way you understand the healthcare system and health services available to you, including coverage, eligibility, and consent</a:t>
            </a:r>
          </a:p>
        </p:txBody>
      </p:sp>
      <p:sp>
        <p:nvSpPr>
          <p:cNvPr id="4" name="Slide Number Placeholder 3">
            <a:extLst>
              <a:ext uri="{FF2B5EF4-FFF2-40B4-BE49-F238E27FC236}">
                <a16:creationId xmlns:a16="http://schemas.microsoft.com/office/drawing/2014/main" id="{37709EFB-603E-4A49-B7D8-5E30AC07C0D3}"/>
              </a:ext>
            </a:extLst>
          </p:cNvPr>
          <p:cNvSpPr>
            <a:spLocks noGrp="1"/>
          </p:cNvSpPr>
          <p:nvPr>
            <p:ph type="sldNum" sz="quarter" idx="12"/>
          </p:nvPr>
        </p:nvSpPr>
        <p:spPr/>
        <p:txBody>
          <a:bodyPr/>
          <a:lstStyle/>
          <a:p>
            <a:fld id="{CFBA6597-D7DA-DC49-90B6-6291F05CD5D3}" type="slidenum">
              <a:rPr lang="en-US" smtClean="0"/>
              <a:t>16</a:t>
            </a:fld>
            <a:endParaRPr lang="en-US"/>
          </a:p>
        </p:txBody>
      </p:sp>
      <p:sp>
        <p:nvSpPr>
          <p:cNvPr id="5" name="TextBox 4">
            <a:extLst>
              <a:ext uri="{FF2B5EF4-FFF2-40B4-BE49-F238E27FC236}">
                <a16:creationId xmlns:a16="http://schemas.microsoft.com/office/drawing/2014/main" id="{05C0C1EF-656B-4A54-BF47-D6B057BDFC5B}"/>
              </a:ext>
            </a:extLst>
          </p:cNvPr>
          <p:cNvSpPr txBox="1"/>
          <p:nvPr/>
        </p:nvSpPr>
        <p:spPr>
          <a:xfrm>
            <a:off x="353178" y="1476970"/>
            <a:ext cx="5583165" cy="861774"/>
          </a:xfrm>
          <a:prstGeom prst="rect">
            <a:avLst/>
          </a:prstGeom>
          <a:noFill/>
        </p:spPr>
        <p:txBody>
          <a:bodyPr wrap="square" lIns="0" tIns="0" rIns="0" bIns="0" rtlCol="0">
            <a:spAutoFit/>
          </a:bodyPr>
          <a:lstStyle/>
          <a:p>
            <a:pPr algn="ctr"/>
            <a:r>
              <a:rPr lang="en-US" sz="2000" b="1">
                <a:solidFill>
                  <a:schemeClr val="accent3"/>
                </a:solidFill>
              </a:rPr>
              <a:t>Health literacy is measured by a person’s ability to perform tasks across 3 domains: </a:t>
            </a:r>
          </a:p>
          <a:p>
            <a:endParaRPr lang="en-US" sz="1600">
              <a:solidFill>
                <a:schemeClr val="tx2"/>
              </a:solidFill>
              <a:latin typeface="Avenir Light"/>
              <a:cs typeface="Avenir Light"/>
            </a:endParaRPr>
          </a:p>
        </p:txBody>
      </p:sp>
    </p:spTree>
    <p:extLst>
      <p:ext uri="{BB962C8B-B14F-4D97-AF65-F5344CB8AC3E}">
        <p14:creationId xmlns:p14="http://schemas.microsoft.com/office/powerpoint/2010/main" val="3844741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6E3E3-91FC-476C-83D9-DB3E591896CB}"/>
              </a:ext>
            </a:extLst>
          </p:cNvPr>
          <p:cNvSpPr>
            <a:spLocks noGrp="1"/>
          </p:cNvSpPr>
          <p:nvPr>
            <p:ph type="title"/>
          </p:nvPr>
        </p:nvSpPr>
        <p:spPr/>
        <p:txBody>
          <a:bodyPr/>
          <a:lstStyle/>
          <a:p>
            <a:r>
              <a:rPr lang="en-US"/>
              <a:t>How is Health Literacy Scored Through NAAL? </a:t>
            </a:r>
          </a:p>
        </p:txBody>
      </p:sp>
      <p:graphicFrame>
        <p:nvGraphicFramePr>
          <p:cNvPr id="3" name="Table 4">
            <a:extLst>
              <a:ext uri="{FF2B5EF4-FFF2-40B4-BE49-F238E27FC236}">
                <a16:creationId xmlns:a16="http://schemas.microsoft.com/office/drawing/2014/main" id="{D49A8F5D-45BD-45FA-8CB2-02BC384C209E}"/>
              </a:ext>
            </a:extLst>
          </p:cNvPr>
          <p:cNvGraphicFramePr>
            <a:graphicFrameLocks noGrp="1"/>
          </p:cNvGraphicFramePr>
          <p:nvPr>
            <p:extLst>
              <p:ext uri="{D42A27DB-BD31-4B8C-83A1-F6EECF244321}">
                <p14:modId xmlns:p14="http://schemas.microsoft.com/office/powerpoint/2010/main" val="2071117387"/>
              </p:ext>
            </p:extLst>
          </p:nvPr>
        </p:nvGraphicFramePr>
        <p:xfrm>
          <a:off x="454407" y="2151563"/>
          <a:ext cx="8235186" cy="4368033"/>
        </p:xfrm>
        <a:graphic>
          <a:graphicData uri="http://schemas.openxmlformats.org/drawingml/2006/table">
            <a:tbl>
              <a:tblPr firstRow="1" firstCol="1" bandRow="1">
                <a:tableStyleId>{5C22544A-7EE6-4342-B048-85BDC9FD1C3A}</a:tableStyleId>
              </a:tblPr>
              <a:tblGrid>
                <a:gridCol w="2233037">
                  <a:extLst>
                    <a:ext uri="{9D8B030D-6E8A-4147-A177-3AD203B41FA5}">
                      <a16:colId xmlns:a16="http://schemas.microsoft.com/office/drawing/2014/main" val="642394413"/>
                    </a:ext>
                  </a:extLst>
                </a:gridCol>
                <a:gridCol w="6002149">
                  <a:extLst>
                    <a:ext uri="{9D8B030D-6E8A-4147-A177-3AD203B41FA5}">
                      <a16:colId xmlns:a16="http://schemas.microsoft.com/office/drawing/2014/main" val="4120223072"/>
                    </a:ext>
                  </a:extLst>
                </a:gridCol>
              </a:tblGrid>
              <a:tr h="847980">
                <a:tc>
                  <a:txBody>
                    <a:bodyPr/>
                    <a:lstStyle/>
                    <a:p>
                      <a:pPr algn="ctr"/>
                      <a:r>
                        <a:rPr lang="en-US"/>
                        <a:t>Level</a:t>
                      </a:r>
                    </a:p>
                  </a:txBody>
                  <a:tcPr anchor="ctr">
                    <a:solidFill>
                      <a:schemeClr val="tx2"/>
                    </a:solidFill>
                  </a:tcPr>
                </a:tc>
                <a:tc>
                  <a:txBody>
                    <a:bodyPr/>
                    <a:lstStyle/>
                    <a:p>
                      <a:pPr algn="ctr"/>
                      <a:r>
                        <a:rPr lang="en-US"/>
                        <a:t>Examples of Health Tasks at This Level</a:t>
                      </a:r>
                    </a:p>
                  </a:txBody>
                  <a:tcPr anchor="ctr">
                    <a:solidFill>
                      <a:schemeClr val="tx2"/>
                    </a:solidFill>
                  </a:tcPr>
                </a:tc>
                <a:extLst>
                  <a:ext uri="{0D108BD9-81ED-4DB2-BD59-A6C34878D82A}">
                    <a16:rowId xmlns:a16="http://schemas.microsoft.com/office/drawing/2014/main" val="3294262087"/>
                  </a:ext>
                </a:extLst>
              </a:tr>
              <a:tr h="847980">
                <a:tc>
                  <a:txBody>
                    <a:bodyPr/>
                    <a:lstStyle/>
                    <a:p>
                      <a:r>
                        <a:rPr lang="en-US"/>
                        <a:t>Below Basic</a:t>
                      </a:r>
                    </a:p>
                  </a:txBody>
                  <a:tcPr anchor="ctr">
                    <a:solidFill>
                      <a:schemeClr val="tx2"/>
                    </a:solidFill>
                  </a:tcPr>
                </a:tc>
                <a:tc>
                  <a:txBody>
                    <a:bodyPr/>
                    <a:lstStyle/>
                    <a:p>
                      <a:r>
                        <a:rPr lang="en-US">
                          <a:solidFill>
                            <a:srgbClr val="002060"/>
                          </a:solidFill>
                        </a:rPr>
                        <a:t>Find and circle the date of a medical appointment on a piece of paper</a:t>
                      </a:r>
                    </a:p>
                  </a:txBody>
                  <a:tcPr anchor="ctr">
                    <a:solidFill>
                      <a:schemeClr val="tx2">
                        <a:lumMod val="40000"/>
                        <a:lumOff val="60000"/>
                      </a:schemeClr>
                    </a:solidFill>
                  </a:tcPr>
                </a:tc>
                <a:extLst>
                  <a:ext uri="{0D108BD9-81ED-4DB2-BD59-A6C34878D82A}">
                    <a16:rowId xmlns:a16="http://schemas.microsoft.com/office/drawing/2014/main" val="944022312"/>
                  </a:ext>
                </a:extLst>
              </a:tr>
              <a:tr h="847980">
                <a:tc>
                  <a:txBody>
                    <a:bodyPr/>
                    <a:lstStyle/>
                    <a:p>
                      <a:r>
                        <a:rPr lang="en-US"/>
                        <a:t>Basic</a:t>
                      </a:r>
                    </a:p>
                  </a:txBody>
                  <a:tcPr anchor="ctr">
                    <a:solidFill>
                      <a:schemeClr val="tx2"/>
                    </a:solidFill>
                  </a:tcPr>
                </a:tc>
                <a:tc>
                  <a:txBody>
                    <a:bodyPr/>
                    <a:lstStyle/>
                    <a:p>
                      <a:r>
                        <a:rPr lang="en-US">
                          <a:solidFill>
                            <a:srgbClr val="002060"/>
                          </a:solidFill>
                        </a:rPr>
                        <a:t>Recall two pieces of information from a clearly written pamphlet</a:t>
                      </a:r>
                    </a:p>
                  </a:txBody>
                  <a:tcPr anchor="ctr">
                    <a:solidFill>
                      <a:schemeClr val="tx2">
                        <a:lumMod val="20000"/>
                        <a:lumOff val="80000"/>
                      </a:schemeClr>
                    </a:solidFill>
                  </a:tcPr>
                </a:tc>
                <a:extLst>
                  <a:ext uri="{0D108BD9-81ED-4DB2-BD59-A6C34878D82A}">
                    <a16:rowId xmlns:a16="http://schemas.microsoft.com/office/drawing/2014/main" val="2396315851"/>
                  </a:ext>
                </a:extLst>
              </a:tr>
              <a:tr h="847980">
                <a:tc>
                  <a:txBody>
                    <a:bodyPr/>
                    <a:lstStyle/>
                    <a:p>
                      <a:r>
                        <a:rPr lang="en-US"/>
                        <a:t>Intermediate</a:t>
                      </a:r>
                    </a:p>
                  </a:txBody>
                  <a:tcPr anchor="ctr">
                    <a:solidFill>
                      <a:schemeClr val="tx2"/>
                    </a:solidFill>
                  </a:tcPr>
                </a:tc>
                <a:tc>
                  <a:txBody>
                    <a:bodyPr/>
                    <a:lstStyle/>
                    <a:p>
                      <a:r>
                        <a:rPr lang="en-US">
                          <a:solidFill>
                            <a:srgbClr val="002060"/>
                          </a:solidFill>
                        </a:rPr>
                        <a:t>Determine a healthy weight from a chart that compares height and weight for body mass index</a:t>
                      </a:r>
                    </a:p>
                  </a:txBody>
                  <a:tcPr anchor="ctr">
                    <a:solidFill>
                      <a:schemeClr val="tx2">
                        <a:lumMod val="40000"/>
                        <a:lumOff val="60000"/>
                      </a:schemeClr>
                    </a:solidFill>
                  </a:tcPr>
                </a:tc>
                <a:extLst>
                  <a:ext uri="{0D108BD9-81ED-4DB2-BD59-A6C34878D82A}">
                    <a16:rowId xmlns:a16="http://schemas.microsoft.com/office/drawing/2014/main" val="1944846732"/>
                  </a:ext>
                </a:extLst>
              </a:tr>
              <a:tr h="976113">
                <a:tc>
                  <a:txBody>
                    <a:bodyPr/>
                    <a:lstStyle/>
                    <a:p>
                      <a:r>
                        <a:rPr lang="en-US"/>
                        <a:t>Proficient</a:t>
                      </a:r>
                    </a:p>
                  </a:txBody>
                  <a:tcPr anchor="ctr">
                    <a:solidFill>
                      <a:schemeClr val="tx2"/>
                    </a:solidFill>
                  </a:tcPr>
                </a:tc>
                <a:tc>
                  <a:txBody>
                    <a:bodyPr/>
                    <a:lstStyle/>
                    <a:p>
                      <a:r>
                        <a:rPr lang="en-US">
                          <a:solidFill>
                            <a:srgbClr val="002060"/>
                          </a:solidFill>
                        </a:rPr>
                        <a:t>Infer the meaning of a medical term from context</a:t>
                      </a:r>
                    </a:p>
                  </a:txBody>
                  <a:tcPr anchor="ctr">
                    <a:solidFill>
                      <a:schemeClr val="tx2">
                        <a:lumMod val="20000"/>
                        <a:lumOff val="80000"/>
                      </a:schemeClr>
                    </a:solidFill>
                  </a:tcPr>
                </a:tc>
                <a:extLst>
                  <a:ext uri="{0D108BD9-81ED-4DB2-BD59-A6C34878D82A}">
                    <a16:rowId xmlns:a16="http://schemas.microsoft.com/office/drawing/2014/main" val="717393243"/>
                  </a:ext>
                </a:extLst>
              </a:tr>
            </a:tbl>
          </a:graphicData>
        </a:graphic>
      </p:graphicFrame>
      <p:sp>
        <p:nvSpPr>
          <p:cNvPr id="6" name="TextBox 5">
            <a:extLst>
              <a:ext uri="{FF2B5EF4-FFF2-40B4-BE49-F238E27FC236}">
                <a16:creationId xmlns:a16="http://schemas.microsoft.com/office/drawing/2014/main" id="{A5EFE31C-0C64-4B3C-AF74-C23817E741FD}"/>
              </a:ext>
            </a:extLst>
          </p:cNvPr>
          <p:cNvSpPr txBox="1"/>
          <p:nvPr/>
        </p:nvSpPr>
        <p:spPr>
          <a:xfrm>
            <a:off x="348763" y="6567834"/>
            <a:ext cx="8201025" cy="246221"/>
          </a:xfrm>
          <a:prstGeom prst="rect">
            <a:avLst/>
          </a:prstGeom>
          <a:noFill/>
        </p:spPr>
        <p:txBody>
          <a:bodyPr wrap="square" lIns="0" tIns="0" rIns="0" bIns="0" rtlCol="0">
            <a:spAutoFit/>
          </a:bodyPr>
          <a:lstStyle/>
          <a:p>
            <a:r>
              <a:rPr lang="en-US" sz="1600">
                <a:solidFill>
                  <a:schemeClr val="tx1">
                    <a:lumMod val="50000"/>
                  </a:schemeClr>
                </a:solidFill>
                <a:latin typeface="Avenir Light"/>
                <a:cs typeface="Avenir Light"/>
                <a:hlinkClick r:id="rId3">
                  <a:extLst>
                    <a:ext uri="{A12FA001-AC4F-418D-AE19-62706E023703}">
                      <ahyp:hlinkClr xmlns:ahyp="http://schemas.microsoft.com/office/drawing/2018/hyperlinkcolor" val="tx"/>
                    </a:ext>
                  </a:extLst>
                </a:hlinkClick>
              </a:rPr>
              <a:t>Source: National Assessment of Adult Literacy 2003 </a:t>
            </a:r>
            <a:endParaRPr lang="en-US" sz="1600">
              <a:solidFill>
                <a:schemeClr val="tx1">
                  <a:lumMod val="50000"/>
                </a:schemeClr>
              </a:solidFill>
              <a:latin typeface="Avenir Light"/>
              <a:cs typeface="Avenir Light"/>
            </a:endParaRPr>
          </a:p>
        </p:txBody>
      </p:sp>
      <p:sp>
        <p:nvSpPr>
          <p:cNvPr id="5" name="TextBox 4">
            <a:extLst>
              <a:ext uri="{FF2B5EF4-FFF2-40B4-BE49-F238E27FC236}">
                <a16:creationId xmlns:a16="http://schemas.microsoft.com/office/drawing/2014/main" id="{4A837073-4AA2-437C-B0F8-990159738CB2}"/>
              </a:ext>
            </a:extLst>
          </p:cNvPr>
          <p:cNvSpPr txBox="1"/>
          <p:nvPr/>
        </p:nvSpPr>
        <p:spPr>
          <a:xfrm>
            <a:off x="0" y="1179996"/>
            <a:ext cx="9144000" cy="877163"/>
          </a:xfrm>
          <a:prstGeom prst="rect">
            <a:avLst/>
          </a:prstGeom>
          <a:noFill/>
        </p:spPr>
        <p:txBody>
          <a:bodyPr wrap="square" lIns="0" tIns="0" rIns="0" bIns="0" rtlCol="0">
            <a:spAutoFit/>
          </a:bodyPr>
          <a:lstStyle/>
          <a:p>
            <a:pPr algn="ctr"/>
            <a:r>
              <a:rPr lang="en-US" sz="2000" b="1">
                <a:solidFill>
                  <a:schemeClr val="tx1">
                    <a:lumMod val="50000"/>
                  </a:schemeClr>
                </a:solidFill>
                <a:latin typeface="Avenir Light"/>
                <a:cs typeface="Avenir Light"/>
              </a:rPr>
              <a:t> Scores for health literacy are categorized into 4 performance levels: </a:t>
            </a:r>
          </a:p>
          <a:p>
            <a:pPr algn="ctr"/>
            <a:r>
              <a:rPr lang="en-US" sz="2000" b="1">
                <a:solidFill>
                  <a:schemeClr val="accent3"/>
                </a:solidFill>
                <a:latin typeface="Avenir Light"/>
                <a:cs typeface="Avenir Light"/>
              </a:rPr>
              <a:t>Below Basic</a:t>
            </a:r>
            <a:r>
              <a:rPr lang="en-US" sz="2000" b="1">
                <a:solidFill>
                  <a:schemeClr val="tx1">
                    <a:lumMod val="50000"/>
                  </a:schemeClr>
                </a:solidFill>
                <a:latin typeface="Avenir Light"/>
                <a:cs typeface="Avenir Light"/>
              </a:rPr>
              <a:t>, </a:t>
            </a:r>
            <a:r>
              <a:rPr lang="en-US" sz="2000" b="1">
                <a:solidFill>
                  <a:schemeClr val="accent6"/>
                </a:solidFill>
                <a:latin typeface="Avenir Light"/>
                <a:cs typeface="Avenir Light"/>
              </a:rPr>
              <a:t>Basic, </a:t>
            </a:r>
            <a:r>
              <a:rPr lang="en-US" sz="2000" b="1">
                <a:solidFill>
                  <a:schemeClr val="accent5"/>
                </a:solidFill>
                <a:latin typeface="Avenir Light"/>
                <a:cs typeface="Avenir Light"/>
              </a:rPr>
              <a:t>Intermediate</a:t>
            </a:r>
            <a:r>
              <a:rPr lang="en-US" sz="2000" b="1">
                <a:solidFill>
                  <a:schemeClr val="tx1">
                    <a:lumMod val="50000"/>
                  </a:schemeClr>
                </a:solidFill>
                <a:latin typeface="Avenir Light"/>
                <a:cs typeface="Avenir Light"/>
              </a:rPr>
              <a:t>, and </a:t>
            </a:r>
            <a:r>
              <a:rPr lang="en-US" sz="2000" b="1">
                <a:latin typeface="Avenir Light"/>
                <a:cs typeface="Avenir Light"/>
              </a:rPr>
              <a:t>Proficient</a:t>
            </a:r>
          </a:p>
          <a:p>
            <a:pPr algn="ctr"/>
            <a:r>
              <a:rPr lang="en-US" sz="1700">
                <a:solidFill>
                  <a:schemeClr val="tx1">
                    <a:lumMod val="50000"/>
                  </a:schemeClr>
                </a:solidFill>
                <a:latin typeface="Avenir Light"/>
                <a:cs typeface="Avenir Light"/>
              </a:rPr>
              <a:t>Predictions about health literacy skills a person may or may not have are based on their literacy  level.</a:t>
            </a:r>
          </a:p>
        </p:txBody>
      </p:sp>
    </p:spTree>
    <p:extLst>
      <p:ext uri="{BB962C8B-B14F-4D97-AF65-F5344CB8AC3E}">
        <p14:creationId xmlns:p14="http://schemas.microsoft.com/office/powerpoint/2010/main" val="639410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6E3E3-91FC-476C-83D9-DB3E591896CB}"/>
              </a:ext>
            </a:extLst>
          </p:cNvPr>
          <p:cNvSpPr>
            <a:spLocks noGrp="1"/>
          </p:cNvSpPr>
          <p:nvPr>
            <p:ph type="title"/>
          </p:nvPr>
        </p:nvSpPr>
        <p:spPr>
          <a:xfrm>
            <a:off x="693057" y="269002"/>
            <a:ext cx="6023937" cy="741362"/>
          </a:xfrm>
        </p:spPr>
        <p:txBody>
          <a:bodyPr/>
          <a:lstStyle/>
          <a:p>
            <a:r>
              <a:rPr lang="en-US"/>
              <a:t>How Does PIAAC SORE Literacy? </a:t>
            </a:r>
          </a:p>
        </p:txBody>
      </p:sp>
      <p:graphicFrame>
        <p:nvGraphicFramePr>
          <p:cNvPr id="3" name="Table 4">
            <a:extLst>
              <a:ext uri="{FF2B5EF4-FFF2-40B4-BE49-F238E27FC236}">
                <a16:creationId xmlns:a16="http://schemas.microsoft.com/office/drawing/2014/main" id="{D49A8F5D-45BD-45FA-8CB2-02BC384C209E}"/>
              </a:ext>
            </a:extLst>
          </p:cNvPr>
          <p:cNvGraphicFramePr>
            <a:graphicFrameLocks noGrp="1"/>
          </p:cNvGraphicFramePr>
          <p:nvPr>
            <p:extLst>
              <p:ext uri="{D42A27DB-BD31-4B8C-83A1-F6EECF244321}">
                <p14:modId xmlns:p14="http://schemas.microsoft.com/office/powerpoint/2010/main" val="4132058007"/>
              </p:ext>
            </p:extLst>
          </p:nvPr>
        </p:nvGraphicFramePr>
        <p:xfrm>
          <a:off x="284205" y="1310813"/>
          <a:ext cx="8723871" cy="5316419"/>
        </p:xfrm>
        <a:graphic>
          <a:graphicData uri="http://schemas.openxmlformats.org/drawingml/2006/table">
            <a:tbl>
              <a:tblPr firstRow="1" firstCol="1" bandRow="1">
                <a:tableStyleId>{5C22544A-7EE6-4342-B048-85BDC9FD1C3A}</a:tableStyleId>
              </a:tblPr>
              <a:tblGrid>
                <a:gridCol w="2516243">
                  <a:extLst>
                    <a:ext uri="{9D8B030D-6E8A-4147-A177-3AD203B41FA5}">
                      <a16:colId xmlns:a16="http://schemas.microsoft.com/office/drawing/2014/main" val="642394413"/>
                    </a:ext>
                  </a:extLst>
                </a:gridCol>
                <a:gridCol w="6207628">
                  <a:extLst>
                    <a:ext uri="{9D8B030D-6E8A-4147-A177-3AD203B41FA5}">
                      <a16:colId xmlns:a16="http://schemas.microsoft.com/office/drawing/2014/main" val="4120223072"/>
                    </a:ext>
                  </a:extLst>
                </a:gridCol>
              </a:tblGrid>
              <a:tr h="815546">
                <a:tc>
                  <a:txBody>
                    <a:bodyPr/>
                    <a:lstStyle/>
                    <a:p>
                      <a:pPr algn="ctr"/>
                      <a:r>
                        <a:rPr lang="en-US"/>
                        <a:t>Level</a:t>
                      </a:r>
                    </a:p>
                  </a:txBody>
                  <a:tcPr anchor="ctr"/>
                </a:tc>
                <a:tc>
                  <a:txBody>
                    <a:bodyPr/>
                    <a:lstStyle/>
                    <a:p>
                      <a:pPr algn="ctr"/>
                      <a:r>
                        <a:rPr lang="en-US"/>
                        <a:t>Examples of Health Tasks at This Level</a:t>
                      </a:r>
                    </a:p>
                  </a:txBody>
                  <a:tcPr anchor="ctr"/>
                </a:tc>
                <a:extLst>
                  <a:ext uri="{0D108BD9-81ED-4DB2-BD59-A6C34878D82A}">
                    <a16:rowId xmlns:a16="http://schemas.microsoft.com/office/drawing/2014/main" val="3294262087"/>
                  </a:ext>
                </a:extLst>
              </a:tr>
              <a:tr h="847980">
                <a:tc>
                  <a:txBody>
                    <a:bodyPr/>
                    <a:lstStyle/>
                    <a:p>
                      <a:r>
                        <a:rPr lang="en-US"/>
                        <a:t>Below Level 1</a:t>
                      </a:r>
                    </a:p>
                    <a:p>
                      <a:r>
                        <a:rPr lang="en-US" sz="1400"/>
                        <a:t>0-175 points</a:t>
                      </a:r>
                    </a:p>
                  </a:txBody>
                  <a:tcPr anchor="ctr"/>
                </a:tc>
                <a:tc>
                  <a:txBody>
                    <a:bodyPr/>
                    <a:lstStyle/>
                    <a:p>
                      <a:pPr marL="285750" indent="-285750">
                        <a:buFont typeface="Arial" panose="020B0604020202020204" pitchFamily="34" charset="0"/>
                        <a:buChar char="•"/>
                      </a:pPr>
                      <a:r>
                        <a:rPr lang="en-US">
                          <a:solidFill>
                            <a:srgbClr val="002060"/>
                          </a:solidFill>
                        </a:rPr>
                        <a:t>Only knowledge of basic vocabulary </a:t>
                      </a:r>
                    </a:p>
                    <a:p>
                      <a:pPr marL="285750" indent="-285750">
                        <a:buFont typeface="Arial" panose="020B0604020202020204" pitchFamily="34" charset="0"/>
                        <a:buChar char="•"/>
                      </a:pPr>
                      <a:r>
                        <a:rPr lang="en-US">
                          <a:solidFill>
                            <a:srgbClr val="002060"/>
                          </a:solidFill>
                        </a:rPr>
                        <a:t>Not required to understand structure of sentences or paragraphs or use digital text </a:t>
                      </a:r>
                    </a:p>
                  </a:txBody>
                  <a:tcPr anchor="ctr"/>
                </a:tc>
                <a:extLst>
                  <a:ext uri="{0D108BD9-81ED-4DB2-BD59-A6C34878D82A}">
                    <a16:rowId xmlns:a16="http://schemas.microsoft.com/office/drawing/2014/main" val="3300274714"/>
                  </a:ext>
                </a:extLst>
              </a:tr>
              <a:tr h="847980">
                <a:tc>
                  <a:txBody>
                    <a:bodyPr/>
                    <a:lstStyle/>
                    <a:p>
                      <a:r>
                        <a:rPr lang="en-US"/>
                        <a:t>Level 1</a:t>
                      </a:r>
                      <a:br>
                        <a:rPr lang="en-US" sz="1200"/>
                      </a:br>
                      <a:r>
                        <a:rPr lang="en-US" sz="1400"/>
                        <a:t>176-225 points</a:t>
                      </a:r>
                    </a:p>
                    <a:p>
                      <a:r>
                        <a:rPr lang="en-US" sz="1400"/>
                        <a:t>(low proficiency)</a:t>
                      </a:r>
                    </a:p>
                  </a:txBody>
                  <a:tcPr anchor="ctr"/>
                </a:tc>
                <a:tc>
                  <a:txBody>
                    <a:bodyPr/>
                    <a:lstStyle/>
                    <a:p>
                      <a:pPr marL="285750" indent="-285750">
                        <a:buFont typeface="Arial" panose="020B0604020202020204" pitchFamily="34" charset="0"/>
                        <a:buChar char="•"/>
                      </a:pPr>
                      <a:r>
                        <a:rPr lang="en-US">
                          <a:solidFill>
                            <a:srgbClr val="002060"/>
                          </a:solidFill>
                        </a:rPr>
                        <a:t>Can read short text on familiar topics</a:t>
                      </a:r>
                    </a:p>
                    <a:p>
                      <a:pPr marL="285750" indent="-285750">
                        <a:buFont typeface="Arial" panose="020B0604020202020204" pitchFamily="34" charset="0"/>
                        <a:buChar char="•"/>
                      </a:pPr>
                      <a:r>
                        <a:rPr lang="en-US">
                          <a:solidFill>
                            <a:srgbClr val="002060"/>
                          </a:solidFill>
                        </a:rPr>
                        <a:t>Locate a single piece of information </a:t>
                      </a:r>
                    </a:p>
                  </a:txBody>
                  <a:tcPr anchor="ctr"/>
                </a:tc>
                <a:extLst>
                  <a:ext uri="{0D108BD9-81ED-4DB2-BD59-A6C34878D82A}">
                    <a16:rowId xmlns:a16="http://schemas.microsoft.com/office/drawing/2014/main" val="944022312"/>
                  </a:ext>
                </a:extLst>
              </a:tr>
              <a:tr h="847980">
                <a:tc>
                  <a:txBody>
                    <a:bodyPr/>
                    <a:lstStyle/>
                    <a:p>
                      <a:r>
                        <a:rPr lang="en-US"/>
                        <a:t>Level 2</a:t>
                      </a:r>
                    </a:p>
                    <a:p>
                      <a:pPr algn="l"/>
                      <a:r>
                        <a:rPr lang="en-US" sz="1400"/>
                        <a:t>226-275 points</a:t>
                      </a:r>
                    </a:p>
                    <a:p>
                      <a:pPr algn="l"/>
                      <a:r>
                        <a:rPr lang="en-US" sz="1400"/>
                        <a:t>(moderate proficiency)</a:t>
                      </a:r>
                    </a:p>
                  </a:txBody>
                  <a:tcPr anchor="ctr"/>
                </a:tc>
                <a:tc>
                  <a:txBody>
                    <a:bodyPr/>
                    <a:lstStyle/>
                    <a:p>
                      <a:pPr marL="285750" indent="-285750">
                        <a:buFont typeface="Arial" panose="020B0604020202020204" pitchFamily="34" charset="0"/>
                        <a:buChar char="•"/>
                      </a:pPr>
                      <a:r>
                        <a:rPr lang="en-US">
                          <a:solidFill>
                            <a:srgbClr val="002060"/>
                          </a:solidFill>
                        </a:rPr>
                        <a:t>Remember two or more pieces of information</a:t>
                      </a:r>
                    </a:p>
                    <a:p>
                      <a:pPr marL="285750" indent="-285750">
                        <a:buFont typeface="Arial" panose="020B0604020202020204" pitchFamily="34" charset="0"/>
                        <a:buChar char="•"/>
                      </a:pPr>
                      <a:r>
                        <a:rPr lang="en-US">
                          <a:solidFill>
                            <a:srgbClr val="002060"/>
                          </a:solidFill>
                        </a:rPr>
                        <a:t>Compare and contrast; solve basic problems</a:t>
                      </a:r>
                    </a:p>
                  </a:txBody>
                  <a:tcPr anchor="ctr"/>
                </a:tc>
                <a:extLst>
                  <a:ext uri="{0D108BD9-81ED-4DB2-BD59-A6C34878D82A}">
                    <a16:rowId xmlns:a16="http://schemas.microsoft.com/office/drawing/2014/main" val="2396315851"/>
                  </a:ext>
                </a:extLst>
              </a:tr>
              <a:tr h="847980">
                <a:tc>
                  <a:txBody>
                    <a:bodyPr/>
                    <a:lstStyle/>
                    <a:p>
                      <a:r>
                        <a:rPr lang="en-US"/>
                        <a:t>Level 3</a:t>
                      </a:r>
                    </a:p>
                    <a:p>
                      <a:r>
                        <a:rPr lang="en-US" sz="1400"/>
                        <a:t>276-325 points</a:t>
                      </a:r>
                    </a:p>
                    <a:p>
                      <a:r>
                        <a:rPr lang="en-US" sz="1400"/>
                        <a:t>(proficient)</a:t>
                      </a:r>
                    </a:p>
                  </a:txBody>
                  <a:tcPr anchor="ctr"/>
                </a:tc>
                <a:tc>
                  <a:txBody>
                    <a:bodyPr/>
                    <a:lstStyle/>
                    <a:p>
                      <a:pPr marL="285750" indent="-285750">
                        <a:buFont typeface="Arial" panose="020B0604020202020204" pitchFamily="34" charset="0"/>
                        <a:buChar char="•"/>
                      </a:pPr>
                      <a:r>
                        <a:rPr lang="en-US">
                          <a:solidFill>
                            <a:srgbClr val="002060"/>
                          </a:solidFill>
                        </a:rPr>
                        <a:t>Understand and respond appropriately to dense or lengthy text.</a:t>
                      </a:r>
                    </a:p>
                    <a:p>
                      <a:pPr marL="285750" indent="-285750">
                        <a:buFont typeface="Arial" panose="020B0604020202020204" pitchFamily="34" charset="0"/>
                        <a:buChar char="•"/>
                      </a:pPr>
                      <a:r>
                        <a:rPr lang="en-US">
                          <a:solidFill>
                            <a:srgbClr val="002060"/>
                          </a:solidFill>
                        </a:rPr>
                        <a:t>Identify and evaluate information</a:t>
                      </a:r>
                    </a:p>
                  </a:txBody>
                  <a:tcPr anchor="ctr"/>
                </a:tc>
                <a:extLst>
                  <a:ext uri="{0D108BD9-81ED-4DB2-BD59-A6C34878D82A}">
                    <a16:rowId xmlns:a16="http://schemas.microsoft.com/office/drawing/2014/main" val="1944846732"/>
                  </a:ext>
                </a:extLst>
              </a:tr>
              <a:tr h="976113">
                <a:tc>
                  <a:txBody>
                    <a:bodyPr/>
                    <a:lstStyle/>
                    <a:p>
                      <a:r>
                        <a:rPr lang="en-US"/>
                        <a:t>Level 4/5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a:t>326-500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a:t>(high proficiency)</a:t>
                      </a:r>
                      <a:endParaRPr lang="en-US" sz="1600"/>
                    </a:p>
                  </a:txBody>
                  <a:tcPr anchor="ctr"/>
                </a:tc>
                <a:tc>
                  <a:txBody>
                    <a:bodyPr/>
                    <a:lstStyle/>
                    <a:p>
                      <a:pPr marL="285750" indent="-285750">
                        <a:buFont typeface="Arial" panose="020B0604020202020204" pitchFamily="34" charset="0"/>
                        <a:buChar char="•"/>
                      </a:pPr>
                      <a:r>
                        <a:rPr lang="en-US">
                          <a:solidFill>
                            <a:srgbClr val="002060"/>
                          </a:solidFill>
                        </a:rPr>
                        <a:t>Understand complex and abstract information from context</a:t>
                      </a:r>
                    </a:p>
                    <a:p>
                      <a:pPr marL="285750" indent="-285750">
                        <a:buFont typeface="Arial" panose="020B0604020202020204" pitchFamily="34" charset="0"/>
                        <a:buChar char="•"/>
                      </a:pPr>
                      <a:r>
                        <a:rPr lang="en-US">
                          <a:solidFill>
                            <a:srgbClr val="002060"/>
                          </a:solidFill>
                        </a:rPr>
                        <a:t>Perform multi-step operations </a:t>
                      </a:r>
                    </a:p>
                  </a:txBody>
                  <a:tcPr anchor="ctr"/>
                </a:tc>
                <a:extLst>
                  <a:ext uri="{0D108BD9-81ED-4DB2-BD59-A6C34878D82A}">
                    <a16:rowId xmlns:a16="http://schemas.microsoft.com/office/drawing/2014/main" val="717393243"/>
                  </a:ext>
                </a:extLst>
              </a:tr>
            </a:tbl>
          </a:graphicData>
        </a:graphic>
      </p:graphicFrame>
      <p:sp>
        <p:nvSpPr>
          <p:cNvPr id="6" name="TextBox 5">
            <a:extLst>
              <a:ext uri="{FF2B5EF4-FFF2-40B4-BE49-F238E27FC236}">
                <a16:creationId xmlns:a16="http://schemas.microsoft.com/office/drawing/2014/main" id="{A5EFE31C-0C64-4B3C-AF74-C23817E741FD}"/>
              </a:ext>
            </a:extLst>
          </p:cNvPr>
          <p:cNvSpPr txBox="1"/>
          <p:nvPr/>
        </p:nvSpPr>
        <p:spPr>
          <a:xfrm>
            <a:off x="128187" y="6656242"/>
            <a:ext cx="4340519" cy="184666"/>
          </a:xfrm>
          <a:prstGeom prst="rect">
            <a:avLst/>
          </a:prstGeom>
          <a:noFill/>
        </p:spPr>
        <p:txBody>
          <a:bodyPr wrap="square" lIns="0" tIns="0" rIns="0" bIns="0" rtlCol="0">
            <a:spAutoFit/>
          </a:bodyPr>
          <a:lstStyle/>
          <a:p>
            <a:pPr algn="r"/>
            <a:r>
              <a:rPr lang="en-US" sz="1200">
                <a:solidFill>
                  <a:schemeClr val="tx1">
                    <a:lumMod val="50000"/>
                  </a:schemeClr>
                </a:solidFill>
                <a:cs typeface="Avenir Light"/>
                <a:hlinkClick r:id="rId3">
                  <a:extLst>
                    <a:ext uri="{A12FA001-AC4F-418D-AE19-62706E023703}">
                      <ahyp:hlinkClr xmlns:ahyp="http://schemas.microsoft.com/office/drawing/2018/hyperlinkcolor" val="tx"/>
                    </a:ext>
                  </a:extLst>
                </a:hlinkClick>
              </a:rPr>
              <a:t>Source: </a:t>
            </a:r>
            <a:r>
              <a:rPr lang="en-US" sz="1200">
                <a:hlinkClick r:id="rId4"/>
              </a:rPr>
              <a:t>PIAAC - U.S. State and County Estimates Resources</a:t>
            </a:r>
            <a:endParaRPr lang="en-US" sz="1200">
              <a:solidFill>
                <a:schemeClr val="tx1">
                  <a:lumMod val="50000"/>
                </a:schemeClr>
              </a:solidFill>
              <a:cs typeface="Avenir Light"/>
            </a:endParaRPr>
          </a:p>
        </p:txBody>
      </p:sp>
      <p:sp>
        <p:nvSpPr>
          <p:cNvPr id="5" name="TextBox 4">
            <a:extLst>
              <a:ext uri="{FF2B5EF4-FFF2-40B4-BE49-F238E27FC236}">
                <a16:creationId xmlns:a16="http://schemas.microsoft.com/office/drawing/2014/main" id="{4A837073-4AA2-437C-B0F8-990159738CB2}"/>
              </a:ext>
            </a:extLst>
          </p:cNvPr>
          <p:cNvSpPr txBox="1"/>
          <p:nvPr/>
        </p:nvSpPr>
        <p:spPr>
          <a:xfrm>
            <a:off x="17080" y="1165470"/>
            <a:ext cx="9144000" cy="307777"/>
          </a:xfrm>
          <a:prstGeom prst="rect">
            <a:avLst/>
          </a:prstGeom>
          <a:solidFill>
            <a:schemeClr val="bg1"/>
          </a:solidFill>
        </p:spPr>
        <p:txBody>
          <a:bodyPr wrap="square" lIns="0" tIns="0" rIns="0" bIns="0" rtlCol="0">
            <a:spAutoFit/>
          </a:bodyPr>
          <a:lstStyle/>
          <a:p>
            <a:pPr algn="ctr"/>
            <a:r>
              <a:rPr lang="en-US" sz="2000" b="1">
                <a:solidFill>
                  <a:schemeClr val="tx1">
                    <a:lumMod val="50000"/>
                  </a:schemeClr>
                </a:solidFill>
                <a:latin typeface="Avenir Light"/>
                <a:cs typeface="Avenir Light"/>
              </a:rPr>
              <a:t> Scores for literacy are categorized into a 6-level scale: </a:t>
            </a:r>
          </a:p>
        </p:txBody>
      </p:sp>
      <p:sp>
        <p:nvSpPr>
          <p:cNvPr id="4" name="Slide Number Placeholder 3">
            <a:extLst>
              <a:ext uri="{FF2B5EF4-FFF2-40B4-BE49-F238E27FC236}">
                <a16:creationId xmlns:a16="http://schemas.microsoft.com/office/drawing/2014/main" id="{4AE9FA1A-F7B3-4549-ADD1-0148F3971E48}"/>
              </a:ext>
            </a:extLst>
          </p:cNvPr>
          <p:cNvSpPr>
            <a:spLocks noGrp="1"/>
          </p:cNvSpPr>
          <p:nvPr>
            <p:ph type="sldNum" sz="quarter" idx="12"/>
          </p:nvPr>
        </p:nvSpPr>
        <p:spPr/>
        <p:txBody>
          <a:bodyPr/>
          <a:lstStyle/>
          <a:p>
            <a:fld id="{CFBA6597-D7DA-DC49-90B6-6291F05CD5D3}" type="slidenum">
              <a:rPr lang="en-US" smtClean="0"/>
              <a:t>18</a:t>
            </a:fld>
            <a:endParaRPr lang="en-US"/>
          </a:p>
        </p:txBody>
      </p:sp>
    </p:spTree>
    <p:extLst>
      <p:ext uri="{BB962C8B-B14F-4D97-AF65-F5344CB8AC3E}">
        <p14:creationId xmlns:p14="http://schemas.microsoft.com/office/powerpoint/2010/main" val="4103640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6E3E3-91FC-476C-83D9-DB3E591896CB}"/>
              </a:ext>
            </a:extLst>
          </p:cNvPr>
          <p:cNvSpPr>
            <a:spLocks noGrp="1"/>
          </p:cNvSpPr>
          <p:nvPr>
            <p:ph type="title"/>
          </p:nvPr>
        </p:nvSpPr>
        <p:spPr>
          <a:xfrm>
            <a:off x="455604" y="269153"/>
            <a:ext cx="6705772" cy="741362"/>
          </a:xfrm>
        </p:spPr>
        <p:txBody>
          <a:bodyPr/>
          <a:lstStyle/>
          <a:p>
            <a:r>
              <a:rPr lang="en-US"/>
              <a:t>Results from the National Assessment of Adult Literacy Survey (NAAL)</a:t>
            </a:r>
          </a:p>
        </p:txBody>
      </p:sp>
      <p:sp>
        <p:nvSpPr>
          <p:cNvPr id="7" name="TextBox 6">
            <a:extLst>
              <a:ext uri="{FF2B5EF4-FFF2-40B4-BE49-F238E27FC236}">
                <a16:creationId xmlns:a16="http://schemas.microsoft.com/office/drawing/2014/main" id="{798E7EB6-5A43-4526-86E7-854C180F34D6}"/>
              </a:ext>
            </a:extLst>
          </p:cNvPr>
          <p:cNvSpPr txBox="1"/>
          <p:nvPr/>
        </p:nvSpPr>
        <p:spPr>
          <a:xfrm>
            <a:off x="267128" y="6452171"/>
            <a:ext cx="8568647" cy="246221"/>
          </a:xfrm>
          <a:prstGeom prst="rect">
            <a:avLst/>
          </a:prstGeom>
          <a:noFill/>
        </p:spPr>
        <p:txBody>
          <a:bodyPr wrap="square" lIns="0" tIns="0" rIns="0" bIns="0" rtlCol="0">
            <a:spAutoFit/>
          </a:bodyPr>
          <a:lstStyle/>
          <a:p>
            <a:r>
              <a:rPr lang="en-US" sz="1600">
                <a:solidFill>
                  <a:schemeClr val="tx2"/>
                </a:solidFill>
                <a:latin typeface="Avenir Light"/>
                <a:cs typeface="Avenir Light"/>
              </a:rPr>
              <a:t>Source: National Assessment of Adult Literacy (NAAL), 2003.</a:t>
            </a:r>
          </a:p>
        </p:txBody>
      </p:sp>
      <p:pic>
        <p:nvPicPr>
          <p:cNvPr id="9" name="Picture 8">
            <a:extLst>
              <a:ext uri="{FF2B5EF4-FFF2-40B4-BE49-F238E27FC236}">
                <a16:creationId xmlns:a16="http://schemas.microsoft.com/office/drawing/2014/main" id="{ED5991CB-EA37-4628-9C16-DDDBA07AA388}"/>
              </a:ext>
            </a:extLst>
          </p:cNvPr>
          <p:cNvPicPr>
            <a:picLocks noChangeAspect="1"/>
          </p:cNvPicPr>
          <p:nvPr/>
        </p:nvPicPr>
        <p:blipFill rotWithShape="1">
          <a:blip r:embed="rId3"/>
          <a:srcRect l="4348" t="1981" r="3913" b="17353"/>
          <a:stretch/>
        </p:blipFill>
        <p:spPr>
          <a:xfrm>
            <a:off x="947854" y="1814102"/>
            <a:ext cx="3077738" cy="3646448"/>
          </a:xfrm>
          <a:prstGeom prst="rect">
            <a:avLst/>
          </a:prstGeom>
        </p:spPr>
      </p:pic>
      <p:sp>
        <p:nvSpPr>
          <p:cNvPr id="6" name="TextBox 5">
            <a:extLst>
              <a:ext uri="{FF2B5EF4-FFF2-40B4-BE49-F238E27FC236}">
                <a16:creationId xmlns:a16="http://schemas.microsoft.com/office/drawing/2014/main" id="{C628D94E-F68C-42C8-9C34-627B35120192}"/>
              </a:ext>
            </a:extLst>
          </p:cNvPr>
          <p:cNvSpPr txBox="1"/>
          <p:nvPr/>
        </p:nvSpPr>
        <p:spPr>
          <a:xfrm>
            <a:off x="1523633" y="1339832"/>
            <a:ext cx="6267506" cy="369332"/>
          </a:xfrm>
          <a:prstGeom prst="rect">
            <a:avLst/>
          </a:prstGeom>
          <a:noFill/>
        </p:spPr>
        <p:txBody>
          <a:bodyPr wrap="square" lIns="0" tIns="0" rIns="0" bIns="0" rtlCol="0" anchor="ctr">
            <a:spAutoFit/>
          </a:bodyPr>
          <a:lstStyle/>
          <a:p>
            <a:pPr algn="ctr"/>
            <a:r>
              <a:rPr lang="en-US" sz="2400" b="1">
                <a:solidFill>
                  <a:schemeClr val="accent5"/>
                </a:solidFill>
                <a:latin typeface="Avenir Light"/>
                <a:cs typeface="Avenir Light"/>
              </a:rPr>
              <a:t>Distribution of Health Literacy Levels</a:t>
            </a:r>
          </a:p>
        </p:txBody>
      </p:sp>
      <p:sp>
        <p:nvSpPr>
          <p:cNvPr id="8" name="TextBox 7">
            <a:extLst>
              <a:ext uri="{FF2B5EF4-FFF2-40B4-BE49-F238E27FC236}">
                <a16:creationId xmlns:a16="http://schemas.microsoft.com/office/drawing/2014/main" id="{BAC77656-BC39-4361-94F4-E8276DCD0AD4}"/>
              </a:ext>
            </a:extLst>
          </p:cNvPr>
          <p:cNvSpPr txBox="1"/>
          <p:nvPr/>
        </p:nvSpPr>
        <p:spPr>
          <a:xfrm>
            <a:off x="716466" y="5648584"/>
            <a:ext cx="4201222" cy="615553"/>
          </a:xfrm>
          <a:prstGeom prst="rect">
            <a:avLst/>
          </a:prstGeom>
          <a:noFill/>
        </p:spPr>
        <p:txBody>
          <a:bodyPr wrap="square" lIns="0" tIns="0" rIns="0" bIns="0" rtlCol="0">
            <a:spAutoFit/>
          </a:bodyPr>
          <a:lstStyle/>
          <a:p>
            <a:r>
              <a:rPr lang="en-US" sz="2000">
                <a:solidFill>
                  <a:schemeClr val="tx1">
                    <a:lumMod val="50000"/>
                  </a:schemeClr>
                </a:solidFill>
                <a:latin typeface="Avenir Light"/>
                <a:cs typeface="Avenir Light"/>
              </a:rPr>
              <a:t>In the United States, 14% of people operate at the Below Basic literacy level. </a:t>
            </a:r>
          </a:p>
        </p:txBody>
      </p:sp>
      <p:sp>
        <p:nvSpPr>
          <p:cNvPr id="10" name="TextBox 9">
            <a:extLst>
              <a:ext uri="{FF2B5EF4-FFF2-40B4-BE49-F238E27FC236}">
                <a16:creationId xmlns:a16="http://schemas.microsoft.com/office/drawing/2014/main" id="{51DE8C42-EEC9-4178-A61C-838DA244EC3F}"/>
              </a:ext>
            </a:extLst>
          </p:cNvPr>
          <p:cNvSpPr txBox="1"/>
          <p:nvPr/>
        </p:nvSpPr>
        <p:spPr>
          <a:xfrm>
            <a:off x="5296345" y="2090506"/>
            <a:ext cx="3390452" cy="3385542"/>
          </a:xfrm>
          <a:prstGeom prst="rect">
            <a:avLst/>
          </a:prstGeom>
          <a:noFill/>
        </p:spPr>
        <p:txBody>
          <a:bodyPr wrap="square" lIns="0" tIns="0" rIns="0" bIns="0" rtlCol="0">
            <a:spAutoFit/>
          </a:bodyPr>
          <a:lstStyle/>
          <a:p>
            <a:r>
              <a:rPr lang="en-US" sz="2000">
                <a:solidFill>
                  <a:schemeClr val="accent5"/>
                </a:solidFill>
                <a:latin typeface="Avenir Light"/>
                <a:cs typeface="Avenir Light"/>
              </a:rPr>
              <a:t>At the time of this study, 21% of San Diego County residents were estimated to fall at the Below Basic literacy level. </a:t>
            </a:r>
          </a:p>
          <a:p>
            <a:endParaRPr lang="en-US" sz="2000">
              <a:solidFill>
                <a:schemeClr val="accent5"/>
              </a:solidFill>
              <a:latin typeface="Avenir Light"/>
              <a:cs typeface="Avenir Light"/>
            </a:endParaRPr>
          </a:p>
          <a:p>
            <a:r>
              <a:rPr lang="en-US" sz="2000">
                <a:solidFill>
                  <a:schemeClr val="accent5"/>
                </a:solidFill>
                <a:latin typeface="Avenir Light"/>
                <a:cs typeface="Avenir Light"/>
                <a:hlinkClick r:id="rId4"/>
              </a:rPr>
              <a:t>Current predictive modeling </a:t>
            </a:r>
            <a:r>
              <a:rPr lang="en-US" sz="2000">
                <a:solidFill>
                  <a:schemeClr val="accent5"/>
                </a:solidFill>
                <a:latin typeface="Avenir Light"/>
                <a:cs typeface="Avenir Light"/>
              </a:rPr>
              <a:t>estimates that in some San Diego County neighborhoods 60%  or more of  the residents have a Basic or Below Basic literacy level.</a:t>
            </a:r>
          </a:p>
        </p:txBody>
      </p:sp>
      <p:sp>
        <p:nvSpPr>
          <p:cNvPr id="3" name="Slide Number Placeholder 2">
            <a:extLst>
              <a:ext uri="{FF2B5EF4-FFF2-40B4-BE49-F238E27FC236}">
                <a16:creationId xmlns:a16="http://schemas.microsoft.com/office/drawing/2014/main" id="{F826B1A0-70AC-4215-996B-FFF5EEF47526}"/>
              </a:ext>
            </a:extLst>
          </p:cNvPr>
          <p:cNvSpPr>
            <a:spLocks noGrp="1"/>
          </p:cNvSpPr>
          <p:nvPr>
            <p:ph type="sldNum" sz="quarter" idx="12"/>
          </p:nvPr>
        </p:nvSpPr>
        <p:spPr/>
        <p:txBody>
          <a:bodyPr/>
          <a:lstStyle/>
          <a:p>
            <a:fld id="{CFBA6597-D7DA-DC49-90B6-6291F05CD5D3}" type="slidenum">
              <a:rPr lang="en-US" smtClean="0"/>
              <a:t>19</a:t>
            </a:fld>
            <a:endParaRPr lang="en-US"/>
          </a:p>
        </p:txBody>
      </p:sp>
    </p:spTree>
    <p:extLst>
      <p:ext uri="{BB962C8B-B14F-4D97-AF65-F5344CB8AC3E}">
        <p14:creationId xmlns:p14="http://schemas.microsoft.com/office/powerpoint/2010/main" val="2677006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CFDB0-F273-4E08-9203-A610CB2CDA38}"/>
              </a:ext>
            </a:extLst>
          </p:cNvPr>
          <p:cNvSpPr>
            <a:spLocks noGrp="1"/>
          </p:cNvSpPr>
          <p:nvPr>
            <p:ph type="title"/>
          </p:nvPr>
        </p:nvSpPr>
        <p:spPr>
          <a:xfrm>
            <a:off x="457200" y="291175"/>
            <a:ext cx="5326743" cy="741362"/>
          </a:xfrm>
        </p:spPr>
        <p:txBody>
          <a:bodyPr/>
          <a:lstStyle/>
          <a:p>
            <a:r>
              <a:rPr lang="en-US"/>
              <a:t>Before we get started</a:t>
            </a:r>
          </a:p>
        </p:txBody>
      </p:sp>
      <p:pic>
        <p:nvPicPr>
          <p:cNvPr id="3" name="Picture 2">
            <a:extLst>
              <a:ext uri="{FF2B5EF4-FFF2-40B4-BE49-F238E27FC236}">
                <a16:creationId xmlns:a16="http://schemas.microsoft.com/office/drawing/2014/main" id="{8E2BF485-4092-37FE-59BA-D3A1A57C786B}"/>
              </a:ext>
            </a:extLst>
          </p:cNvPr>
          <p:cNvPicPr>
            <a:picLocks noChangeAspect="1"/>
          </p:cNvPicPr>
          <p:nvPr/>
        </p:nvPicPr>
        <p:blipFill>
          <a:blip r:embed="rId3"/>
          <a:stretch>
            <a:fillRect/>
          </a:stretch>
        </p:blipFill>
        <p:spPr>
          <a:xfrm>
            <a:off x="527115" y="2376971"/>
            <a:ext cx="8089769" cy="2815818"/>
          </a:xfrm>
          <a:prstGeom prst="rect">
            <a:avLst/>
          </a:prstGeom>
        </p:spPr>
      </p:pic>
    </p:spTree>
    <p:extLst>
      <p:ext uri="{BB962C8B-B14F-4D97-AF65-F5344CB8AC3E}">
        <p14:creationId xmlns:p14="http://schemas.microsoft.com/office/powerpoint/2010/main" val="101743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98E7EB6-5A43-4526-86E7-854C180F34D6}"/>
              </a:ext>
            </a:extLst>
          </p:cNvPr>
          <p:cNvSpPr txBox="1"/>
          <p:nvPr/>
        </p:nvSpPr>
        <p:spPr>
          <a:xfrm>
            <a:off x="259823" y="6575281"/>
            <a:ext cx="8568647" cy="246221"/>
          </a:xfrm>
          <a:prstGeom prst="rect">
            <a:avLst/>
          </a:prstGeom>
          <a:noFill/>
        </p:spPr>
        <p:txBody>
          <a:bodyPr wrap="square" lIns="0" tIns="0" rIns="0" bIns="0" rtlCol="0">
            <a:spAutoFit/>
          </a:bodyPr>
          <a:lstStyle/>
          <a:p>
            <a:r>
              <a:rPr lang="en-US" sz="1600">
                <a:solidFill>
                  <a:schemeClr val="tx2"/>
                </a:solidFill>
                <a:latin typeface="Avenir Light"/>
                <a:cs typeface="Avenir Light"/>
              </a:rPr>
              <a:t>Source: Program for the International Assessment of Adult Competencies (PIAAC), 2017.</a:t>
            </a:r>
          </a:p>
        </p:txBody>
      </p:sp>
      <p:sp>
        <p:nvSpPr>
          <p:cNvPr id="6" name="TextBox 5">
            <a:extLst>
              <a:ext uri="{FF2B5EF4-FFF2-40B4-BE49-F238E27FC236}">
                <a16:creationId xmlns:a16="http://schemas.microsoft.com/office/drawing/2014/main" id="{C628D94E-F68C-42C8-9C34-627B35120192}"/>
              </a:ext>
            </a:extLst>
          </p:cNvPr>
          <p:cNvSpPr txBox="1"/>
          <p:nvPr/>
        </p:nvSpPr>
        <p:spPr>
          <a:xfrm>
            <a:off x="880837" y="1339832"/>
            <a:ext cx="7382326" cy="369332"/>
          </a:xfrm>
          <a:prstGeom prst="rect">
            <a:avLst/>
          </a:prstGeom>
          <a:noFill/>
        </p:spPr>
        <p:txBody>
          <a:bodyPr wrap="square" lIns="0" tIns="0" rIns="0" bIns="0" rtlCol="0" anchor="ctr">
            <a:spAutoFit/>
          </a:bodyPr>
          <a:lstStyle/>
          <a:p>
            <a:pPr algn="ctr"/>
            <a:r>
              <a:rPr lang="en-US" sz="2400" b="1">
                <a:solidFill>
                  <a:schemeClr val="accent6"/>
                </a:solidFill>
                <a:latin typeface="Avenir Light"/>
                <a:cs typeface="Avenir Light"/>
              </a:rPr>
              <a:t>Distribution of U.S. Adults at Select Levels of Proficiency</a:t>
            </a:r>
          </a:p>
        </p:txBody>
      </p:sp>
      <p:sp>
        <p:nvSpPr>
          <p:cNvPr id="8" name="TextBox 7">
            <a:extLst>
              <a:ext uri="{FF2B5EF4-FFF2-40B4-BE49-F238E27FC236}">
                <a16:creationId xmlns:a16="http://schemas.microsoft.com/office/drawing/2014/main" id="{BAC77656-BC39-4361-94F4-E8276DCD0AD4}"/>
              </a:ext>
            </a:extLst>
          </p:cNvPr>
          <p:cNvSpPr txBox="1"/>
          <p:nvPr/>
        </p:nvSpPr>
        <p:spPr>
          <a:xfrm>
            <a:off x="5150976" y="4710982"/>
            <a:ext cx="3713149" cy="1231106"/>
          </a:xfrm>
          <a:prstGeom prst="rect">
            <a:avLst/>
          </a:prstGeom>
          <a:noFill/>
        </p:spPr>
        <p:txBody>
          <a:bodyPr wrap="square" lIns="0" tIns="0" rIns="0" bIns="0" rtlCol="0">
            <a:spAutoFit/>
          </a:bodyPr>
          <a:lstStyle/>
          <a:p>
            <a:r>
              <a:rPr lang="en-US" sz="2000">
                <a:solidFill>
                  <a:schemeClr val="tx1">
                    <a:lumMod val="50000"/>
                  </a:schemeClr>
                </a:solidFill>
                <a:latin typeface="Avenir Light"/>
                <a:cs typeface="Avenir Light"/>
              </a:rPr>
              <a:t>In the United States, more than 50% of adults scored as moderately proficient (level 2) or lower in each category of assessment. </a:t>
            </a:r>
          </a:p>
        </p:txBody>
      </p:sp>
      <p:sp>
        <p:nvSpPr>
          <p:cNvPr id="3" name="Slide Number Placeholder 2">
            <a:extLst>
              <a:ext uri="{FF2B5EF4-FFF2-40B4-BE49-F238E27FC236}">
                <a16:creationId xmlns:a16="http://schemas.microsoft.com/office/drawing/2014/main" id="{F826B1A0-70AC-4215-996B-FFF5EEF47526}"/>
              </a:ext>
            </a:extLst>
          </p:cNvPr>
          <p:cNvSpPr>
            <a:spLocks noGrp="1"/>
          </p:cNvSpPr>
          <p:nvPr>
            <p:ph type="sldNum" sz="quarter" idx="12"/>
          </p:nvPr>
        </p:nvSpPr>
        <p:spPr/>
        <p:txBody>
          <a:bodyPr/>
          <a:lstStyle/>
          <a:p>
            <a:fld id="{CFBA6597-D7DA-DC49-90B6-6291F05CD5D3}" type="slidenum">
              <a:rPr lang="en-US" smtClean="0"/>
              <a:t>20</a:t>
            </a:fld>
            <a:endParaRPr lang="en-US"/>
          </a:p>
        </p:txBody>
      </p:sp>
      <p:sp>
        <p:nvSpPr>
          <p:cNvPr id="4" name="TextBox 3">
            <a:extLst>
              <a:ext uri="{FF2B5EF4-FFF2-40B4-BE49-F238E27FC236}">
                <a16:creationId xmlns:a16="http://schemas.microsoft.com/office/drawing/2014/main" id="{BC97E20B-F1E3-FF54-DFE6-80797C9D5EE7}"/>
              </a:ext>
            </a:extLst>
          </p:cNvPr>
          <p:cNvSpPr txBox="1"/>
          <p:nvPr/>
        </p:nvSpPr>
        <p:spPr>
          <a:xfrm>
            <a:off x="7007551" y="159608"/>
            <a:ext cx="2042445" cy="954775"/>
          </a:xfrm>
          <a:prstGeom prst="rect">
            <a:avLst/>
          </a:prstGeom>
          <a:solidFill>
            <a:srgbClr val="F9A533"/>
          </a:solidFill>
        </p:spPr>
        <p:txBody>
          <a:bodyPr wrap="square" lIns="0" tIns="0" rIns="0" bIns="0" rtlCol="0">
            <a:spAutoFit/>
          </a:bodyPr>
          <a:lstStyle/>
          <a:p>
            <a:endParaRPr lang="en-US" sz="1600">
              <a:solidFill>
                <a:schemeClr val="tx2"/>
              </a:solidFill>
              <a:latin typeface="Avenir Light"/>
              <a:cs typeface="Avenir Light"/>
            </a:endParaRPr>
          </a:p>
        </p:txBody>
      </p:sp>
      <p:sp>
        <p:nvSpPr>
          <p:cNvPr id="2" name="Title 1">
            <a:extLst>
              <a:ext uri="{FF2B5EF4-FFF2-40B4-BE49-F238E27FC236}">
                <a16:creationId xmlns:a16="http://schemas.microsoft.com/office/drawing/2014/main" id="{0D36E3E3-91FC-476C-83D9-DB3E591896CB}"/>
              </a:ext>
            </a:extLst>
          </p:cNvPr>
          <p:cNvSpPr>
            <a:spLocks noGrp="1"/>
          </p:cNvSpPr>
          <p:nvPr>
            <p:ph type="title"/>
          </p:nvPr>
        </p:nvSpPr>
        <p:spPr>
          <a:xfrm>
            <a:off x="455603" y="269153"/>
            <a:ext cx="7731268" cy="741362"/>
          </a:xfrm>
        </p:spPr>
        <p:txBody>
          <a:bodyPr/>
          <a:lstStyle/>
          <a:p>
            <a:r>
              <a:rPr lang="en-US"/>
              <a:t>Results from the 2014/2014 and 2017              Program for the International Assessment of Adult Competencies (PIAAC)</a:t>
            </a:r>
          </a:p>
        </p:txBody>
      </p:sp>
      <p:pic>
        <p:nvPicPr>
          <p:cNvPr id="12" name="Picture 11">
            <a:extLst>
              <a:ext uri="{FF2B5EF4-FFF2-40B4-BE49-F238E27FC236}">
                <a16:creationId xmlns:a16="http://schemas.microsoft.com/office/drawing/2014/main" id="{D51B7466-D518-B40D-196A-C6E6A5B735D9}"/>
              </a:ext>
            </a:extLst>
          </p:cNvPr>
          <p:cNvPicPr>
            <a:picLocks noChangeAspect="1"/>
          </p:cNvPicPr>
          <p:nvPr/>
        </p:nvPicPr>
        <p:blipFill rotWithShape="1">
          <a:blip r:embed="rId3"/>
          <a:srcRect r="187"/>
          <a:stretch/>
        </p:blipFill>
        <p:spPr>
          <a:xfrm>
            <a:off x="17092" y="1757035"/>
            <a:ext cx="9126908" cy="2353119"/>
          </a:xfrm>
          <a:prstGeom prst="rect">
            <a:avLst/>
          </a:prstGeom>
        </p:spPr>
      </p:pic>
      <p:pic>
        <p:nvPicPr>
          <p:cNvPr id="14" name="Picture 13">
            <a:extLst>
              <a:ext uri="{FF2B5EF4-FFF2-40B4-BE49-F238E27FC236}">
                <a16:creationId xmlns:a16="http://schemas.microsoft.com/office/drawing/2014/main" id="{9BB01575-28CB-47D7-146D-944F672AAAFF}"/>
              </a:ext>
            </a:extLst>
          </p:cNvPr>
          <p:cNvPicPr>
            <a:picLocks noChangeAspect="1"/>
          </p:cNvPicPr>
          <p:nvPr/>
        </p:nvPicPr>
        <p:blipFill>
          <a:blip r:embed="rId4"/>
          <a:stretch>
            <a:fillRect/>
          </a:stretch>
        </p:blipFill>
        <p:spPr>
          <a:xfrm>
            <a:off x="17092" y="4158024"/>
            <a:ext cx="4584376" cy="2327941"/>
          </a:xfrm>
          <a:prstGeom prst="rect">
            <a:avLst/>
          </a:prstGeom>
        </p:spPr>
      </p:pic>
    </p:spTree>
    <p:extLst>
      <p:ext uri="{BB962C8B-B14F-4D97-AF65-F5344CB8AC3E}">
        <p14:creationId xmlns:p14="http://schemas.microsoft.com/office/powerpoint/2010/main" val="10791986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5E221-B31F-43FF-BDCB-4A9EAA50F65B}"/>
              </a:ext>
            </a:extLst>
          </p:cNvPr>
          <p:cNvSpPr>
            <a:spLocks noGrp="1"/>
          </p:cNvSpPr>
          <p:nvPr>
            <p:ph type="title"/>
          </p:nvPr>
        </p:nvSpPr>
        <p:spPr/>
        <p:txBody>
          <a:bodyPr/>
          <a:lstStyle/>
          <a:p>
            <a:r>
              <a:rPr lang="en-US"/>
              <a:t>Literacy Data by Age</a:t>
            </a:r>
          </a:p>
        </p:txBody>
      </p:sp>
      <p:sp>
        <p:nvSpPr>
          <p:cNvPr id="3" name="TextBox 2">
            <a:extLst>
              <a:ext uri="{FF2B5EF4-FFF2-40B4-BE49-F238E27FC236}">
                <a16:creationId xmlns:a16="http://schemas.microsoft.com/office/drawing/2014/main" id="{E598FB9E-7E07-4E40-8B83-B5A808447EC5}"/>
              </a:ext>
            </a:extLst>
          </p:cNvPr>
          <p:cNvSpPr txBox="1"/>
          <p:nvPr/>
        </p:nvSpPr>
        <p:spPr>
          <a:xfrm>
            <a:off x="912138" y="5522816"/>
            <a:ext cx="5272867" cy="923330"/>
          </a:xfrm>
          <a:prstGeom prst="rect">
            <a:avLst/>
          </a:prstGeom>
          <a:noFill/>
        </p:spPr>
        <p:txBody>
          <a:bodyPr wrap="square" lIns="0" tIns="0" rIns="0" bIns="0" rtlCol="0">
            <a:spAutoFit/>
          </a:bodyPr>
          <a:lstStyle/>
          <a:p>
            <a:r>
              <a:rPr lang="en-US" sz="2000">
                <a:solidFill>
                  <a:schemeClr val="tx2"/>
                </a:solidFill>
                <a:latin typeface="Avenir Light"/>
                <a:cs typeface="Avenir Light"/>
              </a:rPr>
              <a:t>Health literacy levels vary by age groups. Older people  in both studies showed lower levels of literacy.</a:t>
            </a:r>
          </a:p>
        </p:txBody>
      </p:sp>
      <p:pic>
        <p:nvPicPr>
          <p:cNvPr id="9" name="Picture 8">
            <a:extLst>
              <a:ext uri="{FF2B5EF4-FFF2-40B4-BE49-F238E27FC236}">
                <a16:creationId xmlns:a16="http://schemas.microsoft.com/office/drawing/2014/main" id="{524C1D4F-DC20-4689-BD43-08AF0B3A494C}"/>
              </a:ext>
            </a:extLst>
          </p:cNvPr>
          <p:cNvPicPr>
            <a:picLocks noChangeAspect="1"/>
          </p:cNvPicPr>
          <p:nvPr/>
        </p:nvPicPr>
        <p:blipFill rotWithShape="1">
          <a:blip r:embed="rId3"/>
          <a:srcRect l="462" t="1873" b="11610"/>
          <a:stretch/>
        </p:blipFill>
        <p:spPr>
          <a:xfrm>
            <a:off x="437421" y="2648756"/>
            <a:ext cx="5582379" cy="2517832"/>
          </a:xfrm>
          <a:prstGeom prst="rect">
            <a:avLst/>
          </a:prstGeom>
        </p:spPr>
      </p:pic>
      <p:sp>
        <p:nvSpPr>
          <p:cNvPr id="5" name="TextBox 4">
            <a:extLst>
              <a:ext uri="{FF2B5EF4-FFF2-40B4-BE49-F238E27FC236}">
                <a16:creationId xmlns:a16="http://schemas.microsoft.com/office/drawing/2014/main" id="{DFE2413B-CE3B-415D-BE57-E3CFBDA6E45D}"/>
              </a:ext>
            </a:extLst>
          </p:cNvPr>
          <p:cNvSpPr txBox="1"/>
          <p:nvPr/>
        </p:nvSpPr>
        <p:spPr>
          <a:xfrm>
            <a:off x="912138" y="1433384"/>
            <a:ext cx="7107397" cy="369332"/>
          </a:xfrm>
          <a:prstGeom prst="rect">
            <a:avLst/>
          </a:prstGeom>
          <a:noFill/>
        </p:spPr>
        <p:txBody>
          <a:bodyPr wrap="square" lIns="0" tIns="0" rIns="0" bIns="0" rtlCol="0">
            <a:spAutoFit/>
          </a:bodyPr>
          <a:lstStyle/>
          <a:p>
            <a:pPr algn="ctr"/>
            <a:r>
              <a:rPr lang="en-US" sz="2400" b="1">
                <a:solidFill>
                  <a:srgbClr val="4D7335"/>
                </a:solidFill>
                <a:latin typeface="Avenir Light"/>
                <a:cs typeface="Avenir Light"/>
              </a:rPr>
              <a:t>Age and Literacy Levels</a:t>
            </a:r>
          </a:p>
        </p:txBody>
      </p:sp>
      <p:sp>
        <p:nvSpPr>
          <p:cNvPr id="4" name="Slide Number Placeholder 3">
            <a:extLst>
              <a:ext uri="{FF2B5EF4-FFF2-40B4-BE49-F238E27FC236}">
                <a16:creationId xmlns:a16="http://schemas.microsoft.com/office/drawing/2014/main" id="{6A116B45-784F-4489-986E-3FD6A2352F08}"/>
              </a:ext>
            </a:extLst>
          </p:cNvPr>
          <p:cNvSpPr>
            <a:spLocks noGrp="1"/>
          </p:cNvSpPr>
          <p:nvPr>
            <p:ph type="sldNum" sz="quarter" idx="12"/>
          </p:nvPr>
        </p:nvSpPr>
        <p:spPr/>
        <p:txBody>
          <a:bodyPr/>
          <a:lstStyle/>
          <a:p>
            <a:fld id="{CFBA6597-D7DA-DC49-90B6-6291F05CD5D3}" type="slidenum">
              <a:rPr lang="en-US" smtClean="0"/>
              <a:t>21</a:t>
            </a:fld>
            <a:endParaRPr lang="en-US"/>
          </a:p>
        </p:txBody>
      </p:sp>
      <p:sp>
        <p:nvSpPr>
          <p:cNvPr id="7" name="TextBox 6">
            <a:extLst>
              <a:ext uri="{FF2B5EF4-FFF2-40B4-BE49-F238E27FC236}">
                <a16:creationId xmlns:a16="http://schemas.microsoft.com/office/drawing/2014/main" id="{A2A126E9-78ED-3805-3B66-B7E87B0E94A2}"/>
              </a:ext>
            </a:extLst>
          </p:cNvPr>
          <p:cNvSpPr txBox="1"/>
          <p:nvPr/>
        </p:nvSpPr>
        <p:spPr>
          <a:xfrm>
            <a:off x="573991" y="2244324"/>
            <a:ext cx="2495373" cy="369332"/>
          </a:xfrm>
          <a:prstGeom prst="rect">
            <a:avLst/>
          </a:prstGeom>
          <a:noFill/>
        </p:spPr>
        <p:txBody>
          <a:bodyPr wrap="square">
            <a:spAutoFit/>
          </a:bodyPr>
          <a:lstStyle/>
          <a:p>
            <a:r>
              <a:rPr lang="en-US" sz="1800" b="1">
                <a:solidFill>
                  <a:srgbClr val="817FB8"/>
                </a:solidFill>
                <a:latin typeface="Avenir Light"/>
                <a:cs typeface="Avenir Light"/>
              </a:rPr>
              <a:t>NAAL Health Literacy </a:t>
            </a:r>
            <a:endParaRPr lang="en-US">
              <a:solidFill>
                <a:srgbClr val="817FB8"/>
              </a:solidFill>
            </a:endParaRPr>
          </a:p>
        </p:txBody>
      </p:sp>
      <p:sp>
        <p:nvSpPr>
          <p:cNvPr id="11" name="TextBox 10">
            <a:extLst>
              <a:ext uri="{FF2B5EF4-FFF2-40B4-BE49-F238E27FC236}">
                <a16:creationId xmlns:a16="http://schemas.microsoft.com/office/drawing/2014/main" id="{1469D8B5-0D5C-56BF-5CC6-5FC7C9AED9AE}"/>
              </a:ext>
            </a:extLst>
          </p:cNvPr>
          <p:cNvSpPr txBox="1"/>
          <p:nvPr/>
        </p:nvSpPr>
        <p:spPr>
          <a:xfrm>
            <a:off x="6503346" y="2279424"/>
            <a:ext cx="2495373" cy="369332"/>
          </a:xfrm>
          <a:prstGeom prst="rect">
            <a:avLst/>
          </a:prstGeom>
          <a:noFill/>
        </p:spPr>
        <p:txBody>
          <a:bodyPr wrap="square">
            <a:spAutoFit/>
          </a:bodyPr>
          <a:lstStyle/>
          <a:p>
            <a:r>
              <a:rPr lang="en-US" sz="1800" b="1">
                <a:solidFill>
                  <a:srgbClr val="084368"/>
                </a:solidFill>
                <a:latin typeface="Avenir Light"/>
                <a:cs typeface="Avenir Light"/>
              </a:rPr>
              <a:t>PIAAC Literacy Scores </a:t>
            </a:r>
            <a:endParaRPr lang="en-US">
              <a:solidFill>
                <a:srgbClr val="084368"/>
              </a:solidFill>
            </a:endParaRPr>
          </a:p>
        </p:txBody>
      </p:sp>
      <p:pic>
        <p:nvPicPr>
          <p:cNvPr id="13" name="Picture 12">
            <a:extLst>
              <a:ext uri="{FF2B5EF4-FFF2-40B4-BE49-F238E27FC236}">
                <a16:creationId xmlns:a16="http://schemas.microsoft.com/office/drawing/2014/main" id="{CE1C3E11-15F7-C990-DA9F-F9C85CE04545}"/>
              </a:ext>
            </a:extLst>
          </p:cNvPr>
          <p:cNvPicPr>
            <a:picLocks noChangeAspect="1"/>
          </p:cNvPicPr>
          <p:nvPr/>
        </p:nvPicPr>
        <p:blipFill rotWithShape="1">
          <a:blip r:embed="rId4"/>
          <a:srcRect t="7613"/>
          <a:stretch/>
        </p:blipFill>
        <p:spPr>
          <a:xfrm>
            <a:off x="6185005" y="2695900"/>
            <a:ext cx="2758818" cy="3750246"/>
          </a:xfrm>
          <a:prstGeom prst="rect">
            <a:avLst/>
          </a:prstGeom>
        </p:spPr>
      </p:pic>
    </p:spTree>
    <p:extLst>
      <p:ext uri="{BB962C8B-B14F-4D97-AF65-F5344CB8AC3E}">
        <p14:creationId xmlns:p14="http://schemas.microsoft.com/office/powerpoint/2010/main" val="2621286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197F7-4BCB-4CFD-AC06-E14AF0FB6435}"/>
              </a:ext>
            </a:extLst>
          </p:cNvPr>
          <p:cNvSpPr>
            <a:spLocks noGrp="1"/>
          </p:cNvSpPr>
          <p:nvPr>
            <p:ph type="title"/>
          </p:nvPr>
        </p:nvSpPr>
        <p:spPr/>
        <p:txBody>
          <a:bodyPr/>
          <a:lstStyle/>
          <a:p>
            <a:r>
              <a:rPr lang="en-US"/>
              <a:t>Health Literacy by Geography</a:t>
            </a:r>
          </a:p>
        </p:txBody>
      </p:sp>
      <p:sp>
        <p:nvSpPr>
          <p:cNvPr id="3" name="Slide Number Placeholder 2">
            <a:extLst>
              <a:ext uri="{FF2B5EF4-FFF2-40B4-BE49-F238E27FC236}">
                <a16:creationId xmlns:a16="http://schemas.microsoft.com/office/drawing/2014/main" id="{495BD735-3005-4BE0-9901-DFC6EC3F500E}"/>
              </a:ext>
            </a:extLst>
          </p:cNvPr>
          <p:cNvSpPr>
            <a:spLocks noGrp="1"/>
          </p:cNvSpPr>
          <p:nvPr>
            <p:ph type="sldNum" sz="quarter" idx="12"/>
          </p:nvPr>
        </p:nvSpPr>
        <p:spPr/>
        <p:txBody>
          <a:bodyPr/>
          <a:lstStyle/>
          <a:p>
            <a:fld id="{CFBA6597-D7DA-DC49-90B6-6291F05CD5D3}" type="slidenum">
              <a:rPr lang="en-US" smtClean="0"/>
              <a:t>22</a:t>
            </a:fld>
            <a:endParaRPr lang="en-US"/>
          </a:p>
        </p:txBody>
      </p:sp>
      <p:sp>
        <p:nvSpPr>
          <p:cNvPr id="8" name="Text Placeholder 7">
            <a:extLst>
              <a:ext uri="{FF2B5EF4-FFF2-40B4-BE49-F238E27FC236}">
                <a16:creationId xmlns:a16="http://schemas.microsoft.com/office/drawing/2014/main" id="{EE042157-FD43-4549-A96C-0181CD027FA5}"/>
              </a:ext>
            </a:extLst>
          </p:cNvPr>
          <p:cNvSpPr txBox="1">
            <a:spLocks noGrp="1"/>
          </p:cNvSpPr>
          <p:nvPr>
            <p:ph type="body" sz="quarter" idx="13"/>
          </p:nvPr>
        </p:nvSpPr>
        <p:spPr>
          <a:xfrm>
            <a:off x="575469" y="1370013"/>
            <a:ext cx="7993062" cy="496739"/>
          </a:xfrm>
          <a:prstGeom prst="rect">
            <a:avLst/>
          </a:prstGeom>
          <a:noFill/>
        </p:spPr>
        <p:txBody>
          <a:bodyPr wrap="square" lIns="0" tIns="0" rIns="0" bIns="0" rtlCol="0">
            <a:spAutoFit/>
          </a:bodyPr>
          <a:lstStyle/>
          <a:p>
            <a:pPr algn="ctr"/>
            <a:r>
              <a:rPr lang="en-US" b="1" cap="none">
                <a:solidFill>
                  <a:srgbClr val="4D7335"/>
                </a:solidFill>
                <a:latin typeface="Avenir Light"/>
                <a:cs typeface="Avenir Light"/>
              </a:rPr>
              <a:t>Geography </a:t>
            </a:r>
            <a:r>
              <a:rPr lang="en-US" sz="2400" b="1" cap="none">
                <a:solidFill>
                  <a:srgbClr val="4D7335"/>
                </a:solidFill>
                <a:latin typeface="Avenir Light"/>
                <a:cs typeface="Avenir Light"/>
              </a:rPr>
              <a:t>and Health </a:t>
            </a:r>
            <a:r>
              <a:rPr lang="en-US" b="1" cap="none">
                <a:solidFill>
                  <a:srgbClr val="4D7335"/>
                </a:solidFill>
                <a:latin typeface="Avenir Light"/>
                <a:cs typeface="Avenir Light"/>
              </a:rPr>
              <a:t>L</a:t>
            </a:r>
            <a:r>
              <a:rPr lang="en-US" sz="2400" b="1" cap="none">
                <a:solidFill>
                  <a:srgbClr val="4D7335"/>
                </a:solidFill>
                <a:latin typeface="Avenir Light"/>
                <a:cs typeface="Avenir Light"/>
              </a:rPr>
              <a:t>iteracy </a:t>
            </a:r>
            <a:r>
              <a:rPr lang="en-US" b="1" cap="none">
                <a:solidFill>
                  <a:srgbClr val="4D7335"/>
                </a:solidFill>
                <a:latin typeface="Avenir Light"/>
                <a:cs typeface="Avenir Light"/>
              </a:rPr>
              <a:t>L</a:t>
            </a:r>
            <a:r>
              <a:rPr lang="en-US" sz="2400" b="1" cap="none">
                <a:solidFill>
                  <a:srgbClr val="4D7335"/>
                </a:solidFill>
                <a:latin typeface="Avenir Light"/>
                <a:cs typeface="Avenir Light"/>
              </a:rPr>
              <a:t>evels</a:t>
            </a:r>
          </a:p>
        </p:txBody>
      </p:sp>
      <p:pic>
        <p:nvPicPr>
          <p:cNvPr id="10" name="Picture 9">
            <a:extLst>
              <a:ext uri="{FF2B5EF4-FFF2-40B4-BE49-F238E27FC236}">
                <a16:creationId xmlns:a16="http://schemas.microsoft.com/office/drawing/2014/main" id="{738FEC6D-C81E-4487-BAD5-1E31D0B81CF3}"/>
              </a:ext>
            </a:extLst>
          </p:cNvPr>
          <p:cNvPicPr>
            <a:picLocks noChangeAspect="1"/>
          </p:cNvPicPr>
          <p:nvPr/>
        </p:nvPicPr>
        <p:blipFill rotWithShape="1">
          <a:blip r:embed="rId3"/>
          <a:srcRect t="24671" r="51436" b="21164"/>
          <a:stretch/>
        </p:blipFill>
        <p:spPr>
          <a:xfrm>
            <a:off x="486034" y="2260041"/>
            <a:ext cx="1687168" cy="1094114"/>
          </a:xfrm>
          <a:prstGeom prst="rect">
            <a:avLst/>
          </a:prstGeom>
        </p:spPr>
      </p:pic>
      <p:sp>
        <p:nvSpPr>
          <p:cNvPr id="11" name="TextBox 10">
            <a:extLst>
              <a:ext uri="{FF2B5EF4-FFF2-40B4-BE49-F238E27FC236}">
                <a16:creationId xmlns:a16="http://schemas.microsoft.com/office/drawing/2014/main" id="{1673647E-5C65-4D28-88AE-387EF6E050C6}"/>
              </a:ext>
            </a:extLst>
          </p:cNvPr>
          <p:cNvSpPr txBox="1"/>
          <p:nvPr/>
        </p:nvSpPr>
        <p:spPr>
          <a:xfrm>
            <a:off x="854764" y="5423644"/>
            <a:ext cx="7622486" cy="923330"/>
          </a:xfrm>
          <a:prstGeom prst="rect">
            <a:avLst/>
          </a:prstGeom>
          <a:noFill/>
        </p:spPr>
        <p:txBody>
          <a:bodyPr wrap="square" lIns="0" tIns="0" rIns="0" bIns="0" rtlCol="0">
            <a:spAutoFit/>
          </a:bodyPr>
          <a:lstStyle/>
          <a:p>
            <a:r>
              <a:rPr lang="en-US" sz="2000">
                <a:solidFill>
                  <a:srgbClr val="4D7335"/>
                </a:solidFill>
                <a:latin typeface="Avenir Light"/>
              </a:rPr>
              <a:t>Health literacy levels in San Diego County vary dramatically throughout the region. This map shows predictive health literacy estimates based on data from the U.S. Census and the American Community Surveys.</a:t>
            </a:r>
          </a:p>
        </p:txBody>
      </p:sp>
      <p:sp>
        <p:nvSpPr>
          <p:cNvPr id="12" name="TextBox 11">
            <a:extLst>
              <a:ext uri="{FF2B5EF4-FFF2-40B4-BE49-F238E27FC236}">
                <a16:creationId xmlns:a16="http://schemas.microsoft.com/office/drawing/2014/main" id="{625E8A1E-A80A-4498-A7A9-B79F2C42F8AF}"/>
              </a:ext>
            </a:extLst>
          </p:cNvPr>
          <p:cNvSpPr txBox="1"/>
          <p:nvPr/>
        </p:nvSpPr>
        <p:spPr>
          <a:xfrm>
            <a:off x="145774" y="6492396"/>
            <a:ext cx="6758609" cy="246221"/>
          </a:xfrm>
          <a:prstGeom prst="rect">
            <a:avLst/>
          </a:prstGeom>
          <a:noFill/>
        </p:spPr>
        <p:txBody>
          <a:bodyPr wrap="square" lIns="0" tIns="0" rIns="0" bIns="0" rtlCol="0">
            <a:spAutoFit/>
          </a:bodyPr>
          <a:lstStyle/>
          <a:p>
            <a:pPr algn="ctr"/>
            <a:r>
              <a:rPr lang="en-US" sz="1600">
                <a:solidFill>
                  <a:schemeClr val="tx2"/>
                </a:solidFill>
                <a:latin typeface="Avenir Light"/>
                <a:cs typeface="Avenir Light"/>
                <a:hlinkClick r:id="rId4"/>
              </a:rPr>
              <a:t>Health Literacy Data Map: The University of North Carolina at Chapel Hill</a:t>
            </a:r>
            <a:endParaRPr lang="en-US" sz="1600">
              <a:solidFill>
                <a:schemeClr val="tx2"/>
              </a:solidFill>
              <a:latin typeface="Avenir Light"/>
              <a:cs typeface="Avenir Light"/>
            </a:endParaRPr>
          </a:p>
        </p:txBody>
      </p:sp>
      <p:pic>
        <p:nvPicPr>
          <p:cNvPr id="6" name="Picture 5">
            <a:extLst>
              <a:ext uri="{FF2B5EF4-FFF2-40B4-BE49-F238E27FC236}">
                <a16:creationId xmlns:a16="http://schemas.microsoft.com/office/drawing/2014/main" id="{A9562A7F-016A-AAEE-D220-E4C93174FAA1}"/>
              </a:ext>
            </a:extLst>
          </p:cNvPr>
          <p:cNvPicPr>
            <a:picLocks noChangeAspect="1"/>
          </p:cNvPicPr>
          <p:nvPr/>
        </p:nvPicPr>
        <p:blipFill>
          <a:blip r:embed="rId5"/>
          <a:stretch>
            <a:fillRect/>
          </a:stretch>
        </p:blipFill>
        <p:spPr>
          <a:xfrm>
            <a:off x="2485358" y="2034442"/>
            <a:ext cx="4173284" cy="3224152"/>
          </a:xfrm>
          <a:prstGeom prst="rect">
            <a:avLst/>
          </a:prstGeom>
        </p:spPr>
      </p:pic>
    </p:spTree>
    <p:extLst>
      <p:ext uri="{BB962C8B-B14F-4D97-AF65-F5344CB8AC3E}">
        <p14:creationId xmlns:p14="http://schemas.microsoft.com/office/powerpoint/2010/main" val="18799240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92E6F-8441-437E-852D-4FAA0140096A}"/>
              </a:ext>
            </a:extLst>
          </p:cNvPr>
          <p:cNvSpPr>
            <a:spLocks noGrp="1"/>
          </p:cNvSpPr>
          <p:nvPr>
            <p:ph type="title"/>
          </p:nvPr>
        </p:nvSpPr>
        <p:spPr/>
        <p:txBody>
          <a:bodyPr/>
          <a:lstStyle/>
          <a:p>
            <a:r>
              <a:rPr lang="en-US"/>
              <a:t>Health literacy data comparing race/ethnicity </a:t>
            </a:r>
          </a:p>
        </p:txBody>
      </p:sp>
      <p:sp>
        <p:nvSpPr>
          <p:cNvPr id="3" name="TextBox 2">
            <a:extLst>
              <a:ext uri="{FF2B5EF4-FFF2-40B4-BE49-F238E27FC236}">
                <a16:creationId xmlns:a16="http://schemas.microsoft.com/office/drawing/2014/main" id="{655E8B58-6FBE-42FD-824C-CDE68A71F508}"/>
              </a:ext>
            </a:extLst>
          </p:cNvPr>
          <p:cNvSpPr txBox="1"/>
          <p:nvPr/>
        </p:nvSpPr>
        <p:spPr>
          <a:xfrm>
            <a:off x="209175" y="5769952"/>
            <a:ext cx="8513321" cy="923330"/>
          </a:xfrm>
          <a:prstGeom prst="rect">
            <a:avLst/>
          </a:prstGeom>
          <a:noFill/>
        </p:spPr>
        <p:txBody>
          <a:bodyPr wrap="square" lIns="0" tIns="0" rIns="0" bIns="0" rtlCol="0">
            <a:spAutoFit/>
          </a:bodyPr>
          <a:lstStyle/>
          <a:p>
            <a:r>
              <a:rPr lang="en-US" sz="2000">
                <a:solidFill>
                  <a:schemeClr val="tx2"/>
                </a:solidFill>
                <a:latin typeface="Avenir Light"/>
                <a:cs typeface="Avenir Light"/>
              </a:rPr>
              <a:t>Literacy varies significantly by race and ethnicity. Literacy was lowest among Black and Latino adults in both studies. Hispanics showed the lowest </a:t>
            </a:r>
            <a:r>
              <a:rPr lang="en-US" sz="2000">
                <a:solidFill>
                  <a:schemeClr val="accent6"/>
                </a:solidFill>
                <a:latin typeface="Avenir Light"/>
                <a:cs typeface="Avenir Light"/>
              </a:rPr>
              <a:t>health literacy </a:t>
            </a:r>
            <a:r>
              <a:rPr lang="en-US" sz="2000">
                <a:solidFill>
                  <a:schemeClr val="tx2"/>
                </a:solidFill>
                <a:latin typeface="Avenir Light"/>
                <a:cs typeface="Avenir Light"/>
              </a:rPr>
              <a:t>levels compared to other racial/ethnic groups in the United States. </a:t>
            </a:r>
          </a:p>
        </p:txBody>
      </p:sp>
      <p:pic>
        <p:nvPicPr>
          <p:cNvPr id="9" name="Picture 8">
            <a:extLst>
              <a:ext uri="{FF2B5EF4-FFF2-40B4-BE49-F238E27FC236}">
                <a16:creationId xmlns:a16="http://schemas.microsoft.com/office/drawing/2014/main" id="{C1184139-8E48-487C-AC5C-A4D065605662}"/>
              </a:ext>
            </a:extLst>
          </p:cNvPr>
          <p:cNvPicPr>
            <a:picLocks noChangeAspect="1"/>
          </p:cNvPicPr>
          <p:nvPr/>
        </p:nvPicPr>
        <p:blipFill rotWithShape="1">
          <a:blip r:embed="rId3"/>
          <a:srcRect b="17360"/>
          <a:stretch/>
        </p:blipFill>
        <p:spPr>
          <a:xfrm>
            <a:off x="305026" y="2331581"/>
            <a:ext cx="5801932" cy="2606676"/>
          </a:xfrm>
          <a:prstGeom prst="rect">
            <a:avLst/>
          </a:prstGeom>
        </p:spPr>
      </p:pic>
      <p:sp>
        <p:nvSpPr>
          <p:cNvPr id="4" name="TextBox 3">
            <a:extLst>
              <a:ext uri="{FF2B5EF4-FFF2-40B4-BE49-F238E27FC236}">
                <a16:creationId xmlns:a16="http://schemas.microsoft.com/office/drawing/2014/main" id="{A84A84CE-9043-4131-B367-12263E4147A2}"/>
              </a:ext>
            </a:extLst>
          </p:cNvPr>
          <p:cNvSpPr txBox="1"/>
          <p:nvPr/>
        </p:nvSpPr>
        <p:spPr>
          <a:xfrm>
            <a:off x="912138" y="1433384"/>
            <a:ext cx="7107397" cy="369332"/>
          </a:xfrm>
          <a:prstGeom prst="rect">
            <a:avLst/>
          </a:prstGeom>
          <a:noFill/>
        </p:spPr>
        <p:txBody>
          <a:bodyPr wrap="square" lIns="0" tIns="0" rIns="0" bIns="0" rtlCol="0">
            <a:spAutoFit/>
          </a:bodyPr>
          <a:lstStyle/>
          <a:p>
            <a:pPr algn="ctr"/>
            <a:r>
              <a:rPr lang="en-US" sz="2400" b="1">
                <a:solidFill>
                  <a:srgbClr val="4D7335"/>
                </a:solidFill>
                <a:latin typeface="Avenir Light"/>
                <a:cs typeface="Avenir Light"/>
              </a:rPr>
              <a:t>Race and Ethnicity and Literacy Levels</a:t>
            </a:r>
          </a:p>
        </p:txBody>
      </p:sp>
      <p:sp>
        <p:nvSpPr>
          <p:cNvPr id="5" name="Slide Number Placeholder 4">
            <a:extLst>
              <a:ext uri="{FF2B5EF4-FFF2-40B4-BE49-F238E27FC236}">
                <a16:creationId xmlns:a16="http://schemas.microsoft.com/office/drawing/2014/main" id="{397B4797-6676-4BA5-8823-06899880B6A6}"/>
              </a:ext>
            </a:extLst>
          </p:cNvPr>
          <p:cNvSpPr>
            <a:spLocks noGrp="1"/>
          </p:cNvSpPr>
          <p:nvPr>
            <p:ph type="sldNum" sz="quarter" idx="12"/>
          </p:nvPr>
        </p:nvSpPr>
        <p:spPr/>
        <p:txBody>
          <a:bodyPr/>
          <a:lstStyle/>
          <a:p>
            <a:fld id="{CFBA6597-D7DA-DC49-90B6-6291F05CD5D3}" type="slidenum">
              <a:rPr lang="en-US" smtClean="0"/>
              <a:t>23</a:t>
            </a:fld>
            <a:endParaRPr lang="en-US"/>
          </a:p>
        </p:txBody>
      </p:sp>
      <p:pic>
        <p:nvPicPr>
          <p:cNvPr id="7" name="Picture 6">
            <a:extLst>
              <a:ext uri="{FF2B5EF4-FFF2-40B4-BE49-F238E27FC236}">
                <a16:creationId xmlns:a16="http://schemas.microsoft.com/office/drawing/2014/main" id="{36D041B0-1849-47C8-0C1B-20AD45ECEBCD}"/>
              </a:ext>
            </a:extLst>
          </p:cNvPr>
          <p:cNvPicPr>
            <a:picLocks noChangeAspect="1"/>
          </p:cNvPicPr>
          <p:nvPr/>
        </p:nvPicPr>
        <p:blipFill>
          <a:blip r:embed="rId4"/>
          <a:stretch>
            <a:fillRect/>
          </a:stretch>
        </p:blipFill>
        <p:spPr>
          <a:xfrm>
            <a:off x="6320778" y="2266354"/>
            <a:ext cx="2634727" cy="3251134"/>
          </a:xfrm>
          <a:prstGeom prst="rect">
            <a:avLst/>
          </a:prstGeom>
        </p:spPr>
      </p:pic>
      <p:sp>
        <p:nvSpPr>
          <p:cNvPr id="8" name="TextBox 7">
            <a:extLst>
              <a:ext uri="{FF2B5EF4-FFF2-40B4-BE49-F238E27FC236}">
                <a16:creationId xmlns:a16="http://schemas.microsoft.com/office/drawing/2014/main" id="{8B0C2901-9E4E-BF81-85BA-E8F69AAE2891}"/>
              </a:ext>
            </a:extLst>
          </p:cNvPr>
          <p:cNvSpPr txBox="1"/>
          <p:nvPr/>
        </p:nvSpPr>
        <p:spPr>
          <a:xfrm>
            <a:off x="305026" y="1951088"/>
            <a:ext cx="2495373" cy="369332"/>
          </a:xfrm>
          <a:prstGeom prst="rect">
            <a:avLst/>
          </a:prstGeom>
          <a:noFill/>
        </p:spPr>
        <p:txBody>
          <a:bodyPr wrap="square">
            <a:spAutoFit/>
          </a:bodyPr>
          <a:lstStyle/>
          <a:p>
            <a:r>
              <a:rPr lang="en-US" sz="1800" b="1">
                <a:solidFill>
                  <a:srgbClr val="817FB8"/>
                </a:solidFill>
                <a:latin typeface="Avenir Light"/>
                <a:cs typeface="Avenir Light"/>
              </a:rPr>
              <a:t>NAAL Health Literacy </a:t>
            </a:r>
            <a:endParaRPr lang="en-US">
              <a:solidFill>
                <a:srgbClr val="817FB8"/>
              </a:solidFill>
            </a:endParaRPr>
          </a:p>
        </p:txBody>
      </p:sp>
      <p:sp>
        <p:nvSpPr>
          <p:cNvPr id="10" name="TextBox 9">
            <a:extLst>
              <a:ext uri="{FF2B5EF4-FFF2-40B4-BE49-F238E27FC236}">
                <a16:creationId xmlns:a16="http://schemas.microsoft.com/office/drawing/2014/main" id="{5DABF80D-C5BB-CDF4-65E0-055CC8B30B03}"/>
              </a:ext>
            </a:extLst>
          </p:cNvPr>
          <p:cNvSpPr txBox="1"/>
          <p:nvPr/>
        </p:nvSpPr>
        <p:spPr>
          <a:xfrm>
            <a:off x="6648627" y="1951088"/>
            <a:ext cx="2495373" cy="369332"/>
          </a:xfrm>
          <a:prstGeom prst="rect">
            <a:avLst/>
          </a:prstGeom>
          <a:noFill/>
        </p:spPr>
        <p:txBody>
          <a:bodyPr wrap="square">
            <a:spAutoFit/>
          </a:bodyPr>
          <a:lstStyle/>
          <a:p>
            <a:r>
              <a:rPr lang="en-US" sz="1800" b="1">
                <a:solidFill>
                  <a:srgbClr val="084368"/>
                </a:solidFill>
                <a:latin typeface="Avenir Light"/>
                <a:cs typeface="Avenir Light"/>
              </a:rPr>
              <a:t>PIAAC Literacy Scores </a:t>
            </a:r>
            <a:endParaRPr lang="en-US">
              <a:solidFill>
                <a:srgbClr val="084368"/>
              </a:solidFill>
            </a:endParaRPr>
          </a:p>
        </p:txBody>
      </p:sp>
    </p:spTree>
    <p:extLst>
      <p:ext uri="{BB962C8B-B14F-4D97-AF65-F5344CB8AC3E}">
        <p14:creationId xmlns:p14="http://schemas.microsoft.com/office/powerpoint/2010/main" val="496083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5C260-B697-4100-95B9-169D8C38A5FB}"/>
              </a:ext>
            </a:extLst>
          </p:cNvPr>
          <p:cNvSpPr>
            <a:spLocks noGrp="1"/>
          </p:cNvSpPr>
          <p:nvPr>
            <p:ph type="title"/>
          </p:nvPr>
        </p:nvSpPr>
        <p:spPr/>
        <p:txBody>
          <a:bodyPr/>
          <a:lstStyle/>
          <a:p>
            <a:r>
              <a:rPr lang="en-US"/>
              <a:t>Health Literacy by Education</a:t>
            </a:r>
          </a:p>
        </p:txBody>
      </p:sp>
      <p:sp>
        <p:nvSpPr>
          <p:cNvPr id="3" name="TextBox 2">
            <a:extLst>
              <a:ext uri="{FF2B5EF4-FFF2-40B4-BE49-F238E27FC236}">
                <a16:creationId xmlns:a16="http://schemas.microsoft.com/office/drawing/2014/main" id="{14228C4B-073B-47F8-B6FA-731956F46A3F}"/>
              </a:ext>
            </a:extLst>
          </p:cNvPr>
          <p:cNvSpPr txBox="1"/>
          <p:nvPr/>
        </p:nvSpPr>
        <p:spPr>
          <a:xfrm>
            <a:off x="571296" y="6127333"/>
            <a:ext cx="8001408" cy="923330"/>
          </a:xfrm>
          <a:prstGeom prst="rect">
            <a:avLst/>
          </a:prstGeom>
          <a:noFill/>
        </p:spPr>
        <p:txBody>
          <a:bodyPr wrap="square" lIns="0" tIns="0" rIns="0" bIns="0" rtlCol="0">
            <a:spAutoFit/>
          </a:bodyPr>
          <a:lstStyle/>
          <a:p>
            <a:r>
              <a:rPr lang="en-US" sz="2000">
                <a:solidFill>
                  <a:schemeClr val="accent6"/>
                </a:solidFill>
                <a:latin typeface="Avenir Light"/>
                <a:cs typeface="Avenir Light"/>
              </a:rPr>
              <a:t>Education level is a strong predictor of literacy. The more education a person has, the more likely they are to also show high literacy and health literacy.</a:t>
            </a:r>
            <a:r>
              <a:rPr lang="en-US" sz="2000">
                <a:solidFill>
                  <a:schemeClr val="tx1">
                    <a:lumMod val="50000"/>
                  </a:schemeClr>
                </a:solidFill>
                <a:latin typeface="Avenir Light"/>
                <a:cs typeface="Avenir Light"/>
              </a:rPr>
              <a:t> </a:t>
            </a:r>
          </a:p>
          <a:p>
            <a:endParaRPr lang="en-US" sz="2000">
              <a:solidFill>
                <a:schemeClr val="tx2"/>
              </a:solidFill>
              <a:latin typeface="Avenir Light"/>
              <a:cs typeface="Avenir Light"/>
            </a:endParaRPr>
          </a:p>
        </p:txBody>
      </p:sp>
      <p:pic>
        <p:nvPicPr>
          <p:cNvPr id="10" name="Picture 9">
            <a:extLst>
              <a:ext uri="{FF2B5EF4-FFF2-40B4-BE49-F238E27FC236}">
                <a16:creationId xmlns:a16="http://schemas.microsoft.com/office/drawing/2014/main" id="{4ACE1A1A-18E5-4661-9263-71A8A6758F14}"/>
              </a:ext>
            </a:extLst>
          </p:cNvPr>
          <p:cNvPicPr>
            <a:picLocks noChangeAspect="1"/>
          </p:cNvPicPr>
          <p:nvPr/>
        </p:nvPicPr>
        <p:blipFill rotWithShape="1">
          <a:blip r:embed="rId3"/>
          <a:srcRect l="1789" t="2229" b="9918"/>
          <a:stretch/>
        </p:blipFill>
        <p:spPr>
          <a:xfrm>
            <a:off x="279959" y="2225736"/>
            <a:ext cx="5128812" cy="2525726"/>
          </a:xfrm>
          <a:prstGeom prst="rect">
            <a:avLst/>
          </a:prstGeom>
        </p:spPr>
      </p:pic>
      <p:sp>
        <p:nvSpPr>
          <p:cNvPr id="5" name="TextBox 4">
            <a:extLst>
              <a:ext uri="{FF2B5EF4-FFF2-40B4-BE49-F238E27FC236}">
                <a16:creationId xmlns:a16="http://schemas.microsoft.com/office/drawing/2014/main" id="{D17E0876-2F38-42B1-A9D8-1563CFB0E715}"/>
              </a:ext>
            </a:extLst>
          </p:cNvPr>
          <p:cNvSpPr txBox="1"/>
          <p:nvPr/>
        </p:nvSpPr>
        <p:spPr>
          <a:xfrm>
            <a:off x="912138" y="1433384"/>
            <a:ext cx="7107397" cy="369332"/>
          </a:xfrm>
          <a:prstGeom prst="rect">
            <a:avLst/>
          </a:prstGeom>
          <a:noFill/>
        </p:spPr>
        <p:txBody>
          <a:bodyPr wrap="square" lIns="0" tIns="0" rIns="0" bIns="0" rtlCol="0">
            <a:spAutoFit/>
          </a:bodyPr>
          <a:lstStyle/>
          <a:p>
            <a:pPr algn="ctr"/>
            <a:r>
              <a:rPr lang="en-US" sz="2400" b="1">
                <a:solidFill>
                  <a:srgbClr val="4D7335"/>
                </a:solidFill>
                <a:latin typeface="Avenir Light"/>
                <a:cs typeface="Avenir Light"/>
              </a:rPr>
              <a:t>Education and Health Literacy Levels</a:t>
            </a:r>
          </a:p>
        </p:txBody>
      </p:sp>
      <p:sp>
        <p:nvSpPr>
          <p:cNvPr id="4" name="Slide Number Placeholder 3">
            <a:extLst>
              <a:ext uri="{FF2B5EF4-FFF2-40B4-BE49-F238E27FC236}">
                <a16:creationId xmlns:a16="http://schemas.microsoft.com/office/drawing/2014/main" id="{EC55908D-73E2-4FB6-B092-59A52F3EA781}"/>
              </a:ext>
            </a:extLst>
          </p:cNvPr>
          <p:cNvSpPr>
            <a:spLocks noGrp="1"/>
          </p:cNvSpPr>
          <p:nvPr>
            <p:ph type="sldNum" sz="quarter" idx="12"/>
          </p:nvPr>
        </p:nvSpPr>
        <p:spPr/>
        <p:txBody>
          <a:bodyPr/>
          <a:lstStyle/>
          <a:p>
            <a:fld id="{CFBA6597-D7DA-DC49-90B6-6291F05CD5D3}" type="slidenum">
              <a:rPr lang="en-US" smtClean="0"/>
              <a:t>24</a:t>
            </a:fld>
            <a:endParaRPr lang="en-US"/>
          </a:p>
        </p:txBody>
      </p:sp>
      <p:sp>
        <p:nvSpPr>
          <p:cNvPr id="7" name="TextBox 6">
            <a:extLst>
              <a:ext uri="{FF2B5EF4-FFF2-40B4-BE49-F238E27FC236}">
                <a16:creationId xmlns:a16="http://schemas.microsoft.com/office/drawing/2014/main" id="{49557D81-9C6F-8B0C-641C-6B7C549B1EBA}"/>
              </a:ext>
            </a:extLst>
          </p:cNvPr>
          <p:cNvSpPr txBox="1"/>
          <p:nvPr/>
        </p:nvSpPr>
        <p:spPr>
          <a:xfrm>
            <a:off x="6390455" y="1977364"/>
            <a:ext cx="2495373" cy="369332"/>
          </a:xfrm>
          <a:prstGeom prst="rect">
            <a:avLst/>
          </a:prstGeom>
          <a:noFill/>
        </p:spPr>
        <p:txBody>
          <a:bodyPr wrap="square">
            <a:spAutoFit/>
          </a:bodyPr>
          <a:lstStyle/>
          <a:p>
            <a:r>
              <a:rPr lang="en-US" sz="1800" b="1">
                <a:solidFill>
                  <a:srgbClr val="084368"/>
                </a:solidFill>
                <a:latin typeface="Avenir Light"/>
                <a:cs typeface="Avenir Light"/>
              </a:rPr>
              <a:t>PIAAC Literacy Scores </a:t>
            </a:r>
            <a:endParaRPr lang="en-US">
              <a:solidFill>
                <a:srgbClr val="084368"/>
              </a:solidFill>
            </a:endParaRPr>
          </a:p>
        </p:txBody>
      </p:sp>
      <p:sp>
        <p:nvSpPr>
          <p:cNvPr id="8" name="TextBox 7">
            <a:extLst>
              <a:ext uri="{FF2B5EF4-FFF2-40B4-BE49-F238E27FC236}">
                <a16:creationId xmlns:a16="http://schemas.microsoft.com/office/drawing/2014/main" id="{1F9F60D0-1727-23DE-EA1E-4C20F105D76B}"/>
              </a:ext>
            </a:extLst>
          </p:cNvPr>
          <p:cNvSpPr txBox="1"/>
          <p:nvPr/>
        </p:nvSpPr>
        <p:spPr>
          <a:xfrm>
            <a:off x="305026" y="1951088"/>
            <a:ext cx="2495373" cy="369332"/>
          </a:xfrm>
          <a:prstGeom prst="rect">
            <a:avLst/>
          </a:prstGeom>
          <a:noFill/>
        </p:spPr>
        <p:txBody>
          <a:bodyPr wrap="square">
            <a:spAutoFit/>
          </a:bodyPr>
          <a:lstStyle/>
          <a:p>
            <a:r>
              <a:rPr lang="en-US" sz="1800" b="1">
                <a:solidFill>
                  <a:srgbClr val="817FB8"/>
                </a:solidFill>
                <a:latin typeface="Avenir Light"/>
                <a:cs typeface="Avenir Light"/>
              </a:rPr>
              <a:t>NAAL Health Literacy </a:t>
            </a:r>
            <a:endParaRPr lang="en-US">
              <a:solidFill>
                <a:srgbClr val="817FB8"/>
              </a:solidFill>
            </a:endParaRPr>
          </a:p>
        </p:txBody>
      </p:sp>
      <p:pic>
        <p:nvPicPr>
          <p:cNvPr id="11" name="Picture 10">
            <a:extLst>
              <a:ext uri="{FF2B5EF4-FFF2-40B4-BE49-F238E27FC236}">
                <a16:creationId xmlns:a16="http://schemas.microsoft.com/office/drawing/2014/main" id="{B4B24F82-ADB1-AFE5-DEEA-18ACC93F70D1}"/>
              </a:ext>
            </a:extLst>
          </p:cNvPr>
          <p:cNvPicPr>
            <a:picLocks noChangeAspect="1"/>
          </p:cNvPicPr>
          <p:nvPr/>
        </p:nvPicPr>
        <p:blipFill rotWithShape="1">
          <a:blip r:embed="rId4"/>
          <a:srcRect t="9323" b="2120"/>
          <a:stretch/>
        </p:blipFill>
        <p:spPr>
          <a:xfrm>
            <a:off x="5990570" y="2320421"/>
            <a:ext cx="2984023" cy="2926698"/>
          </a:xfrm>
          <a:prstGeom prst="rect">
            <a:avLst/>
          </a:prstGeom>
        </p:spPr>
      </p:pic>
      <p:sp>
        <p:nvSpPr>
          <p:cNvPr id="6" name="TextBox 5">
            <a:extLst>
              <a:ext uri="{FF2B5EF4-FFF2-40B4-BE49-F238E27FC236}">
                <a16:creationId xmlns:a16="http://schemas.microsoft.com/office/drawing/2014/main" id="{24CB5AFC-F5B2-4CF2-A759-42C1EACAB429}"/>
              </a:ext>
            </a:extLst>
          </p:cNvPr>
          <p:cNvSpPr txBox="1"/>
          <p:nvPr/>
        </p:nvSpPr>
        <p:spPr>
          <a:xfrm>
            <a:off x="194804" y="4870618"/>
            <a:ext cx="5917253" cy="1107996"/>
          </a:xfrm>
          <a:prstGeom prst="rect">
            <a:avLst/>
          </a:prstGeom>
          <a:noFill/>
          <a:ln w="38100">
            <a:solidFill>
              <a:schemeClr val="tx2"/>
            </a:solidFill>
          </a:ln>
        </p:spPr>
        <p:txBody>
          <a:bodyPr wrap="square" lIns="91440" tIns="91440" rIns="91440" bIns="91440" rtlCol="0" anchor="ctr" anchorCtr="0">
            <a:spAutoFit/>
          </a:bodyPr>
          <a:lstStyle/>
          <a:p>
            <a:r>
              <a:rPr lang="en-US" sz="2000">
                <a:solidFill>
                  <a:srgbClr val="4D7335"/>
                </a:solidFill>
                <a:latin typeface="Avenir Light"/>
                <a:cs typeface="Avenir Light"/>
              </a:rPr>
              <a:t>The </a:t>
            </a:r>
            <a:r>
              <a:rPr lang="en-US" sz="2000">
                <a:solidFill>
                  <a:srgbClr val="4D7335"/>
                </a:solidFill>
                <a:latin typeface="Avenir Light"/>
                <a:cs typeface="Avenir Light"/>
                <a:hlinkClick r:id="rId5"/>
              </a:rPr>
              <a:t>San Diego Council on Literacy</a:t>
            </a:r>
            <a:r>
              <a:rPr lang="en-US" sz="2000">
                <a:solidFill>
                  <a:srgbClr val="4D7335"/>
                </a:solidFill>
                <a:latin typeface="Avenir Light"/>
                <a:cs typeface="Avenir Light"/>
              </a:rPr>
              <a:t> found that </a:t>
            </a:r>
            <a:r>
              <a:rPr lang="en-US" sz="2000" b="0" i="0">
                <a:solidFill>
                  <a:srgbClr val="4D7335"/>
                </a:solidFill>
                <a:effectLst/>
                <a:latin typeface="Avenir Light"/>
              </a:rPr>
              <a:t>20-25% of adults in San Diego County read at the lowest level of literacy (grade level equivalent of 0-4).</a:t>
            </a:r>
            <a:endParaRPr lang="en-US" sz="2000">
              <a:solidFill>
                <a:srgbClr val="4D7335"/>
              </a:solidFill>
              <a:latin typeface="Avenir Light"/>
              <a:cs typeface="Avenir Light"/>
            </a:endParaRPr>
          </a:p>
        </p:txBody>
      </p:sp>
    </p:spTree>
    <p:extLst>
      <p:ext uri="{BB962C8B-B14F-4D97-AF65-F5344CB8AC3E}">
        <p14:creationId xmlns:p14="http://schemas.microsoft.com/office/powerpoint/2010/main" val="267712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8CD3D-D2C2-4A68-9A7E-F6D7438A90BF}"/>
              </a:ext>
            </a:extLst>
          </p:cNvPr>
          <p:cNvSpPr>
            <a:spLocks noGrp="1"/>
          </p:cNvSpPr>
          <p:nvPr>
            <p:ph type="title"/>
          </p:nvPr>
        </p:nvSpPr>
        <p:spPr/>
        <p:txBody>
          <a:bodyPr/>
          <a:lstStyle/>
          <a:p>
            <a:r>
              <a:rPr lang="en-US" b="1"/>
              <a:t>Other Factors associated with Health Literacy Level</a:t>
            </a:r>
          </a:p>
        </p:txBody>
      </p:sp>
      <p:pic>
        <p:nvPicPr>
          <p:cNvPr id="10" name="Picture 9">
            <a:extLst>
              <a:ext uri="{FF2B5EF4-FFF2-40B4-BE49-F238E27FC236}">
                <a16:creationId xmlns:a16="http://schemas.microsoft.com/office/drawing/2014/main" id="{BB1A850B-4391-4425-B024-AFB1836C11C1}"/>
              </a:ext>
            </a:extLst>
          </p:cNvPr>
          <p:cNvPicPr>
            <a:picLocks noChangeAspect="1"/>
          </p:cNvPicPr>
          <p:nvPr/>
        </p:nvPicPr>
        <p:blipFill rotWithShape="1">
          <a:blip r:embed="rId3"/>
          <a:srcRect r="9276"/>
          <a:stretch/>
        </p:blipFill>
        <p:spPr>
          <a:xfrm>
            <a:off x="1349262" y="4448354"/>
            <a:ext cx="2507349" cy="1976290"/>
          </a:xfrm>
          <a:prstGeom prst="rect">
            <a:avLst/>
          </a:prstGeom>
          <a:noFill/>
          <a:ln w="19050">
            <a:noFill/>
          </a:ln>
        </p:spPr>
      </p:pic>
      <p:sp>
        <p:nvSpPr>
          <p:cNvPr id="13" name="TextBox 12">
            <a:extLst>
              <a:ext uri="{FF2B5EF4-FFF2-40B4-BE49-F238E27FC236}">
                <a16:creationId xmlns:a16="http://schemas.microsoft.com/office/drawing/2014/main" id="{59D8BFB1-6E7D-4CD5-B6B3-FE102069ECAF}"/>
              </a:ext>
            </a:extLst>
          </p:cNvPr>
          <p:cNvSpPr txBox="1"/>
          <p:nvPr/>
        </p:nvSpPr>
        <p:spPr>
          <a:xfrm>
            <a:off x="1315154" y="1485866"/>
            <a:ext cx="1028537" cy="276999"/>
          </a:xfrm>
          <a:prstGeom prst="rect">
            <a:avLst/>
          </a:prstGeom>
          <a:noFill/>
        </p:spPr>
        <p:txBody>
          <a:bodyPr wrap="square" lIns="0" tIns="0" rIns="0" bIns="0" rtlCol="0">
            <a:spAutoFit/>
          </a:bodyPr>
          <a:lstStyle/>
          <a:p>
            <a:pPr algn="ctr"/>
            <a:r>
              <a:rPr lang="en-US" b="1">
                <a:solidFill>
                  <a:schemeClr val="tx1">
                    <a:lumMod val="50000"/>
                  </a:schemeClr>
                </a:solidFill>
                <a:latin typeface="Avenir Light"/>
                <a:cs typeface="Avenir Light"/>
              </a:rPr>
              <a:t>Income</a:t>
            </a:r>
          </a:p>
        </p:txBody>
      </p:sp>
      <p:sp>
        <p:nvSpPr>
          <p:cNvPr id="14" name="TextBox 13">
            <a:extLst>
              <a:ext uri="{FF2B5EF4-FFF2-40B4-BE49-F238E27FC236}">
                <a16:creationId xmlns:a16="http://schemas.microsoft.com/office/drawing/2014/main" id="{B9443BD4-C646-4930-82F7-D218BE52D64A}"/>
              </a:ext>
            </a:extLst>
          </p:cNvPr>
          <p:cNvSpPr txBox="1"/>
          <p:nvPr/>
        </p:nvSpPr>
        <p:spPr>
          <a:xfrm>
            <a:off x="6754943" y="1487379"/>
            <a:ext cx="1766398" cy="276999"/>
          </a:xfrm>
          <a:prstGeom prst="rect">
            <a:avLst/>
          </a:prstGeom>
          <a:noFill/>
        </p:spPr>
        <p:txBody>
          <a:bodyPr wrap="square" lIns="0" tIns="0" rIns="0" bIns="0" rtlCol="0">
            <a:spAutoFit/>
          </a:bodyPr>
          <a:lstStyle/>
          <a:p>
            <a:r>
              <a:rPr lang="en-US" b="1">
                <a:solidFill>
                  <a:schemeClr val="tx1">
                    <a:lumMod val="50000"/>
                  </a:schemeClr>
                </a:solidFill>
                <a:latin typeface="Avenir Light"/>
                <a:cs typeface="Avenir Light"/>
              </a:rPr>
              <a:t>Civic Participation</a:t>
            </a:r>
          </a:p>
        </p:txBody>
      </p:sp>
      <p:sp>
        <p:nvSpPr>
          <p:cNvPr id="15" name="TextBox 14">
            <a:extLst>
              <a:ext uri="{FF2B5EF4-FFF2-40B4-BE49-F238E27FC236}">
                <a16:creationId xmlns:a16="http://schemas.microsoft.com/office/drawing/2014/main" id="{14A295B1-2F3E-4870-8E08-94C278B37774}"/>
              </a:ext>
            </a:extLst>
          </p:cNvPr>
          <p:cNvSpPr txBox="1"/>
          <p:nvPr/>
        </p:nvSpPr>
        <p:spPr>
          <a:xfrm>
            <a:off x="1315154" y="3903120"/>
            <a:ext cx="2507349" cy="553998"/>
          </a:xfrm>
          <a:prstGeom prst="rect">
            <a:avLst/>
          </a:prstGeom>
          <a:noFill/>
        </p:spPr>
        <p:txBody>
          <a:bodyPr wrap="square" lIns="0" tIns="0" rIns="0" bIns="0" rtlCol="0">
            <a:spAutoFit/>
          </a:bodyPr>
          <a:lstStyle/>
          <a:p>
            <a:pPr algn="ctr"/>
            <a:r>
              <a:rPr lang="en-US" b="1">
                <a:solidFill>
                  <a:schemeClr val="tx1">
                    <a:lumMod val="50000"/>
                  </a:schemeClr>
                </a:solidFill>
                <a:latin typeface="Avenir Light"/>
                <a:cs typeface="Avenir Light"/>
              </a:rPr>
              <a:t>Type of Healthcare Coverage</a:t>
            </a:r>
          </a:p>
        </p:txBody>
      </p:sp>
      <p:sp>
        <p:nvSpPr>
          <p:cNvPr id="16" name="TextBox 15">
            <a:extLst>
              <a:ext uri="{FF2B5EF4-FFF2-40B4-BE49-F238E27FC236}">
                <a16:creationId xmlns:a16="http://schemas.microsoft.com/office/drawing/2014/main" id="{AD6327FA-0962-4E55-97A2-F05B9BFF1573}"/>
              </a:ext>
            </a:extLst>
          </p:cNvPr>
          <p:cNvSpPr txBox="1"/>
          <p:nvPr/>
        </p:nvSpPr>
        <p:spPr>
          <a:xfrm>
            <a:off x="5271807" y="3897116"/>
            <a:ext cx="2507349" cy="553998"/>
          </a:xfrm>
          <a:prstGeom prst="rect">
            <a:avLst/>
          </a:prstGeom>
          <a:noFill/>
        </p:spPr>
        <p:txBody>
          <a:bodyPr wrap="square" lIns="0" tIns="0" rIns="0" bIns="0" rtlCol="0">
            <a:spAutoFit/>
          </a:bodyPr>
          <a:lstStyle/>
          <a:p>
            <a:pPr algn="ctr"/>
            <a:r>
              <a:rPr lang="en-US" b="1">
                <a:solidFill>
                  <a:schemeClr val="tx1">
                    <a:lumMod val="50000"/>
                  </a:schemeClr>
                </a:solidFill>
                <a:latin typeface="Avenir Light"/>
                <a:cs typeface="Avenir Light"/>
              </a:rPr>
              <a:t>Health Information Channels</a:t>
            </a:r>
          </a:p>
        </p:txBody>
      </p:sp>
      <p:sp>
        <p:nvSpPr>
          <p:cNvPr id="19" name="TextBox 18">
            <a:extLst>
              <a:ext uri="{FF2B5EF4-FFF2-40B4-BE49-F238E27FC236}">
                <a16:creationId xmlns:a16="http://schemas.microsoft.com/office/drawing/2014/main" id="{BD084F6E-BD8B-4424-ADBA-D83ACFA6E9F5}"/>
              </a:ext>
            </a:extLst>
          </p:cNvPr>
          <p:cNvSpPr txBox="1"/>
          <p:nvPr/>
        </p:nvSpPr>
        <p:spPr>
          <a:xfrm>
            <a:off x="3900754" y="1485866"/>
            <a:ext cx="1604762" cy="553998"/>
          </a:xfrm>
          <a:prstGeom prst="rect">
            <a:avLst/>
          </a:prstGeom>
          <a:noFill/>
        </p:spPr>
        <p:txBody>
          <a:bodyPr wrap="square" lIns="0" tIns="0" rIns="0" bIns="0" rtlCol="0">
            <a:spAutoFit/>
          </a:bodyPr>
          <a:lstStyle/>
          <a:p>
            <a:pPr algn="ctr"/>
            <a:r>
              <a:rPr lang="en-US" b="1">
                <a:solidFill>
                  <a:schemeClr val="tx1">
                    <a:lumMod val="50000"/>
                  </a:schemeClr>
                </a:solidFill>
                <a:latin typeface="Avenir Light"/>
                <a:cs typeface="Avenir Light"/>
              </a:rPr>
              <a:t>Self-Assessment of Health</a:t>
            </a:r>
          </a:p>
        </p:txBody>
      </p:sp>
      <p:pic>
        <p:nvPicPr>
          <p:cNvPr id="4" name="Picture 3">
            <a:extLst>
              <a:ext uri="{FF2B5EF4-FFF2-40B4-BE49-F238E27FC236}">
                <a16:creationId xmlns:a16="http://schemas.microsoft.com/office/drawing/2014/main" id="{ABA49374-B02B-433B-9057-B1BBA1A2B07A}"/>
              </a:ext>
            </a:extLst>
          </p:cNvPr>
          <p:cNvPicPr>
            <a:picLocks noChangeAspect="1"/>
          </p:cNvPicPr>
          <p:nvPr/>
        </p:nvPicPr>
        <p:blipFill>
          <a:blip r:embed="rId4"/>
          <a:stretch>
            <a:fillRect/>
          </a:stretch>
        </p:blipFill>
        <p:spPr>
          <a:xfrm>
            <a:off x="575749" y="1926766"/>
            <a:ext cx="2507349" cy="1646111"/>
          </a:xfrm>
          <a:prstGeom prst="rect">
            <a:avLst/>
          </a:prstGeom>
          <a:ln w="28575">
            <a:noFill/>
          </a:ln>
        </p:spPr>
      </p:pic>
      <p:pic>
        <p:nvPicPr>
          <p:cNvPr id="5" name="Picture 4">
            <a:extLst>
              <a:ext uri="{FF2B5EF4-FFF2-40B4-BE49-F238E27FC236}">
                <a16:creationId xmlns:a16="http://schemas.microsoft.com/office/drawing/2014/main" id="{E5AEE0B9-52CE-4DB3-885F-E855AD6B635D}"/>
              </a:ext>
            </a:extLst>
          </p:cNvPr>
          <p:cNvPicPr>
            <a:picLocks noChangeAspect="1"/>
          </p:cNvPicPr>
          <p:nvPr/>
        </p:nvPicPr>
        <p:blipFill rotWithShape="1">
          <a:blip r:embed="rId5"/>
          <a:srcRect t="1381"/>
          <a:stretch/>
        </p:blipFill>
        <p:spPr>
          <a:xfrm>
            <a:off x="3632979" y="2107802"/>
            <a:ext cx="2386821" cy="1566006"/>
          </a:xfrm>
          <a:prstGeom prst="rect">
            <a:avLst/>
          </a:prstGeom>
          <a:ln w="19050">
            <a:noFill/>
          </a:ln>
        </p:spPr>
      </p:pic>
      <p:grpSp>
        <p:nvGrpSpPr>
          <p:cNvPr id="6" name="Group 5">
            <a:extLst>
              <a:ext uri="{FF2B5EF4-FFF2-40B4-BE49-F238E27FC236}">
                <a16:creationId xmlns:a16="http://schemas.microsoft.com/office/drawing/2014/main" id="{1B44BFFF-89F4-4F34-B9AE-26813818EDFD}"/>
              </a:ext>
            </a:extLst>
          </p:cNvPr>
          <p:cNvGrpSpPr/>
          <p:nvPr/>
        </p:nvGrpSpPr>
        <p:grpSpPr>
          <a:xfrm>
            <a:off x="4779039" y="4501767"/>
            <a:ext cx="3786053" cy="2154554"/>
            <a:chOff x="5244051" y="4538087"/>
            <a:chExt cx="3786053" cy="2154554"/>
          </a:xfrm>
        </p:grpSpPr>
        <p:pic>
          <p:nvPicPr>
            <p:cNvPr id="24" name="Picture 23">
              <a:extLst>
                <a:ext uri="{FF2B5EF4-FFF2-40B4-BE49-F238E27FC236}">
                  <a16:creationId xmlns:a16="http://schemas.microsoft.com/office/drawing/2014/main" id="{4527529E-FB81-4D50-897D-3441B6D8F25D}"/>
                </a:ext>
              </a:extLst>
            </p:cNvPr>
            <p:cNvPicPr>
              <a:picLocks noChangeAspect="1"/>
            </p:cNvPicPr>
            <p:nvPr/>
          </p:nvPicPr>
          <p:blipFill>
            <a:blip r:embed="rId6"/>
            <a:stretch>
              <a:fillRect/>
            </a:stretch>
          </p:blipFill>
          <p:spPr>
            <a:xfrm>
              <a:off x="6500256" y="5720873"/>
              <a:ext cx="1301495" cy="971768"/>
            </a:xfrm>
            <a:prstGeom prst="rect">
              <a:avLst/>
            </a:prstGeom>
          </p:spPr>
        </p:pic>
        <p:pic>
          <p:nvPicPr>
            <p:cNvPr id="22" name="Picture 21">
              <a:extLst>
                <a:ext uri="{FF2B5EF4-FFF2-40B4-BE49-F238E27FC236}">
                  <a16:creationId xmlns:a16="http://schemas.microsoft.com/office/drawing/2014/main" id="{0F60D0AD-17B7-4A66-82C8-85D4384E41A0}"/>
                </a:ext>
              </a:extLst>
            </p:cNvPr>
            <p:cNvPicPr>
              <a:picLocks noChangeAspect="1"/>
            </p:cNvPicPr>
            <p:nvPr/>
          </p:nvPicPr>
          <p:blipFill>
            <a:blip r:embed="rId7"/>
            <a:stretch>
              <a:fillRect/>
            </a:stretch>
          </p:blipFill>
          <p:spPr>
            <a:xfrm>
              <a:off x="5375951" y="4543106"/>
              <a:ext cx="1736627" cy="1150386"/>
            </a:xfrm>
            <a:prstGeom prst="rect">
              <a:avLst/>
            </a:prstGeom>
          </p:spPr>
        </p:pic>
        <p:pic>
          <p:nvPicPr>
            <p:cNvPr id="8" name="Picture 7">
              <a:extLst>
                <a:ext uri="{FF2B5EF4-FFF2-40B4-BE49-F238E27FC236}">
                  <a16:creationId xmlns:a16="http://schemas.microsoft.com/office/drawing/2014/main" id="{DCCEDD5F-F683-4A74-AE64-D6108D1F4834}"/>
                </a:ext>
              </a:extLst>
            </p:cNvPr>
            <p:cNvPicPr>
              <a:picLocks noChangeAspect="1"/>
            </p:cNvPicPr>
            <p:nvPr/>
          </p:nvPicPr>
          <p:blipFill>
            <a:blip r:embed="rId8"/>
            <a:stretch>
              <a:fillRect/>
            </a:stretch>
          </p:blipFill>
          <p:spPr>
            <a:xfrm flipH="1">
              <a:off x="7201149" y="4538087"/>
              <a:ext cx="1828955" cy="1254645"/>
            </a:xfrm>
            <a:prstGeom prst="rect">
              <a:avLst/>
            </a:prstGeom>
          </p:spPr>
        </p:pic>
        <p:pic>
          <p:nvPicPr>
            <p:cNvPr id="18" name="Picture 17">
              <a:extLst>
                <a:ext uri="{FF2B5EF4-FFF2-40B4-BE49-F238E27FC236}">
                  <a16:creationId xmlns:a16="http://schemas.microsoft.com/office/drawing/2014/main" id="{DBF72BD0-4ACA-423A-8EA6-7B1DBE6F489E}"/>
                </a:ext>
              </a:extLst>
            </p:cNvPr>
            <p:cNvPicPr>
              <a:picLocks noChangeAspect="1"/>
            </p:cNvPicPr>
            <p:nvPr/>
          </p:nvPicPr>
          <p:blipFill>
            <a:blip r:embed="rId9"/>
            <a:stretch>
              <a:fillRect/>
            </a:stretch>
          </p:blipFill>
          <p:spPr>
            <a:xfrm>
              <a:off x="5244051" y="5281088"/>
              <a:ext cx="760263" cy="1159213"/>
            </a:xfrm>
            <a:prstGeom prst="rect">
              <a:avLst/>
            </a:prstGeom>
          </p:spPr>
        </p:pic>
      </p:grpSp>
      <p:pic>
        <p:nvPicPr>
          <p:cNvPr id="9" name="Picture 8">
            <a:extLst>
              <a:ext uri="{FF2B5EF4-FFF2-40B4-BE49-F238E27FC236}">
                <a16:creationId xmlns:a16="http://schemas.microsoft.com/office/drawing/2014/main" id="{DB2EC58E-A899-4183-865B-B1A3F6828EB5}"/>
              </a:ext>
            </a:extLst>
          </p:cNvPr>
          <p:cNvPicPr>
            <a:picLocks noChangeAspect="1"/>
          </p:cNvPicPr>
          <p:nvPr/>
        </p:nvPicPr>
        <p:blipFill>
          <a:blip r:embed="rId10"/>
          <a:stretch>
            <a:fillRect/>
          </a:stretch>
        </p:blipFill>
        <p:spPr>
          <a:xfrm>
            <a:off x="6285077" y="2045837"/>
            <a:ext cx="2706130" cy="1539095"/>
          </a:xfrm>
          <a:prstGeom prst="rect">
            <a:avLst/>
          </a:prstGeom>
        </p:spPr>
      </p:pic>
      <p:sp>
        <p:nvSpPr>
          <p:cNvPr id="3" name="Slide Number Placeholder 2">
            <a:extLst>
              <a:ext uri="{FF2B5EF4-FFF2-40B4-BE49-F238E27FC236}">
                <a16:creationId xmlns:a16="http://schemas.microsoft.com/office/drawing/2014/main" id="{DA3AF283-A7C7-4FF4-B4EA-F0CE950FFF19}"/>
              </a:ext>
            </a:extLst>
          </p:cNvPr>
          <p:cNvSpPr>
            <a:spLocks noGrp="1"/>
          </p:cNvSpPr>
          <p:nvPr>
            <p:ph type="sldNum" sz="quarter" idx="12"/>
          </p:nvPr>
        </p:nvSpPr>
        <p:spPr/>
        <p:txBody>
          <a:bodyPr/>
          <a:lstStyle/>
          <a:p>
            <a:fld id="{CFBA6597-D7DA-DC49-90B6-6291F05CD5D3}" type="slidenum">
              <a:rPr lang="en-US" smtClean="0"/>
              <a:t>25</a:t>
            </a:fld>
            <a:endParaRPr lang="en-US"/>
          </a:p>
        </p:txBody>
      </p:sp>
      <p:sp>
        <p:nvSpPr>
          <p:cNvPr id="20" name="TextBox 19">
            <a:extLst>
              <a:ext uri="{FF2B5EF4-FFF2-40B4-BE49-F238E27FC236}">
                <a16:creationId xmlns:a16="http://schemas.microsoft.com/office/drawing/2014/main" id="{EF781E72-B697-4F16-BEC6-3F5149C4DFD1}"/>
              </a:ext>
            </a:extLst>
          </p:cNvPr>
          <p:cNvSpPr txBox="1"/>
          <p:nvPr/>
        </p:nvSpPr>
        <p:spPr>
          <a:xfrm>
            <a:off x="2777516" y="6588998"/>
            <a:ext cx="3588968" cy="246221"/>
          </a:xfrm>
          <a:prstGeom prst="rect">
            <a:avLst/>
          </a:prstGeom>
          <a:noFill/>
        </p:spPr>
        <p:txBody>
          <a:bodyPr wrap="square" lIns="0" tIns="0" rIns="0" bIns="0" rtlCol="0">
            <a:spAutoFit/>
          </a:bodyPr>
          <a:lstStyle/>
          <a:p>
            <a:pPr algn="ctr"/>
            <a:r>
              <a:rPr lang="en-US" sz="1600" b="1">
                <a:solidFill>
                  <a:schemeClr val="tx2"/>
                </a:solidFill>
                <a:latin typeface="Avenir Light"/>
                <a:cs typeface="Avenir Light"/>
                <a:hlinkClick r:id="rId11"/>
              </a:rPr>
              <a:t>Civic Participation and Health Literacy</a:t>
            </a:r>
            <a:endParaRPr lang="en-US" sz="1600" b="1">
              <a:solidFill>
                <a:schemeClr val="tx2"/>
              </a:solidFill>
              <a:latin typeface="Avenir Light"/>
              <a:cs typeface="Avenir Light"/>
            </a:endParaRPr>
          </a:p>
        </p:txBody>
      </p:sp>
    </p:spTree>
    <p:extLst>
      <p:ext uri="{BB962C8B-B14F-4D97-AF65-F5344CB8AC3E}">
        <p14:creationId xmlns:p14="http://schemas.microsoft.com/office/powerpoint/2010/main" val="14365252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66C9F-CC9E-404D-A985-B4C48B948B7A}"/>
              </a:ext>
            </a:extLst>
          </p:cNvPr>
          <p:cNvSpPr>
            <a:spLocks noGrp="1"/>
          </p:cNvSpPr>
          <p:nvPr>
            <p:ph type="title"/>
          </p:nvPr>
        </p:nvSpPr>
        <p:spPr>
          <a:xfrm>
            <a:off x="312516" y="269002"/>
            <a:ext cx="6456273" cy="741362"/>
          </a:xfrm>
        </p:spPr>
        <p:txBody>
          <a:bodyPr/>
          <a:lstStyle/>
          <a:p>
            <a:r>
              <a:rPr lang="en-US"/>
              <a:t>Factors Associated with </a:t>
            </a:r>
            <a:br>
              <a:rPr lang="en-US"/>
            </a:br>
            <a:r>
              <a:rPr lang="en-US" b="1" u="sng"/>
              <a:t>low</a:t>
            </a:r>
            <a:r>
              <a:rPr lang="en-US" b="1"/>
              <a:t> </a:t>
            </a:r>
            <a:r>
              <a:rPr lang="en-US"/>
              <a:t>health literacy</a:t>
            </a:r>
          </a:p>
        </p:txBody>
      </p:sp>
      <p:sp>
        <p:nvSpPr>
          <p:cNvPr id="4" name="Content Placeholder 3">
            <a:extLst>
              <a:ext uri="{FF2B5EF4-FFF2-40B4-BE49-F238E27FC236}">
                <a16:creationId xmlns:a16="http://schemas.microsoft.com/office/drawing/2014/main" id="{BA54E52E-FBFE-41D2-ABAB-02F82A2171C3}"/>
              </a:ext>
            </a:extLst>
          </p:cNvPr>
          <p:cNvSpPr>
            <a:spLocks noGrp="1"/>
          </p:cNvSpPr>
          <p:nvPr>
            <p:ph idx="1"/>
          </p:nvPr>
        </p:nvSpPr>
        <p:spPr>
          <a:xfrm>
            <a:off x="425427" y="2072012"/>
            <a:ext cx="7993743" cy="4318001"/>
          </a:xfrm>
        </p:spPr>
        <p:txBody>
          <a:bodyPr>
            <a:noAutofit/>
          </a:bodyPr>
          <a:lstStyle/>
          <a:p>
            <a:pPr marL="0" indent="0">
              <a:buNone/>
            </a:pPr>
            <a:r>
              <a:rPr lang="en-US" sz="1800" b="1">
                <a:solidFill>
                  <a:schemeClr val="tx1">
                    <a:lumMod val="50000"/>
                  </a:schemeClr>
                </a:solidFill>
              </a:rPr>
              <a:t>Someone who…</a:t>
            </a:r>
          </a:p>
          <a:p>
            <a:pPr marL="914400" indent="-404813">
              <a:lnSpc>
                <a:spcPct val="100000"/>
              </a:lnSpc>
              <a:spcAft>
                <a:spcPts val="1400"/>
              </a:spcAft>
            </a:pPr>
            <a:r>
              <a:rPr lang="en-US" sz="1800">
                <a:solidFill>
                  <a:schemeClr val="tx1">
                    <a:lumMod val="50000"/>
                  </a:schemeClr>
                </a:solidFill>
              </a:rPr>
              <a:t>Did not graduate from high school</a:t>
            </a:r>
          </a:p>
          <a:p>
            <a:pPr marL="914400" indent="-404813">
              <a:lnSpc>
                <a:spcPct val="100000"/>
              </a:lnSpc>
              <a:spcAft>
                <a:spcPts val="1400"/>
              </a:spcAft>
            </a:pPr>
            <a:r>
              <a:rPr lang="en-US" sz="1800">
                <a:solidFill>
                  <a:schemeClr val="accent6"/>
                </a:solidFill>
              </a:rPr>
              <a:t>Did not speak English before starting school</a:t>
            </a:r>
          </a:p>
          <a:p>
            <a:pPr marL="914400" indent="-404813">
              <a:lnSpc>
                <a:spcPct val="100000"/>
              </a:lnSpc>
              <a:spcAft>
                <a:spcPts val="1400"/>
              </a:spcAft>
            </a:pPr>
            <a:r>
              <a:rPr lang="en-US" sz="1800">
                <a:solidFill>
                  <a:schemeClr val="tx1">
                    <a:lumMod val="50000"/>
                  </a:schemeClr>
                </a:solidFill>
              </a:rPr>
              <a:t>Describes their health as “poor”</a:t>
            </a:r>
          </a:p>
          <a:p>
            <a:pPr marL="914400" indent="-404813">
              <a:lnSpc>
                <a:spcPct val="100000"/>
              </a:lnSpc>
              <a:spcAft>
                <a:spcPts val="1400"/>
              </a:spcAft>
            </a:pPr>
            <a:r>
              <a:rPr lang="en-US" sz="1800">
                <a:solidFill>
                  <a:schemeClr val="accent6"/>
                </a:solidFill>
              </a:rPr>
              <a:t>Is a Hispanic adult</a:t>
            </a:r>
          </a:p>
          <a:p>
            <a:pPr marL="914400" indent="-404813">
              <a:lnSpc>
                <a:spcPct val="100000"/>
              </a:lnSpc>
              <a:spcAft>
                <a:spcPts val="1400"/>
              </a:spcAft>
            </a:pPr>
            <a:r>
              <a:rPr lang="en-US" sz="1800">
                <a:solidFill>
                  <a:schemeClr val="tx1">
                    <a:lumMod val="50000"/>
                  </a:schemeClr>
                </a:solidFill>
              </a:rPr>
              <a:t>Is a Black adult</a:t>
            </a:r>
          </a:p>
          <a:p>
            <a:pPr marL="914400" indent="-404813">
              <a:lnSpc>
                <a:spcPct val="100000"/>
              </a:lnSpc>
              <a:spcAft>
                <a:spcPts val="1400"/>
              </a:spcAft>
            </a:pPr>
            <a:r>
              <a:rPr lang="en-US" sz="1800">
                <a:solidFill>
                  <a:schemeClr val="accent6"/>
                </a:solidFill>
              </a:rPr>
              <a:t>Is 65 years old or older</a:t>
            </a:r>
          </a:p>
          <a:p>
            <a:pPr marL="914400" indent="-404813">
              <a:lnSpc>
                <a:spcPct val="100000"/>
              </a:lnSpc>
              <a:spcAft>
                <a:spcPts val="1400"/>
              </a:spcAft>
            </a:pPr>
            <a:r>
              <a:rPr lang="en-US" sz="1800">
                <a:solidFill>
                  <a:schemeClr val="tx1">
                    <a:lumMod val="50000"/>
                  </a:schemeClr>
                </a:solidFill>
              </a:rPr>
              <a:t>Has no medical insurance</a:t>
            </a:r>
          </a:p>
          <a:p>
            <a:pPr marL="914400" indent="-404813">
              <a:lnSpc>
                <a:spcPct val="100000"/>
              </a:lnSpc>
              <a:spcAft>
                <a:spcPts val="1400"/>
              </a:spcAft>
            </a:pPr>
            <a:r>
              <a:rPr lang="en-US" sz="1800">
                <a:solidFill>
                  <a:schemeClr val="accent6"/>
                </a:solidFill>
              </a:rPr>
              <a:t>Has one or more disabilities</a:t>
            </a:r>
          </a:p>
        </p:txBody>
      </p:sp>
      <p:sp>
        <p:nvSpPr>
          <p:cNvPr id="6" name="TextBox 5">
            <a:extLst>
              <a:ext uri="{FF2B5EF4-FFF2-40B4-BE49-F238E27FC236}">
                <a16:creationId xmlns:a16="http://schemas.microsoft.com/office/drawing/2014/main" id="{523690F3-B526-4AE6-B8B6-0539A47EA703}"/>
              </a:ext>
            </a:extLst>
          </p:cNvPr>
          <p:cNvSpPr txBox="1"/>
          <p:nvPr/>
        </p:nvSpPr>
        <p:spPr>
          <a:xfrm>
            <a:off x="295154" y="1309688"/>
            <a:ext cx="8553691" cy="707886"/>
          </a:xfrm>
          <a:prstGeom prst="rect">
            <a:avLst/>
          </a:prstGeom>
          <a:noFill/>
        </p:spPr>
        <p:txBody>
          <a:bodyPr wrap="square">
            <a:spAutoFit/>
          </a:bodyPr>
          <a:lstStyle/>
          <a:p>
            <a:pPr algn="ctr"/>
            <a:r>
              <a:rPr lang="en-US" sz="2000" b="1">
                <a:solidFill>
                  <a:schemeClr val="accent3"/>
                </a:solidFill>
              </a:rPr>
              <a:t>Based on the NAAL and PIAAC Literacy Studies, these factors were associated with </a:t>
            </a:r>
            <a:r>
              <a:rPr lang="en-US" sz="2000" b="1" u="sng">
                <a:solidFill>
                  <a:schemeClr val="accent3"/>
                </a:solidFill>
              </a:rPr>
              <a:t>low</a:t>
            </a:r>
            <a:r>
              <a:rPr lang="en-US" sz="2000" b="1">
                <a:solidFill>
                  <a:schemeClr val="accent3"/>
                </a:solidFill>
              </a:rPr>
              <a:t> literacy.  </a:t>
            </a:r>
          </a:p>
        </p:txBody>
      </p:sp>
      <p:pic>
        <p:nvPicPr>
          <p:cNvPr id="8" name="Picture 7" descr="Casual woman with hand on face">
            <a:extLst>
              <a:ext uri="{FF2B5EF4-FFF2-40B4-BE49-F238E27FC236}">
                <a16:creationId xmlns:a16="http://schemas.microsoft.com/office/drawing/2014/main" id="{1242DCD2-40F6-4BB9-A99D-D76F4C30AE9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535517" y="3789019"/>
            <a:ext cx="1002672" cy="2926080"/>
          </a:xfrm>
          <a:prstGeom prst="rect">
            <a:avLst/>
          </a:prstGeom>
          <a:noFill/>
        </p:spPr>
      </p:pic>
      <p:pic>
        <p:nvPicPr>
          <p:cNvPr id="10" name="Picture 9" descr="Elderly woman holding out hand">
            <a:extLst>
              <a:ext uri="{FF2B5EF4-FFF2-40B4-BE49-F238E27FC236}">
                <a16:creationId xmlns:a16="http://schemas.microsoft.com/office/drawing/2014/main" id="{714ED960-20A1-46BA-9470-11D83A9EAD8B}"/>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381597" y="3370459"/>
            <a:ext cx="1630521" cy="3108960"/>
          </a:xfrm>
          <a:prstGeom prst="rect">
            <a:avLst/>
          </a:prstGeom>
        </p:spPr>
      </p:pic>
      <p:pic>
        <p:nvPicPr>
          <p:cNvPr id="11" name="Picture 10" descr="Businessman crossed hands">
            <a:extLst>
              <a:ext uri="{FF2B5EF4-FFF2-40B4-BE49-F238E27FC236}">
                <a16:creationId xmlns:a16="http://schemas.microsoft.com/office/drawing/2014/main" id="{2597634D-989F-48D5-964F-559DA63B9CD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314276" y="3077836"/>
            <a:ext cx="1264141" cy="3474720"/>
          </a:xfrm>
          <a:prstGeom prst="rect">
            <a:avLst/>
          </a:prstGeom>
        </p:spPr>
      </p:pic>
      <p:pic>
        <p:nvPicPr>
          <p:cNvPr id="12" name="Picture 11" descr="Businessman hand on face">
            <a:extLst>
              <a:ext uri="{FF2B5EF4-FFF2-40B4-BE49-F238E27FC236}">
                <a16:creationId xmlns:a16="http://schemas.microsoft.com/office/drawing/2014/main" id="{F9543446-BE87-44EB-AED1-126357F30637}"/>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392458" y="2188819"/>
            <a:ext cx="1067550" cy="3200400"/>
          </a:xfrm>
          <a:prstGeom prst="rect">
            <a:avLst/>
          </a:prstGeom>
        </p:spPr>
      </p:pic>
      <p:sp>
        <p:nvSpPr>
          <p:cNvPr id="3" name="Slide Number Placeholder 2">
            <a:extLst>
              <a:ext uri="{FF2B5EF4-FFF2-40B4-BE49-F238E27FC236}">
                <a16:creationId xmlns:a16="http://schemas.microsoft.com/office/drawing/2014/main" id="{6953A590-B51F-47AC-8126-DC96EF8DF564}"/>
              </a:ext>
            </a:extLst>
          </p:cNvPr>
          <p:cNvSpPr>
            <a:spLocks noGrp="1"/>
          </p:cNvSpPr>
          <p:nvPr>
            <p:ph type="sldNum" sz="quarter" idx="12"/>
          </p:nvPr>
        </p:nvSpPr>
        <p:spPr/>
        <p:txBody>
          <a:bodyPr/>
          <a:lstStyle/>
          <a:p>
            <a:fld id="{CFBA6597-D7DA-DC49-90B6-6291F05CD5D3}" type="slidenum">
              <a:rPr lang="en-US" smtClean="0"/>
              <a:t>26</a:t>
            </a:fld>
            <a:endParaRPr lang="en-US"/>
          </a:p>
        </p:txBody>
      </p:sp>
    </p:spTree>
    <p:extLst>
      <p:ext uri="{BB962C8B-B14F-4D97-AF65-F5344CB8AC3E}">
        <p14:creationId xmlns:p14="http://schemas.microsoft.com/office/powerpoint/2010/main" val="30159591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8B98E-2695-4C7D-B892-A4813BEDA40D}"/>
              </a:ext>
            </a:extLst>
          </p:cNvPr>
          <p:cNvSpPr>
            <a:spLocks noGrp="1"/>
          </p:cNvSpPr>
          <p:nvPr>
            <p:ph type="title"/>
          </p:nvPr>
        </p:nvSpPr>
        <p:spPr/>
        <p:txBody>
          <a:bodyPr/>
          <a:lstStyle/>
          <a:p>
            <a:r>
              <a:rPr lang="en-US"/>
              <a:t>How Does Low Health Literacy Affect the Individual?</a:t>
            </a:r>
          </a:p>
        </p:txBody>
      </p:sp>
      <p:sp>
        <p:nvSpPr>
          <p:cNvPr id="4" name="Content Placeholder 3">
            <a:extLst>
              <a:ext uri="{FF2B5EF4-FFF2-40B4-BE49-F238E27FC236}">
                <a16:creationId xmlns:a16="http://schemas.microsoft.com/office/drawing/2014/main" id="{16DF21D8-7A9C-49BA-ABCD-1945ACF72058}"/>
              </a:ext>
            </a:extLst>
          </p:cNvPr>
          <p:cNvSpPr>
            <a:spLocks noGrp="1"/>
          </p:cNvSpPr>
          <p:nvPr>
            <p:ph idx="1"/>
          </p:nvPr>
        </p:nvSpPr>
        <p:spPr>
          <a:xfrm>
            <a:off x="441265" y="1803672"/>
            <a:ext cx="6037593" cy="4050848"/>
          </a:xfrm>
        </p:spPr>
        <p:txBody>
          <a:bodyPr>
            <a:normAutofit lnSpcReduction="10000"/>
          </a:bodyPr>
          <a:lstStyle/>
          <a:p>
            <a:pPr marL="623888" indent="-333375">
              <a:lnSpc>
                <a:spcPct val="100000"/>
              </a:lnSpc>
              <a:spcAft>
                <a:spcPts val="1200"/>
              </a:spcAft>
            </a:pPr>
            <a:r>
              <a:rPr lang="en-US" sz="2000" i="0">
                <a:solidFill>
                  <a:srgbClr val="010101"/>
                </a:solidFill>
                <a:effectLst/>
                <a:latin typeface="Avenir Light"/>
              </a:rPr>
              <a:t>Are less likely to seek preventative care, such as annual check-ups, mammograms, flu shots, and other screenings.</a:t>
            </a:r>
          </a:p>
          <a:p>
            <a:pPr marL="623888" indent="-333375">
              <a:lnSpc>
                <a:spcPct val="100000"/>
              </a:lnSpc>
              <a:spcAft>
                <a:spcPts val="0"/>
              </a:spcAft>
            </a:pPr>
            <a:r>
              <a:rPr lang="en-US" sz="2000" i="0">
                <a:solidFill>
                  <a:srgbClr val="010101"/>
                </a:solidFill>
                <a:effectLst/>
                <a:latin typeface="Avenir Light"/>
              </a:rPr>
              <a:t>Are likely to have a harder time managing chronic conditions, such as:</a:t>
            </a:r>
          </a:p>
          <a:p>
            <a:pPr marL="969963" lvl="1" indent="290513">
              <a:lnSpc>
                <a:spcPct val="100000"/>
              </a:lnSpc>
              <a:spcAft>
                <a:spcPts val="0"/>
              </a:spcAft>
            </a:pPr>
            <a:r>
              <a:rPr lang="en-US" sz="2000" i="0">
                <a:solidFill>
                  <a:srgbClr val="010101"/>
                </a:solidFill>
                <a:effectLst/>
                <a:latin typeface="Avenir Light"/>
              </a:rPr>
              <a:t>Diabetes</a:t>
            </a:r>
          </a:p>
          <a:p>
            <a:pPr marL="969963" lvl="1" indent="290513">
              <a:lnSpc>
                <a:spcPct val="100000"/>
              </a:lnSpc>
              <a:spcAft>
                <a:spcPts val="0"/>
              </a:spcAft>
            </a:pPr>
            <a:r>
              <a:rPr lang="en-US" sz="2000" i="0">
                <a:solidFill>
                  <a:srgbClr val="010101"/>
                </a:solidFill>
                <a:effectLst/>
                <a:latin typeface="Avenir Light"/>
              </a:rPr>
              <a:t>Heart disease</a:t>
            </a:r>
          </a:p>
          <a:p>
            <a:pPr marL="969963" lvl="1" indent="290513">
              <a:lnSpc>
                <a:spcPct val="100000"/>
              </a:lnSpc>
              <a:spcAft>
                <a:spcPts val="1200"/>
              </a:spcAft>
            </a:pPr>
            <a:r>
              <a:rPr lang="en-US" sz="2000">
                <a:solidFill>
                  <a:srgbClr val="010101"/>
                </a:solidFill>
                <a:latin typeface="Avenir Light"/>
              </a:rPr>
              <a:t>Cancer</a:t>
            </a:r>
            <a:endParaRPr lang="en-US" sz="2000" i="0">
              <a:solidFill>
                <a:srgbClr val="010101"/>
              </a:solidFill>
              <a:effectLst/>
              <a:latin typeface="Avenir Light"/>
            </a:endParaRPr>
          </a:p>
          <a:p>
            <a:pPr marL="623888" indent="-333375">
              <a:lnSpc>
                <a:spcPct val="100000"/>
              </a:lnSpc>
              <a:spcAft>
                <a:spcPts val="1200"/>
              </a:spcAft>
            </a:pPr>
            <a:r>
              <a:rPr lang="en-US" sz="2000" i="0">
                <a:solidFill>
                  <a:srgbClr val="010101"/>
                </a:solidFill>
                <a:effectLst/>
                <a:latin typeface="Avenir Light"/>
              </a:rPr>
              <a:t>Are more likely to describe their health as poor</a:t>
            </a:r>
          </a:p>
          <a:p>
            <a:pPr marL="623888" indent="-333375">
              <a:lnSpc>
                <a:spcPct val="100000"/>
              </a:lnSpc>
              <a:spcAft>
                <a:spcPts val="0"/>
              </a:spcAft>
            </a:pPr>
            <a:r>
              <a:rPr lang="en-US" sz="2000" i="0">
                <a:solidFill>
                  <a:srgbClr val="010101"/>
                </a:solidFill>
                <a:effectLst/>
                <a:latin typeface="Avenir Light"/>
              </a:rPr>
              <a:t>Are more likely to report a sense of shame about their ability to understand health information and communicate with health providers.</a:t>
            </a:r>
            <a:endParaRPr lang="en-US" sz="1800">
              <a:latin typeface="Avenir Light"/>
            </a:endParaRPr>
          </a:p>
        </p:txBody>
      </p:sp>
      <p:sp>
        <p:nvSpPr>
          <p:cNvPr id="5" name="TextBox 4">
            <a:extLst>
              <a:ext uri="{FF2B5EF4-FFF2-40B4-BE49-F238E27FC236}">
                <a16:creationId xmlns:a16="http://schemas.microsoft.com/office/drawing/2014/main" id="{87E63A28-5565-4F99-B08A-E1E875C42EB2}"/>
              </a:ext>
            </a:extLst>
          </p:cNvPr>
          <p:cNvSpPr txBox="1"/>
          <p:nvPr/>
        </p:nvSpPr>
        <p:spPr>
          <a:xfrm>
            <a:off x="473653" y="1316706"/>
            <a:ext cx="7841344" cy="369332"/>
          </a:xfrm>
          <a:prstGeom prst="rect">
            <a:avLst/>
          </a:prstGeom>
          <a:noFill/>
        </p:spPr>
        <p:txBody>
          <a:bodyPr wrap="square" lIns="0" tIns="0" rIns="0" bIns="0" rtlCol="0">
            <a:spAutoFit/>
          </a:bodyPr>
          <a:lstStyle/>
          <a:p>
            <a:r>
              <a:rPr lang="en-US" sz="2400" b="1">
                <a:solidFill>
                  <a:schemeClr val="tx2"/>
                </a:solidFill>
                <a:latin typeface="Avenir Light"/>
                <a:cs typeface="Avenir Light"/>
              </a:rPr>
              <a:t>People with low health literacy:</a:t>
            </a:r>
          </a:p>
        </p:txBody>
      </p:sp>
      <p:pic>
        <p:nvPicPr>
          <p:cNvPr id="6" name="Picture 5">
            <a:extLst>
              <a:ext uri="{FF2B5EF4-FFF2-40B4-BE49-F238E27FC236}">
                <a16:creationId xmlns:a16="http://schemas.microsoft.com/office/drawing/2014/main" id="{15EBAEA4-5A5A-4A19-91F3-A2E037B7F433}"/>
              </a:ext>
            </a:extLst>
          </p:cNvPr>
          <p:cNvPicPr>
            <a:picLocks noChangeAspect="1"/>
          </p:cNvPicPr>
          <p:nvPr/>
        </p:nvPicPr>
        <p:blipFill>
          <a:blip r:embed="rId3"/>
          <a:stretch>
            <a:fillRect/>
          </a:stretch>
        </p:blipFill>
        <p:spPr>
          <a:xfrm>
            <a:off x="6636581" y="2266950"/>
            <a:ext cx="2066154" cy="3124292"/>
          </a:xfrm>
          <a:prstGeom prst="rect">
            <a:avLst/>
          </a:prstGeom>
        </p:spPr>
      </p:pic>
      <p:sp>
        <p:nvSpPr>
          <p:cNvPr id="7" name="TextBox 6">
            <a:extLst>
              <a:ext uri="{FF2B5EF4-FFF2-40B4-BE49-F238E27FC236}">
                <a16:creationId xmlns:a16="http://schemas.microsoft.com/office/drawing/2014/main" id="{19798DC7-EB62-4505-95B2-1E878B5CF9C7}"/>
              </a:ext>
            </a:extLst>
          </p:cNvPr>
          <p:cNvSpPr txBox="1"/>
          <p:nvPr/>
        </p:nvSpPr>
        <p:spPr>
          <a:xfrm>
            <a:off x="651328" y="5905047"/>
            <a:ext cx="7841344" cy="615553"/>
          </a:xfrm>
          <a:prstGeom prst="rect">
            <a:avLst/>
          </a:prstGeom>
          <a:noFill/>
        </p:spPr>
        <p:txBody>
          <a:bodyPr wrap="square" lIns="0" tIns="0" rIns="0" bIns="0" rtlCol="0">
            <a:spAutoFit/>
          </a:bodyPr>
          <a:lstStyle/>
          <a:p>
            <a:pPr algn="ctr"/>
            <a:r>
              <a:rPr lang="en-US" sz="2000" b="1" i="0">
                <a:solidFill>
                  <a:schemeClr val="tx2"/>
                </a:solidFill>
                <a:effectLst/>
                <a:latin typeface="Avenir Light"/>
                <a:hlinkClick r:id="rId4"/>
              </a:rPr>
              <a:t>Health literacy is a stronger predictor of health than age, income, employment status, educational level, or race.</a:t>
            </a:r>
            <a:endParaRPr lang="en-US" sz="2000" b="1">
              <a:solidFill>
                <a:schemeClr val="tx2"/>
              </a:solidFill>
              <a:latin typeface="Avenir Light"/>
              <a:cs typeface="Avenir Light"/>
            </a:endParaRPr>
          </a:p>
        </p:txBody>
      </p:sp>
      <p:sp>
        <p:nvSpPr>
          <p:cNvPr id="3" name="Slide Number Placeholder 2">
            <a:extLst>
              <a:ext uri="{FF2B5EF4-FFF2-40B4-BE49-F238E27FC236}">
                <a16:creationId xmlns:a16="http://schemas.microsoft.com/office/drawing/2014/main" id="{FC3C83D7-DDFF-405D-BC4B-A118B47927FA}"/>
              </a:ext>
            </a:extLst>
          </p:cNvPr>
          <p:cNvSpPr>
            <a:spLocks noGrp="1"/>
          </p:cNvSpPr>
          <p:nvPr>
            <p:ph type="sldNum" sz="quarter" idx="12"/>
          </p:nvPr>
        </p:nvSpPr>
        <p:spPr/>
        <p:txBody>
          <a:bodyPr/>
          <a:lstStyle/>
          <a:p>
            <a:fld id="{CFBA6597-D7DA-DC49-90B6-6291F05CD5D3}" type="slidenum">
              <a:rPr lang="en-US" smtClean="0"/>
              <a:t>27</a:t>
            </a:fld>
            <a:endParaRPr lang="en-US"/>
          </a:p>
        </p:txBody>
      </p:sp>
    </p:spTree>
    <p:extLst>
      <p:ext uri="{BB962C8B-B14F-4D97-AF65-F5344CB8AC3E}">
        <p14:creationId xmlns:p14="http://schemas.microsoft.com/office/powerpoint/2010/main" val="2137879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B93BE-BC9E-483B-A0A4-A72263517EE2}"/>
              </a:ext>
            </a:extLst>
          </p:cNvPr>
          <p:cNvSpPr>
            <a:spLocks noGrp="1"/>
          </p:cNvSpPr>
          <p:nvPr>
            <p:ph type="title"/>
          </p:nvPr>
        </p:nvSpPr>
        <p:spPr/>
        <p:txBody>
          <a:bodyPr/>
          <a:lstStyle/>
          <a:p>
            <a:r>
              <a:rPr lang="en-US"/>
              <a:t>What Are Consequences of Low Health Literacy?</a:t>
            </a:r>
          </a:p>
        </p:txBody>
      </p:sp>
      <p:pic>
        <p:nvPicPr>
          <p:cNvPr id="6" name="Content Placeholder 5" descr="Graphical user interface, application&#10;&#10;Description automatically generated">
            <a:extLst>
              <a:ext uri="{FF2B5EF4-FFF2-40B4-BE49-F238E27FC236}">
                <a16:creationId xmlns:a16="http://schemas.microsoft.com/office/drawing/2014/main" id="{265031AC-6917-4043-978C-2D5B15E178C2}"/>
              </a:ext>
            </a:extLst>
          </p:cNvPr>
          <p:cNvPicPr>
            <a:picLocks noGrp="1" noChangeAspect="1"/>
          </p:cNvPicPr>
          <p:nvPr>
            <p:ph idx="1"/>
          </p:nvPr>
        </p:nvPicPr>
        <p:blipFill rotWithShape="1">
          <a:blip r:embed="rId3"/>
          <a:srcRect l="1710" t="4230" r="2547" b="19777"/>
          <a:stretch/>
        </p:blipFill>
        <p:spPr>
          <a:xfrm>
            <a:off x="384561" y="1606608"/>
            <a:ext cx="8302236" cy="4059253"/>
          </a:xfrm>
        </p:spPr>
      </p:pic>
      <p:pic>
        <p:nvPicPr>
          <p:cNvPr id="8" name="Picture 7">
            <a:extLst>
              <a:ext uri="{FF2B5EF4-FFF2-40B4-BE49-F238E27FC236}">
                <a16:creationId xmlns:a16="http://schemas.microsoft.com/office/drawing/2014/main" id="{F202BF52-67EA-4472-6AE2-BDA91AF85711}"/>
              </a:ext>
            </a:extLst>
          </p:cNvPr>
          <p:cNvPicPr>
            <a:picLocks noChangeAspect="1"/>
          </p:cNvPicPr>
          <p:nvPr/>
        </p:nvPicPr>
        <p:blipFill rotWithShape="1">
          <a:blip r:embed="rId4"/>
          <a:srcRect l="14112" r="73365"/>
          <a:stretch/>
        </p:blipFill>
        <p:spPr>
          <a:xfrm>
            <a:off x="1" y="5950521"/>
            <a:ext cx="1145136" cy="907479"/>
          </a:xfrm>
          <a:prstGeom prst="rect">
            <a:avLst/>
          </a:prstGeom>
        </p:spPr>
      </p:pic>
      <p:sp>
        <p:nvSpPr>
          <p:cNvPr id="3" name="Slide Number Placeholder 2">
            <a:extLst>
              <a:ext uri="{FF2B5EF4-FFF2-40B4-BE49-F238E27FC236}">
                <a16:creationId xmlns:a16="http://schemas.microsoft.com/office/drawing/2014/main" id="{030C1CA6-5125-458D-AC49-14B987041872}"/>
              </a:ext>
            </a:extLst>
          </p:cNvPr>
          <p:cNvSpPr>
            <a:spLocks noGrp="1"/>
          </p:cNvSpPr>
          <p:nvPr>
            <p:ph type="sldNum" sz="quarter" idx="12"/>
          </p:nvPr>
        </p:nvSpPr>
        <p:spPr/>
        <p:txBody>
          <a:bodyPr/>
          <a:lstStyle/>
          <a:p>
            <a:fld id="{CFBA6597-D7DA-DC49-90B6-6291F05CD5D3}" type="slidenum">
              <a:rPr lang="en-US" smtClean="0"/>
              <a:t>28</a:t>
            </a:fld>
            <a:endParaRPr lang="en-US"/>
          </a:p>
        </p:txBody>
      </p:sp>
    </p:spTree>
    <p:extLst>
      <p:ext uri="{BB962C8B-B14F-4D97-AF65-F5344CB8AC3E}">
        <p14:creationId xmlns:p14="http://schemas.microsoft.com/office/powerpoint/2010/main" val="1164531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900+ Chalkboard Background Images: Download HD Backgrounds on Unsplash">
            <a:extLst>
              <a:ext uri="{FF2B5EF4-FFF2-40B4-BE49-F238E27FC236}">
                <a16:creationId xmlns:a16="http://schemas.microsoft.com/office/drawing/2014/main" id="{C44B0A82-071F-427F-BE01-8B5525465C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13"/>
          <a:stretch/>
        </p:blipFill>
        <p:spPr bwMode="auto">
          <a:xfrm>
            <a:off x="0" y="1082316"/>
            <a:ext cx="9144000" cy="577568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D3EEB64F-5294-4726-A56B-FF6E7C068D9E}"/>
              </a:ext>
            </a:extLst>
          </p:cNvPr>
          <p:cNvSpPr/>
          <p:nvPr/>
        </p:nvSpPr>
        <p:spPr>
          <a:xfrm>
            <a:off x="1866355" y="5130795"/>
            <a:ext cx="561860" cy="486664"/>
          </a:xfrm>
          <a:prstGeom prst="rect">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436A6FAD-7F0D-4F1A-AAAD-9281C3C1FE72}"/>
              </a:ext>
            </a:extLst>
          </p:cNvPr>
          <p:cNvSpPr/>
          <p:nvPr/>
        </p:nvSpPr>
        <p:spPr>
          <a:xfrm>
            <a:off x="4618081" y="5140805"/>
            <a:ext cx="561860" cy="486664"/>
          </a:xfrm>
          <a:prstGeom prst="rect">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extBox 2">
            <a:extLst>
              <a:ext uri="{FF2B5EF4-FFF2-40B4-BE49-F238E27FC236}">
                <a16:creationId xmlns:a16="http://schemas.microsoft.com/office/drawing/2014/main" id="{A9F53063-E52B-4FF5-ACBF-AEC6EE3F9088}"/>
              </a:ext>
            </a:extLst>
          </p:cNvPr>
          <p:cNvSpPr txBox="1"/>
          <p:nvPr/>
        </p:nvSpPr>
        <p:spPr>
          <a:xfrm>
            <a:off x="2684186" y="4956355"/>
            <a:ext cx="1841734" cy="76944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a:ln>
                  <a:noFill/>
                </a:ln>
                <a:solidFill>
                  <a:srgbClr val="95AF39">
                    <a:lumMod val="60000"/>
                    <a:lumOff val="40000"/>
                  </a:srgbClr>
                </a:solidFill>
                <a:effectLst/>
                <a:uLnTx/>
                <a:uFillTx/>
                <a:latin typeface="Arial Rounded MT Bold" panose="020F0704030504030204" pitchFamily="34" charset="0"/>
                <a:ea typeface="+mn-ea"/>
                <a:cs typeface="Avenir Light"/>
              </a:rPr>
              <a:t>True</a:t>
            </a:r>
            <a:r>
              <a:rPr kumimoji="0" lang="en-US" sz="5000" b="0" i="0" u="none" strike="noStrike" kern="1200" cap="none" spc="0" normalizeH="0" baseline="0" noProof="0">
                <a:ln>
                  <a:noFill/>
                </a:ln>
                <a:solidFill>
                  <a:prstClr val="white"/>
                </a:solidFill>
                <a:effectLst/>
                <a:uLnTx/>
                <a:uFillTx/>
                <a:latin typeface="Arial Rounded MT Bold" panose="020F0704030504030204" pitchFamily="34" charset="0"/>
                <a:ea typeface="+mn-ea"/>
                <a:cs typeface="Avenir Light"/>
              </a:rPr>
              <a:t> </a:t>
            </a:r>
          </a:p>
        </p:txBody>
      </p:sp>
      <p:sp>
        <p:nvSpPr>
          <p:cNvPr id="9" name="TextBox 8">
            <a:extLst>
              <a:ext uri="{FF2B5EF4-FFF2-40B4-BE49-F238E27FC236}">
                <a16:creationId xmlns:a16="http://schemas.microsoft.com/office/drawing/2014/main" id="{81A6AA35-94AC-4479-9C96-50FC5390E7A3}"/>
              </a:ext>
            </a:extLst>
          </p:cNvPr>
          <p:cNvSpPr txBox="1"/>
          <p:nvPr/>
        </p:nvSpPr>
        <p:spPr>
          <a:xfrm>
            <a:off x="5435912" y="4988399"/>
            <a:ext cx="2974554" cy="76944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a:ln>
                  <a:noFill/>
                </a:ln>
                <a:solidFill>
                  <a:srgbClr val="FF2121"/>
                </a:solidFill>
                <a:effectLst/>
                <a:uLnTx/>
                <a:uFillTx/>
                <a:latin typeface="Arial Rounded MT Bold" panose="020F0704030504030204" pitchFamily="34" charset="0"/>
                <a:ea typeface="+mn-ea"/>
                <a:cs typeface="Avenir Light"/>
              </a:rPr>
              <a:t>False</a:t>
            </a:r>
          </a:p>
        </p:txBody>
      </p:sp>
      <p:sp>
        <p:nvSpPr>
          <p:cNvPr id="10" name="Content Placeholder 3">
            <a:extLst>
              <a:ext uri="{FF2B5EF4-FFF2-40B4-BE49-F238E27FC236}">
                <a16:creationId xmlns:a16="http://schemas.microsoft.com/office/drawing/2014/main" id="{4BB9A115-95FC-40F5-96E4-2AD166477AF7}"/>
              </a:ext>
            </a:extLst>
          </p:cNvPr>
          <p:cNvSpPr txBox="1">
            <a:spLocks/>
          </p:cNvSpPr>
          <p:nvPr/>
        </p:nvSpPr>
        <p:spPr>
          <a:xfrm>
            <a:off x="847795" y="1978917"/>
            <a:ext cx="8100262" cy="3151878"/>
          </a:xfrm>
          <a:prstGeom prst="rect">
            <a:avLst/>
          </a:prstGeom>
        </p:spPr>
        <p:txBody>
          <a:bodyPr vert="horz" lIns="0" tIns="0" rIns="0" bIns="0" rtlCol="0">
            <a:norm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b="0" i="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b="0" i="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b="0" i="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b="0" i="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b="0" i="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marR="0" lvl="0" indent="0" algn="l" defTabSz="457200" rtl="0" eaLnBrk="1" fontAlgn="auto" latinLnBrk="0" hangingPunct="1">
              <a:lnSpc>
                <a:spcPct val="150000"/>
              </a:lnSpc>
              <a:spcBef>
                <a:spcPts val="0"/>
              </a:spcBef>
              <a:spcAft>
                <a:spcPts val="1000"/>
              </a:spcAft>
              <a:buClr>
                <a:srgbClr val="808080">
                  <a:lumMod val="75000"/>
                </a:srgbClr>
              </a:buClr>
              <a:buSzPct val="100000"/>
              <a:buFont typeface="Wingdings" panose="05000000000000000000" pitchFamily="2" charset="2"/>
              <a:buNone/>
              <a:tabLst/>
              <a:defRPr/>
            </a:pPr>
            <a:r>
              <a:rPr kumimoji="0" lang="en-US" sz="2500" b="0" i="0" u="none" strike="noStrike" kern="1200" cap="none" spc="0" normalizeH="0" baseline="0" noProof="0">
                <a:ln>
                  <a:noFill/>
                </a:ln>
                <a:solidFill>
                  <a:prstClr val="white"/>
                </a:solidFill>
                <a:effectLst/>
                <a:uLnTx/>
                <a:uFillTx/>
                <a:latin typeface="Arial"/>
                <a:ea typeface="+mn-ea"/>
                <a:cs typeface="+mn-cs"/>
              </a:rPr>
              <a:t>Health Literacy is a stronger predictor of health than age, income, employment status, educational level, or race.</a:t>
            </a:r>
          </a:p>
          <a:p>
            <a:pPr marL="0" marR="0" lvl="0" indent="0" algn="l" defTabSz="457200" rtl="0" eaLnBrk="1" fontAlgn="auto" latinLnBrk="0" hangingPunct="1">
              <a:lnSpc>
                <a:spcPct val="150000"/>
              </a:lnSpc>
              <a:spcBef>
                <a:spcPts val="0"/>
              </a:spcBef>
              <a:spcAft>
                <a:spcPts val="1000"/>
              </a:spcAft>
              <a:buClr>
                <a:srgbClr val="808080">
                  <a:lumMod val="75000"/>
                </a:srgbClr>
              </a:buClr>
              <a:buSzPct val="100000"/>
              <a:buFont typeface="Wingdings" panose="05000000000000000000" pitchFamily="2" charset="2"/>
              <a:buNone/>
              <a:tabLst/>
              <a:defRPr/>
            </a:pPr>
            <a:r>
              <a:rPr kumimoji="0" lang="en-US" sz="2500" b="0" i="0" u="none" strike="noStrike" kern="1200" cap="none" spc="0" normalizeH="0" baseline="0" noProof="0">
                <a:ln>
                  <a:noFill/>
                </a:ln>
                <a:solidFill>
                  <a:prstClr val="white"/>
                </a:solidFill>
                <a:effectLst/>
                <a:uLnTx/>
                <a:uFillTx/>
                <a:latin typeface="Arial"/>
                <a:ea typeface="+mn-ea"/>
                <a:cs typeface="+mn-cs"/>
              </a:rPr>
              <a:t> </a:t>
            </a:r>
          </a:p>
          <a:p>
            <a:pPr marL="0" marR="0" lvl="0" indent="0" algn="l" defTabSz="457200" rtl="0" eaLnBrk="1" fontAlgn="auto" latinLnBrk="0" hangingPunct="1">
              <a:lnSpc>
                <a:spcPct val="150000"/>
              </a:lnSpc>
              <a:spcBef>
                <a:spcPts val="0"/>
              </a:spcBef>
              <a:spcAft>
                <a:spcPts val="1000"/>
              </a:spcAft>
              <a:buClr>
                <a:srgbClr val="808080">
                  <a:lumMod val="75000"/>
                </a:srgbClr>
              </a:buClr>
              <a:buSzPct val="100000"/>
              <a:buFont typeface="Wingdings" panose="05000000000000000000" pitchFamily="2" charset="2"/>
              <a:buNone/>
              <a:tabLst/>
              <a:defRPr/>
            </a:pPr>
            <a:endParaRPr kumimoji="0" lang="en-US" sz="2500" b="0" i="0" u="none" strike="noStrike" kern="1200" cap="none" spc="0" normalizeH="0" baseline="0" noProof="0">
              <a:ln>
                <a:noFill/>
              </a:ln>
              <a:solidFill>
                <a:prstClr val="white"/>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CFF6BB5A-C6FA-42DB-8995-8976D48780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BA6597-D7DA-DC49-90B6-6291F05CD5D3}" type="slidenum">
              <a:rPr kumimoji="0" lang="en-US" sz="1200" b="0" i="0" u="none" strike="noStrike" kern="1200" cap="none" spc="0" normalizeH="0" baseline="0" noProof="0" smtClean="0">
                <a:ln>
                  <a:noFill/>
                </a:ln>
                <a:solidFill>
                  <a:srgbClr val="808080">
                    <a:lumMod val="60000"/>
                    <a:lumOff val="40000"/>
                  </a:srgbClr>
                </a:solidFill>
                <a:effectLst/>
                <a:uLnTx/>
                <a:uFillTx/>
                <a:latin typeface="Avenir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808080">
                  <a:lumMod val="60000"/>
                  <a:lumOff val="40000"/>
                </a:srgbClr>
              </a:solidFill>
              <a:effectLst/>
              <a:uLnTx/>
              <a:uFillTx/>
              <a:latin typeface="Avenir Light"/>
              <a:ea typeface="+mn-ea"/>
              <a:cs typeface="+mn-cs"/>
            </a:endParaRPr>
          </a:p>
        </p:txBody>
      </p:sp>
      <p:sp>
        <p:nvSpPr>
          <p:cNvPr id="8" name="Title 1">
            <a:extLst>
              <a:ext uri="{FF2B5EF4-FFF2-40B4-BE49-F238E27FC236}">
                <a16:creationId xmlns:a16="http://schemas.microsoft.com/office/drawing/2014/main" id="{8BE795A0-89BB-5E4C-1144-C0D770DE875A}"/>
              </a:ext>
            </a:extLst>
          </p:cNvPr>
          <p:cNvSpPr>
            <a:spLocks noGrp="1"/>
          </p:cNvSpPr>
          <p:nvPr>
            <p:ph type="title"/>
          </p:nvPr>
        </p:nvSpPr>
        <p:spPr>
          <a:xfrm>
            <a:off x="268464" y="269002"/>
            <a:ext cx="4831443" cy="741362"/>
          </a:xfrm>
        </p:spPr>
        <p:txBody>
          <a:bodyPr/>
          <a:lstStyle/>
          <a:p>
            <a:r>
              <a:rPr lang="en-US" b="0"/>
              <a:t>Health literacy</a:t>
            </a:r>
            <a:br>
              <a:rPr lang="en-US" b="0"/>
            </a:br>
            <a:r>
              <a:rPr lang="en-US" b="0"/>
              <a:t>- Check Understanding</a:t>
            </a:r>
          </a:p>
        </p:txBody>
      </p:sp>
      <p:pic>
        <p:nvPicPr>
          <p:cNvPr id="2" name="Picture 1">
            <a:extLst>
              <a:ext uri="{FF2B5EF4-FFF2-40B4-BE49-F238E27FC236}">
                <a16:creationId xmlns:a16="http://schemas.microsoft.com/office/drawing/2014/main" id="{802B18A8-7630-8173-4CD9-4DCD35A29665}"/>
              </a:ext>
            </a:extLst>
          </p:cNvPr>
          <p:cNvPicPr>
            <a:picLocks noChangeAspect="1"/>
          </p:cNvPicPr>
          <p:nvPr/>
        </p:nvPicPr>
        <p:blipFill rotWithShape="1">
          <a:blip r:embed="rId4"/>
          <a:srcRect l="61328" t="1520" r="15111" b="6480"/>
          <a:stretch/>
        </p:blipFill>
        <p:spPr>
          <a:xfrm>
            <a:off x="7537323" y="4924696"/>
            <a:ext cx="1535199" cy="1238513"/>
          </a:xfrm>
          <a:prstGeom prst="rect">
            <a:avLst/>
          </a:prstGeom>
        </p:spPr>
      </p:pic>
    </p:spTree>
    <p:extLst>
      <p:ext uri="{BB962C8B-B14F-4D97-AF65-F5344CB8AC3E}">
        <p14:creationId xmlns:p14="http://schemas.microsoft.com/office/powerpoint/2010/main" val="2775393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CFDB0-F273-4E08-9203-A610CB2CDA38}"/>
              </a:ext>
            </a:extLst>
          </p:cNvPr>
          <p:cNvSpPr>
            <a:spLocks noGrp="1"/>
          </p:cNvSpPr>
          <p:nvPr>
            <p:ph type="title"/>
          </p:nvPr>
        </p:nvSpPr>
        <p:spPr>
          <a:xfrm>
            <a:off x="457200" y="291175"/>
            <a:ext cx="5326743" cy="741362"/>
          </a:xfrm>
        </p:spPr>
        <p:txBody>
          <a:bodyPr/>
          <a:lstStyle/>
          <a:p>
            <a:r>
              <a:rPr lang="en-US"/>
              <a:t>Pre-test</a:t>
            </a:r>
          </a:p>
        </p:txBody>
      </p:sp>
      <p:pic>
        <p:nvPicPr>
          <p:cNvPr id="3" name="Picture 2">
            <a:extLst>
              <a:ext uri="{FF2B5EF4-FFF2-40B4-BE49-F238E27FC236}">
                <a16:creationId xmlns:a16="http://schemas.microsoft.com/office/drawing/2014/main" id="{42896C54-024A-85B3-22EA-12337CFBF369}"/>
              </a:ext>
            </a:extLst>
          </p:cNvPr>
          <p:cNvPicPr>
            <a:picLocks noChangeAspect="1"/>
          </p:cNvPicPr>
          <p:nvPr/>
        </p:nvPicPr>
        <p:blipFill rotWithShape="1">
          <a:blip r:embed="rId3"/>
          <a:srcRect b="23323"/>
          <a:stretch/>
        </p:blipFill>
        <p:spPr>
          <a:xfrm>
            <a:off x="0" y="1951776"/>
            <a:ext cx="9144000" cy="3948092"/>
          </a:xfrm>
          <a:prstGeom prst="rect">
            <a:avLst/>
          </a:prstGeom>
        </p:spPr>
      </p:pic>
      <p:pic>
        <p:nvPicPr>
          <p:cNvPr id="4" name="Picture 3">
            <a:extLst>
              <a:ext uri="{FF2B5EF4-FFF2-40B4-BE49-F238E27FC236}">
                <a16:creationId xmlns:a16="http://schemas.microsoft.com/office/drawing/2014/main" id="{FFBCC201-352E-9044-50DE-0DBA009C0DED}"/>
              </a:ext>
            </a:extLst>
          </p:cNvPr>
          <p:cNvPicPr>
            <a:picLocks noChangeAspect="1"/>
          </p:cNvPicPr>
          <p:nvPr/>
        </p:nvPicPr>
        <p:blipFill>
          <a:blip r:embed="rId4"/>
          <a:stretch>
            <a:fillRect/>
          </a:stretch>
        </p:blipFill>
        <p:spPr>
          <a:xfrm>
            <a:off x="198301" y="1285919"/>
            <a:ext cx="2333446" cy="812206"/>
          </a:xfrm>
          <a:prstGeom prst="rect">
            <a:avLst/>
          </a:prstGeom>
        </p:spPr>
      </p:pic>
    </p:spTree>
    <p:extLst>
      <p:ext uri="{BB962C8B-B14F-4D97-AF65-F5344CB8AC3E}">
        <p14:creationId xmlns:p14="http://schemas.microsoft.com/office/powerpoint/2010/main" val="27620385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5A151-5326-4D74-8A4B-4445C26DB2BF}"/>
              </a:ext>
            </a:extLst>
          </p:cNvPr>
          <p:cNvSpPr>
            <a:spLocks noGrp="1"/>
          </p:cNvSpPr>
          <p:nvPr>
            <p:ph type="title"/>
          </p:nvPr>
        </p:nvSpPr>
        <p:spPr/>
        <p:txBody>
          <a:bodyPr/>
          <a:lstStyle/>
          <a:p>
            <a:r>
              <a:rPr lang="en-US" b="0"/>
              <a:t>answer check</a:t>
            </a:r>
          </a:p>
        </p:txBody>
      </p:sp>
      <p:pic>
        <p:nvPicPr>
          <p:cNvPr id="13" name="Picture 4" descr="900+ Chalkboard Background Images: Download HD Backgrounds on Unsplash">
            <a:extLst>
              <a:ext uri="{FF2B5EF4-FFF2-40B4-BE49-F238E27FC236}">
                <a16:creationId xmlns:a16="http://schemas.microsoft.com/office/drawing/2014/main" id="{B9704551-7FEE-4123-BD9E-43389A70D9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13"/>
          <a:stretch/>
        </p:blipFill>
        <p:spPr bwMode="auto">
          <a:xfrm>
            <a:off x="0" y="991491"/>
            <a:ext cx="9144000" cy="577568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F16D029C-FFF8-421A-A8D1-E5F5D47423C0}"/>
              </a:ext>
            </a:extLst>
          </p:cNvPr>
          <p:cNvSpPr/>
          <p:nvPr/>
        </p:nvSpPr>
        <p:spPr>
          <a:xfrm>
            <a:off x="3070445" y="3392669"/>
            <a:ext cx="561860" cy="486664"/>
          </a:xfrm>
          <a:prstGeom prst="rect">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5" name="Picture 4" descr="White checkmark icon - Free white check mark icons">
            <a:extLst>
              <a:ext uri="{FF2B5EF4-FFF2-40B4-BE49-F238E27FC236}">
                <a16:creationId xmlns:a16="http://schemas.microsoft.com/office/drawing/2014/main" id="{781D33D3-6871-43B8-9A1E-EBCFCBAD6020}"/>
              </a:ext>
            </a:extLst>
          </p:cNvPr>
          <p:cNvPicPr>
            <a:picLocks noChangeAspect="1" noChangeArrowheads="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108778" y="3246427"/>
            <a:ext cx="561860" cy="56186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0B2CEC5-BC22-44B1-8612-2F314EB9EE9C}"/>
              </a:ext>
            </a:extLst>
          </p:cNvPr>
          <p:cNvSpPr txBox="1"/>
          <p:nvPr/>
        </p:nvSpPr>
        <p:spPr>
          <a:xfrm>
            <a:off x="3896907" y="3142636"/>
            <a:ext cx="1841734" cy="769441"/>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a:ln>
                  <a:noFill/>
                </a:ln>
                <a:solidFill>
                  <a:srgbClr val="95AF39">
                    <a:lumMod val="60000"/>
                    <a:lumOff val="40000"/>
                  </a:srgbClr>
                </a:solidFill>
                <a:effectLst/>
                <a:uLnTx/>
                <a:uFillTx/>
                <a:latin typeface="Arial Rounded MT Bold" panose="020F0704030504030204" pitchFamily="34" charset="0"/>
                <a:ea typeface="+mn-ea"/>
                <a:cs typeface="Avenir Light"/>
              </a:rPr>
              <a:t>True</a:t>
            </a:r>
            <a:r>
              <a:rPr kumimoji="0" lang="en-US" sz="5000" b="0" i="0" u="none" strike="noStrike" kern="1200" cap="none" spc="0" normalizeH="0" baseline="0" noProof="0">
                <a:ln>
                  <a:noFill/>
                </a:ln>
                <a:solidFill>
                  <a:prstClr val="white"/>
                </a:solidFill>
                <a:effectLst/>
                <a:uLnTx/>
                <a:uFillTx/>
                <a:latin typeface="Arial Rounded MT Bold" panose="020F0704030504030204" pitchFamily="34" charset="0"/>
                <a:ea typeface="+mn-ea"/>
                <a:cs typeface="Avenir Light"/>
              </a:rPr>
              <a:t> </a:t>
            </a:r>
          </a:p>
        </p:txBody>
      </p:sp>
      <p:sp>
        <p:nvSpPr>
          <p:cNvPr id="3" name="Slide Number Placeholder 2">
            <a:extLst>
              <a:ext uri="{FF2B5EF4-FFF2-40B4-BE49-F238E27FC236}">
                <a16:creationId xmlns:a16="http://schemas.microsoft.com/office/drawing/2014/main" id="{3BB87ABF-C88F-4721-BA2B-A59063BFC6B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BA6597-D7DA-DC49-90B6-6291F05CD5D3}" type="slidenum">
              <a:rPr kumimoji="0" lang="en-US" sz="1200" b="0" i="0" u="none" strike="noStrike" kern="1200" cap="none" spc="0" normalizeH="0" baseline="0" noProof="0" smtClean="0">
                <a:ln>
                  <a:noFill/>
                </a:ln>
                <a:solidFill>
                  <a:srgbClr val="808080">
                    <a:lumMod val="60000"/>
                    <a:lumOff val="40000"/>
                  </a:srgbClr>
                </a:solidFill>
                <a:effectLst/>
                <a:uLnTx/>
                <a:uFillTx/>
                <a:latin typeface="Avenir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808080">
                  <a:lumMod val="60000"/>
                  <a:lumOff val="40000"/>
                </a:srgbClr>
              </a:solidFill>
              <a:effectLst/>
              <a:uLnTx/>
              <a:uFillTx/>
              <a:latin typeface="Avenir Light"/>
              <a:ea typeface="+mn-ea"/>
              <a:cs typeface="+mn-cs"/>
            </a:endParaRPr>
          </a:p>
        </p:txBody>
      </p:sp>
    </p:spTree>
    <p:extLst>
      <p:ext uri="{BB962C8B-B14F-4D97-AF65-F5344CB8AC3E}">
        <p14:creationId xmlns:p14="http://schemas.microsoft.com/office/powerpoint/2010/main" val="258387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AA1C1-E1C3-495F-A1B7-A0AB40AAECDE}"/>
              </a:ext>
            </a:extLst>
          </p:cNvPr>
          <p:cNvSpPr>
            <a:spLocks noGrp="1"/>
          </p:cNvSpPr>
          <p:nvPr>
            <p:ph type="title"/>
          </p:nvPr>
        </p:nvSpPr>
        <p:spPr>
          <a:xfrm>
            <a:off x="425428" y="487919"/>
            <a:ext cx="5326743" cy="410620"/>
          </a:xfrm>
        </p:spPr>
        <p:txBody>
          <a:bodyPr/>
          <a:lstStyle/>
          <a:p>
            <a:r>
              <a:rPr lang="en-US"/>
              <a:t>Ways health professionals unknowingly create barriers</a:t>
            </a:r>
          </a:p>
        </p:txBody>
      </p:sp>
      <p:sp>
        <p:nvSpPr>
          <p:cNvPr id="3" name="Text Placeholder 2">
            <a:extLst>
              <a:ext uri="{FF2B5EF4-FFF2-40B4-BE49-F238E27FC236}">
                <a16:creationId xmlns:a16="http://schemas.microsoft.com/office/drawing/2014/main" id="{02543AFD-DA0D-49C2-975A-DC7DCE7D03DF}"/>
              </a:ext>
            </a:extLst>
          </p:cNvPr>
          <p:cNvSpPr>
            <a:spLocks noGrp="1"/>
          </p:cNvSpPr>
          <p:nvPr>
            <p:ph type="body" sz="quarter" idx="13"/>
          </p:nvPr>
        </p:nvSpPr>
        <p:spPr>
          <a:xfrm>
            <a:off x="853909" y="1274696"/>
            <a:ext cx="7436181" cy="916214"/>
          </a:xfrm>
        </p:spPr>
        <p:txBody>
          <a:bodyPr/>
          <a:lstStyle/>
          <a:p>
            <a:pPr algn="ctr">
              <a:lnSpc>
                <a:spcPct val="100000"/>
              </a:lnSpc>
            </a:pPr>
            <a:r>
              <a:rPr lang="en-US" sz="2000" b="1" cap="none">
                <a:solidFill>
                  <a:schemeClr val="tx1">
                    <a:lumMod val="50000"/>
                  </a:schemeClr>
                </a:solidFill>
                <a:latin typeface="Avenir Light"/>
              </a:rPr>
              <a:t>According to the CDC, these are common errors health professionals make when communicating with patients: </a:t>
            </a:r>
          </a:p>
        </p:txBody>
      </p:sp>
      <p:sp>
        <p:nvSpPr>
          <p:cNvPr id="4" name="Content Placeholder 3">
            <a:extLst>
              <a:ext uri="{FF2B5EF4-FFF2-40B4-BE49-F238E27FC236}">
                <a16:creationId xmlns:a16="http://schemas.microsoft.com/office/drawing/2014/main" id="{9BC24F82-8B94-449E-82D8-610D30E36A92}"/>
              </a:ext>
            </a:extLst>
          </p:cNvPr>
          <p:cNvSpPr>
            <a:spLocks noGrp="1"/>
          </p:cNvSpPr>
          <p:nvPr>
            <p:ph idx="1"/>
          </p:nvPr>
        </p:nvSpPr>
        <p:spPr>
          <a:xfrm>
            <a:off x="447730" y="2077771"/>
            <a:ext cx="7125629" cy="4318001"/>
          </a:xfrm>
        </p:spPr>
        <p:txBody>
          <a:bodyPr>
            <a:noAutofit/>
          </a:bodyPr>
          <a:lstStyle/>
          <a:p>
            <a:pPr>
              <a:lnSpc>
                <a:spcPct val="100000"/>
              </a:lnSpc>
              <a:spcAft>
                <a:spcPts val="1200"/>
              </a:spcAft>
            </a:pPr>
            <a:r>
              <a:rPr lang="en-US" sz="1800" b="1" i="0">
                <a:solidFill>
                  <a:schemeClr val="accent3"/>
                </a:solidFill>
                <a:effectLst/>
                <a:latin typeface="Avenir Light"/>
              </a:rPr>
              <a:t>Using technical or medical terminology</a:t>
            </a:r>
            <a:r>
              <a:rPr lang="en-US" sz="1800" b="1">
                <a:solidFill>
                  <a:schemeClr val="accent3"/>
                </a:solidFill>
                <a:latin typeface="Avenir Light"/>
              </a:rPr>
              <a:t>                                                           </a:t>
            </a:r>
            <a:r>
              <a:rPr lang="en-US" sz="1800" i="0">
                <a:solidFill>
                  <a:srgbClr val="010101"/>
                </a:solidFill>
                <a:effectLst/>
                <a:latin typeface="Avenir Light"/>
              </a:rPr>
              <a:t>It's important to use plain language</a:t>
            </a:r>
            <a:r>
              <a:rPr lang="en-US" sz="1800">
                <a:solidFill>
                  <a:srgbClr val="010101"/>
                </a:solidFill>
                <a:latin typeface="Avenir Light"/>
              </a:rPr>
              <a:t>, </a:t>
            </a:r>
            <a:r>
              <a:rPr lang="en-US" sz="1800" i="0">
                <a:solidFill>
                  <a:srgbClr val="010101"/>
                </a:solidFill>
                <a:effectLst/>
                <a:latin typeface="Avenir Light"/>
              </a:rPr>
              <a:t>words that the person you're speaking to can understand the first time they hear them.</a:t>
            </a:r>
          </a:p>
          <a:p>
            <a:pPr>
              <a:lnSpc>
                <a:spcPct val="100000"/>
              </a:lnSpc>
              <a:spcAft>
                <a:spcPts val="1200"/>
              </a:spcAft>
            </a:pPr>
            <a:r>
              <a:rPr lang="en-US" sz="1800" b="1" i="0">
                <a:solidFill>
                  <a:schemeClr val="accent3"/>
                </a:solidFill>
                <a:effectLst/>
                <a:latin typeface="Avenir Light"/>
              </a:rPr>
              <a:t>Relying on print communication as a single source of                communication to reach an audience                                                           </a:t>
            </a:r>
            <a:r>
              <a:rPr lang="en-US" sz="1800" i="0">
                <a:solidFill>
                  <a:srgbClr val="010101"/>
                </a:solidFill>
                <a:effectLst/>
                <a:latin typeface="Avenir Light"/>
              </a:rPr>
              <a:t>Relying on one source does not take into consideration different learning styles.</a:t>
            </a:r>
          </a:p>
          <a:p>
            <a:pPr>
              <a:lnSpc>
                <a:spcPct val="100000"/>
              </a:lnSpc>
              <a:spcAft>
                <a:spcPts val="1200"/>
              </a:spcAft>
            </a:pPr>
            <a:r>
              <a:rPr lang="en-US" sz="1800" b="1" i="0">
                <a:solidFill>
                  <a:schemeClr val="accent3"/>
                </a:solidFill>
                <a:effectLst/>
                <a:latin typeface="Avenir Light"/>
              </a:rPr>
              <a:t>Focusing on information rather than actions                                               </a:t>
            </a:r>
            <a:r>
              <a:rPr lang="en-US" sz="1800" i="0">
                <a:solidFill>
                  <a:srgbClr val="010101"/>
                </a:solidFill>
                <a:effectLst/>
                <a:latin typeface="Avenir Light"/>
              </a:rPr>
              <a:t>Knowing does not equal doing. In addition to                                     understanding i</a:t>
            </a:r>
            <a:r>
              <a:rPr lang="en-US" sz="1800">
                <a:solidFill>
                  <a:srgbClr val="010101"/>
                </a:solidFill>
                <a:latin typeface="Avenir Light"/>
              </a:rPr>
              <a:t>nformation about their health</a:t>
            </a:r>
            <a:r>
              <a:rPr lang="en-US" sz="1800" i="0">
                <a:solidFill>
                  <a:srgbClr val="010101"/>
                </a:solidFill>
                <a:effectLst/>
                <a:latin typeface="Avenir Light"/>
              </a:rPr>
              <a:t>, people                                   need </a:t>
            </a:r>
            <a:r>
              <a:rPr lang="en-US" sz="1800">
                <a:solidFill>
                  <a:srgbClr val="010101"/>
                </a:solidFill>
                <a:latin typeface="Avenir Light"/>
              </a:rPr>
              <a:t>guidance on next steps: </a:t>
            </a:r>
            <a:r>
              <a:rPr lang="en-US" sz="1800" i="0">
                <a:solidFill>
                  <a:srgbClr val="010101"/>
                </a:solidFill>
                <a:effectLst/>
                <a:latin typeface="Avenir Light"/>
              </a:rPr>
              <a:t>what to do, how to do it,                                      and how to overcome barriers. </a:t>
            </a:r>
          </a:p>
          <a:p>
            <a:pPr>
              <a:lnSpc>
                <a:spcPct val="100000"/>
              </a:lnSpc>
              <a:spcAft>
                <a:spcPts val="1200"/>
              </a:spcAft>
            </a:pPr>
            <a:r>
              <a:rPr lang="en-US" sz="1800" b="1" i="0">
                <a:solidFill>
                  <a:schemeClr val="accent3"/>
                </a:solidFill>
                <a:effectLst/>
                <a:latin typeface="Avenir Light"/>
              </a:rPr>
              <a:t>Not considering language or cultural differences                                               </a:t>
            </a:r>
            <a:r>
              <a:rPr lang="en-US" sz="1800" i="0">
                <a:solidFill>
                  <a:srgbClr val="010101"/>
                </a:solidFill>
                <a:effectLst/>
                <a:latin typeface="Avenir Light"/>
              </a:rPr>
              <a:t>Certain words, concepts or guidance can be foreign,                         confusing, or even insulting. </a:t>
            </a:r>
            <a:endParaRPr lang="en-US" sz="1800">
              <a:latin typeface="Avenir Light"/>
            </a:endParaRPr>
          </a:p>
        </p:txBody>
      </p:sp>
      <p:pic>
        <p:nvPicPr>
          <p:cNvPr id="6" name="Picture 5">
            <a:extLst>
              <a:ext uri="{FF2B5EF4-FFF2-40B4-BE49-F238E27FC236}">
                <a16:creationId xmlns:a16="http://schemas.microsoft.com/office/drawing/2014/main" id="{040318DD-8B25-4D4C-BA46-AD57DCA77249}"/>
              </a:ext>
            </a:extLst>
          </p:cNvPr>
          <p:cNvPicPr>
            <a:picLocks noChangeAspect="1"/>
          </p:cNvPicPr>
          <p:nvPr/>
        </p:nvPicPr>
        <p:blipFill>
          <a:blip r:embed="rId3"/>
          <a:stretch>
            <a:fillRect/>
          </a:stretch>
        </p:blipFill>
        <p:spPr>
          <a:xfrm>
            <a:off x="6077415" y="4304383"/>
            <a:ext cx="2628094" cy="1882098"/>
          </a:xfrm>
          <a:prstGeom prst="rect">
            <a:avLst/>
          </a:prstGeom>
        </p:spPr>
      </p:pic>
      <p:sp>
        <p:nvSpPr>
          <p:cNvPr id="5" name="Slide Number Placeholder 4">
            <a:extLst>
              <a:ext uri="{FF2B5EF4-FFF2-40B4-BE49-F238E27FC236}">
                <a16:creationId xmlns:a16="http://schemas.microsoft.com/office/drawing/2014/main" id="{DEA7D471-1C2B-4402-AE26-0C55BFCC622D}"/>
              </a:ext>
            </a:extLst>
          </p:cNvPr>
          <p:cNvSpPr>
            <a:spLocks noGrp="1"/>
          </p:cNvSpPr>
          <p:nvPr>
            <p:ph type="sldNum" sz="quarter" idx="12"/>
          </p:nvPr>
        </p:nvSpPr>
        <p:spPr/>
        <p:txBody>
          <a:bodyPr/>
          <a:lstStyle/>
          <a:p>
            <a:fld id="{CFBA6597-D7DA-DC49-90B6-6291F05CD5D3}" type="slidenum">
              <a:rPr lang="en-US" smtClean="0"/>
              <a:t>31</a:t>
            </a:fld>
            <a:endParaRPr lang="en-US"/>
          </a:p>
        </p:txBody>
      </p:sp>
    </p:spTree>
    <p:extLst>
      <p:ext uri="{BB962C8B-B14F-4D97-AF65-F5344CB8AC3E}">
        <p14:creationId xmlns:p14="http://schemas.microsoft.com/office/powerpoint/2010/main" val="40834847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2C898-53E2-417F-8E02-C83B177BB87D}"/>
              </a:ext>
            </a:extLst>
          </p:cNvPr>
          <p:cNvSpPr>
            <a:spLocks noGrp="1"/>
          </p:cNvSpPr>
          <p:nvPr>
            <p:ph type="title"/>
          </p:nvPr>
        </p:nvSpPr>
        <p:spPr>
          <a:xfrm>
            <a:off x="376881" y="269002"/>
            <a:ext cx="5642919" cy="741362"/>
          </a:xfrm>
        </p:spPr>
        <p:txBody>
          <a:bodyPr/>
          <a:lstStyle/>
          <a:p>
            <a:r>
              <a:rPr lang="en-US"/>
              <a:t>Cross-Cultural Competency</a:t>
            </a:r>
          </a:p>
        </p:txBody>
      </p:sp>
      <p:sp>
        <p:nvSpPr>
          <p:cNvPr id="4" name="Content Placeholder 3">
            <a:extLst>
              <a:ext uri="{FF2B5EF4-FFF2-40B4-BE49-F238E27FC236}">
                <a16:creationId xmlns:a16="http://schemas.microsoft.com/office/drawing/2014/main" id="{4405DC3A-853A-452C-AF56-3575BBC2AEE7}"/>
              </a:ext>
            </a:extLst>
          </p:cNvPr>
          <p:cNvSpPr>
            <a:spLocks noGrp="1"/>
          </p:cNvSpPr>
          <p:nvPr>
            <p:ph idx="1"/>
          </p:nvPr>
        </p:nvSpPr>
        <p:spPr>
          <a:xfrm>
            <a:off x="376881" y="1486305"/>
            <a:ext cx="8390238" cy="3670152"/>
          </a:xfrm>
        </p:spPr>
        <p:txBody>
          <a:bodyPr>
            <a:noAutofit/>
          </a:bodyPr>
          <a:lstStyle/>
          <a:p>
            <a:pPr marL="0" indent="0" algn="ctr">
              <a:lnSpc>
                <a:spcPct val="100000"/>
              </a:lnSpc>
              <a:spcAft>
                <a:spcPts val="0"/>
              </a:spcAft>
              <a:buNone/>
            </a:pPr>
            <a:r>
              <a:rPr lang="en-US" sz="2400" b="1">
                <a:solidFill>
                  <a:schemeClr val="tx1">
                    <a:lumMod val="50000"/>
                  </a:schemeClr>
                </a:solidFill>
                <a:effectLst/>
                <a:latin typeface="Avenir Light"/>
                <a:ea typeface="Calibri" panose="020F0502020204030204" pitchFamily="34" charset="0"/>
                <a:cs typeface="Times New Roman" panose="02020603050405020304" pitchFamily="18" charset="0"/>
              </a:rPr>
              <a:t>We must consider </a:t>
            </a:r>
            <a:r>
              <a:rPr lang="en-US" sz="2400" b="1" i="1">
                <a:solidFill>
                  <a:schemeClr val="accent3"/>
                </a:solidFill>
                <a:effectLst/>
                <a:latin typeface="Avenir Light"/>
                <a:ea typeface="Calibri" panose="020F0502020204030204" pitchFamily="34" charset="0"/>
                <a:cs typeface="Times New Roman" panose="02020603050405020304" pitchFamily="18" charset="0"/>
              </a:rPr>
              <a:t>how</a:t>
            </a:r>
            <a:r>
              <a:rPr lang="en-US" sz="2400" b="1">
                <a:solidFill>
                  <a:schemeClr val="accent3"/>
                </a:solidFill>
                <a:effectLst/>
                <a:latin typeface="Avenir Light"/>
                <a:ea typeface="Calibri" panose="020F0502020204030204" pitchFamily="34" charset="0"/>
                <a:cs typeface="Times New Roman" panose="02020603050405020304" pitchFamily="18" charset="0"/>
              </a:rPr>
              <a:t> </a:t>
            </a:r>
            <a:r>
              <a:rPr lang="en-US" sz="2400" b="1">
                <a:solidFill>
                  <a:schemeClr val="tx1">
                    <a:lumMod val="50000"/>
                  </a:schemeClr>
                </a:solidFill>
                <a:effectLst/>
                <a:latin typeface="Avenir Light"/>
                <a:ea typeface="Calibri" panose="020F0502020204030204" pitchFamily="34" charset="0"/>
                <a:cs typeface="Times New Roman" panose="02020603050405020304" pitchFamily="18" charset="0"/>
              </a:rPr>
              <a:t>people think, </a:t>
            </a:r>
          </a:p>
          <a:p>
            <a:pPr marL="0" indent="0" algn="ctr">
              <a:lnSpc>
                <a:spcPct val="100000"/>
              </a:lnSpc>
              <a:spcAft>
                <a:spcPts val="1200"/>
              </a:spcAft>
              <a:buNone/>
            </a:pPr>
            <a:r>
              <a:rPr lang="en-US" sz="2400" b="1">
                <a:solidFill>
                  <a:schemeClr val="tx1">
                    <a:lumMod val="50000"/>
                  </a:schemeClr>
                </a:solidFill>
                <a:effectLst/>
                <a:latin typeface="Avenir Light"/>
                <a:ea typeface="Calibri" panose="020F0502020204030204" pitchFamily="34" charset="0"/>
                <a:cs typeface="Times New Roman" panose="02020603050405020304" pitchFamily="18" charset="0"/>
              </a:rPr>
              <a:t>rather than </a:t>
            </a:r>
            <a:r>
              <a:rPr lang="en-US" sz="2400" b="1" i="1">
                <a:solidFill>
                  <a:schemeClr val="accent3"/>
                </a:solidFill>
                <a:effectLst/>
                <a:latin typeface="Avenir Light"/>
                <a:ea typeface="Calibri" panose="020F0502020204030204" pitchFamily="34" charset="0"/>
                <a:cs typeface="Times New Roman" panose="02020603050405020304" pitchFamily="18" charset="0"/>
              </a:rPr>
              <a:t>what </a:t>
            </a:r>
            <a:r>
              <a:rPr lang="en-US" sz="2400" b="1">
                <a:solidFill>
                  <a:schemeClr val="tx1">
                    <a:lumMod val="50000"/>
                  </a:schemeClr>
                </a:solidFill>
                <a:latin typeface="Avenir Light"/>
                <a:ea typeface="Calibri" panose="020F0502020204030204" pitchFamily="34" charset="0"/>
                <a:cs typeface="Times New Roman" panose="02020603050405020304" pitchFamily="18" charset="0"/>
              </a:rPr>
              <a:t>people</a:t>
            </a:r>
            <a:r>
              <a:rPr lang="en-US" sz="2400" b="1">
                <a:solidFill>
                  <a:schemeClr val="tx1">
                    <a:lumMod val="50000"/>
                  </a:schemeClr>
                </a:solidFill>
                <a:effectLst/>
                <a:latin typeface="Avenir Light"/>
                <a:ea typeface="Calibri" panose="020F0502020204030204" pitchFamily="34" charset="0"/>
                <a:cs typeface="Times New Roman" panose="02020603050405020304" pitchFamily="18" charset="0"/>
              </a:rPr>
              <a:t> think</a:t>
            </a:r>
            <a:endParaRPr lang="en-US" sz="1400" b="1">
              <a:solidFill>
                <a:schemeClr val="tx1">
                  <a:lumMod val="50000"/>
                </a:schemeClr>
              </a:solidFill>
              <a:effectLst/>
              <a:latin typeface="Avenir Light"/>
              <a:ea typeface="Calibri" panose="020F0502020204030204" pitchFamily="34" charset="0"/>
              <a:cs typeface="Times New Roman" panose="02020603050405020304" pitchFamily="18" charset="0"/>
            </a:endParaRPr>
          </a:p>
          <a:p>
            <a:pPr marL="0" indent="0" algn="ctr">
              <a:lnSpc>
                <a:spcPct val="100000"/>
              </a:lnSpc>
              <a:spcAft>
                <a:spcPts val="0"/>
              </a:spcAft>
              <a:buNone/>
            </a:pPr>
            <a:r>
              <a:rPr lang="en-US" sz="1800" cap="none">
                <a:solidFill>
                  <a:schemeClr val="accent3"/>
                </a:solidFill>
                <a:latin typeface="Avenir Light"/>
              </a:rPr>
              <a:t>A person’s </a:t>
            </a:r>
            <a:r>
              <a:rPr lang="en-US" sz="1800" b="1" cap="none">
                <a:solidFill>
                  <a:schemeClr val="accent5"/>
                </a:solidFill>
                <a:latin typeface="Avenir Light"/>
              </a:rPr>
              <a:t>priorities</a:t>
            </a:r>
            <a:r>
              <a:rPr lang="en-US" sz="1800" cap="none">
                <a:solidFill>
                  <a:schemeClr val="accent3"/>
                </a:solidFill>
                <a:latin typeface="Avenir Light"/>
              </a:rPr>
              <a:t> affect how they receive information </a:t>
            </a:r>
          </a:p>
          <a:p>
            <a:pPr marL="0" indent="0" algn="ctr">
              <a:lnSpc>
                <a:spcPct val="100000"/>
              </a:lnSpc>
              <a:spcAft>
                <a:spcPts val="0"/>
              </a:spcAft>
              <a:buNone/>
            </a:pPr>
            <a:r>
              <a:rPr lang="en-US" sz="1800" cap="none">
                <a:solidFill>
                  <a:schemeClr val="accent3"/>
                </a:solidFill>
                <a:latin typeface="Avenir Light"/>
              </a:rPr>
              <a:t>and whether they consider it important and</a:t>
            </a:r>
            <a:r>
              <a:rPr lang="en-US" sz="1800">
                <a:solidFill>
                  <a:schemeClr val="accent3"/>
                </a:solidFill>
                <a:latin typeface="Avenir Light"/>
              </a:rPr>
              <a:t> </a:t>
            </a:r>
            <a:r>
              <a:rPr lang="en-US" sz="1800" cap="none">
                <a:solidFill>
                  <a:schemeClr val="accent3"/>
                </a:solidFill>
                <a:latin typeface="Avenir Light"/>
              </a:rPr>
              <a:t>something they’re motivated to act on</a:t>
            </a:r>
          </a:p>
          <a:p>
            <a:pPr marL="0" marR="0">
              <a:spcBef>
                <a:spcPts val="0"/>
              </a:spcBef>
              <a:spcAft>
                <a:spcPts val="0"/>
              </a:spcAft>
            </a:pPr>
            <a:endParaRPr lang="en-US" sz="2000">
              <a:solidFill>
                <a:schemeClr val="tx1">
                  <a:lumMod val="50000"/>
                </a:schemeClr>
              </a:solidFill>
              <a:effectLst/>
              <a:latin typeface="Avenir Light"/>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b="1">
                <a:solidFill>
                  <a:schemeClr val="accent5"/>
                </a:solidFill>
                <a:latin typeface="Avenir Light"/>
                <a:ea typeface="Calibri" panose="020F0502020204030204" pitchFamily="34" charset="0"/>
                <a:cs typeface="Times New Roman" panose="02020603050405020304" pitchFamily="18" charset="0"/>
              </a:rPr>
              <a:t>Consider these differences in priorities:</a:t>
            </a:r>
            <a:endParaRPr lang="en-US" sz="2000" b="1">
              <a:solidFill>
                <a:schemeClr val="accent5"/>
              </a:solidFill>
              <a:effectLst/>
              <a:latin typeface="Avenir Light"/>
              <a:ea typeface="Calibri" panose="020F0502020204030204" pitchFamily="34" charset="0"/>
              <a:cs typeface="Times New Roman" panose="02020603050405020304" pitchFamily="18" charset="0"/>
            </a:endParaRPr>
          </a:p>
          <a:p>
            <a:pPr marL="630238" lvl="2">
              <a:spcAft>
                <a:spcPts val="0"/>
              </a:spcAft>
            </a:pPr>
            <a:r>
              <a:rPr lang="en-US" sz="2000">
                <a:solidFill>
                  <a:schemeClr val="accent5"/>
                </a:solidFill>
                <a:effectLst/>
                <a:latin typeface="Avenir Light"/>
                <a:ea typeface="Calibri" panose="020F0502020204030204" pitchFamily="34" charset="0"/>
                <a:cs typeface="Times New Roman" panose="02020603050405020304" pitchFamily="18" charset="0"/>
              </a:rPr>
              <a:t>Conceptual thinking: </a:t>
            </a:r>
            <a:r>
              <a:rPr lang="en-US" sz="2000">
                <a:solidFill>
                  <a:schemeClr val="tx1">
                    <a:lumMod val="50000"/>
                  </a:schemeClr>
                </a:solidFill>
                <a:effectLst/>
                <a:latin typeface="Avenir Light"/>
                <a:ea typeface="Calibri" panose="020F0502020204030204" pitchFamily="34" charset="0"/>
                <a:cs typeface="Times New Roman" panose="02020603050405020304" pitchFamily="18" charset="0"/>
              </a:rPr>
              <a:t>theory, science, logic and facts</a:t>
            </a:r>
          </a:p>
          <a:p>
            <a:pPr marL="630238" lvl="2">
              <a:spcAft>
                <a:spcPts val="0"/>
              </a:spcAft>
            </a:pPr>
            <a:r>
              <a:rPr lang="en-US" sz="2000">
                <a:solidFill>
                  <a:schemeClr val="accent5"/>
                </a:solidFill>
                <a:effectLst/>
                <a:latin typeface="Avenir Light"/>
                <a:ea typeface="Calibri" panose="020F0502020204030204" pitchFamily="34" charset="0"/>
                <a:cs typeface="Times New Roman" panose="02020603050405020304" pitchFamily="18" charset="0"/>
              </a:rPr>
              <a:t>Relational thinking: </a:t>
            </a:r>
            <a:r>
              <a:rPr lang="en-US" sz="2000">
                <a:solidFill>
                  <a:schemeClr val="tx1">
                    <a:lumMod val="50000"/>
                  </a:schemeClr>
                </a:solidFill>
                <a:effectLst/>
                <a:latin typeface="Avenir Light"/>
                <a:ea typeface="Calibri" panose="020F0502020204030204" pitchFamily="34" charset="0"/>
                <a:cs typeface="Times New Roman" panose="02020603050405020304" pitchFamily="18" charset="0"/>
              </a:rPr>
              <a:t>relationships and interpersonal interactions</a:t>
            </a:r>
          </a:p>
          <a:p>
            <a:pPr marL="630238" lvl="2">
              <a:spcAft>
                <a:spcPts val="0"/>
              </a:spcAft>
            </a:pPr>
            <a:r>
              <a:rPr lang="en-US" sz="2000">
                <a:solidFill>
                  <a:schemeClr val="accent5"/>
                </a:solidFill>
                <a:effectLst/>
                <a:latin typeface="Avenir Light"/>
                <a:ea typeface="Calibri" panose="020F0502020204030204" pitchFamily="34" charset="0"/>
                <a:cs typeface="Times New Roman" panose="02020603050405020304" pitchFamily="18" charset="0"/>
              </a:rPr>
              <a:t>Psychical thinking: </a:t>
            </a:r>
            <a:r>
              <a:rPr lang="en-US" sz="2000">
                <a:solidFill>
                  <a:schemeClr val="tx1">
                    <a:lumMod val="50000"/>
                  </a:schemeClr>
                </a:solidFill>
                <a:effectLst/>
                <a:latin typeface="Avenir Light"/>
                <a:ea typeface="Calibri" panose="020F0502020204030204" pitchFamily="34" charset="0"/>
                <a:cs typeface="Times New Roman" panose="02020603050405020304" pitchFamily="18" charset="0"/>
              </a:rPr>
              <a:t>intuition, inner experience, values</a:t>
            </a:r>
          </a:p>
          <a:p>
            <a:pPr marL="403225" lvl="2" indent="0">
              <a:spcAft>
                <a:spcPts val="0"/>
              </a:spcAft>
              <a:buNone/>
            </a:pPr>
            <a:endParaRPr lang="en-US" sz="2000">
              <a:latin typeface="+mj-lt"/>
              <a:ea typeface="Calibri" panose="020F0502020204030204" pitchFamily="34" charset="0"/>
              <a:cs typeface="Times New Roman" panose="02020603050405020304" pitchFamily="18" charset="0"/>
            </a:endParaRPr>
          </a:p>
          <a:p>
            <a:pPr marL="403225" lvl="2" indent="0">
              <a:lnSpc>
                <a:spcPct val="100000"/>
              </a:lnSpc>
              <a:spcAft>
                <a:spcPts val="0"/>
              </a:spcAft>
              <a:buNone/>
            </a:pPr>
            <a:endParaRPr lang="en-US">
              <a:latin typeface="+mj-lt"/>
              <a:ea typeface="Calibri" panose="020F0502020204030204" pitchFamily="34" charset="0"/>
              <a:cs typeface="Times New Roman" panose="02020603050405020304" pitchFamily="18" charset="0"/>
              <a:hlinkClick r:id="rId3"/>
            </a:endParaRPr>
          </a:p>
        </p:txBody>
      </p:sp>
      <p:pic>
        <p:nvPicPr>
          <p:cNvPr id="6" name="Picture 5">
            <a:extLst>
              <a:ext uri="{FF2B5EF4-FFF2-40B4-BE49-F238E27FC236}">
                <a16:creationId xmlns:a16="http://schemas.microsoft.com/office/drawing/2014/main" id="{42F56A74-51E4-48E6-9B4F-45644AC8F7A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222381" y="4666785"/>
            <a:ext cx="2921620" cy="2191215"/>
          </a:xfrm>
          <a:prstGeom prst="rect">
            <a:avLst/>
          </a:prstGeom>
        </p:spPr>
      </p:pic>
      <p:sp>
        <p:nvSpPr>
          <p:cNvPr id="3" name="TextBox 2">
            <a:extLst>
              <a:ext uri="{FF2B5EF4-FFF2-40B4-BE49-F238E27FC236}">
                <a16:creationId xmlns:a16="http://schemas.microsoft.com/office/drawing/2014/main" id="{17F45B6D-B36A-4E7E-9FBC-405B807B76B4}"/>
              </a:ext>
            </a:extLst>
          </p:cNvPr>
          <p:cNvSpPr txBox="1"/>
          <p:nvPr/>
        </p:nvSpPr>
        <p:spPr>
          <a:xfrm>
            <a:off x="122664" y="6341254"/>
            <a:ext cx="5642919" cy="215444"/>
          </a:xfrm>
          <a:prstGeom prst="rect">
            <a:avLst/>
          </a:prstGeom>
          <a:noFill/>
        </p:spPr>
        <p:txBody>
          <a:bodyPr wrap="square" lIns="0" tIns="0" rIns="0" bIns="0" rtlCol="0">
            <a:spAutoFit/>
          </a:bodyPr>
          <a:lstStyle/>
          <a:p>
            <a:pPr marL="403225" lvl="2" indent="0">
              <a:lnSpc>
                <a:spcPct val="100000"/>
              </a:lnSpc>
              <a:spcAft>
                <a:spcPts val="0"/>
              </a:spcAft>
              <a:buNone/>
            </a:pPr>
            <a:r>
              <a:rPr lang="en-US" sz="1400">
                <a:latin typeface="+mj-lt"/>
                <a:ea typeface="Calibri" panose="020F0502020204030204" pitchFamily="34" charset="0"/>
                <a:cs typeface="Times New Roman" panose="02020603050405020304" pitchFamily="18" charset="0"/>
                <a:hlinkClick r:id="rId3"/>
              </a:rPr>
              <a:t>Source</a:t>
            </a:r>
            <a:r>
              <a:rPr lang="en-US" sz="1400">
                <a:latin typeface="+mj-lt"/>
                <a:ea typeface="Calibri" panose="020F0502020204030204" pitchFamily="34" charset="0"/>
                <a:cs typeface="Times New Roman" panose="02020603050405020304" pitchFamily="18" charset="0"/>
              </a:rPr>
              <a:t>: </a:t>
            </a:r>
            <a:r>
              <a:rPr lang="en-US" sz="1400">
                <a:solidFill>
                  <a:schemeClr val="tx1">
                    <a:lumMod val="50000"/>
                  </a:schemeClr>
                </a:solidFill>
                <a:latin typeface="+mj-lt"/>
                <a:ea typeface="Calibri" panose="020F0502020204030204" pitchFamily="34" charset="0"/>
                <a:cs typeface="Times New Roman" panose="02020603050405020304" pitchFamily="18" charset="0"/>
              </a:rPr>
              <a:t>TRAIN Learning Network, Course CE002</a:t>
            </a:r>
          </a:p>
        </p:txBody>
      </p:sp>
      <p:sp>
        <p:nvSpPr>
          <p:cNvPr id="5" name="Slide Number Placeholder 4">
            <a:extLst>
              <a:ext uri="{FF2B5EF4-FFF2-40B4-BE49-F238E27FC236}">
                <a16:creationId xmlns:a16="http://schemas.microsoft.com/office/drawing/2014/main" id="{E7868D4D-D8C1-4BB5-9EDF-07B20BF4E126}"/>
              </a:ext>
            </a:extLst>
          </p:cNvPr>
          <p:cNvSpPr>
            <a:spLocks noGrp="1"/>
          </p:cNvSpPr>
          <p:nvPr>
            <p:ph type="sldNum" sz="quarter" idx="12"/>
          </p:nvPr>
        </p:nvSpPr>
        <p:spPr/>
        <p:txBody>
          <a:bodyPr/>
          <a:lstStyle/>
          <a:p>
            <a:fld id="{CFBA6597-D7DA-DC49-90B6-6291F05CD5D3}" type="slidenum">
              <a:rPr lang="en-US" smtClean="0"/>
              <a:t>32</a:t>
            </a:fld>
            <a:endParaRPr lang="en-US"/>
          </a:p>
        </p:txBody>
      </p:sp>
    </p:spTree>
    <p:extLst>
      <p:ext uri="{BB962C8B-B14F-4D97-AF65-F5344CB8AC3E}">
        <p14:creationId xmlns:p14="http://schemas.microsoft.com/office/powerpoint/2010/main" val="16244546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2C898-53E2-417F-8E02-C83B177BB87D}"/>
              </a:ext>
            </a:extLst>
          </p:cNvPr>
          <p:cNvSpPr>
            <a:spLocks noGrp="1"/>
          </p:cNvSpPr>
          <p:nvPr>
            <p:ph type="title"/>
          </p:nvPr>
        </p:nvSpPr>
        <p:spPr>
          <a:xfrm>
            <a:off x="376881" y="269002"/>
            <a:ext cx="5642919" cy="741362"/>
          </a:xfrm>
        </p:spPr>
        <p:txBody>
          <a:bodyPr/>
          <a:lstStyle/>
          <a:p>
            <a:r>
              <a:rPr lang="en-US"/>
              <a:t>Cultural Sensitivity</a:t>
            </a:r>
          </a:p>
        </p:txBody>
      </p:sp>
      <p:sp>
        <p:nvSpPr>
          <p:cNvPr id="4" name="Content Placeholder 3">
            <a:extLst>
              <a:ext uri="{FF2B5EF4-FFF2-40B4-BE49-F238E27FC236}">
                <a16:creationId xmlns:a16="http://schemas.microsoft.com/office/drawing/2014/main" id="{4405DC3A-853A-452C-AF56-3575BBC2AEE7}"/>
              </a:ext>
            </a:extLst>
          </p:cNvPr>
          <p:cNvSpPr>
            <a:spLocks noGrp="1"/>
          </p:cNvSpPr>
          <p:nvPr>
            <p:ph idx="1"/>
          </p:nvPr>
        </p:nvSpPr>
        <p:spPr>
          <a:xfrm>
            <a:off x="318507" y="1371600"/>
            <a:ext cx="8506986" cy="4735810"/>
          </a:xfrm>
        </p:spPr>
        <p:txBody>
          <a:bodyPr vert="horz" lIns="0" tIns="0" rIns="0" bIns="0" rtlCol="0" anchor="t">
            <a:noAutofit/>
          </a:bodyPr>
          <a:lstStyle/>
          <a:p>
            <a:pPr marL="0" indent="0" algn="ctr">
              <a:lnSpc>
                <a:spcPct val="96694"/>
              </a:lnSpc>
              <a:spcAft>
                <a:spcPts val="0"/>
              </a:spcAft>
              <a:buNone/>
            </a:pPr>
            <a:r>
              <a:rPr lang="en-US" sz="2400" b="1">
                <a:solidFill>
                  <a:schemeClr val="tx1">
                    <a:lumMod val="50000"/>
                  </a:schemeClr>
                </a:solidFill>
                <a:effectLst/>
                <a:latin typeface="Avenir Light"/>
                <a:ea typeface="Calibri" panose="020F0502020204030204" pitchFamily="34" charset="0"/>
                <a:cs typeface="Times New Roman" panose="02020603050405020304" pitchFamily="18" charset="0"/>
              </a:rPr>
              <a:t>Culture gives significance to health information and messa</a:t>
            </a:r>
            <a:r>
              <a:rPr lang="en-US" sz="2400" b="1">
                <a:solidFill>
                  <a:srgbClr val="231F20"/>
                </a:solidFill>
                <a:effectLst/>
                <a:latin typeface="Avenir Light"/>
                <a:ea typeface="Calibri" panose="020F0502020204030204" pitchFamily="34" charset="0"/>
                <a:cs typeface="Times New Roman" panose="02020603050405020304" pitchFamily="18" charset="0"/>
              </a:rPr>
              <a:t>ges—    It can interfere with or support effective communication</a:t>
            </a:r>
            <a:endParaRPr lang="en-US" sz="1400" b="1">
              <a:solidFill>
                <a:srgbClr val="231F20"/>
              </a:solidFill>
              <a:effectLst/>
              <a:latin typeface="Avenir Light"/>
              <a:ea typeface="Calibri" panose="020F0502020204030204" pitchFamily="34" charset="0"/>
              <a:cs typeface="Times New Roman" panose="02020603050405020304" pitchFamily="18" charset="0"/>
            </a:endParaRPr>
          </a:p>
          <a:p>
            <a:pPr marL="0" indent="0" algn="ctr">
              <a:lnSpc>
                <a:spcPct val="100000"/>
              </a:lnSpc>
              <a:spcAft>
                <a:spcPts val="1200"/>
              </a:spcAft>
              <a:buNone/>
            </a:pPr>
            <a:r>
              <a:rPr lang="en-US" sz="1800">
                <a:solidFill>
                  <a:schemeClr val="accent3"/>
                </a:solidFill>
                <a:latin typeface="Avenir Light"/>
              </a:rPr>
              <a:t>Culture includes race, ethnicity, and geography or a shared collection of beliefs, values, customs, or ways of thinking, communicating, and behaving that are specific to a group. </a:t>
            </a:r>
            <a:endParaRPr lang="en-US" sz="2000">
              <a:solidFill>
                <a:schemeClr val="tx1">
                  <a:lumMod val="50000"/>
                </a:schemeClr>
              </a:solidFill>
              <a:effectLst/>
              <a:latin typeface="Avenir Light"/>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b="1">
                <a:solidFill>
                  <a:schemeClr val="accent6"/>
                </a:solidFill>
                <a:latin typeface="Avenir Light"/>
                <a:ea typeface="Calibri" panose="020F0502020204030204" pitchFamily="34" charset="0"/>
                <a:cs typeface="Times New Roman" panose="02020603050405020304" pitchFamily="18" charset="0"/>
              </a:rPr>
              <a:t>Cultural Sensitivity Considerations:</a:t>
            </a:r>
          </a:p>
          <a:p>
            <a:pPr marL="685800">
              <a:lnSpc>
                <a:spcPct val="100000"/>
              </a:lnSpc>
              <a:spcAft>
                <a:spcPts val="600"/>
              </a:spcAft>
            </a:pPr>
            <a:r>
              <a:rPr lang="en-US" sz="1800">
                <a:solidFill>
                  <a:schemeClr val="tx1">
                    <a:lumMod val="50000"/>
                  </a:schemeClr>
                </a:solidFill>
                <a:latin typeface="Avenir Light"/>
                <a:ea typeface="Calibri" panose="020F0502020204030204" pitchFamily="34" charset="0"/>
                <a:cs typeface="Times New Roman" panose="02020603050405020304" pitchFamily="18" charset="0"/>
              </a:rPr>
              <a:t>Support cultural and linguistic diversity among staff and through trainings</a:t>
            </a:r>
          </a:p>
          <a:p>
            <a:pPr marL="685800">
              <a:lnSpc>
                <a:spcPct val="100000"/>
              </a:lnSpc>
              <a:spcAft>
                <a:spcPts val="600"/>
              </a:spcAft>
            </a:pPr>
            <a:r>
              <a:rPr lang="en-US" sz="1800">
                <a:solidFill>
                  <a:schemeClr val="tx1">
                    <a:lumMod val="50000"/>
                  </a:schemeClr>
                </a:solidFill>
                <a:latin typeface="Avenir Light"/>
                <a:ea typeface="Calibri" panose="020F0502020204030204" pitchFamily="34" charset="0"/>
                <a:cs typeface="Times New Roman" panose="02020603050405020304" pitchFamily="18" charset="0"/>
              </a:rPr>
              <a:t>Tailor services and materials to meet cultural and language preferences</a:t>
            </a:r>
          </a:p>
          <a:p>
            <a:pPr marL="1200150" lvl="1" indent="-228600">
              <a:lnSpc>
                <a:spcPct val="100000"/>
              </a:lnSpc>
              <a:spcAft>
                <a:spcPts val="600"/>
              </a:spcAft>
            </a:pPr>
            <a:r>
              <a:rPr lang="en-US" sz="1800">
                <a:solidFill>
                  <a:schemeClr val="accent6"/>
                </a:solidFill>
                <a:latin typeface="Avenir Light"/>
                <a:ea typeface="Calibri" panose="020F0502020204030204" pitchFamily="34" charset="0"/>
                <a:cs typeface="Times New Roman" panose="02020603050405020304" pitchFamily="18" charset="0"/>
              </a:rPr>
              <a:t>Information should be culturally responsive,                                                  accessible, and available</a:t>
            </a:r>
          </a:p>
          <a:p>
            <a:pPr marL="1200150" lvl="1" indent="-228600">
              <a:lnSpc>
                <a:spcPct val="100000"/>
              </a:lnSpc>
              <a:spcAft>
                <a:spcPts val="600"/>
              </a:spcAft>
            </a:pPr>
            <a:r>
              <a:rPr lang="en-US" sz="1800">
                <a:solidFill>
                  <a:schemeClr val="accent6"/>
                </a:solidFill>
                <a:latin typeface="Avenir Light"/>
                <a:ea typeface="Calibri" panose="020F0502020204030204" pitchFamily="34" charset="0"/>
                <a:cs typeface="Times New Roman" panose="02020603050405020304" pitchFamily="18" charset="0"/>
              </a:rPr>
              <a:t>Materials should represent the intended                                                              community (language, graphics, images, etc.)</a:t>
            </a:r>
          </a:p>
          <a:p>
            <a:pPr marL="685800">
              <a:lnSpc>
                <a:spcPct val="100000"/>
              </a:lnSpc>
              <a:spcAft>
                <a:spcPts val="0"/>
              </a:spcAft>
            </a:pPr>
            <a:r>
              <a:rPr lang="en-US" sz="1800">
                <a:solidFill>
                  <a:schemeClr val="tx1">
                    <a:lumMod val="50000"/>
                  </a:schemeClr>
                </a:solidFill>
                <a:latin typeface="Avenir Light"/>
                <a:ea typeface="Calibri" panose="020F0502020204030204" pitchFamily="34" charset="0"/>
                <a:cs typeface="Times New Roman" panose="02020603050405020304" pitchFamily="18" charset="0"/>
              </a:rPr>
              <a:t>Partner with the community to ensure cultural                                                                    and linguistic appropriateness</a:t>
            </a:r>
          </a:p>
          <a:p>
            <a:pPr marL="0" marR="0" indent="0">
              <a:spcBef>
                <a:spcPts val="0"/>
              </a:spcBef>
              <a:spcAft>
                <a:spcPts val="0"/>
              </a:spcAft>
              <a:buNone/>
            </a:pPr>
            <a:endParaRPr lang="en-US" sz="2000">
              <a:latin typeface="+mj-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17F45B6D-B36A-4E7E-9FBC-405B807B76B4}"/>
              </a:ext>
            </a:extLst>
          </p:cNvPr>
          <p:cNvSpPr txBox="1"/>
          <p:nvPr/>
        </p:nvSpPr>
        <p:spPr>
          <a:xfrm>
            <a:off x="259824" y="6107410"/>
            <a:ext cx="5642919" cy="646331"/>
          </a:xfrm>
          <a:prstGeom prst="rect">
            <a:avLst/>
          </a:prstGeom>
          <a:noFill/>
        </p:spPr>
        <p:txBody>
          <a:bodyPr wrap="square" lIns="0" tIns="0" rIns="0" bIns="0" rtlCol="0">
            <a:spAutoFit/>
          </a:bodyPr>
          <a:lstStyle/>
          <a:p>
            <a:pPr marL="403225" lvl="2" indent="-342900">
              <a:lnSpc>
                <a:spcPct val="100000"/>
              </a:lnSpc>
              <a:spcAft>
                <a:spcPts val="0"/>
              </a:spcAft>
              <a:buNone/>
            </a:pPr>
            <a:r>
              <a:rPr lang="en-US" sz="1400">
                <a:hlinkClick r:id="rId3"/>
              </a:rPr>
              <a:t>Health Literacy: Culture and Language</a:t>
            </a:r>
            <a:endParaRPr lang="en-US" sz="1400">
              <a:hlinkClick r:id="rId4"/>
            </a:endParaRPr>
          </a:p>
          <a:p>
            <a:pPr marL="403225" lvl="2" indent="-342900">
              <a:lnSpc>
                <a:spcPct val="100000"/>
              </a:lnSpc>
              <a:spcAft>
                <a:spcPts val="0"/>
              </a:spcAft>
              <a:buNone/>
            </a:pPr>
            <a:r>
              <a:rPr lang="en-US" sz="1400">
                <a:hlinkClick r:id="rId4"/>
              </a:rPr>
              <a:t>Think Cultural Health (hhs.gov)</a:t>
            </a:r>
            <a:endParaRPr lang="en-US" sz="1400"/>
          </a:p>
          <a:p>
            <a:pPr marL="403225" lvl="2" indent="-342900">
              <a:lnSpc>
                <a:spcPct val="100000"/>
              </a:lnSpc>
              <a:spcAft>
                <a:spcPts val="0"/>
              </a:spcAft>
              <a:buNone/>
            </a:pPr>
            <a:r>
              <a:rPr lang="en-US" sz="1400">
                <a:solidFill>
                  <a:schemeClr val="tx1">
                    <a:lumMod val="50000"/>
                  </a:schemeClr>
                </a:solidFill>
                <a:latin typeface="+mj-lt"/>
                <a:ea typeface="Calibri" panose="020F0502020204030204" pitchFamily="34" charset="0"/>
                <a:cs typeface="Times New Roman" panose="02020603050405020304" pitchFamily="18" charset="0"/>
                <a:hlinkClick r:id="rId5"/>
              </a:rPr>
              <a:t>Health Equity Guiding Principles for Inclusive Communication</a:t>
            </a:r>
            <a:endParaRPr lang="en-US" sz="1400">
              <a:solidFill>
                <a:schemeClr val="tx1">
                  <a:lumMod val="50000"/>
                </a:schemeClr>
              </a:solidFill>
              <a:latin typeface="+mj-lt"/>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E7868D4D-D8C1-4BB5-9EDF-07B20BF4E126}"/>
              </a:ext>
            </a:extLst>
          </p:cNvPr>
          <p:cNvSpPr>
            <a:spLocks noGrp="1"/>
          </p:cNvSpPr>
          <p:nvPr>
            <p:ph type="sldNum" sz="quarter" idx="12"/>
          </p:nvPr>
        </p:nvSpPr>
        <p:spPr/>
        <p:txBody>
          <a:bodyPr/>
          <a:lstStyle/>
          <a:p>
            <a:fld id="{CFBA6597-D7DA-DC49-90B6-6291F05CD5D3}" type="slidenum">
              <a:rPr lang="en-US" smtClean="0"/>
              <a:t>33</a:t>
            </a:fld>
            <a:endParaRPr lang="en-US"/>
          </a:p>
        </p:txBody>
      </p:sp>
      <p:pic>
        <p:nvPicPr>
          <p:cNvPr id="7" name="Picture 6">
            <a:extLst>
              <a:ext uri="{FF2B5EF4-FFF2-40B4-BE49-F238E27FC236}">
                <a16:creationId xmlns:a16="http://schemas.microsoft.com/office/drawing/2014/main" id="{D9BE53A7-C22F-4580-B85E-CEEC138ADCBA}"/>
              </a:ext>
            </a:extLst>
          </p:cNvPr>
          <p:cNvPicPr>
            <a:picLocks noChangeAspect="1"/>
          </p:cNvPicPr>
          <p:nvPr/>
        </p:nvPicPr>
        <p:blipFill>
          <a:blip r:embed="rId6"/>
          <a:stretch>
            <a:fillRect/>
          </a:stretch>
        </p:blipFill>
        <p:spPr>
          <a:xfrm>
            <a:off x="5896512" y="4359351"/>
            <a:ext cx="3041349" cy="1996999"/>
          </a:xfrm>
          <a:prstGeom prst="rect">
            <a:avLst/>
          </a:prstGeom>
        </p:spPr>
      </p:pic>
    </p:spTree>
    <p:extLst>
      <p:ext uri="{BB962C8B-B14F-4D97-AF65-F5344CB8AC3E}">
        <p14:creationId xmlns:p14="http://schemas.microsoft.com/office/powerpoint/2010/main" val="27611171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87B29-2F2C-4A68-B8E9-F61E78F4091F}"/>
              </a:ext>
            </a:extLst>
          </p:cNvPr>
          <p:cNvSpPr>
            <a:spLocks noGrp="1"/>
          </p:cNvSpPr>
          <p:nvPr>
            <p:ph type="title"/>
          </p:nvPr>
        </p:nvSpPr>
        <p:spPr/>
        <p:txBody>
          <a:bodyPr/>
          <a:lstStyle/>
          <a:p>
            <a:r>
              <a:rPr lang="en-US"/>
              <a:t>Creating Literacy Friendly Materials: Content</a:t>
            </a:r>
          </a:p>
        </p:txBody>
      </p:sp>
      <p:sp>
        <p:nvSpPr>
          <p:cNvPr id="4" name="Content Placeholder 3">
            <a:extLst>
              <a:ext uri="{FF2B5EF4-FFF2-40B4-BE49-F238E27FC236}">
                <a16:creationId xmlns:a16="http://schemas.microsoft.com/office/drawing/2014/main" id="{6A0E1D86-7A06-43B1-9EFF-7D5F8D9492F5}"/>
              </a:ext>
            </a:extLst>
          </p:cNvPr>
          <p:cNvSpPr>
            <a:spLocks noGrp="1"/>
          </p:cNvSpPr>
          <p:nvPr>
            <p:ph idx="1"/>
          </p:nvPr>
        </p:nvSpPr>
        <p:spPr>
          <a:xfrm>
            <a:off x="368294" y="1346887"/>
            <a:ext cx="8530379" cy="5206314"/>
          </a:xfrm>
        </p:spPr>
        <p:txBody>
          <a:bodyPr>
            <a:normAutofit/>
          </a:bodyPr>
          <a:lstStyle/>
          <a:p>
            <a:pPr marL="0" indent="0">
              <a:buNone/>
            </a:pPr>
            <a:r>
              <a:rPr lang="en-US" sz="2000" b="1">
                <a:solidFill>
                  <a:schemeClr val="accent3"/>
                </a:solidFill>
              </a:rPr>
              <a:t>Bottom Line Up Front </a:t>
            </a:r>
            <a:r>
              <a:rPr lang="en-US" sz="2000" b="1">
                <a:solidFill>
                  <a:schemeClr val="tx1">
                    <a:lumMod val="50000"/>
                  </a:schemeClr>
                </a:solidFill>
              </a:rPr>
              <a:t>(BLUF)</a:t>
            </a:r>
          </a:p>
          <a:p>
            <a:pPr lvl="1">
              <a:lnSpc>
                <a:spcPct val="100000"/>
              </a:lnSpc>
            </a:pPr>
            <a:r>
              <a:rPr lang="en-US" sz="1800" b="1">
                <a:solidFill>
                  <a:schemeClr val="tx1">
                    <a:lumMod val="50000"/>
                  </a:schemeClr>
                </a:solidFill>
              </a:rPr>
              <a:t>Give the most important information first.  </a:t>
            </a:r>
          </a:p>
          <a:p>
            <a:pPr marL="858838" lvl="1" indent="0">
              <a:lnSpc>
                <a:spcPct val="100000"/>
              </a:lnSpc>
              <a:spcAft>
                <a:spcPts val="0"/>
              </a:spcAft>
              <a:buNone/>
            </a:pPr>
            <a:r>
              <a:rPr lang="en-US" sz="1800">
                <a:solidFill>
                  <a:schemeClr val="accent6"/>
                </a:solidFill>
              </a:rPr>
              <a:t>For Example: </a:t>
            </a:r>
          </a:p>
          <a:p>
            <a:pPr marL="1482725" lvl="1" indent="-333375">
              <a:lnSpc>
                <a:spcPct val="100000"/>
              </a:lnSpc>
              <a:spcAft>
                <a:spcPts val="600"/>
              </a:spcAft>
              <a:buFont typeface="Arial" panose="020B0604020202020204" pitchFamily="34" charset="0"/>
              <a:buChar char="•"/>
            </a:pPr>
            <a:r>
              <a:rPr lang="en-US" sz="1800">
                <a:solidFill>
                  <a:schemeClr val="tx1">
                    <a:lumMod val="50000"/>
                  </a:schemeClr>
                </a:solidFill>
              </a:rPr>
              <a:t>If you’re creating a webpage, the most important information should be above the fold so users don’t have to scroll to read it. </a:t>
            </a:r>
          </a:p>
          <a:p>
            <a:pPr marL="1482725" lvl="1" indent="-333375">
              <a:lnSpc>
                <a:spcPct val="100000"/>
              </a:lnSpc>
              <a:spcAft>
                <a:spcPts val="1200"/>
              </a:spcAft>
              <a:buFont typeface="Arial" panose="020B0604020202020204" pitchFamily="34" charset="0"/>
              <a:buChar char="•"/>
            </a:pPr>
            <a:r>
              <a:rPr lang="en-US" sz="1800">
                <a:solidFill>
                  <a:schemeClr val="tx1">
                    <a:lumMod val="50000"/>
                  </a:schemeClr>
                </a:solidFill>
              </a:rPr>
              <a:t>Materials you should quickly state the purpose and desired action (</a:t>
            </a:r>
            <a:r>
              <a:rPr lang="en-US" sz="1800">
                <a:solidFill>
                  <a:schemeClr val="accent6"/>
                </a:solidFill>
              </a:rPr>
              <a:t>Answer the 5 W’s: who, what, when, where, why</a:t>
            </a:r>
            <a:r>
              <a:rPr lang="en-US" sz="1800">
                <a:solidFill>
                  <a:schemeClr val="tx1">
                    <a:lumMod val="50000"/>
                  </a:schemeClr>
                </a:solidFill>
              </a:rPr>
              <a:t>)</a:t>
            </a:r>
            <a:endParaRPr lang="en-US" sz="1800" b="1">
              <a:solidFill>
                <a:schemeClr val="tx1">
                  <a:lumMod val="50000"/>
                </a:schemeClr>
              </a:solidFill>
            </a:endParaRPr>
          </a:p>
          <a:p>
            <a:pPr marL="568325" lvl="1" indent="-222250">
              <a:lnSpc>
                <a:spcPct val="100000"/>
              </a:lnSpc>
            </a:pPr>
            <a:r>
              <a:rPr lang="en-US" sz="1800" b="1">
                <a:solidFill>
                  <a:schemeClr val="tx1">
                    <a:lumMod val="50000"/>
                  </a:schemeClr>
                </a:solidFill>
              </a:rPr>
              <a:t>Messages should focus on action items.</a:t>
            </a:r>
          </a:p>
        </p:txBody>
      </p:sp>
      <p:pic>
        <p:nvPicPr>
          <p:cNvPr id="5" name="Picture 4">
            <a:extLst>
              <a:ext uri="{FF2B5EF4-FFF2-40B4-BE49-F238E27FC236}">
                <a16:creationId xmlns:a16="http://schemas.microsoft.com/office/drawing/2014/main" id="{AD23336B-51DC-45D3-BD0D-F8921F16638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54032" y="4114800"/>
            <a:ext cx="3821674" cy="2576052"/>
          </a:xfrm>
          <a:prstGeom prst="rect">
            <a:avLst/>
          </a:prstGeom>
        </p:spPr>
      </p:pic>
      <p:pic>
        <p:nvPicPr>
          <p:cNvPr id="7" name="Picture 6">
            <a:extLst>
              <a:ext uri="{FF2B5EF4-FFF2-40B4-BE49-F238E27FC236}">
                <a16:creationId xmlns:a16="http://schemas.microsoft.com/office/drawing/2014/main" id="{349497A7-12BD-4BB8-89DC-BB63E36DF686}"/>
              </a:ext>
            </a:extLst>
          </p:cNvPr>
          <p:cNvPicPr>
            <a:picLocks noChangeAspect="1"/>
          </p:cNvPicPr>
          <p:nvPr/>
        </p:nvPicPr>
        <p:blipFill>
          <a:blip r:embed="rId4"/>
          <a:stretch>
            <a:fillRect/>
          </a:stretch>
        </p:blipFill>
        <p:spPr>
          <a:xfrm>
            <a:off x="368294" y="4630371"/>
            <a:ext cx="3911868" cy="1761484"/>
          </a:xfrm>
          <a:prstGeom prst="rect">
            <a:avLst/>
          </a:prstGeom>
        </p:spPr>
      </p:pic>
      <p:sp>
        <p:nvSpPr>
          <p:cNvPr id="3" name="Slide Number Placeholder 2">
            <a:extLst>
              <a:ext uri="{FF2B5EF4-FFF2-40B4-BE49-F238E27FC236}">
                <a16:creationId xmlns:a16="http://schemas.microsoft.com/office/drawing/2014/main" id="{0FDA6CE2-4AF9-4216-A6F6-28258954B9E4}"/>
              </a:ext>
            </a:extLst>
          </p:cNvPr>
          <p:cNvSpPr>
            <a:spLocks noGrp="1"/>
          </p:cNvSpPr>
          <p:nvPr>
            <p:ph type="sldNum" sz="quarter" idx="12"/>
          </p:nvPr>
        </p:nvSpPr>
        <p:spPr/>
        <p:txBody>
          <a:bodyPr/>
          <a:lstStyle/>
          <a:p>
            <a:fld id="{CFBA6597-D7DA-DC49-90B6-6291F05CD5D3}" type="slidenum">
              <a:rPr lang="en-US" smtClean="0"/>
              <a:t>34</a:t>
            </a:fld>
            <a:endParaRPr lang="en-US"/>
          </a:p>
        </p:txBody>
      </p:sp>
    </p:spTree>
    <p:extLst>
      <p:ext uri="{BB962C8B-B14F-4D97-AF65-F5344CB8AC3E}">
        <p14:creationId xmlns:p14="http://schemas.microsoft.com/office/powerpoint/2010/main" val="42926842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49319-2797-49F1-84E0-8EDB161EC1BC}"/>
              </a:ext>
            </a:extLst>
          </p:cNvPr>
          <p:cNvSpPr>
            <a:spLocks noGrp="1"/>
          </p:cNvSpPr>
          <p:nvPr>
            <p:ph type="title"/>
          </p:nvPr>
        </p:nvSpPr>
        <p:spPr>
          <a:xfrm>
            <a:off x="524107" y="269002"/>
            <a:ext cx="5495693" cy="741362"/>
          </a:xfrm>
        </p:spPr>
        <p:txBody>
          <a:bodyPr/>
          <a:lstStyle/>
          <a:p>
            <a:r>
              <a:rPr lang="en-US"/>
              <a:t>Creating Literacy Friendly Materials: Tone</a:t>
            </a:r>
          </a:p>
        </p:txBody>
      </p:sp>
      <p:sp>
        <p:nvSpPr>
          <p:cNvPr id="4" name="Content Placeholder 3">
            <a:extLst>
              <a:ext uri="{FF2B5EF4-FFF2-40B4-BE49-F238E27FC236}">
                <a16:creationId xmlns:a16="http://schemas.microsoft.com/office/drawing/2014/main" id="{AED37BEC-978E-40F0-A5A0-3FC08A4233A3}"/>
              </a:ext>
            </a:extLst>
          </p:cNvPr>
          <p:cNvSpPr>
            <a:spLocks noGrp="1"/>
          </p:cNvSpPr>
          <p:nvPr>
            <p:ph idx="1"/>
          </p:nvPr>
        </p:nvSpPr>
        <p:spPr>
          <a:xfrm>
            <a:off x="255421" y="1399822"/>
            <a:ext cx="8252959" cy="4976264"/>
          </a:xfrm>
        </p:spPr>
        <p:txBody>
          <a:bodyPr>
            <a:normAutofit lnSpcReduction="10000"/>
          </a:bodyPr>
          <a:lstStyle/>
          <a:p>
            <a:pPr marL="0" indent="0" algn="ctr">
              <a:lnSpc>
                <a:spcPct val="100000"/>
              </a:lnSpc>
              <a:spcAft>
                <a:spcPts val="0"/>
              </a:spcAft>
              <a:buNone/>
            </a:pPr>
            <a:r>
              <a:rPr lang="en-US" sz="2200" b="1" i="0">
                <a:solidFill>
                  <a:schemeClr val="accent5"/>
                </a:solidFill>
                <a:effectLst/>
                <a:latin typeface="Avenir Light"/>
              </a:rPr>
              <a:t>Tone refers to the words used </a:t>
            </a:r>
          </a:p>
          <a:p>
            <a:pPr marL="0" indent="0" algn="ctr">
              <a:lnSpc>
                <a:spcPct val="100000"/>
              </a:lnSpc>
              <a:spcAft>
                <a:spcPts val="0"/>
              </a:spcAft>
              <a:buNone/>
            </a:pPr>
            <a:r>
              <a:rPr lang="en-US" sz="2200" b="1" i="0">
                <a:solidFill>
                  <a:schemeClr val="accent5"/>
                </a:solidFill>
                <a:effectLst/>
                <a:latin typeface="Avenir Light"/>
              </a:rPr>
              <a:t>and the </a:t>
            </a:r>
            <a:r>
              <a:rPr lang="en-US" sz="2200" b="1">
                <a:solidFill>
                  <a:schemeClr val="accent5"/>
                </a:solidFill>
                <a:latin typeface="Avenir Light"/>
              </a:rPr>
              <a:t>way the message makes a person feel. </a:t>
            </a:r>
          </a:p>
          <a:p>
            <a:pPr marL="0" indent="0">
              <a:lnSpc>
                <a:spcPct val="100000"/>
              </a:lnSpc>
              <a:spcAft>
                <a:spcPts val="0"/>
              </a:spcAft>
              <a:buNone/>
            </a:pPr>
            <a:endParaRPr lang="en-US" sz="2200" b="1">
              <a:solidFill>
                <a:schemeClr val="accent5"/>
              </a:solidFill>
              <a:latin typeface="Avenir Light"/>
            </a:endParaRPr>
          </a:p>
          <a:p>
            <a:pPr marL="0" indent="0">
              <a:lnSpc>
                <a:spcPct val="100000"/>
              </a:lnSpc>
              <a:spcAft>
                <a:spcPts val="0"/>
              </a:spcAft>
              <a:buNone/>
            </a:pPr>
            <a:r>
              <a:rPr lang="en-US" sz="1800" b="1">
                <a:solidFill>
                  <a:schemeClr val="accent5"/>
                </a:solidFill>
                <a:latin typeface="Avenir Light"/>
              </a:rPr>
              <a:t>Tone Tips:</a:t>
            </a:r>
          </a:p>
          <a:p>
            <a:pPr marL="858838" indent="-290513">
              <a:lnSpc>
                <a:spcPct val="100000"/>
              </a:lnSpc>
              <a:spcAft>
                <a:spcPts val="1200"/>
              </a:spcAft>
            </a:pPr>
            <a:r>
              <a:rPr lang="en-US" sz="1800">
                <a:solidFill>
                  <a:schemeClr val="tx1">
                    <a:lumMod val="50000"/>
                  </a:schemeClr>
                </a:solidFill>
                <a:latin typeface="Avenir Light"/>
              </a:rPr>
              <a:t>A good habit is to explain the topic as if you are talking                                          to a child or a friend who knows nothing about the topic. </a:t>
            </a:r>
          </a:p>
          <a:p>
            <a:pPr marL="858838" indent="-290513">
              <a:lnSpc>
                <a:spcPct val="100000"/>
              </a:lnSpc>
              <a:spcAft>
                <a:spcPts val="0"/>
              </a:spcAft>
            </a:pPr>
            <a:r>
              <a:rPr lang="en-US" sz="1800">
                <a:solidFill>
                  <a:schemeClr val="tx1">
                    <a:lumMod val="50000"/>
                  </a:schemeClr>
                </a:solidFill>
                <a:latin typeface="Avenir Light"/>
              </a:rPr>
              <a:t>Communicate like you speak. </a:t>
            </a:r>
          </a:p>
          <a:p>
            <a:pPr marL="1427163" lvl="1" indent="-277813">
              <a:lnSpc>
                <a:spcPct val="100000"/>
              </a:lnSpc>
              <a:spcAft>
                <a:spcPts val="1200"/>
              </a:spcAft>
            </a:pPr>
            <a:r>
              <a:rPr lang="en-US" sz="1800">
                <a:solidFill>
                  <a:schemeClr val="tx1">
                    <a:lumMod val="50000"/>
                  </a:schemeClr>
                </a:solidFill>
                <a:latin typeface="Avenir Light"/>
              </a:rPr>
              <a:t>It’s okay to use contractions and informal language.</a:t>
            </a:r>
          </a:p>
          <a:p>
            <a:pPr marL="858838" indent="-290513">
              <a:lnSpc>
                <a:spcPct val="100000"/>
              </a:lnSpc>
              <a:spcAft>
                <a:spcPts val="1200"/>
              </a:spcAft>
            </a:pPr>
            <a:r>
              <a:rPr lang="en-US" sz="1800">
                <a:solidFill>
                  <a:schemeClr val="tx1">
                    <a:lumMod val="50000"/>
                  </a:schemeClr>
                </a:solidFill>
                <a:latin typeface="Avenir Light"/>
              </a:rPr>
              <a:t>Be friendly, polite and encouraging. </a:t>
            </a:r>
          </a:p>
          <a:p>
            <a:pPr marL="858838" indent="-290513">
              <a:lnSpc>
                <a:spcPct val="100000"/>
              </a:lnSpc>
              <a:spcAft>
                <a:spcPts val="0"/>
              </a:spcAft>
            </a:pPr>
            <a:r>
              <a:rPr lang="en-US" sz="1800">
                <a:solidFill>
                  <a:schemeClr val="tx1">
                    <a:lumMod val="50000"/>
                  </a:schemeClr>
                </a:solidFill>
                <a:latin typeface="Avenir Light"/>
              </a:rPr>
              <a:t>Create a positive tone by focusing on the benefits of the behavior, not risks.</a:t>
            </a:r>
            <a:endParaRPr lang="en-US" sz="1800">
              <a:solidFill>
                <a:srgbClr val="FF0000"/>
              </a:solidFill>
              <a:latin typeface="Avenir Light"/>
            </a:endParaRPr>
          </a:p>
          <a:p>
            <a:pPr marL="1427163" lvl="1" indent="-277813">
              <a:lnSpc>
                <a:spcPct val="100000"/>
              </a:lnSpc>
              <a:spcAft>
                <a:spcPts val="1200"/>
              </a:spcAft>
            </a:pPr>
            <a:r>
              <a:rPr lang="en-US" sz="1800">
                <a:solidFill>
                  <a:schemeClr val="tx1">
                    <a:lumMod val="50000"/>
                  </a:schemeClr>
                </a:solidFill>
                <a:latin typeface="Avenir Light"/>
              </a:rPr>
              <a:t>Make sure your messages answer the question “What’s in it for me?”</a:t>
            </a:r>
          </a:p>
          <a:p>
            <a:pPr marL="568325" lvl="1" indent="0">
              <a:lnSpc>
                <a:spcPct val="100000"/>
              </a:lnSpc>
              <a:spcAft>
                <a:spcPts val="1200"/>
              </a:spcAft>
              <a:buNone/>
            </a:pPr>
            <a:endParaRPr lang="en-US" sz="1800">
              <a:solidFill>
                <a:schemeClr val="tx1">
                  <a:lumMod val="50000"/>
                </a:schemeClr>
              </a:solidFill>
              <a:latin typeface="Avenir Light"/>
              <a:hlinkClick r:id="rId3"/>
            </a:endParaRPr>
          </a:p>
          <a:p>
            <a:pPr marL="0" lvl="1" indent="0" algn="ctr">
              <a:lnSpc>
                <a:spcPct val="100000"/>
              </a:lnSpc>
              <a:spcAft>
                <a:spcPts val="1200"/>
              </a:spcAft>
              <a:buNone/>
            </a:pPr>
            <a:r>
              <a:rPr lang="en-US" sz="1800">
                <a:solidFill>
                  <a:schemeClr val="tx1">
                    <a:lumMod val="50000"/>
                  </a:schemeClr>
                </a:solidFill>
                <a:latin typeface="Avenir Light"/>
              </a:rPr>
              <a:t>Research has shown that </a:t>
            </a:r>
            <a:r>
              <a:rPr lang="en-US" sz="1800" b="1">
                <a:solidFill>
                  <a:schemeClr val="accent6"/>
                </a:solidFill>
                <a:latin typeface="Avenir Light"/>
              </a:rPr>
              <a:t>the less a person knows about a topic, the more they prefer positive messaging</a:t>
            </a:r>
            <a:r>
              <a:rPr lang="en-US" sz="1800">
                <a:solidFill>
                  <a:schemeClr val="tx1">
                    <a:lumMod val="50000"/>
                  </a:schemeClr>
                </a:solidFill>
                <a:latin typeface="Avenir Light"/>
              </a:rPr>
              <a:t>, rather than risk messaging. On the contrary, </a:t>
            </a:r>
            <a:r>
              <a:rPr lang="en-US" sz="1800" b="1">
                <a:solidFill>
                  <a:schemeClr val="accent5"/>
                </a:solidFill>
                <a:latin typeface="Avenir Light"/>
              </a:rPr>
              <a:t>people well-educated on a topic prefer risk-oriented messaging. </a:t>
            </a:r>
          </a:p>
        </p:txBody>
      </p:sp>
      <p:pic>
        <p:nvPicPr>
          <p:cNvPr id="5" name="Picture 4">
            <a:extLst>
              <a:ext uri="{FF2B5EF4-FFF2-40B4-BE49-F238E27FC236}">
                <a16:creationId xmlns:a16="http://schemas.microsoft.com/office/drawing/2014/main" id="{EEC24AB1-1B76-419D-8186-6562B07CC659}"/>
              </a:ext>
            </a:extLst>
          </p:cNvPr>
          <p:cNvPicPr>
            <a:picLocks noChangeAspect="1"/>
          </p:cNvPicPr>
          <p:nvPr/>
        </p:nvPicPr>
        <p:blipFill>
          <a:blip r:embed="rId4"/>
          <a:stretch>
            <a:fillRect/>
          </a:stretch>
        </p:blipFill>
        <p:spPr>
          <a:xfrm>
            <a:off x="6524554" y="2307475"/>
            <a:ext cx="2452178" cy="1796543"/>
          </a:xfrm>
          <a:prstGeom prst="rect">
            <a:avLst/>
          </a:prstGeom>
        </p:spPr>
      </p:pic>
      <p:sp>
        <p:nvSpPr>
          <p:cNvPr id="3" name="TextBox 2">
            <a:extLst>
              <a:ext uri="{FF2B5EF4-FFF2-40B4-BE49-F238E27FC236}">
                <a16:creationId xmlns:a16="http://schemas.microsoft.com/office/drawing/2014/main" id="{CCF02674-7F58-4DB7-AA63-6850F38A7B8E}"/>
              </a:ext>
            </a:extLst>
          </p:cNvPr>
          <p:cNvSpPr txBox="1"/>
          <p:nvPr/>
        </p:nvSpPr>
        <p:spPr>
          <a:xfrm>
            <a:off x="3958682" y="6577847"/>
            <a:ext cx="5018050" cy="246221"/>
          </a:xfrm>
          <a:prstGeom prst="rect">
            <a:avLst/>
          </a:prstGeom>
          <a:noFill/>
        </p:spPr>
        <p:txBody>
          <a:bodyPr wrap="square" lIns="0" tIns="0" rIns="0" bIns="0" rtlCol="0">
            <a:spAutoFit/>
          </a:bodyPr>
          <a:lstStyle/>
          <a:p>
            <a:r>
              <a:rPr lang="en-US" sz="1600">
                <a:solidFill>
                  <a:schemeClr val="tx2"/>
                </a:solidFill>
                <a:latin typeface="Avenir Light"/>
                <a:cs typeface="Avenir Light"/>
                <a:hlinkClick r:id="rId3"/>
              </a:rPr>
              <a:t>Source: Positive Effect Related to Health and Risk Messaging</a:t>
            </a:r>
            <a:endParaRPr lang="en-US" sz="1600">
              <a:solidFill>
                <a:schemeClr val="tx2"/>
              </a:solidFill>
              <a:latin typeface="Avenir Light"/>
              <a:cs typeface="Avenir Light"/>
            </a:endParaRPr>
          </a:p>
        </p:txBody>
      </p:sp>
      <p:sp>
        <p:nvSpPr>
          <p:cNvPr id="6" name="Slide Number Placeholder 5">
            <a:extLst>
              <a:ext uri="{FF2B5EF4-FFF2-40B4-BE49-F238E27FC236}">
                <a16:creationId xmlns:a16="http://schemas.microsoft.com/office/drawing/2014/main" id="{B774F044-E6C4-476A-B0C3-76EB3D3FA865}"/>
              </a:ext>
            </a:extLst>
          </p:cNvPr>
          <p:cNvSpPr>
            <a:spLocks noGrp="1"/>
          </p:cNvSpPr>
          <p:nvPr>
            <p:ph type="sldNum" sz="quarter" idx="12"/>
          </p:nvPr>
        </p:nvSpPr>
        <p:spPr/>
        <p:txBody>
          <a:bodyPr/>
          <a:lstStyle/>
          <a:p>
            <a:fld id="{CFBA6597-D7DA-DC49-90B6-6291F05CD5D3}" type="slidenum">
              <a:rPr lang="en-US" smtClean="0"/>
              <a:t>35</a:t>
            </a:fld>
            <a:endParaRPr lang="en-US"/>
          </a:p>
        </p:txBody>
      </p:sp>
    </p:spTree>
    <p:extLst>
      <p:ext uri="{BB962C8B-B14F-4D97-AF65-F5344CB8AC3E}">
        <p14:creationId xmlns:p14="http://schemas.microsoft.com/office/powerpoint/2010/main" val="6353930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FE339-7CA4-40B3-B67A-BA2F4C94BB04}"/>
              </a:ext>
            </a:extLst>
          </p:cNvPr>
          <p:cNvSpPr>
            <a:spLocks noGrp="1"/>
          </p:cNvSpPr>
          <p:nvPr>
            <p:ph type="title"/>
          </p:nvPr>
        </p:nvSpPr>
        <p:spPr/>
        <p:txBody>
          <a:bodyPr/>
          <a:lstStyle/>
          <a:p>
            <a:r>
              <a:rPr lang="en-US"/>
              <a:t>Use Color Strategically: Tone and Clarity</a:t>
            </a:r>
          </a:p>
        </p:txBody>
      </p:sp>
      <p:sp>
        <p:nvSpPr>
          <p:cNvPr id="3" name="Text Placeholder 2">
            <a:extLst>
              <a:ext uri="{FF2B5EF4-FFF2-40B4-BE49-F238E27FC236}">
                <a16:creationId xmlns:a16="http://schemas.microsoft.com/office/drawing/2014/main" id="{3FD36344-6B61-4FDC-A76D-084EC87A1F35}"/>
              </a:ext>
            </a:extLst>
          </p:cNvPr>
          <p:cNvSpPr>
            <a:spLocks noGrp="1"/>
          </p:cNvSpPr>
          <p:nvPr>
            <p:ph type="body" sz="quarter" idx="13"/>
          </p:nvPr>
        </p:nvSpPr>
        <p:spPr>
          <a:xfrm>
            <a:off x="575130" y="1369786"/>
            <a:ext cx="7993741" cy="589641"/>
          </a:xfrm>
        </p:spPr>
        <p:txBody>
          <a:bodyPr/>
          <a:lstStyle/>
          <a:p>
            <a:pPr algn="ctr"/>
            <a:r>
              <a:rPr lang="en-US" b="1" cap="none"/>
              <a:t>Use Color to Promote Clarity, Tone, and Aesthetics</a:t>
            </a:r>
          </a:p>
        </p:txBody>
      </p:sp>
      <p:sp>
        <p:nvSpPr>
          <p:cNvPr id="4" name="Content Placeholder 3">
            <a:extLst>
              <a:ext uri="{FF2B5EF4-FFF2-40B4-BE49-F238E27FC236}">
                <a16:creationId xmlns:a16="http://schemas.microsoft.com/office/drawing/2014/main" id="{1A239A73-2E66-49DB-8BCA-4528278E59E3}"/>
              </a:ext>
            </a:extLst>
          </p:cNvPr>
          <p:cNvSpPr>
            <a:spLocks noGrp="1"/>
          </p:cNvSpPr>
          <p:nvPr>
            <p:ph idx="1"/>
          </p:nvPr>
        </p:nvSpPr>
        <p:spPr>
          <a:xfrm>
            <a:off x="256517" y="2172491"/>
            <a:ext cx="5880739" cy="4965728"/>
          </a:xfrm>
        </p:spPr>
        <p:txBody>
          <a:bodyPr>
            <a:noAutofit/>
          </a:bodyPr>
          <a:lstStyle/>
          <a:p>
            <a:pPr>
              <a:lnSpc>
                <a:spcPct val="100000"/>
              </a:lnSpc>
              <a:spcAft>
                <a:spcPts val="0"/>
              </a:spcAft>
            </a:pPr>
            <a:r>
              <a:rPr lang="en-US" sz="1800" b="1">
                <a:solidFill>
                  <a:schemeClr val="accent6"/>
                </a:solidFill>
              </a:rPr>
              <a:t>Make things stand out visually (salience)</a:t>
            </a:r>
          </a:p>
          <a:p>
            <a:pPr marL="858838" lvl="1" indent="-290513">
              <a:lnSpc>
                <a:spcPct val="100000"/>
              </a:lnSpc>
              <a:spcAft>
                <a:spcPts val="1200"/>
              </a:spcAft>
            </a:pPr>
            <a:r>
              <a:rPr lang="en-US" sz="1800">
                <a:solidFill>
                  <a:schemeClr val="accent6"/>
                </a:solidFill>
              </a:rPr>
              <a:t>Use color to make the most important  information stand out. </a:t>
            </a:r>
          </a:p>
          <a:p>
            <a:pPr marL="858838" lvl="1" indent="-290513">
              <a:lnSpc>
                <a:spcPct val="100000"/>
              </a:lnSpc>
              <a:spcAft>
                <a:spcPts val="1200"/>
              </a:spcAft>
            </a:pPr>
            <a:r>
              <a:rPr lang="en-US" sz="1800">
                <a:solidFill>
                  <a:schemeClr val="accent6"/>
                </a:solidFill>
              </a:rPr>
              <a:t>Studies show warm colors demand our attention. </a:t>
            </a:r>
          </a:p>
          <a:p>
            <a:pPr>
              <a:lnSpc>
                <a:spcPct val="100000"/>
              </a:lnSpc>
              <a:spcAft>
                <a:spcPts val="0"/>
              </a:spcAft>
            </a:pPr>
            <a:r>
              <a:rPr lang="en-US" sz="1800" b="1">
                <a:solidFill>
                  <a:schemeClr val="accent3"/>
                </a:solidFill>
              </a:rPr>
              <a:t>Logical grouping</a:t>
            </a:r>
          </a:p>
          <a:p>
            <a:pPr marL="858838" lvl="1" indent="-290513">
              <a:lnSpc>
                <a:spcPct val="100000"/>
              </a:lnSpc>
              <a:spcAft>
                <a:spcPts val="1200"/>
              </a:spcAft>
            </a:pPr>
            <a:r>
              <a:rPr lang="en-US" sz="1800">
                <a:solidFill>
                  <a:schemeClr val="accent3"/>
                </a:solidFill>
              </a:rPr>
              <a:t>Use color to group related information</a:t>
            </a:r>
          </a:p>
          <a:p>
            <a:pPr>
              <a:lnSpc>
                <a:spcPct val="100000"/>
              </a:lnSpc>
              <a:spcAft>
                <a:spcPts val="0"/>
              </a:spcAft>
            </a:pPr>
            <a:r>
              <a:rPr lang="en-US" sz="1800" b="1">
                <a:solidFill>
                  <a:schemeClr val="accent5"/>
                </a:solidFill>
              </a:rPr>
              <a:t>Show progression and quantity </a:t>
            </a:r>
          </a:p>
          <a:p>
            <a:pPr marL="858838" lvl="1" indent="-290513">
              <a:lnSpc>
                <a:spcPct val="100000"/>
              </a:lnSpc>
              <a:spcAft>
                <a:spcPts val="1200"/>
              </a:spcAft>
            </a:pPr>
            <a:r>
              <a:rPr lang="en-US" sz="1800">
                <a:solidFill>
                  <a:schemeClr val="accent5"/>
                </a:solidFill>
              </a:rPr>
              <a:t>Color intensity can show progression</a:t>
            </a:r>
          </a:p>
          <a:p>
            <a:pPr>
              <a:lnSpc>
                <a:spcPct val="100000"/>
              </a:lnSpc>
              <a:spcAft>
                <a:spcPts val="0"/>
              </a:spcAft>
            </a:pPr>
            <a:r>
              <a:rPr lang="en-US" sz="1800" b="1">
                <a:solidFill>
                  <a:schemeClr val="bg1">
                    <a:lumMod val="50000"/>
                  </a:schemeClr>
                </a:solidFill>
              </a:rPr>
              <a:t>Symbolic tone</a:t>
            </a:r>
          </a:p>
          <a:p>
            <a:pPr marL="858838" lvl="1" indent="-290513">
              <a:lnSpc>
                <a:spcPct val="100000"/>
              </a:lnSpc>
              <a:spcAft>
                <a:spcPts val="0"/>
              </a:spcAft>
            </a:pPr>
            <a:r>
              <a:rPr lang="en-US" sz="1800">
                <a:solidFill>
                  <a:schemeClr val="bg1">
                    <a:lumMod val="50000"/>
                  </a:schemeClr>
                </a:solidFill>
              </a:rPr>
              <a:t>Consider the tone that a color creates—This can vary by culture</a:t>
            </a:r>
          </a:p>
        </p:txBody>
      </p:sp>
      <p:grpSp>
        <p:nvGrpSpPr>
          <p:cNvPr id="5" name="Group 4">
            <a:extLst>
              <a:ext uri="{FF2B5EF4-FFF2-40B4-BE49-F238E27FC236}">
                <a16:creationId xmlns:a16="http://schemas.microsoft.com/office/drawing/2014/main" id="{00D0F1A3-0AE3-44F9-99DB-618F7911E0D4}"/>
              </a:ext>
            </a:extLst>
          </p:cNvPr>
          <p:cNvGrpSpPr/>
          <p:nvPr/>
        </p:nvGrpSpPr>
        <p:grpSpPr>
          <a:xfrm>
            <a:off x="5441795" y="3526132"/>
            <a:ext cx="3441635" cy="1701156"/>
            <a:chOff x="5441795" y="3425773"/>
            <a:chExt cx="3441635" cy="1701156"/>
          </a:xfrm>
        </p:grpSpPr>
        <p:pic>
          <p:nvPicPr>
            <p:cNvPr id="6" name="Picture 5">
              <a:extLst>
                <a:ext uri="{FF2B5EF4-FFF2-40B4-BE49-F238E27FC236}">
                  <a16:creationId xmlns:a16="http://schemas.microsoft.com/office/drawing/2014/main" id="{2E4BED0C-183C-4D51-B65B-2BA9D0B79092}"/>
                </a:ext>
              </a:extLst>
            </p:cNvPr>
            <p:cNvPicPr>
              <a:picLocks noChangeAspect="1"/>
            </p:cNvPicPr>
            <p:nvPr/>
          </p:nvPicPr>
          <p:blipFill>
            <a:blip r:embed="rId3"/>
            <a:stretch>
              <a:fillRect/>
            </a:stretch>
          </p:blipFill>
          <p:spPr>
            <a:xfrm>
              <a:off x="7285078" y="3428999"/>
              <a:ext cx="1598352" cy="1697930"/>
            </a:xfrm>
            <a:prstGeom prst="rect">
              <a:avLst/>
            </a:prstGeom>
          </p:spPr>
        </p:pic>
        <p:pic>
          <p:nvPicPr>
            <p:cNvPr id="8" name="Picture 7">
              <a:extLst>
                <a:ext uri="{FF2B5EF4-FFF2-40B4-BE49-F238E27FC236}">
                  <a16:creationId xmlns:a16="http://schemas.microsoft.com/office/drawing/2014/main" id="{3B5A1F8E-C0FC-411C-80EC-32AC8FCFFCA4}"/>
                </a:ext>
              </a:extLst>
            </p:cNvPr>
            <p:cNvPicPr>
              <a:picLocks noChangeAspect="1"/>
            </p:cNvPicPr>
            <p:nvPr/>
          </p:nvPicPr>
          <p:blipFill rotWithShape="1">
            <a:blip r:embed="rId4"/>
            <a:srcRect l="26032"/>
            <a:stretch/>
          </p:blipFill>
          <p:spPr>
            <a:xfrm>
              <a:off x="5441795" y="3425773"/>
              <a:ext cx="1605223" cy="1697930"/>
            </a:xfrm>
            <a:prstGeom prst="rect">
              <a:avLst/>
            </a:prstGeom>
          </p:spPr>
        </p:pic>
        <p:sp>
          <p:nvSpPr>
            <p:cNvPr id="9" name="Arrow: Striped Right 8">
              <a:extLst>
                <a:ext uri="{FF2B5EF4-FFF2-40B4-BE49-F238E27FC236}">
                  <a16:creationId xmlns:a16="http://schemas.microsoft.com/office/drawing/2014/main" id="{6D13FD7F-5F7A-448E-A43B-20F386E332A0}"/>
                </a:ext>
              </a:extLst>
            </p:cNvPr>
            <p:cNvSpPr/>
            <p:nvPr/>
          </p:nvSpPr>
          <p:spPr>
            <a:xfrm>
              <a:off x="6993923" y="4164227"/>
              <a:ext cx="241727" cy="321276"/>
            </a:xfrm>
            <a:prstGeom prst="stripedRightArrow">
              <a:avLst>
                <a:gd name="adj1" fmla="val 50000"/>
                <a:gd name="adj2"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EF59BA95-58A5-4F4E-ABEF-646312082A38}"/>
              </a:ext>
            </a:extLst>
          </p:cNvPr>
          <p:cNvPicPr>
            <a:picLocks noChangeAspect="1"/>
          </p:cNvPicPr>
          <p:nvPr/>
        </p:nvPicPr>
        <p:blipFill>
          <a:blip r:embed="rId5"/>
          <a:stretch>
            <a:fillRect/>
          </a:stretch>
        </p:blipFill>
        <p:spPr>
          <a:xfrm>
            <a:off x="6531922" y="5374740"/>
            <a:ext cx="1687760" cy="1233762"/>
          </a:xfrm>
          <a:prstGeom prst="rect">
            <a:avLst/>
          </a:prstGeom>
        </p:spPr>
      </p:pic>
      <p:pic>
        <p:nvPicPr>
          <p:cNvPr id="10" name="Picture 9">
            <a:extLst>
              <a:ext uri="{FF2B5EF4-FFF2-40B4-BE49-F238E27FC236}">
                <a16:creationId xmlns:a16="http://schemas.microsoft.com/office/drawing/2014/main" id="{382067CB-8A2D-4D8C-87CE-0817429E06E5}"/>
              </a:ext>
            </a:extLst>
          </p:cNvPr>
          <p:cNvPicPr>
            <a:picLocks noChangeAspect="1"/>
          </p:cNvPicPr>
          <p:nvPr/>
        </p:nvPicPr>
        <p:blipFill rotWithShape="1">
          <a:blip r:embed="rId6">
            <a:clrChange>
              <a:clrFrom>
                <a:srgbClr val="FFFFFF"/>
              </a:clrFrom>
              <a:clrTo>
                <a:srgbClr val="FFFFFF">
                  <a:alpha val="0"/>
                </a:srgbClr>
              </a:clrTo>
            </a:clrChange>
          </a:blip>
          <a:srcRect b="14760"/>
          <a:stretch/>
        </p:blipFill>
        <p:spPr>
          <a:xfrm>
            <a:off x="6469832" y="1903205"/>
            <a:ext cx="1811941" cy="1525327"/>
          </a:xfrm>
          <a:prstGeom prst="rect">
            <a:avLst/>
          </a:prstGeom>
        </p:spPr>
      </p:pic>
      <p:sp>
        <p:nvSpPr>
          <p:cNvPr id="7" name="Slide Number Placeholder 6">
            <a:extLst>
              <a:ext uri="{FF2B5EF4-FFF2-40B4-BE49-F238E27FC236}">
                <a16:creationId xmlns:a16="http://schemas.microsoft.com/office/drawing/2014/main" id="{6F6ECF79-CC7E-40B5-B2B5-DF2FFC7E3DA3}"/>
              </a:ext>
            </a:extLst>
          </p:cNvPr>
          <p:cNvSpPr>
            <a:spLocks noGrp="1"/>
          </p:cNvSpPr>
          <p:nvPr>
            <p:ph type="sldNum" sz="quarter" idx="12"/>
          </p:nvPr>
        </p:nvSpPr>
        <p:spPr/>
        <p:txBody>
          <a:bodyPr/>
          <a:lstStyle/>
          <a:p>
            <a:fld id="{CFBA6597-D7DA-DC49-90B6-6291F05CD5D3}" type="slidenum">
              <a:rPr lang="en-US" smtClean="0"/>
              <a:t>36</a:t>
            </a:fld>
            <a:endParaRPr lang="en-US"/>
          </a:p>
        </p:txBody>
      </p:sp>
      <p:sp>
        <p:nvSpPr>
          <p:cNvPr id="12" name="TextBox 11">
            <a:extLst>
              <a:ext uri="{FF2B5EF4-FFF2-40B4-BE49-F238E27FC236}">
                <a16:creationId xmlns:a16="http://schemas.microsoft.com/office/drawing/2014/main" id="{57822467-F8B8-4C0C-BF53-B73AE955D6DF}"/>
              </a:ext>
            </a:extLst>
          </p:cNvPr>
          <p:cNvSpPr txBox="1"/>
          <p:nvPr/>
        </p:nvSpPr>
        <p:spPr>
          <a:xfrm>
            <a:off x="118688" y="6572779"/>
            <a:ext cx="8021203" cy="246221"/>
          </a:xfrm>
          <a:prstGeom prst="rect">
            <a:avLst/>
          </a:prstGeom>
          <a:noFill/>
        </p:spPr>
        <p:txBody>
          <a:bodyPr wrap="square" lIns="0" tIns="0" rIns="0" bIns="0" rtlCol="0">
            <a:spAutoFit/>
          </a:bodyPr>
          <a:lstStyle/>
          <a:p>
            <a:r>
              <a:rPr lang="en-US" sz="1600">
                <a:solidFill>
                  <a:schemeClr val="tx2"/>
                </a:solidFill>
                <a:cs typeface="Avenir Light"/>
              </a:rPr>
              <a:t>Source: </a:t>
            </a:r>
            <a:r>
              <a:rPr lang="en-US" sz="1600">
                <a:hlinkClick r:id="rId7"/>
              </a:rPr>
              <a:t>How to Pick Colors to Captivate Readers and Communicate Effectively</a:t>
            </a:r>
            <a:endParaRPr lang="en-US" sz="1600">
              <a:solidFill>
                <a:schemeClr val="tx2"/>
              </a:solidFill>
              <a:cs typeface="Avenir Light"/>
            </a:endParaRPr>
          </a:p>
        </p:txBody>
      </p:sp>
    </p:spTree>
    <p:extLst>
      <p:ext uri="{BB962C8B-B14F-4D97-AF65-F5344CB8AC3E}">
        <p14:creationId xmlns:p14="http://schemas.microsoft.com/office/powerpoint/2010/main" val="14076549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BA114-892B-48A3-A19F-F8324EAFDC6C}"/>
              </a:ext>
            </a:extLst>
          </p:cNvPr>
          <p:cNvSpPr>
            <a:spLocks noGrp="1"/>
          </p:cNvSpPr>
          <p:nvPr>
            <p:ph type="title"/>
          </p:nvPr>
        </p:nvSpPr>
        <p:spPr/>
        <p:txBody>
          <a:bodyPr/>
          <a:lstStyle/>
          <a:p>
            <a:r>
              <a:rPr lang="en-US"/>
              <a:t>Creating Literacy Friendly Materials: Plain Language</a:t>
            </a:r>
          </a:p>
        </p:txBody>
      </p:sp>
      <p:sp>
        <p:nvSpPr>
          <p:cNvPr id="4" name="Content Placeholder 3">
            <a:extLst>
              <a:ext uri="{FF2B5EF4-FFF2-40B4-BE49-F238E27FC236}">
                <a16:creationId xmlns:a16="http://schemas.microsoft.com/office/drawing/2014/main" id="{393BFC6E-6728-43B9-AC8B-4653D4EAB7B9}"/>
              </a:ext>
            </a:extLst>
          </p:cNvPr>
          <p:cNvSpPr>
            <a:spLocks noGrp="1"/>
          </p:cNvSpPr>
          <p:nvPr>
            <p:ph idx="1"/>
          </p:nvPr>
        </p:nvSpPr>
        <p:spPr>
          <a:xfrm>
            <a:off x="374406" y="1107518"/>
            <a:ext cx="7944404" cy="5548617"/>
          </a:xfrm>
        </p:spPr>
        <p:txBody>
          <a:bodyPr>
            <a:noAutofit/>
          </a:bodyPr>
          <a:lstStyle/>
          <a:p>
            <a:pPr marL="0" indent="0">
              <a:spcAft>
                <a:spcPts val="0"/>
              </a:spcAft>
              <a:buNone/>
            </a:pPr>
            <a:r>
              <a:rPr lang="en-US" sz="2400" b="1">
                <a:solidFill>
                  <a:schemeClr val="accent3"/>
                </a:solidFill>
                <a:latin typeface="Avenir Light"/>
              </a:rPr>
              <a:t>Use Plain Language</a:t>
            </a:r>
          </a:p>
          <a:p>
            <a:pPr marL="747713" indent="-457200">
              <a:lnSpc>
                <a:spcPct val="100000"/>
              </a:lnSpc>
            </a:pPr>
            <a:r>
              <a:rPr lang="en-US" sz="1800" b="1">
                <a:solidFill>
                  <a:schemeClr val="tx1">
                    <a:lumMod val="50000"/>
                  </a:schemeClr>
                </a:solidFill>
                <a:latin typeface="Avenir Light"/>
              </a:rPr>
              <a:t>Use simple and familiar words that are                                                            recognized the first time they are used</a:t>
            </a:r>
          </a:p>
          <a:p>
            <a:pPr marL="747713" indent="-457200">
              <a:lnSpc>
                <a:spcPct val="100000"/>
              </a:lnSpc>
              <a:spcAft>
                <a:spcPts val="0"/>
              </a:spcAft>
            </a:pPr>
            <a:r>
              <a:rPr lang="en-US" sz="1800" b="1">
                <a:solidFill>
                  <a:schemeClr val="tx1">
                    <a:lumMod val="50000"/>
                  </a:schemeClr>
                </a:solidFill>
                <a:latin typeface="Avenir Light"/>
              </a:rPr>
              <a:t>Use the active voice </a:t>
            </a:r>
            <a:endParaRPr lang="en-US" sz="1800">
              <a:solidFill>
                <a:schemeClr val="tx1">
                  <a:lumMod val="50000"/>
                </a:schemeClr>
              </a:solidFill>
              <a:latin typeface="Avenir Light"/>
            </a:endParaRPr>
          </a:p>
          <a:p>
            <a:pPr marL="1316038" lvl="1" indent="-290513">
              <a:lnSpc>
                <a:spcPct val="100000"/>
              </a:lnSpc>
              <a:spcAft>
                <a:spcPts val="0"/>
              </a:spcAft>
            </a:pPr>
            <a:r>
              <a:rPr lang="en-US" sz="1800">
                <a:solidFill>
                  <a:schemeClr val="accent6"/>
                </a:solidFill>
                <a:latin typeface="Avenir Light"/>
              </a:rPr>
              <a:t>Active: You may need tests</a:t>
            </a:r>
          </a:p>
          <a:p>
            <a:pPr marL="1316038" lvl="1" indent="-290513">
              <a:lnSpc>
                <a:spcPct val="100000"/>
              </a:lnSpc>
            </a:pPr>
            <a:r>
              <a:rPr lang="en-US" sz="1800">
                <a:solidFill>
                  <a:schemeClr val="accent6"/>
                </a:solidFill>
                <a:latin typeface="Avenir Light"/>
              </a:rPr>
              <a:t>Passive: </a:t>
            </a:r>
            <a:r>
              <a:rPr lang="en-US" sz="1800" strike="sngStrike">
                <a:solidFill>
                  <a:schemeClr val="accent6"/>
                </a:solidFill>
                <a:latin typeface="Avenir Light"/>
              </a:rPr>
              <a:t>Tests may be needed</a:t>
            </a:r>
          </a:p>
          <a:p>
            <a:pPr marL="747713" indent="-457200">
              <a:lnSpc>
                <a:spcPct val="100000"/>
              </a:lnSpc>
              <a:spcAft>
                <a:spcPts val="0"/>
              </a:spcAft>
            </a:pPr>
            <a:r>
              <a:rPr lang="en-US" sz="1800" b="1">
                <a:solidFill>
                  <a:schemeClr val="tx1">
                    <a:lumMod val="50000"/>
                  </a:schemeClr>
                </a:solidFill>
                <a:latin typeface="Avenir Light"/>
              </a:rPr>
              <a:t>If you need to use a complex word, define it in the context the first time the word is used</a:t>
            </a:r>
          </a:p>
          <a:p>
            <a:pPr marL="1316038" lvl="1" indent="-290513">
              <a:lnSpc>
                <a:spcPct val="100000"/>
              </a:lnSpc>
            </a:pPr>
            <a:r>
              <a:rPr lang="en-US" sz="1800">
                <a:solidFill>
                  <a:schemeClr val="accent6"/>
                </a:solidFill>
                <a:latin typeface="Avenir Light"/>
              </a:rPr>
              <a:t>Your doctor may refer you to a neurologist. A neurologist is a doctor who treats problems related to the brain and nervous system.</a:t>
            </a:r>
          </a:p>
          <a:p>
            <a:pPr marL="747713" indent="-457200">
              <a:lnSpc>
                <a:spcPct val="100000"/>
              </a:lnSpc>
              <a:spcAft>
                <a:spcPts val="0"/>
              </a:spcAft>
            </a:pPr>
            <a:r>
              <a:rPr lang="en-US" sz="1800" b="1">
                <a:solidFill>
                  <a:schemeClr val="tx1">
                    <a:lumMod val="50000"/>
                  </a:schemeClr>
                </a:solidFill>
                <a:latin typeface="Avenir Light"/>
              </a:rPr>
              <a:t>Check grade level after writing (resources to be provided)</a:t>
            </a:r>
          </a:p>
          <a:p>
            <a:pPr marL="1316038" lvl="1" indent="-290513">
              <a:lnSpc>
                <a:spcPct val="100000"/>
              </a:lnSpc>
              <a:spcAft>
                <a:spcPts val="0"/>
              </a:spcAft>
            </a:pPr>
            <a:r>
              <a:rPr lang="en-US" sz="1800">
                <a:solidFill>
                  <a:schemeClr val="accent6"/>
                </a:solidFill>
                <a:latin typeface="Avenir Light"/>
              </a:rPr>
              <a:t>The appropriate grade level depends on your audience, but for a general audience, aim for a 5th grade reading level or lower</a:t>
            </a:r>
            <a:endParaRPr lang="en-US" sz="1800" b="1">
              <a:solidFill>
                <a:schemeClr val="tx1">
                  <a:lumMod val="50000"/>
                </a:schemeClr>
              </a:solidFill>
              <a:latin typeface="Avenir Light"/>
            </a:endParaRPr>
          </a:p>
          <a:p>
            <a:pPr marL="0" indent="0">
              <a:spcAft>
                <a:spcPts val="0"/>
              </a:spcAft>
              <a:buNone/>
            </a:pPr>
            <a:r>
              <a:rPr lang="en-US" sz="1800" b="1">
                <a:latin typeface="Avenir Light"/>
              </a:rPr>
              <a:t>Resources:</a:t>
            </a:r>
          </a:p>
          <a:p>
            <a:pPr marL="747713" indent="-457200">
              <a:lnSpc>
                <a:spcPct val="100000"/>
              </a:lnSpc>
              <a:spcAft>
                <a:spcPts val="0"/>
              </a:spcAft>
            </a:pPr>
            <a:r>
              <a:rPr lang="en-US" sz="1800">
                <a:solidFill>
                  <a:schemeClr val="tx1">
                    <a:lumMod val="50000"/>
                  </a:schemeClr>
                </a:solidFill>
                <a:latin typeface="Avenir Light"/>
                <a:hlinkClick r:id="rId3"/>
              </a:rPr>
              <a:t>Plainlanguage.gov </a:t>
            </a:r>
            <a:endParaRPr lang="en-US" sz="1800">
              <a:solidFill>
                <a:schemeClr val="tx1">
                  <a:lumMod val="50000"/>
                </a:schemeClr>
              </a:solidFill>
              <a:latin typeface="Avenir Light"/>
              <a:hlinkClick r:id="rId4"/>
            </a:endParaRPr>
          </a:p>
          <a:p>
            <a:pPr marL="747713" indent="-457200">
              <a:lnSpc>
                <a:spcPct val="100000"/>
              </a:lnSpc>
              <a:spcAft>
                <a:spcPts val="0"/>
              </a:spcAft>
            </a:pPr>
            <a:r>
              <a:rPr lang="en-US" sz="1800">
                <a:solidFill>
                  <a:schemeClr val="tx1">
                    <a:lumMod val="50000"/>
                  </a:schemeClr>
                </a:solidFill>
                <a:latin typeface="Avenir Light"/>
                <a:hlinkClick r:id="rId4"/>
              </a:rPr>
              <a:t>CDC Everyday Words for Public Health Communication </a:t>
            </a:r>
            <a:r>
              <a:rPr lang="en-US" sz="1800">
                <a:solidFill>
                  <a:schemeClr val="tx1">
                    <a:lumMod val="50000"/>
                  </a:schemeClr>
                </a:solidFill>
                <a:latin typeface="Avenir Light"/>
              </a:rPr>
              <a:t>(PDF)</a:t>
            </a:r>
          </a:p>
          <a:p>
            <a:pPr marL="747713" indent="-457200">
              <a:lnSpc>
                <a:spcPct val="100000"/>
              </a:lnSpc>
              <a:spcAft>
                <a:spcPts val="0"/>
              </a:spcAft>
            </a:pPr>
            <a:r>
              <a:rPr lang="en-US" sz="1800">
                <a:solidFill>
                  <a:schemeClr val="tx1">
                    <a:lumMod val="50000"/>
                  </a:schemeClr>
                </a:solidFill>
                <a:latin typeface="Avenir Light"/>
                <a:hlinkClick r:id="rId5"/>
              </a:rPr>
              <a:t>CDC Everyday Words for Public Health Communication </a:t>
            </a:r>
            <a:r>
              <a:rPr lang="en-US" sz="1800">
                <a:solidFill>
                  <a:schemeClr val="tx1">
                    <a:lumMod val="50000"/>
                  </a:schemeClr>
                </a:solidFill>
                <a:latin typeface="Avenir Light"/>
              </a:rPr>
              <a:t>(URL)</a:t>
            </a:r>
          </a:p>
          <a:p>
            <a:pPr marL="747713" indent="-457200">
              <a:lnSpc>
                <a:spcPct val="100000"/>
              </a:lnSpc>
              <a:spcAft>
                <a:spcPts val="0"/>
              </a:spcAft>
            </a:pPr>
            <a:r>
              <a:rPr lang="en-US" sz="1800" i="0">
                <a:solidFill>
                  <a:schemeClr val="tx1">
                    <a:lumMod val="50000"/>
                  </a:schemeClr>
                </a:solidFill>
                <a:effectLst/>
                <a:latin typeface="Avenir Light"/>
                <a:hlinkClick r:id="rId6"/>
              </a:rPr>
              <a:t>Plain Writing Checklist</a:t>
            </a:r>
            <a:endParaRPr lang="en-US" sz="1800" i="0">
              <a:solidFill>
                <a:schemeClr val="tx1">
                  <a:lumMod val="50000"/>
                </a:schemeClr>
              </a:solidFill>
              <a:effectLst/>
              <a:latin typeface="Avenir Light"/>
            </a:endParaRPr>
          </a:p>
        </p:txBody>
      </p:sp>
      <p:grpSp>
        <p:nvGrpSpPr>
          <p:cNvPr id="9" name="Group 8">
            <a:extLst>
              <a:ext uri="{FF2B5EF4-FFF2-40B4-BE49-F238E27FC236}">
                <a16:creationId xmlns:a16="http://schemas.microsoft.com/office/drawing/2014/main" id="{293B1781-59AF-415B-B04D-BFF1C74912EE}"/>
              </a:ext>
            </a:extLst>
          </p:cNvPr>
          <p:cNvGrpSpPr/>
          <p:nvPr/>
        </p:nvGrpSpPr>
        <p:grpSpPr>
          <a:xfrm>
            <a:off x="5111390" y="1279672"/>
            <a:ext cx="3658204" cy="1900704"/>
            <a:chOff x="5111390" y="1279672"/>
            <a:chExt cx="3658204" cy="1900704"/>
          </a:xfrm>
        </p:grpSpPr>
        <p:pic>
          <p:nvPicPr>
            <p:cNvPr id="7" name="Picture 6">
              <a:extLst>
                <a:ext uri="{FF2B5EF4-FFF2-40B4-BE49-F238E27FC236}">
                  <a16:creationId xmlns:a16="http://schemas.microsoft.com/office/drawing/2014/main" id="{56F997C7-2C17-4A3F-91D7-8FB500B16DE1}"/>
                </a:ext>
              </a:extLst>
            </p:cNvPr>
            <p:cNvPicPr>
              <a:picLocks noChangeAspect="1"/>
            </p:cNvPicPr>
            <p:nvPr/>
          </p:nvPicPr>
          <p:blipFill>
            <a:blip r:embed="rId7"/>
            <a:stretch>
              <a:fillRect/>
            </a:stretch>
          </p:blipFill>
          <p:spPr>
            <a:xfrm>
              <a:off x="5111390" y="1279672"/>
              <a:ext cx="3658204" cy="1900704"/>
            </a:xfrm>
            <a:prstGeom prst="rect">
              <a:avLst/>
            </a:prstGeom>
            <a:solidFill>
              <a:srgbClr val="00B050"/>
            </a:solidFill>
          </p:spPr>
        </p:pic>
        <p:sp>
          <p:nvSpPr>
            <p:cNvPr id="8" name="TextBox 7">
              <a:extLst>
                <a:ext uri="{FF2B5EF4-FFF2-40B4-BE49-F238E27FC236}">
                  <a16:creationId xmlns:a16="http://schemas.microsoft.com/office/drawing/2014/main" id="{335893DE-D6F1-4B7D-A1AE-65CDDAB35F05}"/>
                </a:ext>
              </a:extLst>
            </p:cNvPr>
            <p:cNvSpPr txBox="1"/>
            <p:nvPr/>
          </p:nvSpPr>
          <p:spPr>
            <a:xfrm>
              <a:off x="8474927" y="1279672"/>
              <a:ext cx="294667" cy="309516"/>
            </a:xfrm>
            <a:prstGeom prst="rect">
              <a:avLst/>
            </a:prstGeom>
            <a:solidFill>
              <a:srgbClr val="231F20"/>
            </a:solidFill>
          </p:spPr>
          <p:txBody>
            <a:bodyPr wrap="square" lIns="0" tIns="0" rIns="0" bIns="0" rtlCol="0">
              <a:spAutoFit/>
            </a:bodyPr>
            <a:lstStyle/>
            <a:p>
              <a:endParaRPr lang="en-US" sz="1600">
                <a:solidFill>
                  <a:schemeClr val="tx2"/>
                </a:solidFill>
                <a:latin typeface="Avenir Light"/>
                <a:cs typeface="Avenir Light"/>
              </a:endParaRPr>
            </a:p>
          </p:txBody>
        </p:sp>
      </p:grpSp>
      <p:sp>
        <p:nvSpPr>
          <p:cNvPr id="3" name="Slide Number Placeholder 2">
            <a:extLst>
              <a:ext uri="{FF2B5EF4-FFF2-40B4-BE49-F238E27FC236}">
                <a16:creationId xmlns:a16="http://schemas.microsoft.com/office/drawing/2014/main" id="{8BC2FFBB-E900-4635-9559-4356E231BB53}"/>
              </a:ext>
            </a:extLst>
          </p:cNvPr>
          <p:cNvSpPr>
            <a:spLocks noGrp="1"/>
          </p:cNvSpPr>
          <p:nvPr>
            <p:ph type="sldNum" sz="quarter" idx="12"/>
          </p:nvPr>
        </p:nvSpPr>
        <p:spPr/>
        <p:txBody>
          <a:bodyPr/>
          <a:lstStyle/>
          <a:p>
            <a:fld id="{CFBA6597-D7DA-DC49-90B6-6291F05CD5D3}" type="slidenum">
              <a:rPr lang="en-US" smtClean="0"/>
              <a:t>37</a:t>
            </a:fld>
            <a:endParaRPr lang="en-US"/>
          </a:p>
        </p:txBody>
      </p:sp>
    </p:spTree>
    <p:extLst>
      <p:ext uri="{BB962C8B-B14F-4D97-AF65-F5344CB8AC3E}">
        <p14:creationId xmlns:p14="http://schemas.microsoft.com/office/powerpoint/2010/main" val="20756292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7763A-79A8-4B02-9E2B-EED588BEC413}"/>
              </a:ext>
            </a:extLst>
          </p:cNvPr>
          <p:cNvSpPr>
            <a:spLocks noGrp="1"/>
          </p:cNvSpPr>
          <p:nvPr>
            <p:ph type="title"/>
          </p:nvPr>
        </p:nvSpPr>
        <p:spPr/>
        <p:txBody>
          <a:bodyPr/>
          <a:lstStyle/>
          <a:p>
            <a:r>
              <a:rPr lang="en-US"/>
              <a:t>Plain Language Examples</a:t>
            </a:r>
          </a:p>
        </p:txBody>
      </p:sp>
      <p:graphicFrame>
        <p:nvGraphicFramePr>
          <p:cNvPr id="5" name="Table 5">
            <a:extLst>
              <a:ext uri="{FF2B5EF4-FFF2-40B4-BE49-F238E27FC236}">
                <a16:creationId xmlns:a16="http://schemas.microsoft.com/office/drawing/2014/main" id="{5D10518E-505A-4587-B7E6-30273DE08DAD}"/>
              </a:ext>
            </a:extLst>
          </p:cNvPr>
          <p:cNvGraphicFramePr>
            <a:graphicFrameLocks noGrp="1"/>
          </p:cNvGraphicFramePr>
          <p:nvPr>
            <p:ph idx="1"/>
            <p:extLst>
              <p:ext uri="{D42A27DB-BD31-4B8C-83A1-F6EECF244321}">
                <p14:modId xmlns:p14="http://schemas.microsoft.com/office/powerpoint/2010/main" val="992845665"/>
              </p:ext>
            </p:extLst>
          </p:nvPr>
        </p:nvGraphicFramePr>
        <p:xfrm>
          <a:off x="504226" y="1931511"/>
          <a:ext cx="8135549" cy="2595880"/>
        </p:xfrm>
        <a:graphic>
          <a:graphicData uri="http://schemas.openxmlformats.org/drawingml/2006/table">
            <a:tbl>
              <a:tblPr firstRow="1" bandRow="1">
                <a:tableStyleId>{F5AB1C69-6EDB-4FF4-983F-18BD219EF322}</a:tableStyleId>
              </a:tblPr>
              <a:tblGrid>
                <a:gridCol w="3107498">
                  <a:extLst>
                    <a:ext uri="{9D8B030D-6E8A-4147-A177-3AD203B41FA5}">
                      <a16:colId xmlns:a16="http://schemas.microsoft.com/office/drawing/2014/main" val="1312772252"/>
                    </a:ext>
                  </a:extLst>
                </a:gridCol>
                <a:gridCol w="5028051">
                  <a:extLst>
                    <a:ext uri="{9D8B030D-6E8A-4147-A177-3AD203B41FA5}">
                      <a16:colId xmlns:a16="http://schemas.microsoft.com/office/drawing/2014/main" val="1252556934"/>
                    </a:ext>
                  </a:extLst>
                </a:gridCol>
              </a:tblGrid>
              <a:tr h="370840">
                <a:tc>
                  <a:txBody>
                    <a:bodyPr/>
                    <a:lstStyle/>
                    <a:p>
                      <a:r>
                        <a:rPr lang="en-US"/>
                        <a:t>Instead of this…</a:t>
                      </a:r>
                    </a:p>
                  </a:txBody>
                  <a:tcPr/>
                </a:tc>
                <a:tc>
                  <a:txBody>
                    <a:bodyPr/>
                    <a:lstStyle/>
                    <a:p>
                      <a:r>
                        <a:rPr lang="en-US"/>
                        <a:t>Say:</a:t>
                      </a:r>
                    </a:p>
                  </a:txBody>
                  <a:tcPr/>
                </a:tc>
                <a:extLst>
                  <a:ext uri="{0D108BD9-81ED-4DB2-BD59-A6C34878D82A}">
                    <a16:rowId xmlns:a16="http://schemas.microsoft.com/office/drawing/2014/main" val="375933026"/>
                  </a:ext>
                </a:extLst>
              </a:tr>
              <a:tr h="370840">
                <a:tc>
                  <a:txBody>
                    <a:bodyPr/>
                    <a:lstStyle/>
                    <a:p>
                      <a:r>
                        <a:rPr lang="en-US">
                          <a:solidFill>
                            <a:schemeClr val="tx1">
                              <a:lumMod val="50000"/>
                            </a:schemeClr>
                          </a:solidFill>
                        </a:rPr>
                        <a:t>Respiratory</a:t>
                      </a:r>
                    </a:p>
                  </a:txBody>
                  <a:tcPr/>
                </a:tc>
                <a:tc>
                  <a:txBody>
                    <a:bodyPr/>
                    <a:lstStyle/>
                    <a:p>
                      <a:r>
                        <a:rPr lang="en-US">
                          <a:solidFill>
                            <a:schemeClr val="tx1">
                              <a:lumMod val="50000"/>
                            </a:schemeClr>
                          </a:solidFill>
                        </a:rPr>
                        <a:t>Affects the nose, throat, and lungs (breathing)</a:t>
                      </a:r>
                    </a:p>
                  </a:txBody>
                  <a:tcPr/>
                </a:tc>
                <a:extLst>
                  <a:ext uri="{0D108BD9-81ED-4DB2-BD59-A6C34878D82A}">
                    <a16:rowId xmlns:a16="http://schemas.microsoft.com/office/drawing/2014/main" val="2248990834"/>
                  </a:ext>
                </a:extLst>
              </a:tr>
              <a:tr h="370840">
                <a:tc>
                  <a:txBody>
                    <a:bodyPr/>
                    <a:lstStyle/>
                    <a:p>
                      <a:r>
                        <a:rPr lang="en-US">
                          <a:solidFill>
                            <a:schemeClr val="tx1">
                              <a:lumMod val="50000"/>
                            </a:schemeClr>
                          </a:solidFill>
                        </a:rPr>
                        <a:t>Nephrologist</a:t>
                      </a:r>
                    </a:p>
                  </a:txBody>
                  <a:tcPr/>
                </a:tc>
                <a:tc>
                  <a:txBody>
                    <a:bodyPr/>
                    <a:lstStyle/>
                    <a:p>
                      <a:r>
                        <a:rPr lang="en-US">
                          <a:solidFill>
                            <a:schemeClr val="tx1">
                              <a:lumMod val="50000"/>
                            </a:schemeClr>
                          </a:solidFill>
                        </a:rPr>
                        <a:t>Kidney doctor</a:t>
                      </a:r>
                    </a:p>
                  </a:txBody>
                  <a:tcPr/>
                </a:tc>
                <a:extLst>
                  <a:ext uri="{0D108BD9-81ED-4DB2-BD59-A6C34878D82A}">
                    <a16:rowId xmlns:a16="http://schemas.microsoft.com/office/drawing/2014/main" val="612476549"/>
                  </a:ext>
                </a:extLst>
              </a:tr>
              <a:tr h="370840">
                <a:tc>
                  <a:txBody>
                    <a:bodyPr/>
                    <a:lstStyle/>
                    <a:p>
                      <a:r>
                        <a:rPr lang="en-US">
                          <a:solidFill>
                            <a:schemeClr val="tx1">
                              <a:lumMod val="50000"/>
                            </a:schemeClr>
                          </a:solidFill>
                        </a:rPr>
                        <a:t>Monitor</a:t>
                      </a:r>
                    </a:p>
                  </a:txBody>
                  <a:tcPr/>
                </a:tc>
                <a:tc>
                  <a:txBody>
                    <a:bodyPr/>
                    <a:lstStyle/>
                    <a:p>
                      <a:r>
                        <a:rPr lang="en-US">
                          <a:solidFill>
                            <a:schemeClr val="tx1">
                              <a:lumMod val="50000"/>
                            </a:schemeClr>
                          </a:solidFill>
                        </a:rPr>
                        <a:t>Check</a:t>
                      </a:r>
                    </a:p>
                  </a:txBody>
                  <a:tcPr/>
                </a:tc>
                <a:extLst>
                  <a:ext uri="{0D108BD9-81ED-4DB2-BD59-A6C34878D82A}">
                    <a16:rowId xmlns:a16="http://schemas.microsoft.com/office/drawing/2014/main" val="2281557065"/>
                  </a:ext>
                </a:extLst>
              </a:tr>
              <a:tr h="370840">
                <a:tc>
                  <a:txBody>
                    <a:bodyPr/>
                    <a:lstStyle/>
                    <a:p>
                      <a:r>
                        <a:rPr lang="en-US">
                          <a:solidFill>
                            <a:schemeClr val="tx1">
                              <a:lumMod val="50000"/>
                            </a:schemeClr>
                          </a:solidFill>
                        </a:rPr>
                        <a:t>Myocardial infarction</a:t>
                      </a:r>
                    </a:p>
                  </a:txBody>
                  <a:tcPr/>
                </a:tc>
                <a:tc>
                  <a:txBody>
                    <a:bodyPr/>
                    <a:lstStyle/>
                    <a:p>
                      <a:r>
                        <a:rPr lang="en-US">
                          <a:solidFill>
                            <a:schemeClr val="tx1">
                              <a:lumMod val="50000"/>
                            </a:schemeClr>
                          </a:solidFill>
                        </a:rPr>
                        <a:t>Heart attack</a:t>
                      </a:r>
                    </a:p>
                  </a:txBody>
                  <a:tcPr/>
                </a:tc>
                <a:extLst>
                  <a:ext uri="{0D108BD9-81ED-4DB2-BD59-A6C34878D82A}">
                    <a16:rowId xmlns:a16="http://schemas.microsoft.com/office/drawing/2014/main" val="3205112126"/>
                  </a:ext>
                </a:extLst>
              </a:tr>
              <a:tr h="370840">
                <a:tc>
                  <a:txBody>
                    <a:bodyPr/>
                    <a:lstStyle/>
                    <a:p>
                      <a:r>
                        <a:rPr lang="en-US">
                          <a:solidFill>
                            <a:schemeClr val="tx1">
                              <a:lumMod val="50000"/>
                            </a:schemeClr>
                          </a:solidFill>
                        </a:rPr>
                        <a:t>Pulmonary</a:t>
                      </a:r>
                    </a:p>
                  </a:txBody>
                  <a:tcPr/>
                </a:tc>
                <a:tc>
                  <a:txBody>
                    <a:bodyPr/>
                    <a:lstStyle/>
                    <a:p>
                      <a:r>
                        <a:rPr lang="en-US">
                          <a:solidFill>
                            <a:schemeClr val="tx1">
                              <a:lumMod val="50000"/>
                            </a:schemeClr>
                          </a:solidFill>
                        </a:rPr>
                        <a:t>Affects the lungs</a:t>
                      </a:r>
                    </a:p>
                  </a:txBody>
                  <a:tcPr/>
                </a:tc>
                <a:extLst>
                  <a:ext uri="{0D108BD9-81ED-4DB2-BD59-A6C34878D82A}">
                    <a16:rowId xmlns:a16="http://schemas.microsoft.com/office/drawing/2014/main" val="4262069955"/>
                  </a:ext>
                </a:extLst>
              </a:tr>
              <a:tr h="370840">
                <a:tc>
                  <a:txBody>
                    <a:bodyPr/>
                    <a:lstStyle/>
                    <a:p>
                      <a:r>
                        <a:rPr lang="en-US">
                          <a:solidFill>
                            <a:schemeClr val="tx1">
                              <a:lumMod val="50000"/>
                            </a:schemeClr>
                          </a:solidFill>
                        </a:rPr>
                        <a:t>Stakeholder</a:t>
                      </a:r>
                    </a:p>
                  </a:txBody>
                  <a:tcPr/>
                </a:tc>
                <a:tc>
                  <a:txBody>
                    <a:bodyPr/>
                    <a:lstStyle/>
                    <a:p>
                      <a:r>
                        <a:rPr lang="en-US">
                          <a:solidFill>
                            <a:schemeClr val="tx1">
                              <a:lumMod val="50000"/>
                            </a:schemeClr>
                          </a:solidFill>
                        </a:rPr>
                        <a:t>People interested in the topic</a:t>
                      </a:r>
                    </a:p>
                  </a:txBody>
                  <a:tcPr/>
                </a:tc>
                <a:extLst>
                  <a:ext uri="{0D108BD9-81ED-4DB2-BD59-A6C34878D82A}">
                    <a16:rowId xmlns:a16="http://schemas.microsoft.com/office/drawing/2014/main" val="3115036215"/>
                  </a:ext>
                </a:extLst>
              </a:tr>
            </a:tbl>
          </a:graphicData>
        </a:graphic>
      </p:graphicFrame>
      <p:sp>
        <p:nvSpPr>
          <p:cNvPr id="6" name="TextBox 5">
            <a:extLst>
              <a:ext uri="{FF2B5EF4-FFF2-40B4-BE49-F238E27FC236}">
                <a16:creationId xmlns:a16="http://schemas.microsoft.com/office/drawing/2014/main" id="{485F9B9F-9676-41E7-B5B2-A12235D6D0A1}"/>
              </a:ext>
            </a:extLst>
          </p:cNvPr>
          <p:cNvSpPr txBox="1"/>
          <p:nvPr/>
        </p:nvSpPr>
        <p:spPr>
          <a:xfrm>
            <a:off x="575129" y="5050115"/>
            <a:ext cx="7993741" cy="1538883"/>
          </a:xfrm>
          <a:prstGeom prst="rect">
            <a:avLst/>
          </a:prstGeom>
          <a:noFill/>
        </p:spPr>
        <p:txBody>
          <a:bodyPr wrap="square" lIns="0" tIns="0" rIns="0" bIns="0" rtlCol="0">
            <a:spAutoFit/>
          </a:bodyPr>
          <a:lstStyle/>
          <a:p>
            <a:r>
              <a:rPr lang="en-US" sz="2000" b="1">
                <a:solidFill>
                  <a:srgbClr val="231F20"/>
                </a:solidFill>
                <a:latin typeface="Avenir Light"/>
                <a:cs typeface="Avenir Light"/>
              </a:rPr>
              <a:t>Let’s practice rephrasing words in plain language:</a:t>
            </a:r>
          </a:p>
          <a:p>
            <a:pPr marL="692150" indent="-290513">
              <a:buFont typeface="Arial" panose="020B0604020202020204" pitchFamily="34" charset="0"/>
              <a:buChar char="•"/>
              <a:tabLst>
                <a:tab pos="623888" algn="l"/>
              </a:tabLst>
            </a:pPr>
            <a:r>
              <a:rPr lang="en-US" sz="2000">
                <a:solidFill>
                  <a:schemeClr val="tx2"/>
                </a:solidFill>
                <a:latin typeface="Avenir Light"/>
                <a:cs typeface="Avenir Light"/>
              </a:rPr>
              <a:t>Lowest Sugar Content</a:t>
            </a:r>
          </a:p>
          <a:p>
            <a:pPr marL="692150" indent="-290513">
              <a:buFont typeface="Arial" panose="020B0604020202020204" pitchFamily="34" charset="0"/>
              <a:buChar char="•"/>
              <a:tabLst>
                <a:tab pos="623888" algn="l"/>
              </a:tabLst>
            </a:pPr>
            <a:r>
              <a:rPr lang="en-US" sz="2000">
                <a:solidFill>
                  <a:schemeClr val="tx2"/>
                </a:solidFill>
                <a:latin typeface="Avenir Light"/>
                <a:cs typeface="Avenir Light"/>
              </a:rPr>
              <a:t>Contagious</a:t>
            </a:r>
          </a:p>
          <a:p>
            <a:pPr marL="692150" indent="-290513">
              <a:buFont typeface="Arial" panose="020B0604020202020204" pitchFamily="34" charset="0"/>
              <a:buChar char="•"/>
              <a:tabLst>
                <a:tab pos="623888" algn="l"/>
              </a:tabLst>
            </a:pPr>
            <a:r>
              <a:rPr lang="en-US" sz="2000">
                <a:solidFill>
                  <a:schemeClr val="tx2"/>
                </a:solidFill>
                <a:latin typeface="Avenir Light"/>
                <a:cs typeface="Avenir Light"/>
              </a:rPr>
              <a:t>Benign</a:t>
            </a:r>
          </a:p>
          <a:p>
            <a:pPr marL="692150" indent="-290513">
              <a:buFont typeface="Arial" panose="020B0604020202020204" pitchFamily="34" charset="0"/>
              <a:buChar char="•"/>
              <a:tabLst>
                <a:tab pos="623888" algn="l"/>
              </a:tabLst>
            </a:pPr>
            <a:r>
              <a:rPr lang="en-US" sz="2000">
                <a:solidFill>
                  <a:schemeClr val="tx2"/>
                </a:solidFill>
                <a:latin typeface="Avenir Light"/>
                <a:cs typeface="Avenir Light"/>
              </a:rPr>
              <a:t>Hypertension</a:t>
            </a:r>
          </a:p>
        </p:txBody>
      </p:sp>
      <p:sp>
        <p:nvSpPr>
          <p:cNvPr id="3" name="Slide Number Placeholder 2">
            <a:extLst>
              <a:ext uri="{FF2B5EF4-FFF2-40B4-BE49-F238E27FC236}">
                <a16:creationId xmlns:a16="http://schemas.microsoft.com/office/drawing/2014/main" id="{2EAAB088-10D3-4761-AAD8-2AFBA9FB75D1}"/>
              </a:ext>
            </a:extLst>
          </p:cNvPr>
          <p:cNvSpPr>
            <a:spLocks noGrp="1"/>
          </p:cNvSpPr>
          <p:nvPr>
            <p:ph type="sldNum" sz="quarter" idx="12"/>
          </p:nvPr>
        </p:nvSpPr>
        <p:spPr/>
        <p:txBody>
          <a:bodyPr/>
          <a:lstStyle/>
          <a:p>
            <a:fld id="{CFBA6597-D7DA-DC49-90B6-6291F05CD5D3}" type="slidenum">
              <a:rPr lang="en-US" smtClean="0"/>
              <a:t>38</a:t>
            </a:fld>
            <a:endParaRPr lang="en-US"/>
          </a:p>
        </p:txBody>
      </p:sp>
      <p:pic>
        <p:nvPicPr>
          <p:cNvPr id="7" name="Picture 6">
            <a:extLst>
              <a:ext uri="{FF2B5EF4-FFF2-40B4-BE49-F238E27FC236}">
                <a16:creationId xmlns:a16="http://schemas.microsoft.com/office/drawing/2014/main" id="{4E9F42F9-D841-19DF-3D96-955625D8D0B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740276" y="4654330"/>
            <a:ext cx="3094492" cy="2067145"/>
          </a:xfrm>
          <a:prstGeom prst="rect">
            <a:avLst/>
          </a:prstGeom>
        </p:spPr>
      </p:pic>
    </p:spTree>
    <p:extLst>
      <p:ext uri="{BB962C8B-B14F-4D97-AF65-F5344CB8AC3E}">
        <p14:creationId xmlns:p14="http://schemas.microsoft.com/office/powerpoint/2010/main" val="44021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D1080-5AE5-42C3-9E59-D245301A810A}"/>
              </a:ext>
            </a:extLst>
          </p:cNvPr>
          <p:cNvSpPr>
            <a:spLocks noGrp="1"/>
          </p:cNvSpPr>
          <p:nvPr>
            <p:ph type="title"/>
          </p:nvPr>
        </p:nvSpPr>
        <p:spPr/>
        <p:txBody>
          <a:bodyPr/>
          <a:lstStyle/>
          <a:p>
            <a:r>
              <a:rPr lang="en-US"/>
              <a:t>How to Use Plain Language</a:t>
            </a:r>
          </a:p>
        </p:txBody>
      </p:sp>
      <p:sp>
        <p:nvSpPr>
          <p:cNvPr id="3" name="Text Placeholder 2">
            <a:extLst>
              <a:ext uri="{FF2B5EF4-FFF2-40B4-BE49-F238E27FC236}">
                <a16:creationId xmlns:a16="http://schemas.microsoft.com/office/drawing/2014/main" id="{86AFFBC1-D20E-48DB-9952-1C5397A17D2E}"/>
              </a:ext>
            </a:extLst>
          </p:cNvPr>
          <p:cNvSpPr>
            <a:spLocks noGrp="1"/>
          </p:cNvSpPr>
          <p:nvPr>
            <p:ph type="body" sz="quarter" idx="13"/>
          </p:nvPr>
        </p:nvSpPr>
        <p:spPr>
          <a:xfrm>
            <a:off x="575129" y="1265011"/>
            <a:ext cx="7993741" cy="589641"/>
          </a:xfrm>
        </p:spPr>
        <p:txBody>
          <a:bodyPr/>
          <a:lstStyle/>
          <a:p>
            <a:pPr algn="ctr"/>
            <a:r>
              <a:rPr lang="en-US" b="1">
                <a:solidFill>
                  <a:srgbClr val="3E4A70"/>
                </a:solidFill>
              </a:rPr>
              <a:t>Use Simple and Familiar Words</a:t>
            </a:r>
          </a:p>
        </p:txBody>
      </p:sp>
      <p:pic>
        <p:nvPicPr>
          <p:cNvPr id="8" name="Picture 7">
            <a:extLst>
              <a:ext uri="{FF2B5EF4-FFF2-40B4-BE49-F238E27FC236}">
                <a16:creationId xmlns:a16="http://schemas.microsoft.com/office/drawing/2014/main" id="{3C317A69-B265-4731-86D2-B756474EB42D}"/>
              </a:ext>
            </a:extLst>
          </p:cNvPr>
          <p:cNvPicPr>
            <a:picLocks noChangeAspect="1"/>
          </p:cNvPicPr>
          <p:nvPr/>
        </p:nvPicPr>
        <p:blipFill>
          <a:blip r:embed="rId3"/>
          <a:stretch>
            <a:fillRect/>
          </a:stretch>
        </p:blipFill>
        <p:spPr>
          <a:xfrm>
            <a:off x="2727762" y="1873701"/>
            <a:ext cx="3688476" cy="4775005"/>
          </a:xfrm>
          <a:prstGeom prst="rect">
            <a:avLst/>
          </a:prstGeom>
        </p:spPr>
      </p:pic>
      <p:sp>
        <p:nvSpPr>
          <p:cNvPr id="4" name="Slide Number Placeholder 3">
            <a:extLst>
              <a:ext uri="{FF2B5EF4-FFF2-40B4-BE49-F238E27FC236}">
                <a16:creationId xmlns:a16="http://schemas.microsoft.com/office/drawing/2014/main" id="{3D7A41A7-CCA6-4B05-89C6-034AA7F63A63}"/>
              </a:ext>
            </a:extLst>
          </p:cNvPr>
          <p:cNvSpPr>
            <a:spLocks noGrp="1"/>
          </p:cNvSpPr>
          <p:nvPr>
            <p:ph type="sldNum" sz="quarter" idx="12"/>
          </p:nvPr>
        </p:nvSpPr>
        <p:spPr/>
        <p:txBody>
          <a:bodyPr/>
          <a:lstStyle/>
          <a:p>
            <a:fld id="{CFBA6597-D7DA-DC49-90B6-6291F05CD5D3}" type="slidenum">
              <a:rPr lang="en-US" smtClean="0"/>
              <a:t>39</a:t>
            </a:fld>
            <a:endParaRPr lang="en-US"/>
          </a:p>
        </p:txBody>
      </p:sp>
    </p:spTree>
    <p:extLst>
      <p:ext uri="{BB962C8B-B14F-4D97-AF65-F5344CB8AC3E}">
        <p14:creationId xmlns:p14="http://schemas.microsoft.com/office/powerpoint/2010/main" val="4232178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13AAD-1A0B-4D8F-AB3B-A88D0AD1DBFB}"/>
              </a:ext>
            </a:extLst>
          </p:cNvPr>
          <p:cNvSpPr>
            <a:spLocks noGrp="1"/>
          </p:cNvSpPr>
          <p:nvPr>
            <p:ph type="title"/>
          </p:nvPr>
        </p:nvSpPr>
        <p:spPr/>
        <p:txBody>
          <a:bodyPr/>
          <a:lstStyle/>
          <a:p>
            <a:r>
              <a:rPr lang="en-US" b="0">
                <a:latin typeface="Century Gothic" panose="020B0502020202020204" pitchFamily="34" charset="0"/>
              </a:rPr>
              <a:t>PRETEST QUESTION 1</a:t>
            </a:r>
          </a:p>
        </p:txBody>
      </p:sp>
      <p:pic>
        <p:nvPicPr>
          <p:cNvPr id="6148" name="Picture 4" descr="900+ Chalkboard Background Images: Download HD Backgrounds on Unsplash">
            <a:extLst>
              <a:ext uri="{FF2B5EF4-FFF2-40B4-BE49-F238E27FC236}">
                <a16:creationId xmlns:a16="http://schemas.microsoft.com/office/drawing/2014/main" id="{C44B0A82-071F-427F-BE01-8B5525465C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13"/>
          <a:stretch/>
        </p:blipFill>
        <p:spPr bwMode="auto">
          <a:xfrm>
            <a:off x="3313" y="1110010"/>
            <a:ext cx="9144000" cy="5775684"/>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3">
            <a:extLst>
              <a:ext uri="{FF2B5EF4-FFF2-40B4-BE49-F238E27FC236}">
                <a16:creationId xmlns:a16="http://schemas.microsoft.com/office/drawing/2014/main" id="{4BB9A115-95FC-40F5-96E4-2AD166477AF7}"/>
              </a:ext>
            </a:extLst>
          </p:cNvPr>
          <p:cNvSpPr txBox="1">
            <a:spLocks/>
          </p:cNvSpPr>
          <p:nvPr/>
        </p:nvSpPr>
        <p:spPr>
          <a:xfrm>
            <a:off x="847796" y="1978917"/>
            <a:ext cx="7756880" cy="1921023"/>
          </a:xfrm>
          <a:prstGeom prst="rect">
            <a:avLst/>
          </a:prstGeom>
        </p:spPr>
        <p:txBody>
          <a:bodyPr vert="horz" lIns="0" tIns="0" rIns="0" bIns="0" rtlCol="0">
            <a:normAutofit fontScale="92500" lnSpcReduction="10000"/>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b="0" i="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b="0" i="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b="0" i="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b="0" i="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b="0" i="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marR="0" lvl="0" indent="0" algn="l" defTabSz="457200" rtl="0" eaLnBrk="1" fontAlgn="auto" latinLnBrk="0" hangingPunct="1">
              <a:lnSpc>
                <a:spcPct val="150000"/>
              </a:lnSpc>
              <a:spcBef>
                <a:spcPts val="0"/>
              </a:spcBef>
              <a:spcAft>
                <a:spcPts val="1000"/>
              </a:spcAft>
              <a:buClr>
                <a:srgbClr val="808080">
                  <a:lumMod val="75000"/>
                </a:srgbClr>
              </a:buClr>
              <a:buSzPct val="100000"/>
              <a:buFont typeface="Wingdings" panose="05000000000000000000" pitchFamily="2" charset="2"/>
              <a:buNone/>
              <a:tabLst/>
              <a:defRPr/>
            </a:pPr>
            <a:r>
              <a:rPr kumimoji="0" lang="en-US" sz="2500" b="0" i="0" u="none" strike="noStrike" kern="1200" cap="none" spc="0" normalizeH="0" baseline="0" noProof="0">
                <a:ln>
                  <a:noFill/>
                </a:ln>
                <a:solidFill>
                  <a:prstClr val="white"/>
                </a:solidFill>
                <a:effectLst/>
                <a:uLnTx/>
                <a:uFillTx/>
                <a:latin typeface="Arial"/>
                <a:ea typeface="+mn-ea"/>
                <a:cs typeface="+mn-cs"/>
              </a:rPr>
              <a:t>“I feel confident </a:t>
            </a:r>
            <a:r>
              <a:rPr kumimoji="0" lang="en-US" sz="2500" b="0" i="0" u="sng" strike="noStrike" kern="1200" cap="none" spc="0" normalizeH="0" baseline="0" noProof="0">
                <a:ln>
                  <a:noFill/>
                </a:ln>
                <a:solidFill>
                  <a:prstClr val="white"/>
                </a:solidFill>
                <a:effectLst/>
                <a:uLnTx/>
                <a:uFillTx/>
                <a:latin typeface="Arial"/>
                <a:ea typeface="+mn-ea"/>
                <a:cs typeface="+mn-cs"/>
              </a:rPr>
              <a:t>assessing</a:t>
            </a:r>
            <a:r>
              <a:rPr kumimoji="0" lang="en-US" sz="2500" b="0" i="0" strike="noStrike" kern="1200" cap="none" spc="0" normalizeH="0" baseline="0" noProof="0">
                <a:ln>
                  <a:noFill/>
                </a:ln>
                <a:solidFill>
                  <a:prstClr val="white"/>
                </a:solidFill>
                <a:effectLst/>
                <a:uLnTx/>
                <a:uFillTx/>
                <a:latin typeface="Arial"/>
                <a:ea typeface="+mn-ea"/>
                <a:cs typeface="+mn-cs"/>
              </a:rPr>
              <a:t> the literacy of internal and external audiences (e.g., reading level; ability to obtain, interpret and use health and other information; social media literacy; numeracy)” (CCPHP Domain </a:t>
            </a:r>
            <a:r>
              <a:rPr lang="en-US" sz="2500">
                <a:solidFill>
                  <a:prstClr val="white"/>
                </a:solidFill>
                <a:latin typeface="Arial"/>
              </a:rPr>
              <a:t>3</a:t>
            </a:r>
            <a:r>
              <a:rPr kumimoji="0" lang="en-US" sz="2500" b="0" i="0" strike="noStrike" kern="1200" cap="none" spc="0" normalizeH="0" baseline="0" noProof="0">
                <a:ln>
                  <a:noFill/>
                </a:ln>
                <a:solidFill>
                  <a:prstClr val="white"/>
                </a:solidFill>
                <a:effectLst/>
                <a:uLnTx/>
                <a:uFillTx/>
                <a:latin typeface="Arial"/>
                <a:ea typeface="+mn-ea"/>
                <a:cs typeface="+mn-cs"/>
              </a:rPr>
              <a:t>, </a:t>
            </a:r>
            <a:r>
              <a:rPr lang="en-US" sz="2500">
                <a:solidFill>
                  <a:prstClr val="white"/>
                </a:solidFill>
                <a:latin typeface="Arial"/>
              </a:rPr>
              <a:t>1</a:t>
            </a:r>
            <a:r>
              <a:rPr kumimoji="0" lang="en-US" sz="2500" b="0" i="0" strike="noStrike" kern="1200" cap="none" spc="0" normalizeH="0" baseline="0" noProof="0">
                <a:ln>
                  <a:noFill/>
                </a:ln>
                <a:solidFill>
                  <a:prstClr val="white"/>
                </a:solidFill>
                <a:effectLst/>
                <a:uLnTx/>
                <a:uFillTx/>
                <a:latin typeface="Arial"/>
                <a:ea typeface="+mn-ea"/>
                <a:cs typeface="+mn-cs"/>
              </a:rPr>
              <a:t>.4)</a:t>
            </a:r>
            <a:endParaRPr kumimoji="0" lang="en-US" sz="2500" b="0" i="1" u="none" strike="noStrike" kern="1200" cap="none" spc="0" normalizeH="0" baseline="0" noProof="0">
              <a:ln>
                <a:noFill/>
              </a:ln>
              <a:solidFill>
                <a:prstClr val="white"/>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CFF6BB5A-C6FA-42DB-8995-8976D48780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BA6597-D7DA-DC49-90B6-6291F05CD5D3}" type="slidenum">
              <a:rPr kumimoji="0" lang="en-US" sz="1200" b="0" i="0" u="none" strike="noStrike" kern="1200" cap="none" spc="0" normalizeH="0" baseline="0" noProof="0" smtClean="0">
                <a:ln>
                  <a:noFill/>
                </a:ln>
                <a:solidFill>
                  <a:srgbClr val="808080">
                    <a:lumMod val="60000"/>
                    <a:lumOff val="40000"/>
                  </a:srgbClr>
                </a:solidFill>
                <a:effectLst/>
                <a:uLnTx/>
                <a:uFillTx/>
                <a:latin typeface="Avenir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808080">
                  <a:lumMod val="60000"/>
                  <a:lumOff val="40000"/>
                </a:srgbClr>
              </a:solidFill>
              <a:effectLst/>
              <a:uLnTx/>
              <a:uFillTx/>
              <a:latin typeface="Avenir Light"/>
              <a:ea typeface="+mn-ea"/>
              <a:cs typeface="+mn-cs"/>
            </a:endParaRPr>
          </a:p>
        </p:txBody>
      </p:sp>
      <p:pic>
        <p:nvPicPr>
          <p:cNvPr id="5" name="Picture 4">
            <a:extLst>
              <a:ext uri="{FF2B5EF4-FFF2-40B4-BE49-F238E27FC236}">
                <a16:creationId xmlns:a16="http://schemas.microsoft.com/office/drawing/2014/main" id="{2241A608-C88D-9ECF-9D64-16240F39AC6C}"/>
              </a:ext>
            </a:extLst>
          </p:cNvPr>
          <p:cNvPicPr>
            <a:picLocks noChangeAspect="1"/>
          </p:cNvPicPr>
          <p:nvPr/>
        </p:nvPicPr>
        <p:blipFill>
          <a:blip r:embed="rId4"/>
          <a:stretch>
            <a:fillRect/>
          </a:stretch>
        </p:blipFill>
        <p:spPr>
          <a:xfrm>
            <a:off x="847796" y="4175091"/>
            <a:ext cx="5324306" cy="1572899"/>
          </a:xfrm>
          <a:prstGeom prst="rect">
            <a:avLst/>
          </a:prstGeom>
        </p:spPr>
      </p:pic>
      <p:pic>
        <p:nvPicPr>
          <p:cNvPr id="3" name="Picture 2">
            <a:extLst>
              <a:ext uri="{FF2B5EF4-FFF2-40B4-BE49-F238E27FC236}">
                <a16:creationId xmlns:a16="http://schemas.microsoft.com/office/drawing/2014/main" id="{A47F3823-1719-5C80-52C9-B1A5134BE256}"/>
              </a:ext>
            </a:extLst>
          </p:cNvPr>
          <p:cNvPicPr>
            <a:picLocks noChangeAspect="1"/>
          </p:cNvPicPr>
          <p:nvPr/>
        </p:nvPicPr>
        <p:blipFill rotWithShape="1">
          <a:blip r:embed="rId5"/>
          <a:srcRect l="61328" t="1520" r="15111" b="6480"/>
          <a:stretch/>
        </p:blipFill>
        <p:spPr>
          <a:xfrm>
            <a:off x="7537323" y="4924696"/>
            <a:ext cx="1535199" cy="1238513"/>
          </a:xfrm>
          <a:prstGeom prst="rect">
            <a:avLst/>
          </a:prstGeom>
        </p:spPr>
      </p:pic>
    </p:spTree>
    <p:extLst>
      <p:ext uri="{BB962C8B-B14F-4D97-AF65-F5344CB8AC3E}">
        <p14:creationId xmlns:p14="http://schemas.microsoft.com/office/powerpoint/2010/main" val="966578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C2ED3-CA9C-4B06-B4F0-C60C2DDBD1D7}"/>
              </a:ext>
            </a:extLst>
          </p:cNvPr>
          <p:cNvSpPr>
            <a:spLocks noGrp="1"/>
          </p:cNvSpPr>
          <p:nvPr>
            <p:ph type="title"/>
          </p:nvPr>
        </p:nvSpPr>
        <p:spPr/>
        <p:txBody>
          <a:bodyPr/>
          <a:lstStyle/>
          <a:p>
            <a:r>
              <a:rPr lang="en-US"/>
              <a:t>How to Use Plain Language</a:t>
            </a:r>
          </a:p>
        </p:txBody>
      </p:sp>
      <p:sp>
        <p:nvSpPr>
          <p:cNvPr id="3" name="Text Placeholder 2">
            <a:extLst>
              <a:ext uri="{FF2B5EF4-FFF2-40B4-BE49-F238E27FC236}">
                <a16:creationId xmlns:a16="http://schemas.microsoft.com/office/drawing/2014/main" id="{3A358446-E654-4046-9555-52CF4319559A}"/>
              </a:ext>
            </a:extLst>
          </p:cNvPr>
          <p:cNvSpPr>
            <a:spLocks noGrp="1"/>
          </p:cNvSpPr>
          <p:nvPr>
            <p:ph type="body" sz="quarter" idx="13"/>
          </p:nvPr>
        </p:nvSpPr>
        <p:spPr>
          <a:xfrm>
            <a:off x="575130" y="1369786"/>
            <a:ext cx="7993741" cy="589641"/>
          </a:xfrm>
        </p:spPr>
        <p:txBody>
          <a:bodyPr/>
          <a:lstStyle/>
          <a:p>
            <a:pPr algn="ctr"/>
            <a:r>
              <a:rPr lang="en-US" b="1">
                <a:solidFill>
                  <a:srgbClr val="70A843"/>
                </a:solidFill>
              </a:rPr>
              <a:t>Define New Or Complex Words Right Away</a:t>
            </a:r>
          </a:p>
        </p:txBody>
      </p:sp>
      <p:pic>
        <p:nvPicPr>
          <p:cNvPr id="10" name="Content Placeholder 9">
            <a:extLst>
              <a:ext uri="{FF2B5EF4-FFF2-40B4-BE49-F238E27FC236}">
                <a16:creationId xmlns:a16="http://schemas.microsoft.com/office/drawing/2014/main" id="{979B5DC8-7A04-4883-8D9F-E319C44F1047}"/>
              </a:ext>
            </a:extLst>
          </p:cNvPr>
          <p:cNvPicPr>
            <a:picLocks noGrp="1" noChangeAspect="1"/>
          </p:cNvPicPr>
          <p:nvPr>
            <p:ph idx="1"/>
          </p:nvPr>
        </p:nvPicPr>
        <p:blipFill>
          <a:blip r:embed="rId3"/>
          <a:stretch>
            <a:fillRect/>
          </a:stretch>
        </p:blipFill>
        <p:spPr>
          <a:xfrm>
            <a:off x="693056" y="2036215"/>
            <a:ext cx="3516993" cy="4552783"/>
          </a:xfrm>
        </p:spPr>
      </p:pic>
      <p:pic>
        <p:nvPicPr>
          <p:cNvPr id="5" name="Picture 4">
            <a:extLst>
              <a:ext uri="{FF2B5EF4-FFF2-40B4-BE49-F238E27FC236}">
                <a16:creationId xmlns:a16="http://schemas.microsoft.com/office/drawing/2014/main" id="{3C60BF4A-74B5-46D3-ACC6-2498363A1C79}"/>
              </a:ext>
            </a:extLst>
          </p:cNvPr>
          <p:cNvPicPr>
            <a:picLocks noChangeAspect="1"/>
          </p:cNvPicPr>
          <p:nvPr/>
        </p:nvPicPr>
        <p:blipFill>
          <a:blip r:embed="rId4"/>
          <a:stretch>
            <a:fillRect/>
          </a:stretch>
        </p:blipFill>
        <p:spPr>
          <a:xfrm>
            <a:off x="4572000" y="2607274"/>
            <a:ext cx="4202006" cy="2378219"/>
          </a:xfrm>
          <a:prstGeom prst="rect">
            <a:avLst/>
          </a:prstGeom>
        </p:spPr>
      </p:pic>
      <p:sp>
        <p:nvSpPr>
          <p:cNvPr id="4" name="Slide Number Placeholder 3">
            <a:extLst>
              <a:ext uri="{FF2B5EF4-FFF2-40B4-BE49-F238E27FC236}">
                <a16:creationId xmlns:a16="http://schemas.microsoft.com/office/drawing/2014/main" id="{7172C784-F27D-4EEB-8F25-58CEA93B050C}"/>
              </a:ext>
            </a:extLst>
          </p:cNvPr>
          <p:cNvSpPr>
            <a:spLocks noGrp="1"/>
          </p:cNvSpPr>
          <p:nvPr>
            <p:ph type="sldNum" sz="quarter" idx="12"/>
          </p:nvPr>
        </p:nvSpPr>
        <p:spPr>
          <a:xfrm>
            <a:off x="7638142" y="6372679"/>
            <a:ext cx="1048655" cy="365125"/>
          </a:xfrm>
        </p:spPr>
        <p:txBody>
          <a:bodyPr/>
          <a:lstStyle/>
          <a:p>
            <a:fld id="{CFBA6597-D7DA-DC49-90B6-6291F05CD5D3}" type="slidenum">
              <a:rPr lang="en-US" smtClean="0"/>
              <a:t>40</a:t>
            </a:fld>
            <a:endParaRPr lang="en-US"/>
          </a:p>
        </p:txBody>
      </p:sp>
    </p:spTree>
    <p:extLst>
      <p:ext uri="{BB962C8B-B14F-4D97-AF65-F5344CB8AC3E}">
        <p14:creationId xmlns:p14="http://schemas.microsoft.com/office/powerpoint/2010/main" val="5015434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7A937-098D-4D88-922F-11AEDC2610A0}"/>
              </a:ext>
            </a:extLst>
          </p:cNvPr>
          <p:cNvSpPr>
            <a:spLocks noGrp="1"/>
          </p:cNvSpPr>
          <p:nvPr>
            <p:ph type="title"/>
          </p:nvPr>
        </p:nvSpPr>
        <p:spPr>
          <a:xfrm>
            <a:off x="271849" y="269002"/>
            <a:ext cx="5752348" cy="741362"/>
          </a:xfrm>
        </p:spPr>
        <p:txBody>
          <a:bodyPr/>
          <a:lstStyle/>
          <a:p>
            <a:r>
              <a:rPr lang="en-US"/>
              <a:t>Creating Literacy Friendly Materials: Check Your Numbers</a:t>
            </a:r>
          </a:p>
        </p:txBody>
      </p:sp>
      <p:sp>
        <p:nvSpPr>
          <p:cNvPr id="4" name="Content Placeholder 3">
            <a:extLst>
              <a:ext uri="{FF2B5EF4-FFF2-40B4-BE49-F238E27FC236}">
                <a16:creationId xmlns:a16="http://schemas.microsoft.com/office/drawing/2014/main" id="{519932AE-6FC8-4A75-AA61-7137B4A28808}"/>
              </a:ext>
            </a:extLst>
          </p:cNvPr>
          <p:cNvSpPr>
            <a:spLocks noGrp="1"/>
          </p:cNvSpPr>
          <p:nvPr>
            <p:ph idx="1"/>
          </p:nvPr>
        </p:nvSpPr>
        <p:spPr>
          <a:xfrm>
            <a:off x="271849" y="1460810"/>
            <a:ext cx="4027225" cy="5128188"/>
          </a:xfrm>
        </p:spPr>
        <p:txBody>
          <a:bodyPr>
            <a:normAutofit/>
          </a:bodyPr>
          <a:lstStyle/>
          <a:p>
            <a:pPr>
              <a:lnSpc>
                <a:spcPct val="100000"/>
              </a:lnSpc>
            </a:pPr>
            <a:r>
              <a:rPr lang="en-US" sz="1800" b="1">
                <a:solidFill>
                  <a:schemeClr val="accent3"/>
                </a:solidFill>
              </a:rPr>
              <a:t>Use words with one or two syllables when you can </a:t>
            </a:r>
          </a:p>
          <a:p>
            <a:pPr>
              <a:lnSpc>
                <a:spcPct val="100000"/>
              </a:lnSpc>
            </a:pPr>
            <a:r>
              <a:rPr lang="en-US" sz="1800" b="1">
                <a:solidFill>
                  <a:schemeClr val="accent3"/>
                </a:solidFill>
              </a:rPr>
              <a:t>Aim for 20 words or less in each sentence. </a:t>
            </a:r>
          </a:p>
          <a:p>
            <a:pPr>
              <a:lnSpc>
                <a:spcPct val="100000"/>
              </a:lnSpc>
            </a:pPr>
            <a:r>
              <a:rPr lang="en-US" sz="1800" b="1">
                <a:solidFill>
                  <a:schemeClr val="accent3"/>
                </a:solidFill>
              </a:rPr>
              <a:t>Try to limit paragraphs to 3-5 sentences (or 3 lines or less)</a:t>
            </a:r>
          </a:p>
          <a:p>
            <a:pPr>
              <a:lnSpc>
                <a:spcPct val="100000"/>
              </a:lnSpc>
              <a:spcAft>
                <a:spcPts val="0"/>
              </a:spcAft>
            </a:pPr>
            <a:r>
              <a:rPr lang="en-US" sz="1800" b="1">
                <a:solidFill>
                  <a:schemeClr val="accent3"/>
                </a:solidFill>
              </a:rPr>
              <a:t>Use lists instead of paragraphs when possible</a:t>
            </a:r>
            <a:r>
              <a:rPr lang="en-US" sz="1800">
                <a:solidFill>
                  <a:schemeClr val="tx1">
                    <a:lumMod val="50000"/>
                  </a:schemeClr>
                </a:solidFill>
              </a:rPr>
              <a:t>—Lists are easier to read.</a:t>
            </a:r>
          </a:p>
          <a:p>
            <a:pPr marL="858838" lvl="1" indent="-290513">
              <a:lnSpc>
                <a:spcPct val="100000"/>
              </a:lnSpc>
              <a:spcAft>
                <a:spcPts val="0"/>
              </a:spcAft>
            </a:pPr>
            <a:r>
              <a:rPr lang="en-US" sz="1800">
                <a:solidFill>
                  <a:schemeClr val="tx1">
                    <a:lumMod val="50000"/>
                  </a:schemeClr>
                </a:solidFill>
              </a:rPr>
              <a:t>Keep lists to 7 items. </a:t>
            </a:r>
          </a:p>
          <a:p>
            <a:pPr marL="858838" lvl="1" indent="-290513">
              <a:lnSpc>
                <a:spcPct val="100000"/>
              </a:lnSpc>
            </a:pPr>
            <a:r>
              <a:rPr lang="en-US" sz="1800">
                <a:solidFill>
                  <a:schemeClr val="tx1">
                    <a:lumMod val="50000"/>
                  </a:schemeClr>
                </a:solidFill>
              </a:rPr>
              <a:t>Use columns if list is longer than 7 items. </a:t>
            </a:r>
          </a:p>
          <a:p>
            <a:pPr>
              <a:lnSpc>
                <a:spcPct val="100000"/>
              </a:lnSpc>
            </a:pPr>
            <a:r>
              <a:rPr lang="en-US" sz="1800" b="1">
                <a:solidFill>
                  <a:schemeClr val="accent3"/>
                </a:solidFill>
              </a:rPr>
              <a:t>Use a readability test tools to assess the grade level of materials.</a:t>
            </a:r>
          </a:p>
        </p:txBody>
      </p:sp>
      <p:grpSp>
        <p:nvGrpSpPr>
          <p:cNvPr id="6" name="Group 5">
            <a:extLst>
              <a:ext uri="{FF2B5EF4-FFF2-40B4-BE49-F238E27FC236}">
                <a16:creationId xmlns:a16="http://schemas.microsoft.com/office/drawing/2014/main" id="{2EA3BB2D-F3C8-49A1-AC71-0125E879D795}"/>
              </a:ext>
            </a:extLst>
          </p:cNvPr>
          <p:cNvGrpSpPr/>
          <p:nvPr/>
        </p:nvGrpSpPr>
        <p:grpSpPr>
          <a:xfrm>
            <a:off x="4720281" y="1916329"/>
            <a:ext cx="4352588" cy="4276299"/>
            <a:chOff x="4720281" y="1403373"/>
            <a:chExt cx="4352588" cy="4276299"/>
          </a:xfrm>
        </p:grpSpPr>
        <p:sp>
          <p:nvSpPr>
            <p:cNvPr id="5" name="TextBox 4">
              <a:extLst>
                <a:ext uri="{FF2B5EF4-FFF2-40B4-BE49-F238E27FC236}">
                  <a16:creationId xmlns:a16="http://schemas.microsoft.com/office/drawing/2014/main" id="{FDA05379-1D2C-4035-B53D-40DEE29DAFFE}"/>
                </a:ext>
              </a:extLst>
            </p:cNvPr>
            <p:cNvSpPr txBox="1"/>
            <p:nvPr/>
          </p:nvSpPr>
          <p:spPr>
            <a:xfrm>
              <a:off x="4720281" y="1403373"/>
              <a:ext cx="4027225" cy="4276299"/>
            </a:xfrm>
            <a:prstGeom prst="rect">
              <a:avLst/>
            </a:prstGeom>
            <a:noFill/>
            <a:ln w="38100">
              <a:solidFill>
                <a:schemeClr val="tx2"/>
              </a:solidFill>
            </a:ln>
          </p:spPr>
          <p:txBody>
            <a:bodyPr wrap="square" lIns="0" tIns="0" rIns="0" bIns="0" rtlCol="0">
              <a:spAutoFit/>
            </a:bodyPr>
            <a:lstStyle/>
            <a:p>
              <a:pPr marL="0" marR="0">
                <a:lnSpc>
                  <a:spcPct val="107000"/>
                </a:lnSpc>
                <a:spcBef>
                  <a:spcPts val="0"/>
                </a:spcBef>
              </a:pPr>
              <a:endParaRPr lang="en-US" sz="1200" b="1">
                <a:solidFill>
                  <a:schemeClr val="tx2">
                    <a:lumMod val="50000"/>
                  </a:schemeClr>
                </a:solidFill>
                <a:latin typeface="Avenir Light"/>
                <a:ea typeface="Times New Roman" panose="02020603050405020304" pitchFamily="18" charset="0"/>
                <a:cs typeface="Times New Roman" panose="02020603050405020304" pitchFamily="18" charset="0"/>
              </a:endParaRPr>
            </a:p>
            <a:p>
              <a:pPr marL="166688" marR="0">
                <a:lnSpc>
                  <a:spcPct val="107000"/>
                </a:lnSpc>
                <a:spcBef>
                  <a:spcPts val="0"/>
                </a:spcBef>
                <a:spcAft>
                  <a:spcPts val="800"/>
                </a:spcAft>
              </a:pPr>
              <a:r>
                <a:rPr lang="en-US" sz="1200" b="1">
                  <a:solidFill>
                    <a:schemeClr val="tx2">
                      <a:lumMod val="50000"/>
                    </a:schemeClr>
                  </a:solidFill>
                  <a:latin typeface="Avenir Light"/>
                  <a:ea typeface="Times New Roman" panose="02020603050405020304" pitchFamily="18" charset="0"/>
                  <a:cs typeface="Times New Roman" panose="02020603050405020304" pitchFamily="18" charset="0"/>
                </a:rPr>
                <a:t>Paragraph: </a:t>
              </a:r>
            </a:p>
            <a:p>
              <a:pPr marL="166688" marR="0">
                <a:lnSpc>
                  <a:spcPct val="107000"/>
                </a:lnSpc>
                <a:spcBef>
                  <a:spcPts val="0"/>
                </a:spcBef>
                <a:spcAft>
                  <a:spcPts val="0"/>
                </a:spcAft>
              </a:pPr>
              <a:r>
                <a:rPr lang="en-US" sz="1200">
                  <a:solidFill>
                    <a:schemeClr val="tx2">
                      <a:lumMod val="50000"/>
                    </a:schemeClr>
                  </a:solidFill>
                  <a:latin typeface="Avenir Light"/>
                  <a:ea typeface="Times New Roman" panose="02020603050405020304" pitchFamily="18" charset="0"/>
                  <a:cs typeface="Times New Roman" panose="02020603050405020304" pitchFamily="18" charset="0"/>
                </a:rPr>
                <a:t>To</a:t>
              </a:r>
              <a:r>
                <a:rPr lang="en-US" sz="1200">
                  <a:solidFill>
                    <a:schemeClr val="tx2">
                      <a:lumMod val="50000"/>
                    </a:schemeClr>
                  </a:solidFill>
                  <a:effectLst/>
                  <a:latin typeface="Avenir Light"/>
                  <a:ea typeface="Times New Roman" panose="02020603050405020304" pitchFamily="18" charset="0"/>
                  <a:cs typeface="Times New Roman" panose="02020603050405020304" pitchFamily="18" charset="0"/>
                </a:rPr>
                <a:t> be healthy, your body needs to get enough vitamins, minerals, and other nutrients. Eating healthy means getting plenty of vegetables and fruits, whole grains, fat-free or low-fat milk products, seafood, lean meats and poultry, eggs, beans and peas, and seeds and nuts. </a:t>
              </a:r>
              <a:endParaRPr lang="en-US" sz="1200">
                <a:solidFill>
                  <a:schemeClr val="tx2">
                    <a:lumMod val="50000"/>
                  </a:schemeClr>
                </a:solidFill>
                <a:effectLst/>
                <a:latin typeface="Avenir Ligh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200" b="1">
                  <a:solidFill>
                    <a:schemeClr val="tx2">
                      <a:lumMod val="50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b="1">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2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------------------------Versus-------------------------</a:t>
              </a:r>
            </a:p>
            <a:p>
              <a:pPr marL="166688" marR="0">
                <a:lnSpc>
                  <a:spcPct val="107000"/>
                </a:lnSpc>
                <a:spcBef>
                  <a:spcPts val="0"/>
                </a:spcBef>
                <a:spcAft>
                  <a:spcPts val="800"/>
                </a:spcAft>
              </a:pPr>
              <a:r>
                <a:rPr lang="en-US" sz="1200" b="1">
                  <a:solidFill>
                    <a:schemeClr val="tx2">
                      <a:lumMod val="50000"/>
                    </a:schemeClr>
                  </a:solidFill>
                  <a:latin typeface="Calibri" panose="020F0502020204030204" pitchFamily="34" charset="0"/>
                  <a:ea typeface="Calibri" panose="020F0502020204030204" pitchFamily="34" charset="0"/>
                  <a:cs typeface="Times New Roman" panose="02020603050405020304" pitchFamily="18" charset="0"/>
                </a:rPr>
                <a:t>Lists/Dot Points:</a:t>
              </a:r>
              <a:endParaRPr lang="en-US" sz="1200" b="1">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166688" marR="0">
                <a:lnSpc>
                  <a:spcPct val="107000"/>
                </a:lnSpc>
                <a:spcBef>
                  <a:spcPts val="0"/>
                </a:spcBef>
                <a:spcAft>
                  <a:spcPts val="800"/>
                </a:spcAft>
              </a:pPr>
              <a:r>
                <a:rPr lang="en-US" sz="12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To be healthy, your body needs to get enough vitamins, minerals, and other nutrients.  Eating healthy means getting plenty of: </a:t>
              </a:r>
            </a:p>
            <a:p>
              <a:pPr marL="623888" marR="0" lvl="0" indent="-277813">
                <a:spcBef>
                  <a:spcPts val="0"/>
                </a:spcBef>
                <a:buFont typeface="Symbol" panose="05050102010706020507" pitchFamily="18" charset="2"/>
                <a:buChar char=""/>
              </a:pPr>
              <a:r>
                <a:rPr lang="en-US" sz="12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Vegetables</a:t>
              </a:r>
            </a:p>
            <a:p>
              <a:pPr marL="623888" marR="0" lvl="0" indent="-277813">
                <a:spcBef>
                  <a:spcPts val="0"/>
                </a:spcBef>
                <a:buFont typeface="Symbol" panose="05050102010706020507" pitchFamily="18" charset="2"/>
                <a:buChar char=""/>
              </a:pPr>
              <a:r>
                <a:rPr lang="en-US" sz="1200">
                  <a:solidFill>
                    <a:schemeClr val="tx2">
                      <a:lumMod val="50000"/>
                    </a:schemeClr>
                  </a:solidFill>
                  <a:latin typeface="Calibri" panose="020F0502020204030204" pitchFamily="34" charset="0"/>
                  <a:ea typeface="Calibri" panose="020F0502020204030204" pitchFamily="34" charset="0"/>
                  <a:cs typeface="Times New Roman" panose="02020603050405020304" pitchFamily="18" charset="0"/>
                </a:rPr>
                <a:t>F</a:t>
              </a:r>
              <a:r>
                <a:rPr lang="en-US" sz="12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ruits</a:t>
              </a:r>
            </a:p>
            <a:p>
              <a:pPr marL="623888" marR="0" lvl="0" indent="-277813">
                <a:spcBef>
                  <a:spcPts val="0"/>
                </a:spcBef>
                <a:buFont typeface="Symbol" panose="05050102010706020507" pitchFamily="18" charset="2"/>
                <a:buChar char=""/>
              </a:pPr>
              <a:r>
                <a:rPr lang="en-US" sz="1200">
                  <a:solidFill>
                    <a:schemeClr val="tx2">
                      <a:lumMod val="50000"/>
                    </a:schemeClr>
                  </a:solidFill>
                  <a:latin typeface="Calibri" panose="020F0502020204030204" pitchFamily="34" charset="0"/>
                  <a:ea typeface="Calibri" panose="020F0502020204030204" pitchFamily="34" charset="0"/>
                  <a:cs typeface="Times New Roman" panose="02020603050405020304" pitchFamily="18" charset="0"/>
                </a:rPr>
                <a:t>W</a:t>
              </a:r>
              <a:r>
                <a:rPr lang="en-US" sz="12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hole grains </a:t>
              </a:r>
            </a:p>
            <a:p>
              <a:pPr marL="623888" marR="0" lvl="0" indent="-277813">
                <a:spcBef>
                  <a:spcPts val="0"/>
                </a:spcBef>
                <a:buFont typeface="Symbol" panose="05050102010706020507" pitchFamily="18" charset="2"/>
                <a:buChar char=""/>
              </a:pPr>
              <a:r>
                <a:rPr lang="en-US" sz="1200">
                  <a:solidFill>
                    <a:schemeClr val="tx2">
                      <a:lumMod val="50000"/>
                    </a:schemeClr>
                  </a:solidFill>
                  <a:latin typeface="Calibri" panose="020F0502020204030204" pitchFamily="34" charset="0"/>
                  <a:ea typeface="Calibri" panose="020F0502020204030204" pitchFamily="34" charset="0"/>
                  <a:cs typeface="Times New Roman" panose="02020603050405020304" pitchFamily="18" charset="0"/>
                </a:rPr>
                <a:t>F</a:t>
              </a:r>
              <a:r>
                <a:rPr lang="en-US" sz="12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at-free or low-fat milk products</a:t>
              </a:r>
            </a:p>
            <a:p>
              <a:pPr marL="623888" marR="0" lvl="0" indent="-277813">
                <a:spcBef>
                  <a:spcPts val="0"/>
                </a:spcBef>
                <a:buFont typeface="Symbol" panose="05050102010706020507" pitchFamily="18" charset="2"/>
                <a:buChar char=""/>
              </a:pPr>
              <a:r>
                <a:rPr lang="en-US" sz="12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Seafood</a:t>
              </a:r>
            </a:p>
            <a:p>
              <a:pPr marL="623888" marR="0" lvl="0" indent="-277813">
                <a:spcBef>
                  <a:spcPts val="0"/>
                </a:spcBef>
                <a:buFont typeface="Symbol" panose="05050102010706020507" pitchFamily="18" charset="2"/>
                <a:buChar char=""/>
              </a:pPr>
              <a:r>
                <a:rPr lang="en-US" sz="1200">
                  <a:solidFill>
                    <a:schemeClr val="tx2">
                      <a:lumMod val="50000"/>
                    </a:schemeClr>
                  </a:solidFill>
                  <a:latin typeface="Calibri" panose="020F0502020204030204" pitchFamily="34" charset="0"/>
                  <a:ea typeface="Calibri" panose="020F0502020204030204" pitchFamily="34" charset="0"/>
                  <a:cs typeface="Times New Roman" panose="02020603050405020304" pitchFamily="18" charset="0"/>
                </a:rPr>
                <a:t>L</a:t>
              </a:r>
              <a:r>
                <a:rPr lang="en-US" sz="12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ean meats and poultry</a:t>
              </a:r>
            </a:p>
            <a:p>
              <a:pPr marL="0" marR="0">
                <a:lnSpc>
                  <a:spcPct val="107000"/>
                </a:lnSpc>
                <a:spcBef>
                  <a:spcPts val="0"/>
                </a:spcBef>
                <a:spcAft>
                  <a:spcPts val="800"/>
                </a:spcAft>
              </a:pPr>
              <a:endParaRPr lang="en-US" sz="12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81142348-634E-4C8B-B21B-8245DFA3A9B5}"/>
                </a:ext>
              </a:extLst>
            </p:cNvPr>
            <p:cNvSpPr txBox="1"/>
            <p:nvPr/>
          </p:nvSpPr>
          <p:spPr>
            <a:xfrm>
              <a:off x="7444791" y="4392090"/>
              <a:ext cx="1628078" cy="1169551"/>
            </a:xfrm>
            <a:prstGeom prst="rect">
              <a:avLst/>
            </a:prstGeom>
            <a:noFill/>
          </p:spPr>
          <p:txBody>
            <a:bodyPr wrap="square" lIns="0" tIns="0" rIns="0" bIns="0" rtlCol="0">
              <a:spAutoFit/>
            </a:bodyPr>
            <a:lstStyle/>
            <a:p>
              <a:pPr marL="342900" marR="0" lvl="0" indent="-274320">
                <a:spcBef>
                  <a:spcPts val="0"/>
                </a:spcBef>
                <a:buFont typeface="Symbol" panose="05050102010706020507" pitchFamily="18" charset="2"/>
                <a:buChar char=""/>
              </a:pPr>
              <a:r>
                <a:rPr lang="en-US" sz="1200">
                  <a:solidFill>
                    <a:schemeClr val="tx2">
                      <a:lumMod val="50000"/>
                    </a:schemeClr>
                  </a:solidFill>
                  <a:latin typeface="Calibri" panose="020F0502020204030204" pitchFamily="34" charset="0"/>
                  <a:ea typeface="Calibri" panose="020F0502020204030204" pitchFamily="34" charset="0"/>
                  <a:cs typeface="Times New Roman" panose="02020603050405020304" pitchFamily="18" charset="0"/>
                </a:rPr>
                <a:t>E</a:t>
              </a:r>
              <a:r>
                <a:rPr lang="en-US" sz="12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ggs</a:t>
              </a:r>
            </a:p>
            <a:p>
              <a:pPr marL="342900" marR="0" lvl="0" indent="-274320">
                <a:spcBef>
                  <a:spcPts val="0"/>
                </a:spcBef>
                <a:buFont typeface="Symbol" panose="05050102010706020507" pitchFamily="18" charset="2"/>
                <a:buChar char=""/>
              </a:pPr>
              <a:r>
                <a:rPr lang="en-US" sz="1200">
                  <a:solidFill>
                    <a:schemeClr val="tx2">
                      <a:lumMod val="50000"/>
                    </a:schemeClr>
                  </a:solidFill>
                  <a:latin typeface="Calibri" panose="020F0502020204030204" pitchFamily="34" charset="0"/>
                  <a:ea typeface="Calibri" panose="020F0502020204030204" pitchFamily="34" charset="0"/>
                  <a:cs typeface="Times New Roman" panose="02020603050405020304" pitchFamily="18" charset="0"/>
                </a:rPr>
                <a:t>B</a:t>
              </a:r>
              <a:r>
                <a:rPr lang="en-US" sz="12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eans</a:t>
              </a:r>
            </a:p>
            <a:p>
              <a:pPr marL="342900" marR="0" lvl="0" indent="-274320">
                <a:spcBef>
                  <a:spcPts val="0"/>
                </a:spcBef>
                <a:buFont typeface="Symbol" panose="05050102010706020507" pitchFamily="18" charset="2"/>
                <a:buChar char=""/>
              </a:pPr>
              <a:r>
                <a:rPr lang="en-US" sz="1200">
                  <a:solidFill>
                    <a:schemeClr val="tx2">
                      <a:lumMod val="50000"/>
                    </a:schemeClr>
                  </a:solidFill>
                  <a:latin typeface="Calibri" panose="020F0502020204030204" pitchFamily="34" charset="0"/>
                  <a:ea typeface="Calibri" panose="020F0502020204030204" pitchFamily="34" charset="0"/>
                  <a:cs typeface="Times New Roman" panose="02020603050405020304" pitchFamily="18" charset="0"/>
                </a:rPr>
                <a:t>P</a:t>
              </a:r>
              <a:r>
                <a:rPr lang="en-US" sz="12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eas</a:t>
              </a:r>
            </a:p>
            <a:p>
              <a:pPr marL="342900" marR="0" lvl="0" indent="-274320">
                <a:spcBef>
                  <a:spcPts val="0"/>
                </a:spcBef>
                <a:buFont typeface="Symbol" panose="05050102010706020507" pitchFamily="18" charset="2"/>
                <a:buChar char=""/>
              </a:pPr>
              <a:r>
                <a:rPr lang="en-US" sz="1200">
                  <a:solidFill>
                    <a:schemeClr val="tx2">
                      <a:lumMod val="50000"/>
                    </a:schemeClr>
                  </a:solidFill>
                  <a:latin typeface="Calibri" panose="020F0502020204030204" pitchFamily="34" charset="0"/>
                  <a:ea typeface="Calibri" panose="020F0502020204030204" pitchFamily="34" charset="0"/>
                  <a:cs typeface="Times New Roman" panose="02020603050405020304" pitchFamily="18" charset="0"/>
                </a:rPr>
                <a:t>S</a:t>
              </a:r>
              <a:r>
                <a:rPr lang="en-US" sz="12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eeds</a:t>
              </a:r>
            </a:p>
            <a:p>
              <a:pPr marL="342900" marR="0" lvl="0" indent="-274320">
                <a:spcBef>
                  <a:spcPts val="0"/>
                </a:spcBef>
                <a:buFont typeface="Symbol" panose="05050102010706020507" pitchFamily="18" charset="2"/>
                <a:buChar char=""/>
              </a:pPr>
              <a:r>
                <a:rPr lang="en-US" sz="12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Nuts</a:t>
              </a:r>
            </a:p>
            <a:p>
              <a:endParaRPr lang="en-US" sz="1600">
                <a:solidFill>
                  <a:schemeClr val="tx2"/>
                </a:solidFill>
                <a:latin typeface="Avenir Light"/>
                <a:cs typeface="Avenir Light"/>
              </a:endParaRPr>
            </a:p>
          </p:txBody>
        </p:sp>
      </p:grpSp>
      <p:sp>
        <p:nvSpPr>
          <p:cNvPr id="7" name="Slide Number Placeholder 6">
            <a:extLst>
              <a:ext uri="{FF2B5EF4-FFF2-40B4-BE49-F238E27FC236}">
                <a16:creationId xmlns:a16="http://schemas.microsoft.com/office/drawing/2014/main" id="{B5D42E3D-3E7F-43AD-9EA8-73E3AC04F87E}"/>
              </a:ext>
            </a:extLst>
          </p:cNvPr>
          <p:cNvSpPr>
            <a:spLocks noGrp="1"/>
          </p:cNvSpPr>
          <p:nvPr>
            <p:ph type="sldNum" sz="quarter" idx="12"/>
          </p:nvPr>
        </p:nvSpPr>
        <p:spPr/>
        <p:txBody>
          <a:bodyPr/>
          <a:lstStyle/>
          <a:p>
            <a:fld id="{CFBA6597-D7DA-DC49-90B6-6291F05CD5D3}" type="slidenum">
              <a:rPr lang="en-US" smtClean="0"/>
              <a:t>41</a:t>
            </a:fld>
            <a:endParaRPr lang="en-US"/>
          </a:p>
        </p:txBody>
      </p:sp>
    </p:spTree>
    <p:extLst>
      <p:ext uri="{BB962C8B-B14F-4D97-AF65-F5344CB8AC3E}">
        <p14:creationId xmlns:p14="http://schemas.microsoft.com/office/powerpoint/2010/main" val="31153384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7B1B3-5CB0-4688-8E17-D36F216401D5}"/>
              </a:ext>
            </a:extLst>
          </p:cNvPr>
          <p:cNvSpPr>
            <a:spLocks noGrp="1"/>
          </p:cNvSpPr>
          <p:nvPr>
            <p:ph type="title"/>
          </p:nvPr>
        </p:nvSpPr>
        <p:spPr/>
        <p:txBody>
          <a:bodyPr/>
          <a:lstStyle/>
          <a:p>
            <a:r>
              <a:rPr lang="en-US"/>
              <a:t>Readability Evaluation Resources</a:t>
            </a:r>
          </a:p>
        </p:txBody>
      </p:sp>
      <p:sp>
        <p:nvSpPr>
          <p:cNvPr id="4" name="Content Placeholder 3">
            <a:extLst>
              <a:ext uri="{FF2B5EF4-FFF2-40B4-BE49-F238E27FC236}">
                <a16:creationId xmlns:a16="http://schemas.microsoft.com/office/drawing/2014/main" id="{14D2AEE0-4F8C-461F-9300-A2547F1DBC37}"/>
              </a:ext>
            </a:extLst>
          </p:cNvPr>
          <p:cNvSpPr>
            <a:spLocks noGrp="1"/>
          </p:cNvSpPr>
          <p:nvPr>
            <p:ph idx="1"/>
          </p:nvPr>
        </p:nvSpPr>
        <p:spPr>
          <a:xfrm>
            <a:off x="693056" y="1346886"/>
            <a:ext cx="7993743" cy="5332693"/>
          </a:xfrm>
        </p:spPr>
        <p:txBody>
          <a:bodyPr>
            <a:normAutofit fontScale="92500" lnSpcReduction="20000"/>
          </a:bodyPr>
          <a:lstStyle/>
          <a:p>
            <a:pPr marL="58737" indent="0" algn="ctr">
              <a:buNone/>
            </a:pPr>
            <a:r>
              <a:rPr lang="en-US" sz="2200" b="1">
                <a:solidFill>
                  <a:srgbClr val="FF0000"/>
                </a:solidFill>
              </a:rPr>
              <a:t>There are over 200 reading level tools available!</a:t>
            </a:r>
          </a:p>
          <a:p>
            <a:pPr marL="58737" indent="0">
              <a:buNone/>
            </a:pPr>
            <a:r>
              <a:rPr lang="en-US" sz="1900" b="1">
                <a:solidFill>
                  <a:schemeClr val="tx1">
                    <a:lumMod val="50000"/>
                  </a:schemeClr>
                </a:solidFill>
                <a:latin typeface="Avenir Light"/>
              </a:rPr>
              <a:t>The </a:t>
            </a:r>
            <a:r>
              <a:rPr lang="en-US" sz="1900" b="1">
                <a:solidFill>
                  <a:srgbClr val="00B0F0"/>
                </a:solidFill>
                <a:latin typeface="Avenir Light"/>
                <a:hlinkClick r:id="rId3"/>
              </a:rPr>
              <a:t>ReadabilityFormulas.com</a:t>
            </a:r>
            <a:r>
              <a:rPr lang="en-US" sz="1900" b="1">
                <a:solidFill>
                  <a:srgbClr val="00B0F0"/>
                </a:solidFill>
                <a:latin typeface="Avenir Light"/>
              </a:rPr>
              <a:t> </a:t>
            </a:r>
            <a:r>
              <a:rPr lang="en-US" sz="1900" b="1">
                <a:solidFill>
                  <a:schemeClr val="tx1">
                    <a:lumMod val="50000"/>
                  </a:schemeClr>
                </a:solidFill>
                <a:latin typeface="Avenir Light"/>
              </a:rPr>
              <a:t>website lets you use free automated readability checkers, including:</a:t>
            </a:r>
          </a:p>
          <a:p>
            <a:pPr marL="692150" indent="-346075"/>
            <a:r>
              <a:rPr lang="en-US" sz="1900" b="1" i="0">
                <a:solidFill>
                  <a:schemeClr val="accent5"/>
                </a:solidFill>
                <a:effectLst/>
                <a:latin typeface="Avenir Light"/>
              </a:rPr>
              <a:t>Fry Readability Graph</a:t>
            </a:r>
          </a:p>
          <a:p>
            <a:pPr marL="692150" indent="-346075"/>
            <a:r>
              <a:rPr lang="en-US" sz="1900" b="1">
                <a:solidFill>
                  <a:schemeClr val="accent5"/>
                </a:solidFill>
                <a:latin typeface="Avenir Light"/>
              </a:rPr>
              <a:t>SMOG (Simple Measure of Gobbledygook)</a:t>
            </a:r>
          </a:p>
          <a:p>
            <a:pPr marL="692150" indent="-346075"/>
            <a:r>
              <a:rPr lang="en-US" sz="1900" b="1" i="0">
                <a:solidFill>
                  <a:schemeClr val="accent5"/>
                </a:solidFill>
                <a:effectLst/>
                <a:latin typeface="Avenir Light"/>
              </a:rPr>
              <a:t>Gunning F</a:t>
            </a:r>
            <a:r>
              <a:rPr lang="en-US" sz="1900" b="1">
                <a:solidFill>
                  <a:schemeClr val="accent5"/>
                </a:solidFill>
                <a:latin typeface="Avenir Light"/>
              </a:rPr>
              <a:t>OG</a:t>
            </a:r>
          </a:p>
          <a:p>
            <a:pPr marL="692150" indent="-346075"/>
            <a:r>
              <a:rPr lang="en-US" sz="1900" b="1">
                <a:solidFill>
                  <a:schemeClr val="accent5"/>
                </a:solidFill>
                <a:latin typeface="Avenir Light"/>
              </a:rPr>
              <a:t>Flesch Reading Ease    </a:t>
            </a:r>
            <a:endParaRPr lang="en-US" sz="1900">
              <a:solidFill>
                <a:srgbClr val="084368"/>
              </a:solidFill>
              <a:latin typeface="Avenir Light"/>
            </a:endParaRPr>
          </a:p>
          <a:p>
            <a:pPr marL="692150" indent="-346075"/>
            <a:r>
              <a:rPr lang="en-US" sz="1900" b="1">
                <a:solidFill>
                  <a:schemeClr val="accent5"/>
                </a:solidFill>
                <a:latin typeface="Avenir Light"/>
              </a:rPr>
              <a:t>Text Readability Consensus Calculator </a:t>
            </a:r>
          </a:p>
          <a:p>
            <a:pPr marL="58737" indent="0" algn="ctr">
              <a:lnSpc>
                <a:spcPct val="110000"/>
              </a:lnSpc>
              <a:buNone/>
            </a:pPr>
            <a:endParaRPr lang="en-US" sz="1900">
              <a:solidFill>
                <a:srgbClr val="202124"/>
              </a:solidFill>
              <a:latin typeface="Avenir Light"/>
            </a:endParaRPr>
          </a:p>
          <a:p>
            <a:pPr marL="58737" indent="0" algn="ctr">
              <a:lnSpc>
                <a:spcPct val="110000"/>
              </a:lnSpc>
              <a:buNone/>
            </a:pPr>
            <a:r>
              <a:rPr lang="en-US" sz="1900">
                <a:solidFill>
                  <a:srgbClr val="202124"/>
                </a:solidFill>
                <a:latin typeface="Avenir Light"/>
              </a:rPr>
              <a:t>With so many readability formulas to choose from, you may wonder </a:t>
            </a:r>
            <a:r>
              <a:rPr lang="en-US" sz="1900">
                <a:solidFill>
                  <a:srgbClr val="202124"/>
                </a:solidFill>
                <a:latin typeface="Avenir Light"/>
                <a:hlinkClick r:id="rId3"/>
              </a:rPr>
              <a:t>“How do I decide which a readability formula to use?” </a:t>
            </a:r>
            <a:r>
              <a:rPr lang="en-US" sz="1900">
                <a:solidFill>
                  <a:srgbClr val="202124"/>
                </a:solidFill>
                <a:latin typeface="Avenir Light"/>
              </a:rPr>
              <a:t>This website explains the difference between readability formulas, and describes which formulas are the best match for the type of material you’re reviewing.</a:t>
            </a:r>
            <a:endParaRPr lang="en-US" sz="1900" i="0">
              <a:solidFill>
                <a:srgbClr val="202124"/>
              </a:solidFill>
              <a:effectLst/>
              <a:latin typeface="Avenir Light"/>
            </a:endParaRPr>
          </a:p>
          <a:p>
            <a:endParaRPr lang="en-US" b="1"/>
          </a:p>
        </p:txBody>
      </p:sp>
      <p:pic>
        <p:nvPicPr>
          <p:cNvPr id="5" name="Picture 4">
            <a:extLst>
              <a:ext uri="{FF2B5EF4-FFF2-40B4-BE49-F238E27FC236}">
                <a16:creationId xmlns:a16="http://schemas.microsoft.com/office/drawing/2014/main" id="{71F38906-5B71-4931-A1B4-9FF7EB20529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666688" y="2240726"/>
            <a:ext cx="3181794" cy="2934109"/>
          </a:xfrm>
          <a:prstGeom prst="rect">
            <a:avLst/>
          </a:prstGeom>
        </p:spPr>
      </p:pic>
      <p:sp>
        <p:nvSpPr>
          <p:cNvPr id="3" name="Slide Number Placeholder 2">
            <a:extLst>
              <a:ext uri="{FF2B5EF4-FFF2-40B4-BE49-F238E27FC236}">
                <a16:creationId xmlns:a16="http://schemas.microsoft.com/office/drawing/2014/main" id="{1819398E-1F4B-40B4-AF98-651551A4970D}"/>
              </a:ext>
            </a:extLst>
          </p:cNvPr>
          <p:cNvSpPr>
            <a:spLocks noGrp="1"/>
          </p:cNvSpPr>
          <p:nvPr>
            <p:ph type="sldNum" sz="quarter" idx="12"/>
          </p:nvPr>
        </p:nvSpPr>
        <p:spPr/>
        <p:txBody>
          <a:bodyPr/>
          <a:lstStyle/>
          <a:p>
            <a:fld id="{CFBA6597-D7DA-DC49-90B6-6291F05CD5D3}" type="slidenum">
              <a:rPr lang="en-US" smtClean="0"/>
              <a:t>42</a:t>
            </a:fld>
            <a:endParaRPr lang="en-US"/>
          </a:p>
        </p:txBody>
      </p:sp>
      <p:sp>
        <p:nvSpPr>
          <p:cNvPr id="6" name="Star: 5 Points 5">
            <a:extLst>
              <a:ext uri="{FF2B5EF4-FFF2-40B4-BE49-F238E27FC236}">
                <a16:creationId xmlns:a16="http://schemas.microsoft.com/office/drawing/2014/main" id="{E441D4E7-5829-52C5-2F79-A800EAB56DC2}"/>
              </a:ext>
            </a:extLst>
          </p:cNvPr>
          <p:cNvSpPr/>
          <p:nvPr/>
        </p:nvSpPr>
        <p:spPr>
          <a:xfrm>
            <a:off x="3225003" y="4140216"/>
            <a:ext cx="236544" cy="177768"/>
          </a:xfrm>
          <a:prstGeom prst="star5">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70203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3F107-BA40-4710-A1E3-CFD857816397}"/>
              </a:ext>
            </a:extLst>
          </p:cNvPr>
          <p:cNvSpPr>
            <a:spLocks noGrp="1"/>
          </p:cNvSpPr>
          <p:nvPr>
            <p:ph type="title"/>
          </p:nvPr>
        </p:nvSpPr>
        <p:spPr>
          <a:xfrm>
            <a:off x="495765" y="450492"/>
            <a:ext cx="6289287" cy="741362"/>
          </a:xfrm>
        </p:spPr>
        <p:txBody>
          <a:bodyPr/>
          <a:lstStyle/>
          <a:p>
            <a:r>
              <a:rPr lang="en-US"/>
              <a:t>Did you know that Microsoft Word Also has a Readability Tool?</a:t>
            </a:r>
            <a:br>
              <a:rPr lang="en-US"/>
            </a:br>
            <a:endParaRPr lang="en-US"/>
          </a:p>
        </p:txBody>
      </p:sp>
      <p:sp>
        <p:nvSpPr>
          <p:cNvPr id="3" name="Slide Number Placeholder 2">
            <a:extLst>
              <a:ext uri="{FF2B5EF4-FFF2-40B4-BE49-F238E27FC236}">
                <a16:creationId xmlns:a16="http://schemas.microsoft.com/office/drawing/2014/main" id="{A53B69CD-FB69-4A0E-A704-2F8ECA28A0B9}"/>
              </a:ext>
            </a:extLst>
          </p:cNvPr>
          <p:cNvSpPr>
            <a:spLocks noGrp="1"/>
          </p:cNvSpPr>
          <p:nvPr>
            <p:ph type="sldNum" sz="quarter" idx="12"/>
          </p:nvPr>
        </p:nvSpPr>
        <p:spPr/>
        <p:txBody>
          <a:bodyPr/>
          <a:lstStyle/>
          <a:p>
            <a:fld id="{CFBA6597-D7DA-DC49-90B6-6291F05CD5D3}" type="slidenum">
              <a:rPr lang="en-US" smtClean="0"/>
              <a:t>43</a:t>
            </a:fld>
            <a:endParaRPr lang="en-US"/>
          </a:p>
        </p:txBody>
      </p:sp>
      <p:pic>
        <p:nvPicPr>
          <p:cNvPr id="10" name="Picture 9">
            <a:extLst>
              <a:ext uri="{FF2B5EF4-FFF2-40B4-BE49-F238E27FC236}">
                <a16:creationId xmlns:a16="http://schemas.microsoft.com/office/drawing/2014/main" id="{207B9123-9AAA-8DC7-98C5-DA60CFBF09CB}"/>
              </a:ext>
            </a:extLst>
          </p:cNvPr>
          <p:cNvPicPr>
            <a:picLocks noChangeAspect="1"/>
          </p:cNvPicPr>
          <p:nvPr/>
        </p:nvPicPr>
        <p:blipFill>
          <a:blip r:embed="rId3"/>
          <a:stretch>
            <a:fillRect/>
          </a:stretch>
        </p:blipFill>
        <p:spPr>
          <a:xfrm>
            <a:off x="457203" y="1358935"/>
            <a:ext cx="8029933" cy="5048573"/>
          </a:xfrm>
          <a:prstGeom prst="rect">
            <a:avLst/>
          </a:prstGeom>
        </p:spPr>
      </p:pic>
      <p:grpSp>
        <p:nvGrpSpPr>
          <p:cNvPr id="17" name="Group 16">
            <a:extLst>
              <a:ext uri="{FF2B5EF4-FFF2-40B4-BE49-F238E27FC236}">
                <a16:creationId xmlns:a16="http://schemas.microsoft.com/office/drawing/2014/main" id="{BD925EBA-6898-7263-6802-4DED9C63B26D}"/>
              </a:ext>
            </a:extLst>
          </p:cNvPr>
          <p:cNvGrpSpPr/>
          <p:nvPr/>
        </p:nvGrpSpPr>
        <p:grpSpPr>
          <a:xfrm>
            <a:off x="5074057" y="1809749"/>
            <a:ext cx="3768599" cy="1914083"/>
            <a:chOff x="5074057" y="1809749"/>
            <a:chExt cx="3768599" cy="1914083"/>
          </a:xfrm>
        </p:grpSpPr>
        <p:pic>
          <p:nvPicPr>
            <p:cNvPr id="7" name="Picture 6">
              <a:extLst>
                <a:ext uri="{FF2B5EF4-FFF2-40B4-BE49-F238E27FC236}">
                  <a16:creationId xmlns:a16="http://schemas.microsoft.com/office/drawing/2014/main" id="{86357544-E8AF-7668-7354-EBE035B4DE0A}"/>
                </a:ext>
              </a:extLst>
            </p:cNvPr>
            <p:cNvPicPr>
              <a:picLocks noChangeAspect="1"/>
            </p:cNvPicPr>
            <p:nvPr/>
          </p:nvPicPr>
          <p:blipFill>
            <a:blip r:embed="rId4"/>
            <a:stretch>
              <a:fillRect/>
            </a:stretch>
          </p:blipFill>
          <p:spPr>
            <a:xfrm>
              <a:off x="5074057" y="1809749"/>
              <a:ext cx="3768599" cy="1914083"/>
            </a:xfrm>
            <a:prstGeom prst="rect">
              <a:avLst/>
            </a:prstGeom>
            <a:ln>
              <a:solidFill>
                <a:srgbClr val="084368"/>
              </a:solidFill>
            </a:ln>
          </p:spPr>
        </p:pic>
        <p:sp>
          <p:nvSpPr>
            <p:cNvPr id="14" name="Oval 13">
              <a:extLst>
                <a:ext uri="{FF2B5EF4-FFF2-40B4-BE49-F238E27FC236}">
                  <a16:creationId xmlns:a16="http://schemas.microsoft.com/office/drawing/2014/main" id="{536DD1D2-63B4-90F8-9BDF-778402DD905F}"/>
                </a:ext>
              </a:extLst>
            </p:cNvPr>
            <p:cNvSpPr/>
            <p:nvPr/>
          </p:nvSpPr>
          <p:spPr>
            <a:xfrm>
              <a:off x="5102632" y="1828799"/>
              <a:ext cx="247650" cy="190501"/>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F1E96BD-E812-673B-537E-1F348E5F0A59}"/>
                </a:ext>
              </a:extLst>
            </p:cNvPr>
            <p:cNvSpPr/>
            <p:nvPr/>
          </p:nvSpPr>
          <p:spPr>
            <a:xfrm>
              <a:off x="8391886" y="1866899"/>
              <a:ext cx="247650" cy="333376"/>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6844F61A-966E-8074-F745-A06EACF1C6D8}"/>
              </a:ext>
            </a:extLst>
          </p:cNvPr>
          <p:cNvSpPr txBox="1"/>
          <p:nvPr/>
        </p:nvSpPr>
        <p:spPr>
          <a:xfrm>
            <a:off x="405109" y="6430418"/>
            <a:ext cx="7285128" cy="338554"/>
          </a:xfrm>
          <a:prstGeom prst="rect">
            <a:avLst/>
          </a:prstGeom>
          <a:noFill/>
        </p:spPr>
        <p:txBody>
          <a:bodyPr wrap="square">
            <a:spAutoFit/>
          </a:bodyPr>
          <a:lstStyle/>
          <a:p>
            <a:r>
              <a:rPr lang="en-US" sz="1600">
                <a:hlinkClick r:id="rId5"/>
              </a:rPr>
              <a:t>Get your document's readability and level statistics - Microsoft Support</a:t>
            </a:r>
            <a:endParaRPr lang="en-US" sz="1600"/>
          </a:p>
        </p:txBody>
      </p:sp>
    </p:spTree>
    <p:extLst>
      <p:ext uri="{BB962C8B-B14F-4D97-AF65-F5344CB8AC3E}">
        <p14:creationId xmlns:p14="http://schemas.microsoft.com/office/powerpoint/2010/main" val="20236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F2753-1405-456B-96E9-81C7189AA4AA}"/>
              </a:ext>
            </a:extLst>
          </p:cNvPr>
          <p:cNvSpPr>
            <a:spLocks noGrp="1"/>
          </p:cNvSpPr>
          <p:nvPr>
            <p:ph type="title"/>
          </p:nvPr>
        </p:nvSpPr>
        <p:spPr>
          <a:xfrm>
            <a:off x="345989" y="269002"/>
            <a:ext cx="5673811" cy="741362"/>
          </a:xfrm>
        </p:spPr>
        <p:txBody>
          <a:bodyPr/>
          <a:lstStyle/>
          <a:p>
            <a:r>
              <a:rPr lang="en-US"/>
              <a:t>Prep Materials for the Grade Level Scan before Checking Readability</a:t>
            </a:r>
          </a:p>
        </p:txBody>
      </p:sp>
      <p:sp>
        <p:nvSpPr>
          <p:cNvPr id="4" name="Content Placeholder 3">
            <a:extLst>
              <a:ext uri="{FF2B5EF4-FFF2-40B4-BE49-F238E27FC236}">
                <a16:creationId xmlns:a16="http://schemas.microsoft.com/office/drawing/2014/main" id="{7B88A891-739D-4C4F-9778-548F40BFF0CE}"/>
              </a:ext>
            </a:extLst>
          </p:cNvPr>
          <p:cNvSpPr>
            <a:spLocks noGrp="1"/>
          </p:cNvSpPr>
          <p:nvPr>
            <p:ph idx="1"/>
          </p:nvPr>
        </p:nvSpPr>
        <p:spPr>
          <a:xfrm>
            <a:off x="401595" y="1315845"/>
            <a:ext cx="8340811" cy="5406232"/>
          </a:xfrm>
        </p:spPr>
        <p:txBody>
          <a:bodyPr>
            <a:normAutofit fontScale="92500" lnSpcReduction="20000"/>
          </a:bodyPr>
          <a:lstStyle/>
          <a:p>
            <a:pPr marL="0" indent="0" algn="ctr">
              <a:lnSpc>
                <a:spcPct val="120000"/>
              </a:lnSpc>
              <a:buNone/>
            </a:pPr>
            <a:r>
              <a:rPr lang="en-US" sz="2200" b="1">
                <a:solidFill>
                  <a:schemeClr val="tx1">
                    <a:lumMod val="50000"/>
                  </a:schemeClr>
                </a:solidFill>
              </a:rPr>
              <a:t>Readability formulas are quantitative and certain factors can misrepresent the grade level. </a:t>
            </a:r>
          </a:p>
          <a:p>
            <a:pPr marL="0" indent="0">
              <a:lnSpc>
                <a:spcPct val="110000"/>
              </a:lnSpc>
              <a:spcAft>
                <a:spcPts val="1200"/>
              </a:spcAft>
              <a:buNone/>
            </a:pPr>
            <a:r>
              <a:rPr lang="en-US" sz="1900" b="1">
                <a:solidFill>
                  <a:schemeClr val="accent6"/>
                </a:solidFill>
                <a:latin typeface="Avenir Light"/>
              </a:rPr>
              <a:t>Here are some tips to help you get an accurate grade level assessment:</a:t>
            </a:r>
          </a:p>
          <a:p>
            <a:pPr lvl="1">
              <a:lnSpc>
                <a:spcPct val="110000"/>
              </a:lnSpc>
              <a:spcAft>
                <a:spcPts val="0"/>
              </a:spcAft>
            </a:pPr>
            <a:r>
              <a:rPr lang="en-US" sz="1900" b="1">
                <a:solidFill>
                  <a:schemeClr val="accent6"/>
                </a:solidFill>
                <a:latin typeface="Avenir Light"/>
              </a:rPr>
              <a:t>Remove headings </a:t>
            </a:r>
          </a:p>
          <a:p>
            <a:pPr lvl="2">
              <a:lnSpc>
                <a:spcPct val="110000"/>
              </a:lnSpc>
              <a:spcAft>
                <a:spcPts val="1200"/>
              </a:spcAft>
            </a:pPr>
            <a:r>
              <a:rPr lang="en-US" sz="1900">
                <a:solidFill>
                  <a:schemeClr val="tx1">
                    <a:lumMod val="50000"/>
                  </a:schemeClr>
                </a:solidFill>
                <a:latin typeface="Avenir Light"/>
              </a:rPr>
              <a:t>The lack of a period makes it look like a run-on sentence with the first line.</a:t>
            </a:r>
          </a:p>
          <a:p>
            <a:pPr lvl="1">
              <a:lnSpc>
                <a:spcPct val="110000"/>
              </a:lnSpc>
              <a:spcAft>
                <a:spcPts val="0"/>
              </a:spcAft>
            </a:pPr>
            <a:r>
              <a:rPr lang="en-US" sz="1900" b="1">
                <a:solidFill>
                  <a:schemeClr val="accent6"/>
                </a:solidFill>
                <a:latin typeface="Avenir Light"/>
              </a:rPr>
              <a:t>Remove periods that don’t end sentences, such as i.e., U.S.A. </a:t>
            </a:r>
          </a:p>
          <a:p>
            <a:pPr lvl="2">
              <a:lnSpc>
                <a:spcPct val="110000"/>
              </a:lnSpc>
              <a:spcAft>
                <a:spcPts val="1200"/>
              </a:spcAft>
            </a:pPr>
            <a:r>
              <a:rPr lang="en-US" sz="1900">
                <a:solidFill>
                  <a:schemeClr val="tx1">
                    <a:lumMod val="50000"/>
                  </a:schemeClr>
                </a:solidFill>
                <a:latin typeface="Avenir Light"/>
              </a:rPr>
              <a:t>The scan views every period as a sentence. </a:t>
            </a:r>
          </a:p>
          <a:p>
            <a:pPr lvl="1">
              <a:lnSpc>
                <a:spcPct val="110000"/>
              </a:lnSpc>
              <a:spcAft>
                <a:spcPts val="0"/>
              </a:spcAft>
            </a:pPr>
            <a:r>
              <a:rPr lang="en-US" sz="1900" b="1">
                <a:solidFill>
                  <a:schemeClr val="accent6"/>
                </a:solidFill>
                <a:latin typeface="Avenir Light"/>
              </a:rPr>
              <a:t>Remove every word with 3 syllables or more before doing the grade level scan</a:t>
            </a:r>
          </a:p>
          <a:p>
            <a:pPr lvl="2">
              <a:lnSpc>
                <a:spcPct val="110000"/>
              </a:lnSpc>
              <a:spcAft>
                <a:spcPts val="0"/>
              </a:spcAft>
            </a:pPr>
            <a:r>
              <a:rPr lang="en-US" sz="1900">
                <a:solidFill>
                  <a:schemeClr val="tx1">
                    <a:lumMod val="50000"/>
                  </a:schemeClr>
                </a:solidFill>
                <a:latin typeface="Avenir Light"/>
              </a:rPr>
              <a:t>These are seen as “hard words”, even if it’s a familiar word like hospital. </a:t>
            </a:r>
          </a:p>
          <a:p>
            <a:pPr lvl="2">
              <a:lnSpc>
                <a:spcPct val="110000"/>
              </a:lnSpc>
              <a:spcAft>
                <a:spcPts val="1200"/>
              </a:spcAft>
            </a:pPr>
            <a:r>
              <a:rPr lang="en-US" sz="1900">
                <a:solidFill>
                  <a:schemeClr val="tx1">
                    <a:lumMod val="50000"/>
                  </a:schemeClr>
                </a:solidFill>
                <a:latin typeface="Avenir Light"/>
              </a:rPr>
              <a:t>If they’re recognizable to your audience, keep them in the final text, but remove them for the scan. </a:t>
            </a:r>
          </a:p>
          <a:p>
            <a:pPr lvl="1">
              <a:lnSpc>
                <a:spcPct val="110000"/>
              </a:lnSpc>
              <a:spcAft>
                <a:spcPts val="0"/>
              </a:spcAft>
            </a:pPr>
            <a:r>
              <a:rPr lang="en-US" sz="1900" b="1">
                <a:solidFill>
                  <a:schemeClr val="accent6"/>
                </a:solidFill>
                <a:latin typeface="Avenir Light"/>
              </a:rPr>
              <a:t>Test individual sections/sentence at a time </a:t>
            </a:r>
            <a:r>
              <a:rPr lang="en-US" sz="1900">
                <a:solidFill>
                  <a:schemeClr val="accent5"/>
                </a:solidFill>
                <a:latin typeface="Avenir Light"/>
              </a:rPr>
              <a:t>(This also helps you identify which areas may need editing</a:t>
            </a:r>
            <a:r>
              <a:rPr lang="en-US" sz="1400">
                <a:solidFill>
                  <a:schemeClr val="accent5"/>
                </a:solidFill>
              </a:rPr>
              <a:t>.) </a:t>
            </a:r>
            <a:endParaRPr lang="en-US" sz="1900" b="1">
              <a:solidFill>
                <a:schemeClr val="accent5"/>
              </a:solidFill>
              <a:latin typeface="Avenir Light"/>
            </a:endParaRPr>
          </a:p>
          <a:p>
            <a:pPr lvl="2">
              <a:lnSpc>
                <a:spcPct val="110000"/>
              </a:lnSpc>
              <a:spcAft>
                <a:spcPts val="0"/>
              </a:spcAft>
            </a:pPr>
            <a:r>
              <a:rPr lang="en-US" sz="1900">
                <a:solidFill>
                  <a:schemeClr val="tx1">
                    <a:lumMod val="50000"/>
                  </a:schemeClr>
                </a:solidFill>
                <a:latin typeface="Avenir Light"/>
              </a:rPr>
              <a:t>The grade level score is an average of the complete text. </a:t>
            </a:r>
          </a:p>
          <a:p>
            <a:pPr marL="1538288" lvl="3" indent="-277813">
              <a:lnSpc>
                <a:spcPct val="110000"/>
              </a:lnSpc>
              <a:spcAft>
                <a:spcPts val="0"/>
              </a:spcAft>
            </a:pPr>
            <a:r>
              <a:rPr lang="en-US" sz="1900">
                <a:solidFill>
                  <a:schemeClr val="accent5"/>
                </a:solidFill>
                <a:latin typeface="Avenir Light"/>
              </a:rPr>
              <a:t>For example, one sentence could have a 5</a:t>
            </a:r>
            <a:r>
              <a:rPr lang="en-US" sz="1900" baseline="30000">
                <a:solidFill>
                  <a:schemeClr val="accent5"/>
                </a:solidFill>
                <a:latin typeface="Avenir Light"/>
              </a:rPr>
              <a:t>th</a:t>
            </a:r>
            <a:r>
              <a:rPr lang="en-US" sz="1900">
                <a:solidFill>
                  <a:schemeClr val="accent5"/>
                </a:solidFill>
                <a:latin typeface="Avenir Light"/>
              </a:rPr>
              <a:t> grade reading level and another sentence might have an 11</a:t>
            </a:r>
            <a:r>
              <a:rPr lang="en-US" sz="1900" baseline="30000">
                <a:solidFill>
                  <a:schemeClr val="accent5"/>
                </a:solidFill>
                <a:latin typeface="Avenir Light"/>
              </a:rPr>
              <a:t>th</a:t>
            </a:r>
            <a:r>
              <a:rPr lang="en-US" sz="1900">
                <a:solidFill>
                  <a:schemeClr val="accent5"/>
                </a:solidFill>
                <a:latin typeface="Avenir Light"/>
              </a:rPr>
              <a:t> grade reading level, which may result in the overall score of this paragraph being at an 8</a:t>
            </a:r>
            <a:r>
              <a:rPr lang="en-US" sz="1900" baseline="30000">
                <a:solidFill>
                  <a:schemeClr val="accent5"/>
                </a:solidFill>
                <a:latin typeface="Avenir Light"/>
              </a:rPr>
              <a:t>th</a:t>
            </a:r>
            <a:r>
              <a:rPr lang="en-US" sz="1900">
                <a:solidFill>
                  <a:schemeClr val="accent5"/>
                </a:solidFill>
                <a:latin typeface="Avenir Light"/>
              </a:rPr>
              <a:t> grade level. </a:t>
            </a:r>
            <a:endParaRPr lang="en-US" sz="1400">
              <a:solidFill>
                <a:schemeClr val="accent5"/>
              </a:solidFill>
            </a:endParaRPr>
          </a:p>
        </p:txBody>
      </p:sp>
      <p:sp>
        <p:nvSpPr>
          <p:cNvPr id="3" name="Slide Number Placeholder 2">
            <a:extLst>
              <a:ext uri="{FF2B5EF4-FFF2-40B4-BE49-F238E27FC236}">
                <a16:creationId xmlns:a16="http://schemas.microsoft.com/office/drawing/2014/main" id="{F9978D4C-0C3E-4A7C-8226-8B4BB84564E1}"/>
              </a:ext>
            </a:extLst>
          </p:cNvPr>
          <p:cNvSpPr>
            <a:spLocks noGrp="1"/>
          </p:cNvSpPr>
          <p:nvPr>
            <p:ph type="sldNum" sz="quarter" idx="12"/>
          </p:nvPr>
        </p:nvSpPr>
        <p:spPr/>
        <p:txBody>
          <a:bodyPr/>
          <a:lstStyle/>
          <a:p>
            <a:fld id="{CFBA6597-D7DA-DC49-90B6-6291F05CD5D3}" type="slidenum">
              <a:rPr lang="en-US" smtClean="0"/>
              <a:t>44</a:t>
            </a:fld>
            <a:endParaRPr lang="en-US"/>
          </a:p>
        </p:txBody>
      </p:sp>
    </p:spTree>
    <p:extLst>
      <p:ext uri="{BB962C8B-B14F-4D97-AF65-F5344CB8AC3E}">
        <p14:creationId xmlns:p14="http://schemas.microsoft.com/office/powerpoint/2010/main" val="33553385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900+ Chalkboard Background Images: Download HD Backgrounds on Unsplash">
            <a:extLst>
              <a:ext uri="{FF2B5EF4-FFF2-40B4-BE49-F238E27FC236}">
                <a16:creationId xmlns:a16="http://schemas.microsoft.com/office/drawing/2014/main" id="{C44B0A82-071F-427F-BE01-8B5525465C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13"/>
          <a:stretch/>
        </p:blipFill>
        <p:spPr bwMode="auto">
          <a:xfrm>
            <a:off x="3312" y="1100160"/>
            <a:ext cx="9144000" cy="577568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D3EEB64F-5294-4726-A56B-FF6E7C068D9E}"/>
              </a:ext>
            </a:extLst>
          </p:cNvPr>
          <p:cNvSpPr/>
          <p:nvPr/>
        </p:nvSpPr>
        <p:spPr>
          <a:xfrm>
            <a:off x="1866355" y="4847177"/>
            <a:ext cx="561860" cy="486664"/>
          </a:xfrm>
          <a:prstGeom prst="rect">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436A6FAD-7F0D-4F1A-AAAD-9281C3C1FE72}"/>
              </a:ext>
            </a:extLst>
          </p:cNvPr>
          <p:cNvSpPr/>
          <p:nvPr/>
        </p:nvSpPr>
        <p:spPr>
          <a:xfrm>
            <a:off x="1866355" y="3398619"/>
            <a:ext cx="561860" cy="486664"/>
          </a:xfrm>
          <a:prstGeom prst="rect">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Content Placeholder 3">
            <a:extLst>
              <a:ext uri="{FF2B5EF4-FFF2-40B4-BE49-F238E27FC236}">
                <a16:creationId xmlns:a16="http://schemas.microsoft.com/office/drawing/2014/main" id="{4BB9A115-95FC-40F5-96E4-2AD166477AF7}"/>
              </a:ext>
            </a:extLst>
          </p:cNvPr>
          <p:cNvSpPr txBox="1">
            <a:spLocks/>
          </p:cNvSpPr>
          <p:nvPr/>
        </p:nvSpPr>
        <p:spPr>
          <a:xfrm>
            <a:off x="586535" y="1760696"/>
            <a:ext cx="8100262" cy="1751097"/>
          </a:xfrm>
          <a:prstGeom prst="rect">
            <a:avLst/>
          </a:prstGeom>
        </p:spPr>
        <p:txBody>
          <a:bodyPr vert="horz" lIns="0" tIns="0" rIns="0" bIns="0" rtlCol="0">
            <a:norm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b="0" i="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b="0" i="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b="0" i="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b="0" i="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b="0" i="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marR="0" lvl="0" indent="0" algn="l" defTabSz="457200" rtl="0" eaLnBrk="1" fontAlgn="auto" latinLnBrk="0" hangingPunct="1">
              <a:lnSpc>
                <a:spcPct val="150000"/>
              </a:lnSpc>
              <a:spcBef>
                <a:spcPts val="0"/>
              </a:spcBef>
              <a:spcAft>
                <a:spcPts val="1000"/>
              </a:spcAft>
              <a:buClr>
                <a:srgbClr val="808080">
                  <a:lumMod val="75000"/>
                </a:srgbClr>
              </a:buClr>
              <a:buSzPct val="100000"/>
              <a:buFont typeface="Wingdings" panose="05000000000000000000" pitchFamily="2" charset="2"/>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What is NOT an example of plain language? </a:t>
            </a:r>
          </a:p>
          <a:p>
            <a:pPr marL="0" marR="0" lvl="0" indent="0" algn="l" defTabSz="457200" rtl="0" eaLnBrk="1" fontAlgn="auto" latinLnBrk="0" hangingPunct="1">
              <a:lnSpc>
                <a:spcPct val="150000"/>
              </a:lnSpc>
              <a:spcBef>
                <a:spcPts val="0"/>
              </a:spcBef>
              <a:spcAft>
                <a:spcPts val="1000"/>
              </a:spcAft>
              <a:buClr>
                <a:srgbClr val="808080">
                  <a:lumMod val="75000"/>
                </a:srgbClr>
              </a:buClr>
              <a:buSzPct val="100000"/>
              <a:buFont typeface="Wingdings" panose="05000000000000000000" pitchFamily="2" charset="2"/>
              <a:buNone/>
              <a:tabLst/>
              <a:defRPr/>
            </a:pPr>
            <a:endParaRPr kumimoji="0" lang="en-US" sz="2500" b="0" i="0" u="none" strike="noStrike" kern="1200" cap="none" spc="0" normalizeH="0" baseline="0" noProof="0">
              <a:ln>
                <a:noFill/>
              </a:ln>
              <a:solidFill>
                <a:prstClr val="white"/>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CFF6BB5A-C6FA-42DB-8995-8976D48780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BA6597-D7DA-DC49-90B6-6291F05CD5D3}" type="slidenum">
              <a:rPr kumimoji="0" lang="en-US" sz="1200" b="0" i="0" u="none" strike="noStrike" kern="1200" cap="none" spc="0" normalizeH="0" baseline="0" noProof="0" smtClean="0">
                <a:ln>
                  <a:noFill/>
                </a:ln>
                <a:solidFill>
                  <a:srgbClr val="808080">
                    <a:lumMod val="60000"/>
                    <a:lumOff val="40000"/>
                  </a:srgbClr>
                </a:solidFill>
                <a:effectLst/>
                <a:uLnTx/>
                <a:uFillTx/>
                <a:latin typeface="Avenir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808080">
                  <a:lumMod val="60000"/>
                  <a:lumOff val="40000"/>
                </a:srgbClr>
              </a:solidFill>
              <a:effectLst/>
              <a:uLnTx/>
              <a:uFillTx/>
              <a:latin typeface="Avenir Light"/>
              <a:ea typeface="+mn-ea"/>
              <a:cs typeface="+mn-cs"/>
            </a:endParaRPr>
          </a:p>
        </p:txBody>
      </p:sp>
      <p:sp>
        <p:nvSpPr>
          <p:cNvPr id="8" name="Title 1">
            <a:extLst>
              <a:ext uri="{FF2B5EF4-FFF2-40B4-BE49-F238E27FC236}">
                <a16:creationId xmlns:a16="http://schemas.microsoft.com/office/drawing/2014/main" id="{8BE795A0-89BB-5E4C-1144-C0D770DE875A}"/>
              </a:ext>
            </a:extLst>
          </p:cNvPr>
          <p:cNvSpPr>
            <a:spLocks noGrp="1"/>
          </p:cNvSpPr>
          <p:nvPr>
            <p:ph type="title"/>
          </p:nvPr>
        </p:nvSpPr>
        <p:spPr>
          <a:xfrm>
            <a:off x="268464" y="269002"/>
            <a:ext cx="4831443" cy="741362"/>
          </a:xfrm>
        </p:spPr>
        <p:txBody>
          <a:bodyPr/>
          <a:lstStyle/>
          <a:p>
            <a:r>
              <a:rPr lang="en-US" b="0"/>
              <a:t>Health </a:t>
            </a:r>
            <a:r>
              <a:rPr lang="en-US"/>
              <a:t>Literacy</a:t>
            </a:r>
            <a:br>
              <a:rPr lang="en-US" b="0"/>
            </a:br>
            <a:r>
              <a:rPr lang="en-US" b="0"/>
              <a:t>- Check Understanding</a:t>
            </a:r>
          </a:p>
        </p:txBody>
      </p:sp>
      <p:sp>
        <p:nvSpPr>
          <p:cNvPr id="2" name="Rectangle 1">
            <a:extLst>
              <a:ext uri="{FF2B5EF4-FFF2-40B4-BE49-F238E27FC236}">
                <a16:creationId xmlns:a16="http://schemas.microsoft.com/office/drawing/2014/main" id="{44F70A10-C1A1-A4EC-CFF1-05A94E711BDB}"/>
              </a:ext>
            </a:extLst>
          </p:cNvPr>
          <p:cNvSpPr/>
          <p:nvPr/>
        </p:nvSpPr>
        <p:spPr>
          <a:xfrm>
            <a:off x="1866355" y="4122107"/>
            <a:ext cx="561860" cy="486664"/>
          </a:xfrm>
          <a:prstGeom prst="rect">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1663447A-0E78-70C9-CB7A-1AD5A321C4AE}"/>
              </a:ext>
            </a:extLst>
          </p:cNvPr>
          <p:cNvSpPr/>
          <p:nvPr/>
        </p:nvSpPr>
        <p:spPr>
          <a:xfrm>
            <a:off x="1876822" y="5583090"/>
            <a:ext cx="561860" cy="486664"/>
          </a:xfrm>
          <a:prstGeom prst="rect">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7F5E349A-E0E6-4D6B-D98F-1F8440096DC3}"/>
              </a:ext>
            </a:extLst>
          </p:cNvPr>
          <p:cNvSpPr txBox="1"/>
          <p:nvPr/>
        </p:nvSpPr>
        <p:spPr>
          <a:xfrm>
            <a:off x="2786330" y="4213315"/>
            <a:ext cx="5997283"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chemeClr val="bg1"/>
                </a:solidFill>
                <a:latin typeface="Arial Rounded MT Bold" panose="020F0704030504030204" pitchFamily="34" charset="0"/>
                <a:cs typeface="Avenir Light"/>
              </a:rPr>
              <a:t>Using passive voice</a:t>
            </a:r>
            <a:endParaRPr kumimoji="0" lang="en-US" sz="2400" b="0" i="0" u="none" strike="noStrike" kern="1200" cap="none" spc="0" normalizeH="0" baseline="0" noProof="0">
              <a:ln>
                <a:noFill/>
              </a:ln>
              <a:solidFill>
                <a:schemeClr val="bg1"/>
              </a:solidFill>
              <a:effectLst/>
              <a:uLnTx/>
              <a:uFillTx/>
              <a:latin typeface="Arial Rounded MT Bold" panose="020F0704030504030204" pitchFamily="34" charset="0"/>
              <a:ea typeface="+mn-ea"/>
              <a:cs typeface="Avenir Light"/>
            </a:endParaRPr>
          </a:p>
        </p:txBody>
      </p:sp>
      <p:sp>
        <p:nvSpPr>
          <p:cNvPr id="12" name="TextBox 11">
            <a:extLst>
              <a:ext uri="{FF2B5EF4-FFF2-40B4-BE49-F238E27FC236}">
                <a16:creationId xmlns:a16="http://schemas.microsoft.com/office/drawing/2014/main" id="{863D8EB0-69EF-449C-941B-5501484F1EB2}"/>
              </a:ext>
            </a:extLst>
          </p:cNvPr>
          <p:cNvSpPr txBox="1"/>
          <p:nvPr/>
        </p:nvSpPr>
        <p:spPr>
          <a:xfrm>
            <a:off x="2786330" y="3502697"/>
            <a:ext cx="6188541"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Arial Rounded MT Bold" panose="020F0704030504030204" pitchFamily="34" charset="0"/>
                <a:ea typeface="+mn-ea"/>
                <a:cs typeface="Avenir Light"/>
              </a:rPr>
              <a:t>Using simple and familiar words</a:t>
            </a:r>
          </a:p>
        </p:txBody>
      </p:sp>
      <p:sp>
        <p:nvSpPr>
          <p:cNvPr id="3" name="TextBox 2">
            <a:extLst>
              <a:ext uri="{FF2B5EF4-FFF2-40B4-BE49-F238E27FC236}">
                <a16:creationId xmlns:a16="http://schemas.microsoft.com/office/drawing/2014/main" id="{0C2132AB-81E4-F4B6-40D5-96622AD7499A}"/>
              </a:ext>
            </a:extLst>
          </p:cNvPr>
          <p:cNvSpPr txBox="1"/>
          <p:nvPr/>
        </p:nvSpPr>
        <p:spPr>
          <a:xfrm>
            <a:off x="2762272" y="4905843"/>
            <a:ext cx="6630543"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chemeClr val="bg1"/>
                </a:solidFill>
                <a:latin typeface="Arial Rounded MT Bold" panose="020F0704030504030204" pitchFamily="34" charset="0"/>
                <a:cs typeface="Avenir Light"/>
              </a:rPr>
              <a:t>Using short sentences and paragraphs</a:t>
            </a:r>
            <a:endParaRPr kumimoji="0" lang="en-US" sz="2400" b="0" i="0" u="none" strike="noStrike" kern="1200" cap="none" spc="0" normalizeH="0" baseline="0" noProof="0">
              <a:ln>
                <a:noFill/>
              </a:ln>
              <a:solidFill>
                <a:schemeClr val="bg1"/>
              </a:solidFill>
              <a:effectLst/>
              <a:uLnTx/>
              <a:uFillTx/>
              <a:latin typeface="Arial Rounded MT Bold" panose="020F0704030504030204" pitchFamily="34" charset="0"/>
              <a:ea typeface="+mn-ea"/>
              <a:cs typeface="Avenir Light"/>
            </a:endParaRPr>
          </a:p>
        </p:txBody>
      </p:sp>
      <p:sp>
        <p:nvSpPr>
          <p:cNvPr id="16" name="TextBox 15">
            <a:extLst>
              <a:ext uri="{FF2B5EF4-FFF2-40B4-BE49-F238E27FC236}">
                <a16:creationId xmlns:a16="http://schemas.microsoft.com/office/drawing/2014/main" id="{D01F6CD4-A00C-00DF-3F98-CD37BE423249}"/>
              </a:ext>
            </a:extLst>
          </p:cNvPr>
          <p:cNvSpPr txBox="1"/>
          <p:nvPr/>
        </p:nvSpPr>
        <p:spPr>
          <a:xfrm>
            <a:off x="2684185" y="5443569"/>
            <a:ext cx="4638674" cy="8309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a:solidFill>
                  <a:schemeClr val="bg1"/>
                </a:solidFill>
                <a:latin typeface="Arial Rounded MT Bold" panose="020F0704030504030204" pitchFamily="34" charset="0"/>
                <a:cs typeface="Avenir Light"/>
              </a:rPr>
              <a:t>Giving important information first </a:t>
            </a:r>
            <a:endParaRPr kumimoji="0" lang="en-US" sz="2400" b="0" i="0" u="none" strike="noStrike" kern="1200" cap="none" spc="0" normalizeH="0" baseline="0" noProof="0">
              <a:ln>
                <a:noFill/>
              </a:ln>
              <a:solidFill>
                <a:schemeClr val="bg1"/>
              </a:solidFill>
              <a:effectLst/>
              <a:uLnTx/>
              <a:uFillTx/>
              <a:latin typeface="Arial Rounded MT Bold" panose="020F0704030504030204" pitchFamily="34" charset="0"/>
              <a:ea typeface="+mn-ea"/>
              <a:cs typeface="Avenir Light"/>
            </a:endParaRPr>
          </a:p>
        </p:txBody>
      </p:sp>
      <p:pic>
        <p:nvPicPr>
          <p:cNvPr id="9" name="Picture 8">
            <a:extLst>
              <a:ext uri="{FF2B5EF4-FFF2-40B4-BE49-F238E27FC236}">
                <a16:creationId xmlns:a16="http://schemas.microsoft.com/office/drawing/2014/main" id="{33A1BE87-A896-B5AD-08B3-21D537259A0D}"/>
              </a:ext>
            </a:extLst>
          </p:cNvPr>
          <p:cNvPicPr>
            <a:picLocks noChangeAspect="1"/>
          </p:cNvPicPr>
          <p:nvPr/>
        </p:nvPicPr>
        <p:blipFill rotWithShape="1">
          <a:blip r:embed="rId4"/>
          <a:srcRect l="61328" t="1520" r="15111" b="6480"/>
          <a:stretch/>
        </p:blipFill>
        <p:spPr>
          <a:xfrm>
            <a:off x="7638142" y="5558662"/>
            <a:ext cx="1535199" cy="1238513"/>
          </a:xfrm>
          <a:prstGeom prst="rect">
            <a:avLst/>
          </a:prstGeom>
        </p:spPr>
      </p:pic>
    </p:spTree>
    <p:extLst>
      <p:ext uri="{BB962C8B-B14F-4D97-AF65-F5344CB8AC3E}">
        <p14:creationId xmlns:p14="http://schemas.microsoft.com/office/powerpoint/2010/main" val="3258474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5A151-5326-4D74-8A4B-4445C26DB2BF}"/>
              </a:ext>
            </a:extLst>
          </p:cNvPr>
          <p:cNvSpPr>
            <a:spLocks noGrp="1"/>
          </p:cNvSpPr>
          <p:nvPr>
            <p:ph type="title"/>
          </p:nvPr>
        </p:nvSpPr>
        <p:spPr/>
        <p:txBody>
          <a:bodyPr/>
          <a:lstStyle/>
          <a:p>
            <a:r>
              <a:rPr lang="en-US" b="0"/>
              <a:t>answer check</a:t>
            </a:r>
          </a:p>
        </p:txBody>
      </p:sp>
      <p:pic>
        <p:nvPicPr>
          <p:cNvPr id="13" name="Picture 4" descr="900+ Chalkboard Background Images: Download HD Backgrounds on Unsplash">
            <a:extLst>
              <a:ext uri="{FF2B5EF4-FFF2-40B4-BE49-F238E27FC236}">
                <a16:creationId xmlns:a16="http://schemas.microsoft.com/office/drawing/2014/main" id="{B9704551-7FEE-4123-BD9E-43389A70D9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13"/>
          <a:stretch/>
        </p:blipFill>
        <p:spPr bwMode="auto">
          <a:xfrm>
            <a:off x="0" y="1082316"/>
            <a:ext cx="9144000" cy="577568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F16D029C-FFF8-421A-A8D1-E5F5D47423C0}"/>
              </a:ext>
            </a:extLst>
          </p:cNvPr>
          <p:cNvSpPr/>
          <p:nvPr/>
        </p:nvSpPr>
        <p:spPr>
          <a:xfrm>
            <a:off x="3070445" y="3392669"/>
            <a:ext cx="561860" cy="486664"/>
          </a:xfrm>
          <a:prstGeom prst="rect">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5" name="Picture 4" descr="White checkmark icon - Free white check mark icons">
            <a:extLst>
              <a:ext uri="{FF2B5EF4-FFF2-40B4-BE49-F238E27FC236}">
                <a16:creationId xmlns:a16="http://schemas.microsoft.com/office/drawing/2014/main" id="{781D33D3-6871-43B8-9A1E-EBCFCBAD6020}"/>
              </a:ext>
            </a:extLst>
          </p:cNvPr>
          <p:cNvPicPr>
            <a:picLocks noChangeAspect="1" noChangeArrowheads="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108778" y="3246427"/>
            <a:ext cx="561860" cy="56186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0B2CEC5-BC22-44B1-8612-2F314EB9EE9C}"/>
              </a:ext>
            </a:extLst>
          </p:cNvPr>
          <p:cNvSpPr txBox="1"/>
          <p:nvPr/>
        </p:nvSpPr>
        <p:spPr>
          <a:xfrm>
            <a:off x="3896906" y="3325335"/>
            <a:ext cx="4713694"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a:solidFill>
                  <a:srgbClr val="95AF39">
                    <a:lumMod val="60000"/>
                    <a:lumOff val="40000"/>
                  </a:srgbClr>
                </a:solidFill>
                <a:latin typeface="Arial Rounded MT Bold" panose="020F0704030504030204" pitchFamily="34" charset="0"/>
                <a:cs typeface="Avenir Light"/>
              </a:rPr>
              <a:t>Using Passive Voice</a:t>
            </a:r>
            <a:r>
              <a:rPr kumimoji="0" lang="en-US" sz="3600" b="0" i="0" u="none" strike="noStrike" kern="1200" cap="none" spc="0" normalizeH="0" baseline="0" noProof="0">
                <a:ln>
                  <a:noFill/>
                </a:ln>
                <a:solidFill>
                  <a:prstClr val="white"/>
                </a:solidFill>
                <a:effectLst/>
                <a:uLnTx/>
                <a:uFillTx/>
                <a:latin typeface="Arial Rounded MT Bold" panose="020F0704030504030204" pitchFamily="34" charset="0"/>
                <a:ea typeface="+mn-ea"/>
                <a:cs typeface="Avenir Light"/>
              </a:rPr>
              <a:t> </a:t>
            </a:r>
          </a:p>
        </p:txBody>
      </p:sp>
      <p:sp>
        <p:nvSpPr>
          <p:cNvPr id="3" name="Slide Number Placeholder 2">
            <a:extLst>
              <a:ext uri="{FF2B5EF4-FFF2-40B4-BE49-F238E27FC236}">
                <a16:creationId xmlns:a16="http://schemas.microsoft.com/office/drawing/2014/main" id="{3BB87ABF-C88F-4721-BA2B-A59063BFC6B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BA6597-D7DA-DC49-90B6-6291F05CD5D3}" type="slidenum">
              <a:rPr kumimoji="0" lang="en-US" sz="1200" b="0" i="0" u="none" strike="noStrike" kern="1200" cap="none" spc="0" normalizeH="0" baseline="0" noProof="0" smtClean="0">
                <a:ln>
                  <a:noFill/>
                </a:ln>
                <a:solidFill>
                  <a:srgbClr val="808080">
                    <a:lumMod val="60000"/>
                    <a:lumOff val="40000"/>
                  </a:srgbClr>
                </a:solidFill>
                <a:effectLst/>
                <a:uLnTx/>
                <a:uFillTx/>
                <a:latin typeface="Avenir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808080">
                  <a:lumMod val="60000"/>
                  <a:lumOff val="40000"/>
                </a:srgbClr>
              </a:solidFill>
              <a:effectLst/>
              <a:uLnTx/>
              <a:uFillTx/>
              <a:latin typeface="Avenir Light"/>
              <a:ea typeface="+mn-ea"/>
              <a:cs typeface="+mn-cs"/>
            </a:endParaRPr>
          </a:p>
        </p:txBody>
      </p:sp>
    </p:spTree>
    <p:extLst>
      <p:ext uri="{BB962C8B-B14F-4D97-AF65-F5344CB8AC3E}">
        <p14:creationId xmlns:p14="http://schemas.microsoft.com/office/powerpoint/2010/main" val="3718578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8947E-E1A0-4B14-AFF1-8F2BC57A1DCC}"/>
              </a:ext>
            </a:extLst>
          </p:cNvPr>
          <p:cNvSpPr>
            <a:spLocks noGrp="1"/>
          </p:cNvSpPr>
          <p:nvPr>
            <p:ph type="title"/>
          </p:nvPr>
        </p:nvSpPr>
        <p:spPr/>
        <p:txBody>
          <a:bodyPr/>
          <a:lstStyle/>
          <a:p>
            <a:r>
              <a:rPr lang="en-US"/>
              <a:t>Beyond Readability: Promoting Engagement</a:t>
            </a:r>
          </a:p>
        </p:txBody>
      </p:sp>
      <p:sp>
        <p:nvSpPr>
          <p:cNvPr id="3" name="Text Placeholder 2">
            <a:extLst>
              <a:ext uri="{FF2B5EF4-FFF2-40B4-BE49-F238E27FC236}">
                <a16:creationId xmlns:a16="http://schemas.microsoft.com/office/drawing/2014/main" id="{C92D669C-75CD-438B-8EC2-69300C3CA5B8}"/>
              </a:ext>
            </a:extLst>
          </p:cNvPr>
          <p:cNvSpPr>
            <a:spLocks noGrp="1"/>
          </p:cNvSpPr>
          <p:nvPr>
            <p:ph type="body" sz="quarter" idx="13"/>
          </p:nvPr>
        </p:nvSpPr>
        <p:spPr>
          <a:xfrm>
            <a:off x="575130" y="1369786"/>
            <a:ext cx="7993741" cy="589641"/>
          </a:xfrm>
        </p:spPr>
        <p:txBody>
          <a:bodyPr/>
          <a:lstStyle/>
          <a:p>
            <a:pPr marL="344487" lvl="1" indent="0" algn="ctr">
              <a:lnSpc>
                <a:spcPct val="100000"/>
              </a:lnSpc>
              <a:buNone/>
            </a:pPr>
            <a:r>
              <a:rPr lang="en-US" b="1">
                <a:solidFill>
                  <a:schemeClr val="tx2"/>
                </a:solidFill>
              </a:rPr>
              <a:t>Understanding ≠  Behavior Change</a:t>
            </a:r>
          </a:p>
          <a:p>
            <a:pPr marL="344487" lvl="1" indent="0" algn="ctr">
              <a:lnSpc>
                <a:spcPct val="100000"/>
              </a:lnSpc>
              <a:buNone/>
            </a:pPr>
            <a:r>
              <a:rPr lang="en-US" sz="1800">
                <a:solidFill>
                  <a:schemeClr val="tx1">
                    <a:lumMod val="50000"/>
                  </a:schemeClr>
                </a:solidFill>
              </a:rPr>
              <a:t>Information alone does not lead to action. To promote actionable health literacy, the information should also be relevant, accessible, and compelling. These strategies promote engagement. </a:t>
            </a:r>
          </a:p>
        </p:txBody>
      </p:sp>
      <p:graphicFrame>
        <p:nvGraphicFramePr>
          <p:cNvPr id="6" name="Diagram 5">
            <a:extLst>
              <a:ext uri="{FF2B5EF4-FFF2-40B4-BE49-F238E27FC236}">
                <a16:creationId xmlns:a16="http://schemas.microsoft.com/office/drawing/2014/main" id="{95D5F59A-086A-4315-8320-5348767BDB1B}"/>
              </a:ext>
            </a:extLst>
          </p:cNvPr>
          <p:cNvGraphicFramePr/>
          <p:nvPr>
            <p:extLst>
              <p:ext uri="{D42A27DB-BD31-4B8C-83A1-F6EECF244321}">
                <p14:modId xmlns:p14="http://schemas.microsoft.com/office/powerpoint/2010/main" val="2949525604"/>
              </p:ext>
            </p:extLst>
          </p:nvPr>
        </p:nvGraphicFramePr>
        <p:xfrm>
          <a:off x="372980" y="3059921"/>
          <a:ext cx="8398041" cy="36390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60CA9C2B-BA68-4722-A6AC-7E323C3120FE}"/>
              </a:ext>
            </a:extLst>
          </p:cNvPr>
          <p:cNvSpPr txBox="1"/>
          <p:nvPr/>
        </p:nvSpPr>
        <p:spPr>
          <a:xfrm>
            <a:off x="905378" y="4385101"/>
            <a:ext cx="1323473" cy="923330"/>
          </a:xfrm>
          <a:prstGeom prst="rect">
            <a:avLst/>
          </a:prstGeom>
          <a:noFill/>
        </p:spPr>
        <p:txBody>
          <a:bodyPr wrap="square" lIns="0" tIns="0" rIns="0" bIns="0" rtlCol="0">
            <a:spAutoFit/>
          </a:bodyPr>
          <a:lstStyle/>
          <a:p>
            <a:pPr algn="ctr"/>
            <a:r>
              <a:rPr lang="en-US" sz="2000">
                <a:solidFill>
                  <a:schemeClr val="bg1"/>
                </a:solidFill>
                <a:latin typeface="+mj-lt"/>
                <a:cs typeface="Avenir Light"/>
              </a:rPr>
              <a:t>Create catchy soundbites</a:t>
            </a:r>
          </a:p>
        </p:txBody>
      </p:sp>
      <p:sp>
        <p:nvSpPr>
          <p:cNvPr id="8" name="TextBox 7">
            <a:extLst>
              <a:ext uri="{FF2B5EF4-FFF2-40B4-BE49-F238E27FC236}">
                <a16:creationId xmlns:a16="http://schemas.microsoft.com/office/drawing/2014/main" id="{374D69D3-0FDB-46B9-BB5A-B16B49895052}"/>
              </a:ext>
            </a:extLst>
          </p:cNvPr>
          <p:cNvSpPr txBox="1"/>
          <p:nvPr/>
        </p:nvSpPr>
        <p:spPr>
          <a:xfrm>
            <a:off x="4767070" y="4385101"/>
            <a:ext cx="1612234" cy="923330"/>
          </a:xfrm>
          <a:prstGeom prst="rect">
            <a:avLst/>
          </a:prstGeom>
          <a:noFill/>
        </p:spPr>
        <p:txBody>
          <a:bodyPr wrap="square" lIns="0" tIns="0" rIns="0" bIns="0" rtlCol="0">
            <a:spAutoFit/>
          </a:bodyPr>
          <a:lstStyle/>
          <a:p>
            <a:pPr algn="ctr"/>
            <a:r>
              <a:rPr lang="en-US" sz="2000">
                <a:solidFill>
                  <a:schemeClr val="bg1"/>
                </a:solidFill>
                <a:latin typeface="+mj-lt"/>
                <a:cs typeface="Avenir Light"/>
              </a:rPr>
              <a:t>Use humor and entertainment</a:t>
            </a:r>
          </a:p>
        </p:txBody>
      </p:sp>
      <p:sp>
        <p:nvSpPr>
          <p:cNvPr id="9" name="TextBox 8">
            <a:extLst>
              <a:ext uri="{FF2B5EF4-FFF2-40B4-BE49-F238E27FC236}">
                <a16:creationId xmlns:a16="http://schemas.microsoft.com/office/drawing/2014/main" id="{7A1A781C-F89C-4B60-9EC7-83BDE063BF22}"/>
              </a:ext>
            </a:extLst>
          </p:cNvPr>
          <p:cNvSpPr txBox="1"/>
          <p:nvPr/>
        </p:nvSpPr>
        <p:spPr>
          <a:xfrm>
            <a:off x="2821403" y="5631589"/>
            <a:ext cx="1443790" cy="923330"/>
          </a:xfrm>
          <a:prstGeom prst="rect">
            <a:avLst/>
          </a:prstGeom>
          <a:noFill/>
        </p:spPr>
        <p:txBody>
          <a:bodyPr wrap="square" lIns="0" tIns="0" rIns="0" bIns="0" rtlCol="0">
            <a:spAutoFit/>
          </a:bodyPr>
          <a:lstStyle/>
          <a:p>
            <a:pPr algn="ctr"/>
            <a:r>
              <a:rPr lang="en-US" sz="2000">
                <a:solidFill>
                  <a:schemeClr val="bg1"/>
                </a:solidFill>
                <a:latin typeface="+mj-lt"/>
                <a:cs typeface="Avenir Light"/>
              </a:rPr>
              <a:t>Use visuals that stand on their own</a:t>
            </a:r>
          </a:p>
        </p:txBody>
      </p:sp>
      <p:sp>
        <p:nvSpPr>
          <p:cNvPr id="10" name="TextBox 9">
            <a:extLst>
              <a:ext uri="{FF2B5EF4-FFF2-40B4-BE49-F238E27FC236}">
                <a16:creationId xmlns:a16="http://schemas.microsoft.com/office/drawing/2014/main" id="{15D54E0A-5475-4FF0-A25B-8872B1823C46}"/>
              </a:ext>
            </a:extLst>
          </p:cNvPr>
          <p:cNvSpPr txBox="1"/>
          <p:nvPr/>
        </p:nvSpPr>
        <p:spPr>
          <a:xfrm>
            <a:off x="4689414" y="3196533"/>
            <a:ext cx="1767545" cy="615553"/>
          </a:xfrm>
          <a:prstGeom prst="rect">
            <a:avLst/>
          </a:prstGeom>
          <a:noFill/>
        </p:spPr>
        <p:txBody>
          <a:bodyPr wrap="square" lIns="0" tIns="0" rIns="0" bIns="0" rtlCol="0">
            <a:spAutoFit/>
          </a:bodyPr>
          <a:lstStyle/>
          <a:p>
            <a:pPr algn="ctr"/>
            <a:r>
              <a:rPr lang="en-US" sz="2000">
                <a:solidFill>
                  <a:schemeClr val="bg1"/>
                </a:solidFill>
                <a:latin typeface="+mj-lt"/>
                <a:cs typeface="Avenir Light"/>
              </a:rPr>
              <a:t>Meet people where they are</a:t>
            </a:r>
          </a:p>
        </p:txBody>
      </p:sp>
      <p:sp>
        <p:nvSpPr>
          <p:cNvPr id="11" name="TextBox 10">
            <a:extLst>
              <a:ext uri="{FF2B5EF4-FFF2-40B4-BE49-F238E27FC236}">
                <a16:creationId xmlns:a16="http://schemas.microsoft.com/office/drawing/2014/main" id="{A0DFD38D-B0C1-4AB6-9FF7-749EDF438904}"/>
              </a:ext>
            </a:extLst>
          </p:cNvPr>
          <p:cNvSpPr txBox="1"/>
          <p:nvPr/>
        </p:nvSpPr>
        <p:spPr>
          <a:xfrm>
            <a:off x="4767070" y="5785477"/>
            <a:ext cx="1612234" cy="615553"/>
          </a:xfrm>
          <a:prstGeom prst="rect">
            <a:avLst/>
          </a:prstGeom>
          <a:noFill/>
        </p:spPr>
        <p:txBody>
          <a:bodyPr wrap="square" lIns="0" tIns="0" rIns="0" bIns="0" rtlCol="0">
            <a:spAutoFit/>
          </a:bodyPr>
          <a:lstStyle/>
          <a:p>
            <a:pPr algn="ctr"/>
            <a:r>
              <a:rPr lang="en-US" sz="2000">
                <a:solidFill>
                  <a:schemeClr val="bg1"/>
                </a:solidFill>
                <a:latin typeface="+mj-lt"/>
                <a:cs typeface="Avenir Light"/>
              </a:rPr>
              <a:t>Choose the right images</a:t>
            </a:r>
          </a:p>
        </p:txBody>
      </p:sp>
      <p:sp>
        <p:nvSpPr>
          <p:cNvPr id="4" name="Slide Number Placeholder 3">
            <a:extLst>
              <a:ext uri="{FF2B5EF4-FFF2-40B4-BE49-F238E27FC236}">
                <a16:creationId xmlns:a16="http://schemas.microsoft.com/office/drawing/2014/main" id="{80EA1D1A-ED47-4153-B924-0E199355590C}"/>
              </a:ext>
            </a:extLst>
          </p:cNvPr>
          <p:cNvSpPr>
            <a:spLocks noGrp="1"/>
          </p:cNvSpPr>
          <p:nvPr>
            <p:ph type="sldNum" sz="quarter" idx="12"/>
          </p:nvPr>
        </p:nvSpPr>
        <p:spPr/>
        <p:txBody>
          <a:bodyPr/>
          <a:lstStyle/>
          <a:p>
            <a:fld id="{CFBA6597-D7DA-DC49-90B6-6291F05CD5D3}" type="slidenum">
              <a:rPr lang="en-US" smtClean="0"/>
              <a:t>47</a:t>
            </a:fld>
            <a:endParaRPr lang="en-US"/>
          </a:p>
        </p:txBody>
      </p:sp>
    </p:spTree>
    <p:extLst>
      <p:ext uri="{BB962C8B-B14F-4D97-AF65-F5344CB8AC3E}">
        <p14:creationId xmlns:p14="http://schemas.microsoft.com/office/powerpoint/2010/main" val="32688312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E9DC6-43A1-409B-8931-DEFD3ACCB8E8}"/>
              </a:ext>
            </a:extLst>
          </p:cNvPr>
          <p:cNvSpPr>
            <a:spLocks noGrp="1"/>
          </p:cNvSpPr>
          <p:nvPr>
            <p:ph type="title"/>
          </p:nvPr>
        </p:nvSpPr>
        <p:spPr/>
        <p:txBody>
          <a:bodyPr/>
          <a:lstStyle/>
          <a:p>
            <a:r>
              <a:rPr lang="en-US"/>
              <a:t>Beyond readability: engagement Strategies</a:t>
            </a:r>
          </a:p>
        </p:txBody>
      </p:sp>
      <p:sp>
        <p:nvSpPr>
          <p:cNvPr id="3" name="Text Placeholder 2">
            <a:extLst>
              <a:ext uri="{FF2B5EF4-FFF2-40B4-BE49-F238E27FC236}">
                <a16:creationId xmlns:a16="http://schemas.microsoft.com/office/drawing/2014/main" id="{A0F5E00A-613F-48C8-B614-C7C2054FCAB1}"/>
              </a:ext>
            </a:extLst>
          </p:cNvPr>
          <p:cNvSpPr>
            <a:spLocks noGrp="1"/>
          </p:cNvSpPr>
          <p:nvPr>
            <p:ph type="body" sz="quarter" idx="13"/>
          </p:nvPr>
        </p:nvSpPr>
        <p:spPr>
          <a:xfrm>
            <a:off x="1704473" y="1183693"/>
            <a:ext cx="5735055" cy="589641"/>
          </a:xfrm>
        </p:spPr>
        <p:txBody>
          <a:bodyPr/>
          <a:lstStyle/>
          <a:p>
            <a:pPr algn="ctr"/>
            <a:r>
              <a:rPr lang="en-US" b="1" cap="none">
                <a:solidFill>
                  <a:schemeClr val="accent5"/>
                </a:solidFill>
              </a:rPr>
              <a:t>Use Personal Language</a:t>
            </a:r>
          </a:p>
          <a:p>
            <a:endParaRPr lang="en-US" b="1" cap="none"/>
          </a:p>
        </p:txBody>
      </p:sp>
      <p:pic>
        <p:nvPicPr>
          <p:cNvPr id="6" name="Content Placeholder 5">
            <a:extLst>
              <a:ext uri="{FF2B5EF4-FFF2-40B4-BE49-F238E27FC236}">
                <a16:creationId xmlns:a16="http://schemas.microsoft.com/office/drawing/2014/main" id="{3F1871F5-1155-4AE7-BF3B-EB4AB72C1EC7}"/>
              </a:ext>
            </a:extLst>
          </p:cNvPr>
          <p:cNvPicPr>
            <a:picLocks noGrp="1" noChangeAspect="1"/>
          </p:cNvPicPr>
          <p:nvPr>
            <p:ph idx="1"/>
          </p:nvPr>
        </p:nvPicPr>
        <p:blipFill rotWithShape="1">
          <a:blip r:embed="rId3"/>
          <a:srcRect t="2354" r="3508"/>
          <a:stretch/>
        </p:blipFill>
        <p:spPr>
          <a:xfrm>
            <a:off x="6648072" y="1216268"/>
            <a:ext cx="1980138" cy="2871533"/>
          </a:xfrm>
        </p:spPr>
      </p:pic>
      <p:sp>
        <p:nvSpPr>
          <p:cNvPr id="5" name="TextBox 4">
            <a:extLst>
              <a:ext uri="{FF2B5EF4-FFF2-40B4-BE49-F238E27FC236}">
                <a16:creationId xmlns:a16="http://schemas.microsoft.com/office/drawing/2014/main" id="{B9699F1D-CC44-4ECA-8E84-83EDBBFFA106}"/>
              </a:ext>
            </a:extLst>
          </p:cNvPr>
          <p:cNvSpPr txBox="1"/>
          <p:nvPr/>
        </p:nvSpPr>
        <p:spPr>
          <a:xfrm>
            <a:off x="160568" y="1726865"/>
            <a:ext cx="5859232" cy="5016758"/>
          </a:xfrm>
          <a:prstGeom prst="rect">
            <a:avLst/>
          </a:prstGeom>
          <a:noFill/>
        </p:spPr>
        <p:txBody>
          <a:bodyPr wrap="square" lIns="0" tIns="0" rIns="0" bIns="0" rtlCol="0">
            <a:spAutoFit/>
          </a:bodyPr>
          <a:lstStyle/>
          <a:p>
            <a:pPr marL="568325" indent="-277813">
              <a:spcAft>
                <a:spcPts val="600"/>
              </a:spcAft>
              <a:buFont typeface="Wingdings" panose="05000000000000000000" pitchFamily="2" charset="2"/>
              <a:buChar char="§"/>
            </a:pPr>
            <a:r>
              <a:rPr lang="en-US" b="1">
                <a:solidFill>
                  <a:schemeClr val="accent3"/>
                </a:solidFill>
                <a:latin typeface="Avenir Light"/>
                <a:cs typeface="Avenir Light"/>
              </a:rPr>
              <a:t>Write like you talk</a:t>
            </a:r>
            <a:r>
              <a:rPr lang="en-US">
                <a:solidFill>
                  <a:schemeClr val="tx1">
                    <a:lumMod val="50000"/>
                  </a:schemeClr>
                </a:solidFill>
                <a:latin typeface="Avenir Light"/>
                <a:cs typeface="Avenir Light"/>
              </a:rPr>
              <a:t>—Its okay to use contractions</a:t>
            </a:r>
          </a:p>
          <a:p>
            <a:pPr marL="568325" indent="-277813">
              <a:buFont typeface="Wingdings" panose="05000000000000000000" pitchFamily="2" charset="2"/>
              <a:buChar char="§"/>
            </a:pPr>
            <a:r>
              <a:rPr lang="en-US" b="1">
                <a:solidFill>
                  <a:schemeClr val="tx2"/>
                </a:solidFill>
                <a:latin typeface="Avenir Light"/>
                <a:cs typeface="Avenir Light"/>
              </a:rPr>
              <a:t>Minimize the use of abbreviations</a:t>
            </a:r>
            <a:r>
              <a:rPr lang="en-US">
                <a:solidFill>
                  <a:schemeClr val="tx1">
                    <a:lumMod val="50000"/>
                  </a:schemeClr>
                </a:solidFill>
                <a:latin typeface="Avenir Light"/>
                <a:cs typeface="Avenir Light"/>
              </a:rPr>
              <a:t>—Use nicknames instead!</a:t>
            </a:r>
          </a:p>
          <a:p>
            <a:pPr marL="1084263" lvl="1" indent="-227013">
              <a:spcAft>
                <a:spcPts val="600"/>
              </a:spcAft>
              <a:buFont typeface="Wingdings" panose="05000000000000000000" pitchFamily="2" charset="2"/>
              <a:buChar char="§"/>
            </a:pPr>
            <a:r>
              <a:rPr lang="en-US">
                <a:solidFill>
                  <a:schemeClr val="accent5"/>
                </a:solidFill>
                <a:latin typeface="Avenir Light"/>
                <a:cs typeface="Avenir Light"/>
              </a:rPr>
              <a:t>For example, for Environmental Safety Committee, consider the “the committee” instead of ESC.</a:t>
            </a:r>
          </a:p>
          <a:p>
            <a:pPr marL="568325" indent="-277813">
              <a:spcAft>
                <a:spcPts val="600"/>
              </a:spcAft>
              <a:buFont typeface="Wingdings" panose="05000000000000000000" pitchFamily="2" charset="2"/>
              <a:buChar char="§"/>
            </a:pPr>
            <a:r>
              <a:rPr lang="en-US" b="1">
                <a:solidFill>
                  <a:schemeClr val="tx2"/>
                </a:solidFill>
                <a:latin typeface="Avenir Light"/>
                <a:cs typeface="Avenir Light"/>
              </a:rPr>
              <a:t>Use the present tense </a:t>
            </a:r>
          </a:p>
          <a:p>
            <a:pPr marL="568325" indent="-277813">
              <a:buFont typeface="Wingdings" panose="05000000000000000000" pitchFamily="2" charset="2"/>
              <a:buChar char="§"/>
            </a:pPr>
            <a:r>
              <a:rPr lang="en-US" b="1">
                <a:solidFill>
                  <a:schemeClr val="accent3"/>
                </a:solidFill>
                <a:latin typeface="Avenir Light"/>
                <a:cs typeface="Avenir Light"/>
              </a:rPr>
              <a:t>Consider your audience</a:t>
            </a:r>
            <a:r>
              <a:rPr lang="en-US">
                <a:solidFill>
                  <a:schemeClr val="tx1">
                    <a:lumMod val="50000"/>
                  </a:schemeClr>
                </a:solidFill>
                <a:latin typeface="Avenir Light"/>
                <a:cs typeface="Avenir Light"/>
              </a:rPr>
              <a:t>—Use language your audience understands and feels comfortable with</a:t>
            </a:r>
          </a:p>
          <a:p>
            <a:pPr marL="1081088" lvl="1" indent="-222250">
              <a:buFont typeface="Wingdings" panose="05000000000000000000" pitchFamily="2" charset="2"/>
              <a:buChar char="§"/>
            </a:pPr>
            <a:r>
              <a:rPr lang="en-US">
                <a:solidFill>
                  <a:schemeClr val="accent5"/>
                </a:solidFill>
                <a:latin typeface="Avenir Light"/>
                <a:cs typeface="Avenir Light"/>
              </a:rPr>
              <a:t>What is your audience’s current understanding of the topic?</a:t>
            </a:r>
          </a:p>
          <a:p>
            <a:pPr marL="1081088" lvl="1" indent="-222250">
              <a:spcAft>
                <a:spcPts val="600"/>
              </a:spcAft>
              <a:buFont typeface="Wingdings" panose="05000000000000000000" pitchFamily="2" charset="2"/>
              <a:buChar char="§"/>
            </a:pPr>
            <a:r>
              <a:rPr lang="en-US">
                <a:solidFill>
                  <a:schemeClr val="accent6"/>
                </a:solidFill>
                <a:latin typeface="Avenir Light"/>
                <a:cs typeface="Avenir Light"/>
              </a:rPr>
              <a:t>Is your audience 8</a:t>
            </a:r>
            <a:r>
              <a:rPr lang="en-US" baseline="30000">
                <a:solidFill>
                  <a:schemeClr val="accent6"/>
                </a:solidFill>
                <a:latin typeface="Avenir Light"/>
                <a:cs typeface="Avenir Light"/>
              </a:rPr>
              <a:t>th</a:t>
            </a:r>
            <a:r>
              <a:rPr lang="en-US">
                <a:solidFill>
                  <a:schemeClr val="accent6"/>
                </a:solidFill>
                <a:latin typeface="Avenir Light"/>
                <a:cs typeface="Avenir Light"/>
              </a:rPr>
              <a:t> graders or PhD candidates?</a:t>
            </a:r>
          </a:p>
          <a:p>
            <a:pPr marL="568325" lvl="1" indent="-277813">
              <a:buFont typeface="Wingdings" panose="05000000000000000000" pitchFamily="2" charset="2"/>
              <a:buChar char="§"/>
            </a:pPr>
            <a:r>
              <a:rPr lang="en-US" b="1">
                <a:solidFill>
                  <a:schemeClr val="accent3"/>
                </a:solidFill>
                <a:latin typeface="Avenir Light"/>
                <a:cs typeface="Avenir Light"/>
              </a:rPr>
              <a:t>Use “must” when something is required </a:t>
            </a:r>
            <a:r>
              <a:rPr lang="en-US">
                <a:solidFill>
                  <a:schemeClr val="tx1">
                    <a:lumMod val="50000"/>
                  </a:schemeClr>
                </a:solidFill>
                <a:latin typeface="Avenir Light"/>
                <a:cs typeface="Avenir Light"/>
              </a:rPr>
              <a:t>(the word “shall” creates confusion)</a:t>
            </a:r>
          </a:p>
          <a:p>
            <a:pPr marL="1084263" lvl="2" indent="-227013">
              <a:buFont typeface="Wingdings" panose="05000000000000000000" pitchFamily="2" charset="2"/>
              <a:buChar char="§"/>
            </a:pPr>
            <a:r>
              <a:rPr lang="en-US">
                <a:solidFill>
                  <a:schemeClr val="accent5"/>
                </a:solidFill>
                <a:latin typeface="Avenir Light"/>
                <a:cs typeface="Avenir Light"/>
              </a:rPr>
              <a:t>“must” for an obligation</a:t>
            </a:r>
          </a:p>
          <a:p>
            <a:pPr marL="1084263" lvl="2" indent="-227013">
              <a:buFont typeface="Wingdings" panose="05000000000000000000" pitchFamily="2" charset="2"/>
              <a:buChar char="§"/>
            </a:pPr>
            <a:r>
              <a:rPr lang="en-US">
                <a:solidFill>
                  <a:schemeClr val="accent6"/>
                </a:solidFill>
                <a:latin typeface="Avenir Light"/>
                <a:cs typeface="Avenir Light"/>
              </a:rPr>
              <a:t>“must not” when something is prohibited </a:t>
            </a:r>
          </a:p>
          <a:p>
            <a:pPr marL="1084263" lvl="2" indent="-227013">
              <a:buFont typeface="Wingdings" panose="05000000000000000000" pitchFamily="2" charset="2"/>
              <a:buChar char="§"/>
            </a:pPr>
            <a:r>
              <a:rPr lang="en-US">
                <a:solidFill>
                  <a:schemeClr val="accent5"/>
                </a:solidFill>
                <a:latin typeface="Avenir Light"/>
                <a:cs typeface="Avenir Light"/>
              </a:rPr>
              <a:t>“may” for discretionary action</a:t>
            </a:r>
          </a:p>
          <a:p>
            <a:pPr marL="1084263" lvl="2" indent="-227013">
              <a:buFont typeface="Wingdings" panose="05000000000000000000" pitchFamily="2" charset="2"/>
              <a:buChar char="§"/>
            </a:pPr>
            <a:r>
              <a:rPr lang="en-US">
                <a:solidFill>
                  <a:schemeClr val="accent6"/>
                </a:solidFill>
                <a:latin typeface="Avenir Light"/>
                <a:cs typeface="Avenir Light"/>
              </a:rPr>
              <a:t>“should” for a recommendation</a:t>
            </a:r>
          </a:p>
        </p:txBody>
      </p:sp>
      <p:sp>
        <p:nvSpPr>
          <p:cNvPr id="4" name="Slide Number Placeholder 3">
            <a:extLst>
              <a:ext uri="{FF2B5EF4-FFF2-40B4-BE49-F238E27FC236}">
                <a16:creationId xmlns:a16="http://schemas.microsoft.com/office/drawing/2014/main" id="{264D59F2-EB3E-43B5-AA69-25AF4BF25614}"/>
              </a:ext>
            </a:extLst>
          </p:cNvPr>
          <p:cNvSpPr>
            <a:spLocks noGrp="1"/>
          </p:cNvSpPr>
          <p:nvPr>
            <p:ph type="sldNum" sz="quarter" idx="12"/>
          </p:nvPr>
        </p:nvSpPr>
        <p:spPr/>
        <p:txBody>
          <a:bodyPr/>
          <a:lstStyle/>
          <a:p>
            <a:fld id="{CFBA6597-D7DA-DC49-90B6-6291F05CD5D3}" type="slidenum">
              <a:rPr lang="en-US" smtClean="0"/>
              <a:t>48</a:t>
            </a:fld>
            <a:endParaRPr lang="en-US"/>
          </a:p>
        </p:txBody>
      </p:sp>
      <p:pic>
        <p:nvPicPr>
          <p:cNvPr id="8" name="Picture 7">
            <a:extLst>
              <a:ext uri="{FF2B5EF4-FFF2-40B4-BE49-F238E27FC236}">
                <a16:creationId xmlns:a16="http://schemas.microsoft.com/office/drawing/2014/main" id="{981474D4-BF6D-8399-7ED4-D0976FFDF578}"/>
              </a:ext>
            </a:extLst>
          </p:cNvPr>
          <p:cNvPicPr>
            <a:picLocks noChangeAspect="1"/>
          </p:cNvPicPr>
          <p:nvPr/>
        </p:nvPicPr>
        <p:blipFill>
          <a:blip r:embed="rId4"/>
          <a:stretch>
            <a:fillRect/>
          </a:stretch>
        </p:blipFill>
        <p:spPr>
          <a:xfrm>
            <a:off x="6312316" y="4149587"/>
            <a:ext cx="2651651" cy="2633674"/>
          </a:xfrm>
          <a:prstGeom prst="rect">
            <a:avLst/>
          </a:prstGeom>
        </p:spPr>
      </p:pic>
    </p:spTree>
    <p:extLst>
      <p:ext uri="{BB962C8B-B14F-4D97-AF65-F5344CB8AC3E}">
        <p14:creationId xmlns:p14="http://schemas.microsoft.com/office/powerpoint/2010/main" val="19148016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F456C-C62C-49D4-AF00-9221BBA8E1F9}"/>
              </a:ext>
            </a:extLst>
          </p:cNvPr>
          <p:cNvSpPr>
            <a:spLocks noGrp="1"/>
          </p:cNvSpPr>
          <p:nvPr>
            <p:ph type="title"/>
          </p:nvPr>
        </p:nvSpPr>
        <p:spPr/>
        <p:txBody>
          <a:bodyPr/>
          <a:lstStyle/>
          <a:p>
            <a:r>
              <a:rPr lang="en-US"/>
              <a:t>Beyond Readability: Engagement Strategies</a:t>
            </a:r>
          </a:p>
        </p:txBody>
      </p:sp>
      <p:sp>
        <p:nvSpPr>
          <p:cNvPr id="3" name="Text Placeholder 2">
            <a:extLst>
              <a:ext uri="{FF2B5EF4-FFF2-40B4-BE49-F238E27FC236}">
                <a16:creationId xmlns:a16="http://schemas.microsoft.com/office/drawing/2014/main" id="{3759CFB4-3C5F-47EB-874B-F0378862860C}"/>
              </a:ext>
            </a:extLst>
          </p:cNvPr>
          <p:cNvSpPr>
            <a:spLocks noGrp="1"/>
          </p:cNvSpPr>
          <p:nvPr>
            <p:ph type="body" sz="quarter" idx="13"/>
          </p:nvPr>
        </p:nvSpPr>
        <p:spPr>
          <a:xfrm>
            <a:off x="575130" y="1093010"/>
            <a:ext cx="7993741" cy="589641"/>
          </a:xfrm>
        </p:spPr>
        <p:txBody>
          <a:bodyPr/>
          <a:lstStyle/>
          <a:p>
            <a:pPr algn="ctr"/>
            <a:r>
              <a:rPr lang="en-US" b="1" cap="none"/>
              <a:t>Appeal To Different Learning Styles</a:t>
            </a:r>
          </a:p>
        </p:txBody>
      </p:sp>
      <p:pic>
        <p:nvPicPr>
          <p:cNvPr id="6" name="Content Placeholder 5" descr="A picture containing application&#10;&#10;Description automatically generated">
            <a:extLst>
              <a:ext uri="{FF2B5EF4-FFF2-40B4-BE49-F238E27FC236}">
                <a16:creationId xmlns:a16="http://schemas.microsoft.com/office/drawing/2014/main" id="{3D1B3785-30A5-4482-8104-DED3198C777D}"/>
              </a:ext>
            </a:extLst>
          </p:cNvPr>
          <p:cNvPicPr>
            <a:picLocks noGrp="1" noChangeAspect="1"/>
          </p:cNvPicPr>
          <p:nvPr>
            <p:ph idx="1"/>
          </p:nvPr>
        </p:nvPicPr>
        <p:blipFill rotWithShape="1">
          <a:blip r:embed="rId3">
            <a:clrChange>
              <a:clrFrom>
                <a:srgbClr val="FFFFFF"/>
              </a:clrFrom>
              <a:clrTo>
                <a:srgbClr val="FFFFFF">
                  <a:alpha val="0"/>
                </a:srgbClr>
              </a:clrTo>
            </a:clrChange>
          </a:blip>
          <a:srcRect t="15529" b="8103"/>
          <a:stretch/>
        </p:blipFill>
        <p:spPr>
          <a:xfrm>
            <a:off x="1823156" y="1492401"/>
            <a:ext cx="5497689" cy="5433333"/>
          </a:xfrm>
        </p:spPr>
      </p:pic>
      <p:sp>
        <p:nvSpPr>
          <p:cNvPr id="4" name="Slide Number Placeholder 3">
            <a:extLst>
              <a:ext uri="{FF2B5EF4-FFF2-40B4-BE49-F238E27FC236}">
                <a16:creationId xmlns:a16="http://schemas.microsoft.com/office/drawing/2014/main" id="{BAC7C6F9-4DBE-4FCC-9754-ABB116CD3223}"/>
              </a:ext>
            </a:extLst>
          </p:cNvPr>
          <p:cNvSpPr>
            <a:spLocks noGrp="1"/>
          </p:cNvSpPr>
          <p:nvPr>
            <p:ph type="sldNum" sz="quarter" idx="12"/>
          </p:nvPr>
        </p:nvSpPr>
        <p:spPr/>
        <p:txBody>
          <a:bodyPr/>
          <a:lstStyle/>
          <a:p>
            <a:fld id="{CFBA6597-D7DA-DC49-90B6-6291F05CD5D3}" type="slidenum">
              <a:rPr lang="en-US" smtClean="0"/>
              <a:t>49</a:t>
            </a:fld>
            <a:endParaRPr lang="en-US"/>
          </a:p>
        </p:txBody>
      </p:sp>
    </p:spTree>
    <p:extLst>
      <p:ext uri="{BB962C8B-B14F-4D97-AF65-F5344CB8AC3E}">
        <p14:creationId xmlns:p14="http://schemas.microsoft.com/office/powerpoint/2010/main" val="1300557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13AAD-1A0B-4D8F-AB3B-A88D0AD1DBFB}"/>
              </a:ext>
            </a:extLst>
          </p:cNvPr>
          <p:cNvSpPr>
            <a:spLocks noGrp="1"/>
          </p:cNvSpPr>
          <p:nvPr>
            <p:ph type="title"/>
          </p:nvPr>
        </p:nvSpPr>
        <p:spPr/>
        <p:txBody>
          <a:bodyPr/>
          <a:lstStyle/>
          <a:p>
            <a:r>
              <a:rPr lang="en-US" b="0">
                <a:latin typeface="Century Gothic" panose="020B0502020202020204" pitchFamily="34" charset="0"/>
              </a:rPr>
              <a:t>PRETEST QUESTION 2</a:t>
            </a:r>
          </a:p>
        </p:txBody>
      </p:sp>
      <p:pic>
        <p:nvPicPr>
          <p:cNvPr id="6148" name="Picture 4" descr="900+ Chalkboard Background Images: Download HD Backgrounds on Unsplash">
            <a:extLst>
              <a:ext uri="{FF2B5EF4-FFF2-40B4-BE49-F238E27FC236}">
                <a16:creationId xmlns:a16="http://schemas.microsoft.com/office/drawing/2014/main" id="{C44B0A82-071F-427F-BE01-8B5525465C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13"/>
          <a:stretch/>
        </p:blipFill>
        <p:spPr bwMode="auto">
          <a:xfrm>
            <a:off x="3313" y="1110010"/>
            <a:ext cx="9144000" cy="5775684"/>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3">
            <a:extLst>
              <a:ext uri="{FF2B5EF4-FFF2-40B4-BE49-F238E27FC236}">
                <a16:creationId xmlns:a16="http://schemas.microsoft.com/office/drawing/2014/main" id="{4BB9A115-95FC-40F5-96E4-2AD166477AF7}"/>
              </a:ext>
            </a:extLst>
          </p:cNvPr>
          <p:cNvSpPr txBox="1">
            <a:spLocks/>
          </p:cNvSpPr>
          <p:nvPr/>
        </p:nvSpPr>
        <p:spPr>
          <a:xfrm>
            <a:off x="847796" y="1978917"/>
            <a:ext cx="7756880" cy="1921023"/>
          </a:xfrm>
          <a:prstGeom prst="rect">
            <a:avLst/>
          </a:prstGeom>
        </p:spPr>
        <p:txBody>
          <a:bodyPr vert="horz" lIns="0" tIns="0" rIns="0" bIns="0" rtlCol="0" anchor="t">
            <a:norm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b="0" i="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b="0" i="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b="0" i="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b="0" i="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b="0" i="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marR="0" lvl="0" indent="0" algn="l" defTabSz="457200" rtl="0" eaLnBrk="1" fontAlgn="auto" latinLnBrk="0" hangingPunct="1">
              <a:lnSpc>
                <a:spcPct val="150000"/>
              </a:lnSpc>
              <a:spcBef>
                <a:spcPts val="0"/>
              </a:spcBef>
              <a:spcAft>
                <a:spcPts val="1000"/>
              </a:spcAft>
              <a:buClr>
                <a:srgbClr val="808080">
                  <a:lumMod val="75000"/>
                </a:srgbClr>
              </a:buClr>
              <a:buSzPct val="100000"/>
              <a:buFont typeface="Wingdings" panose="05000000000000000000" pitchFamily="2" charset="2"/>
              <a:buNone/>
              <a:tabLst/>
              <a:defRPr/>
            </a:pPr>
            <a:r>
              <a:rPr kumimoji="0" lang="en-US" sz="2500" b="0" i="0" u="none" strike="noStrike" kern="1200" cap="none" spc="0" normalizeH="0" baseline="0" noProof="0">
                <a:ln>
                  <a:noFill/>
                </a:ln>
                <a:solidFill>
                  <a:schemeClr val="bg1"/>
                </a:solidFill>
                <a:effectLst/>
                <a:uLnTx/>
                <a:uFillTx/>
                <a:latin typeface="Arial"/>
                <a:ea typeface="+mn-ea"/>
                <a:cs typeface="+mn-cs"/>
              </a:rPr>
              <a:t>“I feel comfortable </a:t>
            </a:r>
            <a:r>
              <a:rPr kumimoji="0" lang="en-US" sz="2500" b="0" i="0" u="sng" strike="noStrike" kern="1200" cap="none" spc="0" normalizeH="0" baseline="0" noProof="0">
                <a:ln>
                  <a:noFill/>
                </a:ln>
                <a:solidFill>
                  <a:schemeClr val="bg1"/>
                </a:solidFill>
                <a:effectLst/>
                <a:uLnTx/>
                <a:uFillTx/>
                <a:latin typeface="Arial"/>
                <a:ea typeface="+mn-ea"/>
                <a:cs typeface="+mn-cs"/>
              </a:rPr>
              <a:t>developing</a:t>
            </a:r>
            <a:r>
              <a:rPr kumimoji="0" lang="en-US" sz="2500" b="0" i="0" strike="noStrike" kern="1200" cap="none" spc="0" normalizeH="0" baseline="0" noProof="0">
                <a:ln>
                  <a:noFill/>
                </a:ln>
                <a:solidFill>
                  <a:schemeClr val="bg1"/>
                </a:solidFill>
                <a:effectLst/>
                <a:uLnTx/>
                <a:uFillTx/>
                <a:latin typeface="Arial"/>
                <a:ea typeface="+mn-ea"/>
                <a:cs typeface="+mn-cs"/>
              </a:rPr>
              <a:t> messaging using health literacy techniques to disseminate public health information and data?” (CCPHP Domain </a:t>
            </a:r>
            <a:r>
              <a:rPr lang="en-US" sz="2500">
                <a:solidFill>
                  <a:schemeClr val="bg1"/>
                </a:solidFill>
                <a:latin typeface="Arial"/>
              </a:rPr>
              <a:t>3</a:t>
            </a:r>
            <a:r>
              <a:rPr kumimoji="0" lang="en-US" sz="2500" b="0" i="0" strike="noStrike" kern="1200" cap="none" spc="0" normalizeH="0" baseline="0" noProof="0">
                <a:ln>
                  <a:noFill/>
                </a:ln>
                <a:solidFill>
                  <a:schemeClr val="bg1"/>
                </a:solidFill>
                <a:effectLst/>
                <a:uLnTx/>
                <a:uFillTx/>
                <a:latin typeface="Arial"/>
                <a:ea typeface="+mn-ea"/>
                <a:cs typeface="+mn-cs"/>
              </a:rPr>
              <a:t>, </a:t>
            </a:r>
            <a:r>
              <a:rPr lang="en-US" sz="2500">
                <a:solidFill>
                  <a:schemeClr val="bg1"/>
                </a:solidFill>
                <a:latin typeface="Arial"/>
              </a:rPr>
              <a:t>1</a:t>
            </a:r>
            <a:r>
              <a:rPr kumimoji="0" lang="en-US" sz="2500" b="0" i="0" strike="noStrike" kern="1200" cap="none" spc="0" normalizeH="0" baseline="0" noProof="0">
                <a:ln>
                  <a:noFill/>
                </a:ln>
                <a:solidFill>
                  <a:schemeClr val="bg1"/>
                </a:solidFill>
                <a:effectLst/>
                <a:uLnTx/>
                <a:uFillTx/>
                <a:latin typeface="Arial"/>
                <a:ea typeface="+mn-ea"/>
                <a:cs typeface="+mn-cs"/>
              </a:rPr>
              <a:t>.6)</a:t>
            </a:r>
            <a:endParaRPr kumimoji="0" lang="en-US" sz="2500" b="0" i="1" u="none" strike="noStrike" kern="1200" cap="none" spc="0" normalizeH="0" baseline="0" noProof="0">
              <a:ln>
                <a:noFill/>
              </a:ln>
              <a:solidFill>
                <a:schemeClr val="bg1"/>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CFF6BB5A-C6FA-42DB-8995-8976D48780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BA6597-D7DA-DC49-90B6-6291F05CD5D3}" type="slidenum">
              <a:rPr kumimoji="0" lang="en-US" sz="1200" b="0" i="0" u="none" strike="noStrike" kern="1200" cap="none" spc="0" normalizeH="0" baseline="0" noProof="0" smtClean="0">
                <a:ln>
                  <a:noFill/>
                </a:ln>
                <a:solidFill>
                  <a:srgbClr val="808080">
                    <a:lumMod val="60000"/>
                    <a:lumOff val="40000"/>
                  </a:srgbClr>
                </a:solidFill>
                <a:effectLst/>
                <a:uLnTx/>
                <a:uFillTx/>
                <a:latin typeface="Avenir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808080">
                  <a:lumMod val="60000"/>
                  <a:lumOff val="40000"/>
                </a:srgbClr>
              </a:solidFill>
              <a:effectLst/>
              <a:uLnTx/>
              <a:uFillTx/>
              <a:latin typeface="Avenir Light"/>
              <a:ea typeface="+mn-ea"/>
              <a:cs typeface="+mn-cs"/>
            </a:endParaRPr>
          </a:p>
        </p:txBody>
      </p:sp>
      <p:pic>
        <p:nvPicPr>
          <p:cNvPr id="6" name="Picture 5">
            <a:extLst>
              <a:ext uri="{FF2B5EF4-FFF2-40B4-BE49-F238E27FC236}">
                <a16:creationId xmlns:a16="http://schemas.microsoft.com/office/drawing/2014/main" id="{F3FC6CE6-0651-8005-0063-2A69A5987C4F}"/>
              </a:ext>
            </a:extLst>
          </p:cNvPr>
          <p:cNvPicPr>
            <a:picLocks noChangeAspect="1"/>
          </p:cNvPicPr>
          <p:nvPr/>
        </p:nvPicPr>
        <p:blipFill>
          <a:blip r:embed="rId4"/>
          <a:stretch>
            <a:fillRect/>
          </a:stretch>
        </p:blipFill>
        <p:spPr>
          <a:xfrm>
            <a:off x="852537" y="3997852"/>
            <a:ext cx="5618864" cy="1750138"/>
          </a:xfrm>
          <a:prstGeom prst="rect">
            <a:avLst/>
          </a:prstGeom>
        </p:spPr>
      </p:pic>
      <p:pic>
        <p:nvPicPr>
          <p:cNvPr id="3" name="Picture 2">
            <a:extLst>
              <a:ext uri="{FF2B5EF4-FFF2-40B4-BE49-F238E27FC236}">
                <a16:creationId xmlns:a16="http://schemas.microsoft.com/office/drawing/2014/main" id="{3E8B0FA7-F17F-87CF-9910-5D9C1F1226A3}"/>
              </a:ext>
            </a:extLst>
          </p:cNvPr>
          <p:cNvPicPr>
            <a:picLocks noChangeAspect="1"/>
          </p:cNvPicPr>
          <p:nvPr/>
        </p:nvPicPr>
        <p:blipFill rotWithShape="1">
          <a:blip r:embed="rId5"/>
          <a:srcRect l="61328" t="1520" r="15111" b="6480"/>
          <a:stretch/>
        </p:blipFill>
        <p:spPr>
          <a:xfrm>
            <a:off x="7537323" y="4924696"/>
            <a:ext cx="1535199" cy="1238513"/>
          </a:xfrm>
          <a:prstGeom prst="rect">
            <a:avLst/>
          </a:prstGeom>
        </p:spPr>
      </p:pic>
    </p:spTree>
    <p:extLst>
      <p:ext uri="{BB962C8B-B14F-4D97-AF65-F5344CB8AC3E}">
        <p14:creationId xmlns:p14="http://schemas.microsoft.com/office/powerpoint/2010/main" val="619194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4D0D3-B079-4DEC-B828-9798973A1EAE}"/>
              </a:ext>
            </a:extLst>
          </p:cNvPr>
          <p:cNvSpPr>
            <a:spLocks noGrp="1"/>
          </p:cNvSpPr>
          <p:nvPr>
            <p:ph type="title"/>
          </p:nvPr>
        </p:nvSpPr>
        <p:spPr/>
        <p:txBody>
          <a:bodyPr/>
          <a:lstStyle/>
          <a:p>
            <a:r>
              <a:rPr lang="en-US"/>
              <a:t>Creating Literacy Friendly Materials: Use Visuals</a:t>
            </a:r>
          </a:p>
        </p:txBody>
      </p:sp>
      <p:sp>
        <p:nvSpPr>
          <p:cNvPr id="3" name="Text Placeholder 2">
            <a:extLst>
              <a:ext uri="{FF2B5EF4-FFF2-40B4-BE49-F238E27FC236}">
                <a16:creationId xmlns:a16="http://schemas.microsoft.com/office/drawing/2014/main" id="{C7133573-E5E0-4778-BB8D-998EBD8C9663}"/>
              </a:ext>
            </a:extLst>
          </p:cNvPr>
          <p:cNvSpPr>
            <a:spLocks noGrp="1"/>
          </p:cNvSpPr>
          <p:nvPr>
            <p:ph type="body" sz="quarter" idx="13"/>
          </p:nvPr>
        </p:nvSpPr>
        <p:spPr/>
        <p:txBody>
          <a:bodyPr/>
          <a:lstStyle/>
          <a:p>
            <a:r>
              <a:rPr lang="en-US" b="1" cap="none"/>
              <a:t>Choose the Right Images</a:t>
            </a:r>
          </a:p>
        </p:txBody>
      </p:sp>
      <p:sp>
        <p:nvSpPr>
          <p:cNvPr id="4" name="Content Placeholder 3">
            <a:extLst>
              <a:ext uri="{FF2B5EF4-FFF2-40B4-BE49-F238E27FC236}">
                <a16:creationId xmlns:a16="http://schemas.microsoft.com/office/drawing/2014/main" id="{3C013085-A491-4943-B30E-2FFA0C6D8AB3}"/>
              </a:ext>
            </a:extLst>
          </p:cNvPr>
          <p:cNvSpPr>
            <a:spLocks noGrp="1"/>
          </p:cNvSpPr>
          <p:nvPr>
            <p:ph idx="1"/>
          </p:nvPr>
        </p:nvSpPr>
        <p:spPr>
          <a:xfrm>
            <a:off x="693056" y="1959427"/>
            <a:ext cx="7993743" cy="2364217"/>
          </a:xfrm>
        </p:spPr>
        <p:txBody>
          <a:bodyPr/>
          <a:lstStyle/>
          <a:p>
            <a:pPr marL="519113" indent="-236538"/>
            <a:r>
              <a:rPr lang="en-US" sz="1800">
                <a:solidFill>
                  <a:schemeClr val="tx1">
                    <a:lumMod val="50000"/>
                  </a:schemeClr>
                </a:solidFill>
              </a:rPr>
              <a:t>Images that teach</a:t>
            </a:r>
          </a:p>
          <a:p>
            <a:pPr marL="519113" indent="-236538"/>
            <a:r>
              <a:rPr lang="en-US" sz="1800">
                <a:solidFill>
                  <a:schemeClr val="tx1">
                    <a:lumMod val="50000"/>
                  </a:schemeClr>
                </a:solidFill>
              </a:rPr>
              <a:t>Images that support your text</a:t>
            </a:r>
          </a:p>
          <a:p>
            <a:pPr marL="519113" indent="-236538"/>
            <a:r>
              <a:rPr lang="en-US" sz="1800">
                <a:solidFill>
                  <a:schemeClr val="tx1">
                    <a:lumMod val="50000"/>
                  </a:schemeClr>
                </a:solidFill>
              </a:rPr>
              <a:t>Images that are understood by all audiences</a:t>
            </a:r>
          </a:p>
          <a:p>
            <a:pPr marL="519113" indent="-236538"/>
            <a:r>
              <a:rPr lang="en-US" sz="1800">
                <a:solidFill>
                  <a:schemeClr val="tx1">
                    <a:lumMod val="50000"/>
                  </a:schemeClr>
                </a:solidFill>
              </a:rPr>
              <a:t>Images that are realistic and relatable </a:t>
            </a:r>
          </a:p>
          <a:p>
            <a:pPr marL="0" indent="0">
              <a:buNone/>
            </a:pPr>
            <a:endParaRPr lang="en-US"/>
          </a:p>
        </p:txBody>
      </p:sp>
      <p:pic>
        <p:nvPicPr>
          <p:cNvPr id="6" name="Picture 5">
            <a:extLst>
              <a:ext uri="{FF2B5EF4-FFF2-40B4-BE49-F238E27FC236}">
                <a16:creationId xmlns:a16="http://schemas.microsoft.com/office/drawing/2014/main" id="{A7F6D803-107B-4447-BDAE-4628C423BEF0}"/>
              </a:ext>
            </a:extLst>
          </p:cNvPr>
          <p:cNvPicPr>
            <a:picLocks noChangeAspect="1"/>
          </p:cNvPicPr>
          <p:nvPr/>
        </p:nvPicPr>
        <p:blipFill rotWithShape="1">
          <a:blip r:embed="rId3"/>
          <a:srcRect l="3190" r="11192"/>
          <a:stretch/>
        </p:blipFill>
        <p:spPr>
          <a:xfrm>
            <a:off x="164432" y="4251317"/>
            <a:ext cx="3371974" cy="2468880"/>
          </a:xfrm>
          <a:prstGeom prst="rect">
            <a:avLst/>
          </a:prstGeom>
        </p:spPr>
      </p:pic>
      <p:sp>
        <p:nvSpPr>
          <p:cNvPr id="5" name="Slide Number Placeholder 4">
            <a:extLst>
              <a:ext uri="{FF2B5EF4-FFF2-40B4-BE49-F238E27FC236}">
                <a16:creationId xmlns:a16="http://schemas.microsoft.com/office/drawing/2014/main" id="{13A870B5-DBC6-4A5D-819C-1F500E8DEBDD}"/>
              </a:ext>
            </a:extLst>
          </p:cNvPr>
          <p:cNvSpPr>
            <a:spLocks noGrp="1"/>
          </p:cNvSpPr>
          <p:nvPr>
            <p:ph type="sldNum" sz="quarter" idx="12"/>
          </p:nvPr>
        </p:nvSpPr>
        <p:spPr/>
        <p:txBody>
          <a:bodyPr/>
          <a:lstStyle/>
          <a:p>
            <a:fld id="{CFBA6597-D7DA-DC49-90B6-6291F05CD5D3}" type="slidenum">
              <a:rPr lang="en-US" smtClean="0"/>
              <a:t>50</a:t>
            </a:fld>
            <a:endParaRPr lang="en-US"/>
          </a:p>
        </p:txBody>
      </p:sp>
      <p:pic>
        <p:nvPicPr>
          <p:cNvPr id="9" name="Picture 8">
            <a:extLst>
              <a:ext uri="{FF2B5EF4-FFF2-40B4-BE49-F238E27FC236}">
                <a16:creationId xmlns:a16="http://schemas.microsoft.com/office/drawing/2014/main" id="{269B9273-71B8-1764-3E16-26501BD0FA21}"/>
              </a:ext>
            </a:extLst>
          </p:cNvPr>
          <p:cNvPicPr>
            <a:picLocks noChangeAspect="1"/>
          </p:cNvPicPr>
          <p:nvPr/>
        </p:nvPicPr>
        <p:blipFill>
          <a:blip r:embed="rId4"/>
          <a:stretch>
            <a:fillRect/>
          </a:stretch>
        </p:blipFill>
        <p:spPr>
          <a:xfrm>
            <a:off x="3733387" y="4251317"/>
            <a:ext cx="2450095" cy="2468880"/>
          </a:xfrm>
          <a:prstGeom prst="rect">
            <a:avLst/>
          </a:prstGeom>
        </p:spPr>
      </p:pic>
      <p:pic>
        <p:nvPicPr>
          <p:cNvPr id="13" name="Picture 12">
            <a:extLst>
              <a:ext uri="{FF2B5EF4-FFF2-40B4-BE49-F238E27FC236}">
                <a16:creationId xmlns:a16="http://schemas.microsoft.com/office/drawing/2014/main" id="{C046645D-D183-9924-ECAE-2AA7B6D51B5D}"/>
              </a:ext>
            </a:extLst>
          </p:cNvPr>
          <p:cNvPicPr>
            <a:picLocks noChangeAspect="1"/>
          </p:cNvPicPr>
          <p:nvPr/>
        </p:nvPicPr>
        <p:blipFill>
          <a:blip r:embed="rId5"/>
          <a:stretch>
            <a:fillRect/>
          </a:stretch>
        </p:blipFill>
        <p:spPr>
          <a:xfrm>
            <a:off x="6369594" y="3070104"/>
            <a:ext cx="2609974" cy="3651371"/>
          </a:xfrm>
          <a:prstGeom prst="rect">
            <a:avLst/>
          </a:prstGeom>
        </p:spPr>
      </p:pic>
    </p:spTree>
    <p:extLst>
      <p:ext uri="{BB962C8B-B14F-4D97-AF65-F5344CB8AC3E}">
        <p14:creationId xmlns:p14="http://schemas.microsoft.com/office/powerpoint/2010/main" val="34264381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B82A-82E2-4C48-BDFA-288D4E2D4166}"/>
              </a:ext>
            </a:extLst>
          </p:cNvPr>
          <p:cNvSpPr>
            <a:spLocks noGrp="1"/>
          </p:cNvSpPr>
          <p:nvPr>
            <p:ph type="title"/>
          </p:nvPr>
        </p:nvSpPr>
        <p:spPr/>
        <p:txBody>
          <a:bodyPr/>
          <a:lstStyle/>
          <a:p>
            <a:r>
              <a:rPr lang="en-US"/>
              <a:t>Engagement Strategies</a:t>
            </a:r>
          </a:p>
        </p:txBody>
      </p:sp>
      <p:sp>
        <p:nvSpPr>
          <p:cNvPr id="3" name="Text Placeholder 2">
            <a:extLst>
              <a:ext uri="{FF2B5EF4-FFF2-40B4-BE49-F238E27FC236}">
                <a16:creationId xmlns:a16="http://schemas.microsoft.com/office/drawing/2014/main" id="{E4390214-5B52-45A3-8BDB-1A1A20831E37}"/>
              </a:ext>
            </a:extLst>
          </p:cNvPr>
          <p:cNvSpPr>
            <a:spLocks noGrp="1"/>
          </p:cNvSpPr>
          <p:nvPr>
            <p:ph type="body" sz="quarter" idx="13"/>
          </p:nvPr>
        </p:nvSpPr>
        <p:spPr>
          <a:xfrm>
            <a:off x="123568" y="1369786"/>
            <a:ext cx="8748583" cy="1515001"/>
          </a:xfrm>
        </p:spPr>
        <p:txBody>
          <a:bodyPr/>
          <a:lstStyle/>
          <a:p>
            <a:pPr algn="ctr">
              <a:lnSpc>
                <a:spcPct val="100000"/>
              </a:lnSpc>
              <a:spcAft>
                <a:spcPts val="0"/>
              </a:spcAft>
            </a:pPr>
            <a:r>
              <a:rPr lang="en-US" b="1" cap="none"/>
              <a:t>Create Soundbites</a:t>
            </a:r>
          </a:p>
          <a:p>
            <a:pPr algn="ctr">
              <a:lnSpc>
                <a:spcPct val="100000"/>
              </a:lnSpc>
              <a:spcAft>
                <a:spcPts val="0"/>
              </a:spcAft>
            </a:pPr>
            <a:r>
              <a:rPr lang="en-US" sz="1800" cap="none">
                <a:solidFill>
                  <a:schemeClr val="tx1">
                    <a:lumMod val="50000"/>
                  </a:schemeClr>
                </a:solidFill>
              </a:rPr>
              <a:t>Soundbites are catchy phrases that are easy to remember</a:t>
            </a:r>
          </a:p>
        </p:txBody>
      </p:sp>
      <p:pic>
        <p:nvPicPr>
          <p:cNvPr id="9" name="Content Placeholder 8">
            <a:extLst>
              <a:ext uri="{FF2B5EF4-FFF2-40B4-BE49-F238E27FC236}">
                <a16:creationId xmlns:a16="http://schemas.microsoft.com/office/drawing/2014/main" id="{D0B6B996-6555-40E1-97FE-3EC63BC346AF}"/>
              </a:ext>
            </a:extLst>
          </p:cNvPr>
          <p:cNvPicPr>
            <a:picLocks noGrp="1" noChangeAspect="1"/>
          </p:cNvPicPr>
          <p:nvPr>
            <p:ph idx="1"/>
          </p:nvPr>
        </p:nvPicPr>
        <p:blipFill>
          <a:blip r:embed="rId3"/>
          <a:stretch>
            <a:fillRect/>
          </a:stretch>
        </p:blipFill>
        <p:spPr>
          <a:xfrm>
            <a:off x="271849" y="2424112"/>
            <a:ext cx="3294804" cy="4114800"/>
          </a:xfrm>
        </p:spPr>
      </p:pic>
      <p:pic>
        <p:nvPicPr>
          <p:cNvPr id="5" name="Picture 4">
            <a:extLst>
              <a:ext uri="{FF2B5EF4-FFF2-40B4-BE49-F238E27FC236}">
                <a16:creationId xmlns:a16="http://schemas.microsoft.com/office/drawing/2014/main" id="{8638E551-90E7-4BC4-92C7-85E3215C7A06}"/>
              </a:ext>
            </a:extLst>
          </p:cNvPr>
          <p:cNvPicPr>
            <a:picLocks noChangeAspect="1"/>
          </p:cNvPicPr>
          <p:nvPr/>
        </p:nvPicPr>
        <p:blipFill rotWithShape="1">
          <a:blip r:embed="rId4">
            <a:clrChange>
              <a:clrFrom>
                <a:srgbClr val="000000"/>
              </a:clrFrom>
              <a:clrTo>
                <a:srgbClr val="000000">
                  <a:alpha val="0"/>
                </a:srgbClr>
              </a:clrTo>
            </a:clrChange>
          </a:blip>
          <a:srcRect t="2600"/>
          <a:stretch/>
        </p:blipFill>
        <p:spPr>
          <a:xfrm>
            <a:off x="6323171" y="2099474"/>
            <a:ext cx="2177127" cy="1773774"/>
          </a:xfrm>
          <a:prstGeom prst="rect">
            <a:avLst/>
          </a:prstGeom>
        </p:spPr>
      </p:pic>
      <p:sp>
        <p:nvSpPr>
          <p:cNvPr id="4" name="Slide Number Placeholder 3">
            <a:extLst>
              <a:ext uri="{FF2B5EF4-FFF2-40B4-BE49-F238E27FC236}">
                <a16:creationId xmlns:a16="http://schemas.microsoft.com/office/drawing/2014/main" id="{7E9091D2-C23D-42BF-B20A-770AAF3DAAFB}"/>
              </a:ext>
            </a:extLst>
          </p:cNvPr>
          <p:cNvSpPr>
            <a:spLocks noGrp="1"/>
          </p:cNvSpPr>
          <p:nvPr>
            <p:ph type="sldNum" sz="quarter" idx="12"/>
          </p:nvPr>
        </p:nvSpPr>
        <p:spPr/>
        <p:txBody>
          <a:bodyPr/>
          <a:lstStyle/>
          <a:p>
            <a:fld id="{CFBA6597-D7DA-DC49-90B6-6291F05CD5D3}" type="slidenum">
              <a:rPr lang="en-US" smtClean="0"/>
              <a:t>51</a:t>
            </a:fld>
            <a:endParaRPr lang="en-US"/>
          </a:p>
        </p:txBody>
      </p:sp>
      <p:pic>
        <p:nvPicPr>
          <p:cNvPr id="7" name="Picture 6">
            <a:extLst>
              <a:ext uri="{FF2B5EF4-FFF2-40B4-BE49-F238E27FC236}">
                <a16:creationId xmlns:a16="http://schemas.microsoft.com/office/drawing/2014/main" id="{5E9B7D10-486A-9800-993A-AE267F40F2B0}"/>
              </a:ext>
            </a:extLst>
          </p:cNvPr>
          <p:cNvPicPr>
            <a:picLocks noChangeAspect="1"/>
          </p:cNvPicPr>
          <p:nvPr/>
        </p:nvPicPr>
        <p:blipFill>
          <a:blip r:embed="rId5"/>
          <a:stretch>
            <a:fillRect/>
          </a:stretch>
        </p:blipFill>
        <p:spPr>
          <a:xfrm>
            <a:off x="6136673" y="3973214"/>
            <a:ext cx="2550124" cy="2580849"/>
          </a:xfrm>
          <a:prstGeom prst="rect">
            <a:avLst/>
          </a:prstGeom>
        </p:spPr>
      </p:pic>
      <p:pic>
        <p:nvPicPr>
          <p:cNvPr id="10" name="Picture 9">
            <a:extLst>
              <a:ext uri="{FF2B5EF4-FFF2-40B4-BE49-F238E27FC236}">
                <a16:creationId xmlns:a16="http://schemas.microsoft.com/office/drawing/2014/main" id="{1B03DC30-2290-CFFB-F37D-C65B2D6E4749}"/>
              </a:ext>
            </a:extLst>
          </p:cNvPr>
          <p:cNvPicPr>
            <a:picLocks noChangeAspect="1"/>
          </p:cNvPicPr>
          <p:nvPr/>
        </p:nvPicPr>
        <p:blipFill rotWithShape="1">
          <a:blip r:embed="rId6"/>
          <a:srcRect b="1907"/>
          <a:stretch/>
        </p:blipFill>
        <p:spPr>
          <a:xfrm>
            <a:off x="3889068" y="2347823"/>
            <a:ext cx="1886913" cy="4206240"/>
          </a:xfrm>
          <a:prstGeom prst="rect">
            <a:avLst/>
          </a:prstGeom>
        </p:spPr>
      </p:pic>
    </p:spTree>
    <p:extLst>
      <p:ext uri="{BB962C8B-B14F-4D97-AF65-F5344CB8AC3E}">
        <p14:creationId xmlns:p14="http://schemas.microsoft.com/office/powerpoint/2010/main" val="27652027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EC929-6E10-44E8-AC38-C5D6F000F4AC}"/>
              </a:ext>
            </a:extLst>
          </p:cNvPr>
          <p:cNvSpPr>
            <a:spLocks noGrp="1"/>
          </p:cNvSpPr>
          <p:nvPr>
            <p:ph type="title"/>
          </p:nvPr>
        </p:nvSpPr>
        <p:spPr/>
        <p:txBody>
          <a:bodyPr/>
          <a:lstStyle/>
          <a:p>
            <a:r>
              <a:rPr lang="en-US"/>
              <a:t>Engagement Strategies</a:t>
            </a:r>
          </a:p>
        </p:txBody>
      </p:sp>
      <p:sp>
        <p:nvSpPr>
          <p:cNvPr id="3" name="Text Placeholder 2">
            <a:extLst>
              <a:ext uri="{FF2B5EF4-FFF2-40B4-BE49-F238E27FC236}">
                <a16:creationId xmlns:a16="http://schemas.microsoft.com/office/drawing/2014/main" id="{AA2BB3CC-2DF0-4F67-8432-4A220BA7D163}"/>
              </a:ext>
            </a:extLst>
          </p:cNvPr>
          <p:cNvSpPr>
            <a:spLocks noGrp="1"/>
          </p:cNvSpPr>
          <p:nvPr>
            <p:ph type="body" sz="quarter" idx="13"/>
          </p:nvPr>
        </p:nvSpPr>
        <p:spPr>
          <a:xfrm>
            <a:off x="575130" y="1161888"/>
            <a:ext cx="7993741" cy="589641"/>
          </a:xfrm>
        </p:spPr>
        <p:txBody>
          <a:bodyPr/>
          <a:lstStyle/>
          <a:p>
            <a:pPr algn="ctr"/>
            <a:r>
              <a:rPr lang="en-US" b="1" cap="none"/>
              <a:t>Organize Information Chronologically or Alphabetically</a:t>
            </a:r>
          </a:p>
        </p:txBody>
      </p:sp>
      <p:pic>
        <p:nvPicPr>
          <p:cNvPr id="6" name="Content Placeholder 5" descr="Logo&#10;&#10;Description automatically generated with low confidence">
            <a:extLst>
              <a:ext uri="{FF2B5EF4-FFF2-40B4-BE49-F238E27FC236}">
                <a16:creationId xmlns:a16="http://schemas.microsoft.com/office/drawing/2014/main" id="{0D42937E-FB60-42CC-AE51-CDD3F3600016}"/>
              </a:ext>
            </a:extLst>
          </p:cNvPr>
          <p:cNvPicPr>
            <a:picLocks noGrp="1" noChangeAspect="1"/>
          </p:cNvPicPr>
          <p:nvPr>
            <p:ph idx="1"/>
          </p:nvPr>
        </p:nvPicPr>
        <p:blipFill>
          <a:blip r:embed="rId3"/>
          <a:stretch>
            <a:fillRect/>
          </a:stretch>
        </p:blipFill>
        <p:spPr>
          <a:xfrm>
            <a:off x="1083256" y="1835248"/>
            <a:ext cx="2953167" cy="4382672"/>
          </a:xfrm>
        </p:spPr>
      </p:pic>
      <p:sp>
        <p:nvSpPr>
          <p:cNvPr id="4" name="Slide Number Placeholder 3">
            <a:extLst>
              <a:ext uri="{FF2B5EF4-FFF2-40B4-BE49-F238E27FC236}">
                <a16:creationId xmlns:a16="http://schemas.microsoft.com/office/drawing/2014/main" id="{3970A33E-55DE-4DEB-93C3-60758F0D05FF}"/>
              </a:ext>
            </a:extLst>
          </p:cNvPr>
          <p:cNvSpPr>
            <a:spLocks noGrp="1"/>
          </p:cNvSpPr>
          <p:nvPr>
            <p:ph type="sldNum" sz="quarter" idx="12"/>
          </p:nvPr>
        </p:nvSpPr>
        <p:spPr/>
        <p:txBody>
          <a:bodyPr/>
          <a:lstStyle/>
          <a:p>
            <a:fld id="{CFBA6597-D7DA-DC49-90B6-6291F05CD5D3}" type="slidenum">
              <a:rPr lang="en-US" smtClean="0"/>
              <a:t>52</a:t>
            </a:fld>
            <a:endParaRPr lang="en-US"/>
          </a:p>
        </p:txBody>
      </p:sp>
      <p:pic>
        <p:nvPicPr>
          <p:cNvPr id="9" name="Picture 8" descr="A picture containing timeline&#10;&#10;Description automatically generated">
            <a:extLst>
              <a:ext uri="{FF2B5EF4-FFF2-40B4-BE49-F238E27FC236}">
                <a16:creationId xmlns:a16="http://schemas.microsoft.com/office/drawing/2014/main" id="{39B81B3A-6BF8-4FC8-BEDA-F31234189D71}"/>
              </a:ext>
            </a:extLst>
          </p:cNvPr>
          <p:cNvPicPr>
            <a:picLocks noChangeAspect="1"/>
          </p:cNvPicPr>
          <p:nvPr/>
        </p:nvPicPr>
        <p:blipFill>
          <a:blip r:embed="rId4"/>
          <a:stretch>
            <a:fillRect/>
          </a:stretch>
        </p:blipFill>
        <p:spPr>
          <a:xfrm>
            <a:off x="5183244" y="1840612"/>
            <a:ext cx="2931692" cy="4397538"/>
          </a:xfrm>
          <a:prstGeom prst="rect">
            <a:avLst/>
          </a:prstGeom>
          <a:ln>
            <a:solidFill>
              <a:srgbClr val="231F20"/>
            </a:solidFill>
          </a:ln>
        </p:spPr>
      </p:pic>
      <p:sp>
        <p:nvSpPr>
          <p:cNvPr id="10" name="TextBox 9">
            <a:extLst>
              <a:ext uri="{FF2B5EF4-FFF2-40B4-BE49-F238E27FC236}">
                <a16:creationId xmlns:a16="http://schemas.microsoft.com/office/drawing/2014/main" id="{48220160-DFC0-43C8-9C52-E4B753B965CB}"/>
              </a:ext>
            </a:extLst>
          </p:cNvPr>
          <p:cNvSpPr txBox="1"/>
          <p:nvPr/>
        </p:nvSpPr>
        <p:spPr>
          <a:xfrm>
            <a:off x="5183244" y="6328317"/>
            <a:ext cx="2942548" cy="521361"/>
          </a:xfrm>
          <a:prstGeom prst="rect">
            <a:avLst/>
          </a:prstGeom>
          <a:noFill/>
        </p:spPr>
        <p:txBody>
          <a:bodyPr wrap="square" lIns="0" tIns="0" rIns="0" bIns="0" rtlCol="0">
            <a:spAutoFit/>
          </a:bodyPr>
          <a:lstStyle/>
          <a:p>
            <a:pPr algn="ctr">
              <a:lnSpc>
                <a:spcPct val="80000"/>
              </a:lnSpc>
            </a:pPr>
            <a:r>
              <a:rPr lang="en-US" sz="1400" b="1">
                <a:solidFill>
                  <a:schemeClr val="tx2"/>
                </a:solidFill>
                <a:latin typeface="Avenir Light"/>
                <a:cs typeface="Avenir Light"/>
              </a:rPr>
              <a:t>Alphabetical lists work well when people are already familiar with the words in the list.</a:t>
            </a:r>
          </a:p>
        </p:txBody>
      </p:sp>
      <p:sp>
        <p:nvSpPr>
          <p:cNvPr id="12" name="TextBox 11">
            <a:extLst>
              <a:ext uri="{FF2B5EF4-FFF2-40B4-BE49-F238E27FC236}">
                <a16:creationId xmlns:a16="http://schemas.microsoft.com/office/drawing/2014/main" id="{809D68D0-79D2-447B-A71B-D66A7AE539A8}"/>
              </a:ext>
            </a:extLst>
          </p:cNvPr>
          <p:cNvSpPr txBox="1"/>
          <p:nvPr/>
        </p:nvSpPr>
        <p:spPr>
          <a:xfrm>
            <a:off x="1018208" y="6282151"/>
            <a:ext cx="3018215" cy="613694"/>
          </a:xfrm>
          <a:prstGeom prst="rect">
            <a:avLst/>
          </a:prstGeom>
          <a:noFill/>
        </p:spPr>
        <p:txBody>
          <a:bodyPr wrap="square">
            <a:spAutoFit/>
          </a:bodyPr>
          <a:lstStyle/>
          <a:p>
            <a:pPr algn="ctr">
              <a:lnSpc>
                <a:spcPct val="80000"/>
              </a:lnSpc>
            </a:pPr>
            <a:r>
              <a:rPr lang="en-US" sz="1400" b="1">
                <a:solidFill>
                  <a:schemeClr val="tx2"/>
                </a:solidFill>
                <a:latin typeface="Avenir Light"/>
              </a:rPr>
              <a:t>Chronological order is good to demonstrate timelines or when things follow a fixed order.</a:t>
            </a:r>
          </a:p>
        </p:txBody>
      </p:sp>
    </p:spTree>
    <p:extLst>
      <p:ext uri="{BB962C8B-B14F-4D97-AF65-F5344CB8AC3E}">
        <p14:creationId xmlns:p14="http://schemas.microsoft.com/office/powerpoint/2010/main" val="36987685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B8ABA-FECF-4D0F-B70D-26FC34F2C908}"/>
              </a:ext>
            </a:extLst>
          </p:cNvPr>
          <p:cNvSpPr>
            <a:spLocks noGrp="1"/>
          </p:cNvSpPr>
          <p:nvPr>
            <p:ph type="title"/>
          </p:nvPr>
        </p:nvSpPr>
        <p:spPr/>
        <p:txBody>
          <a:bodyPr/>
          <a:lstStyle/>
          <a:p>
            <a:r>
              <a:rPr lang="en-US"/>
              <a:t>Engagement Strategies</a:t>
            </a:r>
          </a:p>
        </p:txBody>
      </p:sp>
      <p:sp>
        <p:nvSpPr>
          <p:cNvPr id="3" name="Text Placeholder 2">
            <a:extLst>
              <a:ext uri="{FF2B5EF4-FFF2-40B4-BE49-F238E27FC236}">
                <a16:creationId xmlns:a16="http://schemas.microsoft.com/office/drawing/2014/main" id="{FCC9FFF5-C5A7-4309-BAD9-E74F1476A7BB}"/>
              </a:ext>
            </a:extLst>
          </p:cNvPr>
          <p:cNvSpPr>
            <a:spLocks noGrp="1"/>
          </p:cNvSpPr>
          <p:nvPr>
            <p:ph type="body" sz="quarter" idx="13"/>
          </p:nvPr>
        </p:nvSpPr>
        <p:spPr>
          <a:xfrm>
            <a:off x="575130" y="1313341"/>
            <a:ext cx="7993741" cy="589641"/>
          </a:xfrm>
        </p:spPr>
        <p:txBody>
          <a:bodyPr/>
          <a:lstStyle/>
          <a:p>
            <a:pPr algn="ctr"/>
            <a:r>
              <a:rPr lang="en-US" b="1" cap="none"/>
              <a:t>Use Humor and Entertainment</a:t>
            </a:r>
          </a:p>
        </p:txBody>
      </p:sp>
      <p:pic>
        <p:nvPicPr>
          <p:cNvPr id="8" name="Picture 7" descr="Timeline&#10;&#10;Description automatically generated">
            <a:extLst>
              <a:ext uri="{FF2B5EF4-FFF2-40B4-BE49-F238E27FC236}">
                <a16:creationId xmlns:a16="http://schemas.microsoft.com/office/drawing/2014/main" id="{9E0C0A89-48C6-423F-8284-5B8CF3727910}"/>
              </a:ext>
            </a:extLst>
          </p:cNvPr>
          <p:cNvPicPr>
            <a:picLocks noChangeAspect="1"/>
          </p:cNvPicPr>
          <p:nvPr/>
        </p:nvPicPr>
        <p:blipFill>
          <a:blip r:embed="rId3"/>
          <a:stretch>
            <a:fillRect/>
          </a:stretch>
        </p:blipFill>
        <p:spPr>
          <a:xfrm>
            <a:off x="4939566" y="2044430"/>
            <a:ext cx="3511378" cy="4544568"/>
          </a:xfrm>
          <a:prstGeom prst="rect">
            <a:avLst/>
          </a:prstGeom>
        </p:spPr>
      </p:pic>
      <p:sp>
        <p:nvSpPr>
          <p:cNvPr id="4" name="Slide Number Placeholder 3">
            <a:extLst>
              <a:ext uri="{FF2B5EF4-FFF2-40B4-BE49-F238E27FC236}">
                <a16:creationId xmlns:a16="http://schemas.microsoft.com/office/drawing/2014/main" id="{26B6F17C-5DAC-44EE-B0BC-58F98CD8FED3}"/>
              </a:ext>
            </a:extLst>
          </p:cNvPr>
          <p:cNvSpPr>
            <a:spLocks noGrp="1"/>
          </p:cNvSpPr>
          <p:nvPr>
            <p:ph type="sldNum" sz="quarter" idx="12"/>
          </p:nvPr>
        </p:nvSpPr>
        <p:spPr/>
        <p:txBody>
          <a:bodyPr/>
          <a:lstStyle/>
          <a:p>
            <a:fld id="{CFBA6597-D7DA-DC49-90B6-6291F05CD5D3}" type="slidenum">
              <a:rPr lang="en-US" smtClean="0"/>
              <a:t>53</a:t>
            </a:fld>
            <a:endParaRPr lang="en-US"/>
          </a:p>
        </p:txBody>
      </p:sp>
      <p:pic>
        <p:nvPicPr>
          <p:cNvPr id="7" name="Picture 6">
            <a:extLst>
              <a:ext uri="{FF2B5EF4-FFF2-40B4-BE49-F238E27FC236}">
                <a16:creationId xmlns:a16="http://schemas.microsoft.com/office/drawing/2014/main" id="{67862A0E-04FA-4B0F-F404-91111024F27F}"/>
              </a:ext>
            </a:extLst>
          </p:cNvPr>
          <p:cNvPicPr>
            <a:picLocks noChangeAspect="1"/>
          </p:cNvPicPr>
          <p:nvPr/>
        </p:nvPicPr>
        <p:blipFill>
          <a:blip r:embed="rId4"/>
          <a:stretch>
            <a:fillRect/>
          </a:stretch>
        </p:blipFill>
        <p:spPr>
          <a:xfrm>
            <a:off x="907559" y="1984994"/>
            <a:ext cx="3121105" cy="4663440"/>
          </a:xfrm>
          <a:prstGeom prst="rect">
            <a:avLst/>
          </a:prstGeom>
        </p:spPr>
      </p:pic>
    </p:spTree>
    <p:extLst>
      <p:ext uri="{BB962C8B-B14F-4D97-AF65-F5344CB8AC3E}">
        <p14:creationId xmlns:p14="http://schemas.microsoft.com/office/powerpoint/2010/main" val="27866739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DFBC0-467B-4540-A83E-8C201BEBC93D}"/>
              </a:ext>
            </a:extLst>
          </p:cNvPr>
          <p:cNvSpPr>
            <a:spLocks noGrp="1"/>
          </p:cNvSpPr>
          <p:nvPr>
            <p:ph type="title"/>
          </p:nvPr>
        </p:nvSpPr>
        <p:spPr/>
        <p:txBody>
          <a:bodyPr/>
          <a:lstStyle/>
          <a:p>
            <a:r>
              <a:rPr lang="en-US"/>
              <a:t>Engagement Strategies</a:t>
            </a:r>
          </a:p>
        </p:txBody>
      </p:sp>
      <p:sp>
        <p:nvSpPr>
          <p:cNvPr id="3" name="Text Placeholder 2">
            <a:extLst>
              <a:ext uri="{FF2B5EF4-FFF2-40B4-BE49-F238E27FC236}">
                <a16:creationId xmlns:a16="http://schemas.microsoft.com/office/drawing/2014/main" id="{851B8C30-C2A2-4A3B-A1E8-32DA001301D8}"/>
              </a:ext>
            </a:extLst>
          </p:cNvPr>
          <p:cNvSpPr>
            <a:spLocks noGrp="1"/>
          </p:cNvSpPr>
          <p:nvPr>
            <p:ph type="body" sz="quarter" idx="13"/>
          </p:nvPr>
        </p:nvSpPr>
        <p:spPr>
          <a:xfrm>
            <a:off x="575130" y="1369786"/>
            <a:ext cx="7993741" cy="589641"/>
          </a:xfrm>
        </p:spPr>
        <p:txBody>
          <a:bodyPr/>
          <a:lstStyle/>
          <a:p>
            <a:pPr algn="ctr"/>
            <a:r>
              <a:rPr lang="en-US" b="1" cap="none"/>
              <a:t>Appeal To Emotions</a:t>
            </a:r>
          </a:p>
        </p:txBody>
      </p:sp>
      <p:pic>
        <p:nvPicPr>
          <p:cNvPr id="5" name="Content Placeholder 4">
            <a:extLst>
              <a:ext uri="{FF2B5EF4-FFF2-40B4-BE49-F238E27FC236}">
                <a16:creationId xmlns:a16="http://schemas.microsoft.com/office/drawing/2014/main" id="{D96077FE-5A4A-40E1-9DF9-A9B859F4B0FC}"/>
              </a:ext>
            </a:extLst>
          </p:cNvPr>
          <p:cNvPicPr>
            <a:picLocks noGrp="1" noChangeAspect="1"/>
          </p:cNvPicPr>
          <p:nvPr>
            <p:ph idx="1"/>
          </p:nvPr>
        </p:nvPicPr>
        <p:blipFill rotWithShape="1">
          <a:blip r:embed="rId3"/>
          <a:srcRect l="4881" t="4588" r="5056" b="4271"/>
          <a:stretch/>
        </p:blipFill>
        <p:spPr>
          <a:xfrm>
            <a:off x="956048" y="2135424"/>
            <a:ext cx="3303591" cy="4453574"/>
          </a:xfrm>
          <a:prstGeom prst="rect">
            <a:avLst/>
          </a:prstGeom>
        </p:spPr>
      </p:pic>
      <p:pic>
        <p:nvPicPr>
          <p:cNvPr id="1026" name="Picture 2" descr="Lenz on Creative: What Does Total Wellness Look Like? - Lenz Marketing">
            <a:extLst>
              <a:ext uri="{FF2B5EF4-FFF2-40B4-BE49-F238E27FC236}">
                <a16:creationId xmlns:a16="http://schemas.microsoft.com/office/drawing/2014/main" id="{496937A4-D51E-4AD4-BFDE-7C14E1131C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4362" y="2135423"/>
            <a:ext cx="3684509" cy="44535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B7FBE542-8DB3-4DEE-A1EA-E42AB76198D4}"/>
              </a:ext>
            </a:extLst>
          </p:cNvPr>
          <p:cNvSpPr>
            <a:spLocks noGrp="1"/>
          </p:cNvSpPr>
          <p:nvPr>
            <p:ph type="sldNum" sz="quarter" idx="12"/>
          </p:nvPr>
        </p:nvSpPr>
        <p:spPr/>
        <p:txBody>
          <a:bodyPr/>
          <a:lstStyle/>
          <a:p>
            <a:fld id="{CFBA6597-D7DA-DC49-90B6-6291F05CD5D3}" type="slidenum">
              <a:rPr lang="en-US" smtClean="0"/>
              <a:t>54</a:t>
            </a:fld>
            <a:endParaRPr lang="en-US"/>
          </a:p>
        </p:txBody>
      </p:sp>
    </p:spTree>
    <p:extLst>
      <p:ext uri="{BB962C8B-B14F-4D97-AF65-F5344CB8AC3E}">
        <p14:creationId xmlns:p14="http://schemas.microsoft.com/office/powerpoint/2010/main" val="6288698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11822-0EA7-4B68-8187-F15E494061FA}"/>
              </a:ext>
            </a:extLst>
          </p:cNvPr>
          <p:cNvSpPr>
            <a:spLocks noGrp="1"/>
          </p:cNvSpPr>
          <p:nvPr>
            <p:ph type="title"/>
          </p:nvPr>
        </p:nvSpPr>
        <p:spPr/>
        <p:txBody>
          <a:bodyPr/>
          <a:lstStyle/>
          <a:p>
            <a:r>
              <a:rPr lang="en-US"/>
              <a:t>Engagement Strategies</a:t>
            </a:r>
          </a:p>
        </p:txBody>
      </p:sp>
      <p:sp>
        <p:nvSpPr>
          <p:cNvPr id="3" name="Text Placeholder 2">
            <a:extLst>
              <a:ext uri="{FF2B5EF4-FFF2-40B4-BE49-F238E27FC236}">
                <a16:creationId xmlns:a16="http://schemas.microsoft.com/office/drawing/2014/main" id="{6555AB2D-387E-481E-8447-3BAB3CB3D955}"/>
              </a:ext>
            </a:extLst>
          </p:cNvPr>
          <p:cNvSpPr>
            <a:spLocks noGrp="1"/>
          </p:cNvSpPr>
          <p:nvPr>
            <p:ph type="body" sz="quarter" idx="13"/>
          </p:nvPr>
        </p:nvSpPr>
        <p:spPr>
          <a:xfrm>
            <a:off x="575130" y="1369786"/>
            <a:ext cx="7993741" cy="589641"/>
          </a:xfrm>
        </p:spPr>
        <p:txBody>
          <a:bodyPr/>
          <a:lstStyle/>
          <a:p>
            <a:pPr algn="ctr"/>
            <a:r>
              <a:rPr lang="en-US" b="1" cap="none"/>
              <a:t>Use Images That Stand On Their Own</a:t>
            </a:r>
          </a:p>
        </p:txBody>
      </p:sp>
      <p:pic>
        <p:nvPicPr>
          <p:cNvPr id="6" name="Content Placeholder 5">
            <a:extLst>
              <a:ext uri="{FF2B5EF4-FFF2-40B4-BE49-F238E27FC236}">
                <a16:creationId xmlns:a16="http://schemas.microsoft.com/office/drawing/2014/main" id="{B1287496-D3B2-4C4D-9C1C-FF1F54827B6E}"/>
              </a:ext>
            </a:extLst>
          </p:cNvPr>
          <p:cNvPicPr>
            <a:picLocks noGrp="1" noChangeAspect="1"/>
          </p:cNvPicPr>
          <p:nvPr>
            <p:ph idx="1"/>
          </p:nvPr>
        </p:nvPicPr>
        <p:blipFill>
          <a:blip r:embed="rId3"/>
          <a:stretch>
            <a:fillRect/>
          </a:stretch>
        </p:blipFill>
        <p:spPr>
          <a:xfrm>
            <a:off x="4675699" y="2752725"/>
            <a:ext cx="4207417" cy="3038475"/>
          </a:xfrm>
        </p:spPr>
      </p:pic>
      <p:sp>
        <p:nvSpPr>
          <p:cNvPr id="4" name="Slide Number Placeholder 3">
            <a:extLst>
              <a:ext uri="{FF2B5EF4-FFF2-40B4-BE49-F238E27FC236}">
                <a16:creationId xmlns:a16="http://schemas.microsoft.com/office/drawing/2014/main" id="{71EBAA9F-987F-4B06-A7BE-F48CD1F7D9F4}"/>
              </a:ext>
            </a:extLst>
          </p:cNvPr>
          <p:cNvSpPr>
            <a:spLocks noGrp="1"/>
          </p:cNvSpPr>
          <p:nvPr>
            <p:ph type="sldNum" sz="quarter" idx="12"/>
          </p:nvPr>
        </p:nvSpPr>
        <p:spPr/>
        <p:txBody>
          <a:bodyPr/>
          <a:lstStyle/>
          <a:p>
            <a:fld id="{CFBA6597-D7DA-DC49-90B6-6291F05CD5D3}" type="slidenum">
              <a:rPr lang="en-US" smtClean="0"/>
              <a:t>55</a:t>
            </a:fld>
            <a:endParaRPr lang="en-US"/>
          </a:p>
        </p:txBody>
      </p:sp>
      <p:pic>
        <p:nvPicPr>
          <p:cNvPr id="8" name="Picture 7">
            <a:extLst>
              <a:ext uri="{FF2B5EF4-FFF2-40B4-BE49-F238E27FC236}">
                <a16:creationId xmlns:a16="http://schemas.microsoft.com/office/drawing/2014/main" id="{2134A12C-1F15-8834-42BF-3373DD2ED58E}"/>
              </a:ext>
            </a:extLst>
          </p:cNvPr>
          <p:cNvPicPr>
            <a:picLocks noChangeAspect="1"/>
          </p:cNvPicPr>
          <p:nvPr/>
        </p:nvPicPr>
        <p:blipFill>
          <a:blip r:embed="rId4"/>
          <a:stretch>
            <a:fillRect/>
          </a:stretch>
        </p:blipFill>
        <p:spPr>
          <a:xfrm>
            <a:off x="481913" y="3125176"/>
            <a:ext cx="3720184" cy="2293572"/>
          </a:xfrm>
          <a:prstGeom prst="rect">
            <a:avLst/>
          </a:prstGeom>
        </p:spPr>
      </p:pic>
    </p:spTree>
    <p:extLst>
      <p:ext uri="{BB962C8B-B14F-4D97-AF65-F5344CB8AC3E}">
        <p14:creationId xmlns:p14="http://schemas.microsoft.com/office/powerpoint/2010/main" val="35175547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00266-3918-4542-8419-17A6F699DF57}"/>
              </a:ext>
            </a:extLst>
          </p:cNvPr>
          <p:cNvSpPr>
            <a:spLocks noGrp="1"/>
          </p:cNvSpPr>
          <p:nvPr>
            <p:ph type="title"/>
          </p:nvPr>
        </p:nvSpPr>
        <p:spPr/>
        <p:txBody>
          <a:bodyPr/>
          <a:lstStyle/>
          <a:p>
            <a:r>
              <a:rPr lang="en-US"/>
              <a:t>Beyond Readability: Engagement Strategies</a:t>
            </a:r>
          </a:p>
        </p:txBody>
      </p:sp>
      <p:sp>
        <p:nvSpPr>
          <p:cNvPr id="3" name="Text Placeholder 2">
            <a:extLst>
              <a:ext uri="{FF2B5EF4-FFF2-40B4-BE49-F238E27FC236}">
                <a16:creationId xmlns:a16="http://schemas.microsoft.com/office/drawing/2014/main" id="{E2C81B20-3796-4C51-BA40-F72AD90FC8BB}"/>
              </a:ext>
            </a:extLst>
          </p:cNvPr>
          <p:cNvSpPr>
            <a:spLocks noGrp="1"/>
          </p:cNvSpPr>
          <p:nvPr>
            <p:ph type="body" sz="quarter" idx="13"/>
          </p:nvPr>
        </p:nvSpPr>
        <p:spPr>
          <a:xfrm>
            <a:off x="575130" y="1117191"/>
            <a:ext cx="7993741" cy="589641"/>
          </a:xfrm>
        </p:spPr>
        <p:txBody>
          <a:bodyPr/>
          <a:lstStyle/>
          <a:p>
            <a:pPr algn="ctr"/>
            <a:r>
              <a:rPr lang="en-US" b="1" cap="none"/>
              <a:t>Empower Problem-Solving</a:t>
            </a:r>
          </a:p>
        </p:txBody>
      </p:sp>
      <p:pic>
        <p:nvPicPr>
          <p:cNvPr id="7" name="Picture 6">
            <a:extLst>
              <a:ext uri="{FF2B5EF4-FFF2-40B4-BE49-F238E27FC236}">
                <a16:creationId xmlns:a16="http://schemas.microsoft.com/office/drawing/2014/main" id="{124D4B4F-CFD9-4CC9-B86E-2B68C969B432}"/>
              </a:ext>
            </a:extLst>
          </p:cNvPr>
          <p:cNvPicPr>
            <a:picLocks noChangeAspect="1"/>
          </p:cNvPicPr>
          <p:nvPr/>
        </p:nvPicPr>
        <p:blipFill>
          <a:blip r:embed="rId3"/>
          <a:stretch>
            <a:fillRect/>
          </a:stretch>
        </p:blipFill>
        <p:spPr>
          <a:xfrm>
            <a:off x="351528" y="1704975"/>
            <a:ext cx="3640417" cy="5081294"/>
          </a:xfrm>
          <a:prstGeom prst="rect">
            <a:avLst/>
          </a:prstGeom>
        </p:spPr>
      </p:pic>
      <p:sp>
        <p:nvSpPr>
          <p:cNvPr id="4" name="Slide Number Placeholder 3">
            <a:extLst>
              <a:ext uri="{FF2B5EF4-FFF2-40B4-BE49-F238E27FC236}">
                <a16:creationId xmlns:a16="http://schemas.microsoft.com/office/drawing/2014/main" id="{0FE95BB3-7234-44F1-9CC7-340485F46752}"/>
              </a:ext>
            </a:extLst>
          </p:cNvPr>
          <p:cNvSpPr>
            <a:spLocks noGrp="1"/>
          </p:cNvSpPr>
          <p:nvPr>
            <p:ph type="sldNum" sz="quarter" idx="12"/>
          </p:nvPr>
        </p:nvSpPr>
        <p:spPr/>
        <p:txBody>
          <a:bodyPr/>
          <a:lstStyle/>
          <a:p>
            <a:fld id="{CFBA6597-D7DA-DC49-90B6-6291F05CD5D3}" type="slidenum">
              <a:rPr lang="en-US" smtClean="0"/>
              <a:t>56</a:t>
            </a:fld>
            <a:endParaRPr lang="en-US"/>
          </a:p>
        </p:txBody>
      </p:sp>
      <p:pic>
        <p:nvPicPr>
          <p:cNvPr id="11" name="Picture 10">
            <a:extLst>
              <a:ext uri="{FF2B5EF4-FFF2-40B4-BE49-F238E27FC236}">
                <a16:creationId xmlns:a16="http://schemas.microsoft.com/office/drawing/2014/main" id="{40E64CFC-A1F3-B902-F1EE-0B8BB452FEB6}"/>
              </a:ext>
            </a:extLst>
          </p:cNvPr>
          <p:cNvPicPr>
            <a:picLocks noChangeAspect="1"/>
          </p:cNvPicPr>
          <p:nvPr/>
        </p:nvPicPr>
        <p:blipFill>
          <a:blip r:embed="rId4"/>
          <a:stretch>
            <a:fillRect/>
          </a:stretch>
        </p:blipFill>
        <p:spPr>
          <a:xfrm>
            <a:off x="4128531" y="1710563"/>
            <a:ext cx="4596836" cy="5010912"/>
          </a:xfrm>
          <a:prstGeom prst="rect">
            <a:avLst/>
          </a:prstGeom>
          <a:ln>
            <a:solidFill>
              <a:srgbClr val="231F20"/>
            </a:solidFill>
          </a:ln>
        </p:spPr>
      </p:pic>
    </p:spTree>
    <p:extLst>
      <p:ext uri="{BB962C8B-B14F-4D97-AF65-F5344CB8AC3E}">
        <p14:creationId xmlns:p14="http://schemas.microsoft.com/office/powerpoint/2010/main" val="6056782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863DB-C7B3-4C0B-87BE-9E4D894A99B7}"/>
              </a:ext>
            </a:extLst>
          </p:cNvPr>
          <p:cNvSpPr>
            <a:spLocks noGrp="1"/>
          </p:cNvSpPr>
          <p:nvPr>
            <p:ph type="title"/>
          </p:nvPr>
        </p:nvSpPr>
        <p:spPr/>
        <p:txBody>
          <a:bodyPr/>
          <a:lstStyle/>
          <a:p>
            <a:r>
              <a:rPr lang="en-US"/>
              <a:t>Engagement Strategies</a:t>
            </a:r>
          </a:p>
        </p:txBody>
      </p:sp>
      <p:sp>
        <p:nvSpPr>
          <p:cNvPr id="3" name="Text Placeholder 2">
            <a:extLst>
              <a:ext uri="{FF2B5EF4-FFF2-40B4-BE49-F238E27FC236}">
                <a16:creationId xmlns:a16="http://schemas.microsoft.com/office/drawing/2014/main" id="{C4B36CF2-D3E3-441C-9925-1153E6F850F6}"/>
              </a:ext>
            </a:extLst>
          </p:cNvPr>
          <p:cNvSpPr>
            <a:spLocks noGrp="1"/>
          </p:cNvSpPr>
          <p:nvPr>
            <p:ph type="body" sz="quarter" idx="13"/>
          </p:nvPr>
        </p:nvSpPr>
        <p:spPr>
          <a:xfrm>
            <a:off x="575130" y="1369786"/>
            <a:ext cx="7993741" cy="589641"/>
          </a:xfrm>
        </p:spPr>
        <p:txBody>
          <a:bodyPr/>
          <a:lstStyle/>
          <a:p>
            <a:pPr algn="ctr"/>
            <a:r>
              <a:rPr lang="en-US" b="1" cap="none"/>
              <a:t>Meet People Where They Are</a:t>
            </a:r>
          </a:p>
        </p:txBody>
      </p:sp>
      <p:pic>
        <p:nvPicPr>
          <p:cNvPr id="6" name="Content Placeholder 5">
            <a:extLst>
              <a:ext uri="{FF2B5EF4-FFF2-40B4-BE49-F238E27FC236}">
                <a16:creationId xmlns:a16="http://schemas.microsoft.com/office/drawing/2014/main" id="{17D06EDF-42A8-45FE-8197-C43736B1A0DD}"/>
              </a:ext>
            </a:extLst>
          </p:cNvPr>
          <p:cNvPicPr>
            <a:picLocks noGrp="1" noChangeAspect="1"/>
          </p:cNvPicPr>
          <p:nvPr>
            <p:ph idx="1"/>
          </p:nvPr>
        </p:nvPicPr>
        <p:blipFill>
          <a:blip r:embed="rId3"/>
          <a:stretch>
            <a:fillRect/>
          </a:stretch>
        </p:blipFill>
        <p:spPr>
          <a:xfrm>
            <a:off x="4949174" y="2660126"/>
            <a:ext cx="3455400" cy="1767879"/>
          </a:xfrm>
        </p:spPr>
      </p:pic>
      <p:pic>
        <p:nvPicPr>
          <p:cNvPr id="1026" name="Picture 2" descr="COVID vaccine: Maryland barbershop brings shots, cuts to the community">
            <a:extLst>
              <a:ext uri="{FF2B5EF4-FFF2-40B4-BE49-F238E27FC236}">
                <a16:creationId xmlns:a16="http://schemas.microsoft.com/office/drawing/2014/main" id="{64272438-8E4C-41AC-A0A3-F09ABD50C0B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119"/>
          <a:stretch/>
        </p:blipFill>
        <p:spPr bwMode="auto">
          <a:xfrm>
            <a:off x="1015545" y="2660126"/>
            <a:ext cx="2897059" cy="176787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81C6020-1954-4A16-9816-148432BC599C}"/>
              </a:ext>
            </a:extLst>
          </p:cNvPr>
          <p:cNvSpPr txBox="1"/>
          <p:nvPr/>
        </p:nvSpPr>
        <p:spPr>
          <a:xfrm>
            <a:off x="1015544" y="2052989"/>
            <a:ext cx="2897059" cy="553998"/>
          </a:xfrm>
          <a:prstGeom prst="rect">
            <a:avLst/>
          </a:prstGeom>
          <a:noFill/>
        </p:spPr>
        <p:txBody>
          <a:bodyPr wrap="square" lIns="0" tIns="0" rIns="0" bIns="0" rtlCol="0">
            <a:spAutoFit/>
          </a:bodyPr>
          <a:lstStyle/>
          <a:p>
            <a:r>
              <a:rPr lang="en-US">
                <a:solidFill>
                  <a:schemeClr val="tx1">
                    <a:lumMod val="50000"/>
                  </a:schemeClr>
                </a:solidFill>
                <a:latin typeface="Avenir Light"/>
                <a:cs typeface="Avenir Light"/>
              </a:rPr>
              <a:t>COVID-19 vaccines offered at barber shops and salons</a:t>
            </a:r>
          </a:p>
        </p:txBody>
      </p:sp>
      <p:sp>
        <p:nvSpPr>
          <p:cNvPr id="9" name="TextBox 8">
            <a:extLst>
              <a:ext uri="{FF2B5EF4-FFF2-40B4-BE49-F238E27FC236}">
                <a16:creationId xmlns:a16="http://schemas.microsoft.com/office/drawing/2014/main" id="{1052C147-1B2B-44E9-A7FF-458CBB0C2702}"/>
              </a:ext>
            </a:extLst>
          </p:cNvPr>
          <p:cNvSpPr txBox="1"/>
          <p:nvPr/>
        </p:nvSpPr>
        <p:spPr>
          <a:xfrm>
            <a:off x="4949174" y="2081222"/>
            <a:ext cx="3719383" cy="553998"/>
          </a:xfrm>
          <a:prstGeom prst="rect">
            <a:avLst/>
          </a:prstGeom>
          <a:noFill/>
        </p:spPr>
        <p:txBody>
          <a:bodyPr wrap="square" lIns="0" tIns="0" rIns="0" bIns="0" rtlCol="0">
            <a:spAutoFit/>
          </a:bodyPr>
          <a:lstStyle/>
          <a:p>
            <a:r>
              <a:rPr lang="en-US">
                <a:solidFill>
                  <a:schemeClr val="tx1">
                    <a:lumMod val="50000"/>
                  </a:schemeClr>
                </a:solidFill>
                <a:latin typeface="Avenir Light"/>
                <a:cs typeface="Avenir Light"/>
              </a:rPr>
              <a:t>Text4Baby: Health messages sent via text during and after pregnancy</a:t>
            </a:r>
          </a:p>
        </p:txBody>
      </p:sp>
      <p:pic>
        <p:nvPicPr>
          <p:cNvPr id="10" name="Picture 9">
            <a:extLst>
              <a:ext uri="{FF2B5EF4-FFF2-40B4-BE49-F238E27FC236}">
                <a16:creationId xmlns:a16="http://schemas.microsoft.com/office/drawing/2014/main" id="{F7BCF864-9278-46AB-A03A-CCAC73DFC7FC}"/>
              </a:ext>
            </a:extLst>
          </p:cNvPr>
          <p:cNvPicPr>
            <a:picLocks noChangeAspect="1"/>
          </p:cNvPicPr>
          <p:nvPr/>
        </p:nvPicPr>
        <p:blipFill>
          <a:blip r:embed="rId5"/>
          <a:stretch>
            <a:fillRect/>
          </a:stretch>
        </p:blipFill>
        <p:spPr>
          <a:xfrm>
            <a:off x="2709381" y="4689231"/>
            <a:ext cx="3310420" cy="2030957"/>
          </a:xfrm>
          <a:prstGeom prst="rect">
            <a:avLst/>
          </a:prstGeom>
        </p:spPr>
      </p:pic>
      <p:sp>
        <p:nvSpPr>
          <p:cNvPr id="11" name="TextBox 10">
            <a:extLst>
              <a:ext uri="{FF2B5EF4-FFF2-40B4-BE49-F238E27FC236}">
                <a16:creationId xmlns:a16="http://schemas.microsoft.com/office/drawing/2014/main" id="{AD7FFAAE-A1BA-4116-A01B-4614B1359CCB}"/>
              </a:ext>
            </a:extLst>
          </p:cNvPr>
          <p:cNvSpPr txBox="1"/>
          <p:nvPr/>
        </p:nvSpPr>
        <p:spPr>
          <a:xfrm>
            <a:off x="6137051" y="5499514"/>
            <a:ext cx="2549746" cy="923330"/>
          </a:xfrm>
          <a:prstGeom prst="rect">
            <a:avLst/>
          </a:prstGeom>
          <a:noFill/>
        </p:spPr>
        <p:txBody>
          <a:bodyPr wrap="square">
            <a:spAutoFit/>
          </a:bodyPr>
          <a:lstStyle/>
          <a:p>
            <a:r>
              <a:rPr lang="en-US">
                <a:latin typeface="Avenir Light"/>
                <a:hlinkClick r:id="rId6"/>
              </a:rPr>
              <a:t>Free telephone-based health coaching</a:t>
            </a:r>
            <a:endParaRPr lang="en-US">
              <a:latin typeface="Avenir Light"/>
            </a:endParaRPr>
          </a:p>
          <a:p>
            <a:endParaRPr lang="en-US"/>
          </a:p>
        </p:txBody>
      </p:sp>
      <p:sp>
        <p:nvSpPr>
          <p:cNvPr id="4" name="Slide Number Placeholder 3">
            <a:extLst>
              <a:ext uri="{FF2B5EF4-FFF2-40B4-BE49-F238E27FC236}">
                <a16:creationId xmlns:a16="http://schemas.microsoft.com/office/drawing/2014/main" id="{3529240B-4915-4B29-9407-925DFDB02322}"/>
              </a:ext>
            </a:extLst>
          </p:cNvPr>
          <p:cNvSpPr>
            <a:spLocks noGrp="1"/>
          </p:cNvSpPr>
          <p:nvPr>
            <p:ph type="sldNum" sz="quarter" idx="12"/>
          </p:nvPr>
        </p:nvSpPr>
        <p:spPr/>
        <p:txBody>
          <a:bodyPr/>
          <a:lstStyle/>
          <a:p>
            <a:fld id="{CFBA6597-D7DA-DC49-90B6-6291F05CD5D3}" type="slidenum">
              <a:rPr lang="en-US" smtClean="0"/>
              <a:t>57</a:t>
            </a:fld>
            <a:endParaRPr lang="en-US"/>
          </a:p>
        </p:txBody>
      </p:sp>
    </p:spTree>
    <p:extLst>
      <p:ext uri="{BB962C8B-B14F-4D97-AF65-F5344CB8AC3E}">
        <p14:creationId xmlns:p14="http://schemas.microsoft.com/office/powerpoint/2010/main" val="28003633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D5E86-D629-4E13-9B62-9CFF7E42A226}"/>
              </a:ext>
            </a:extLst>
          </p:cNvPr>
          <p:cNvSpPr>
            <a:spLocks noGrp="1"/>
          </p:cNvSpPr>
          <p:nvPr>
            <p:ph type="title"/>
          </p:nvPr>
        </p:nvSpPr>
        <p:spPr/>
        <p:txBody>
          <a:bodyPr/>
          <a:lstStyle/>
          <a:p>
            <a:r>
              <a:rPr lang="en-US"/>
              <a:t>Engagement Strategies</a:t>
            </a:r>
          </a:p>
        </p:txBody>
      </p:sp>
      <p:sp>
        <p:nvSpPr>
          <p:cNvPr id="7" name="TextBox 6">
            <a:extLst>
              <a:ext uri="{FF2B5EF4-FFF2-40B4-BE49-F238E27FC236}">
                <a16:creationId xmlns:a16="http://schemas.microsoft.com/office/drawing/2014/main" id="{000B6AFE-66D0-49FC-A6B0-7350C580C72F}"/>
              </a:ext>
            </a:extLst>
          </p:cNvPr>
          <p:cNvSpPr txBox="1"/>
          <p:nvPr/>
        </p:nvSpPr>
        <p:spPr>
          <a:xfrm>
            <a:off x="983181" y="3862744"/>
            <a:ext cx="3355454" cy="246221"/>
          </a:xfrm>
          <a:prstGeom prst="rect">
            <a:avLst/>
          </a:prstGeom>
          <a:noFill/>
        </p:spPr>
        <p:txBody>
          <a:bodyPr wrap="square" lIns="0" tIns="0" rIns="0" bIns="0" rtlCol="0">
            <a:spAutoFit/>
          </a:bodyPr>
          <a:lstStyle/>
          <a:p>
            <a:r>
              <a:rPr lang="en-US" sz="1600">
                <a:solidFill>
                  <a:schemeClr val="tx2"/>
                </a:solidFill>
                <a:latin typeface="Avenir Light"/>
                <a:cs typeface="Avenir Light"/>
                <a:hlinkClick r:id="rId3"/>
              </a:rPr>
              <a:t>Swap it, don’t stop it</a:t>
            </a:r>
            <a:r>
              <a:rPr lang="en-US" sz="1600">
                <a:solidFill>
                  <a:schemeClr val="tx2"/>
                </a:solidFill>
                <a:latin typeface="Avenir Light"/>
                <a:cs typeface="Avenir Light"/>
              </a:rPr>
              <a:t>  </a:t>
            </a:r>
            <a:r>
              <a:rPr lang="en-US" sz="1600">
                <a:latin typeface="Avenir Light"/>
                <a:cs typeface="Avenir Light"/>
              </a:rPr>
              <a:t>(2 Minute Video)</a:t>
            </a:r>
          </a:p>
        </p:txBody>
      </p:sp>
      <p:grpSp>
        <p:nvGrpSpPr>
          <p:cNvPr id="11" name="Group 10">
            <a:extLst>
              <a:ext uri="{FF2B5EF4-FFF2-40B4-BE49-F238E27FC236}">
                <a16:creationId xmlns:a16="http://schemas.microsoft.com/office/drawing/2014/main" id="{0592CE7A-CE2E-4B56-95B2-CCAD258B914E}"/>
              </a:ext>
            </a:extLst>
          </p:cNvPr>
          <p:cNvGrpSpPr/>
          <p:nvPr/>
        </p:nvGrpSpPr>
        <p:grpSpPr>
          <a:xfrm>
            <a:off x="1149538" y="2163824"/>
            <a:ext cx="2790804" cy="1630615"/>
            <a:chOff x="1296800" y="1833941"/>
            <a:chExt cx="6594135" cy="4084664"/>
          </a:xfrm>
        </p:grpSpPr>
        <p:pic>
          <p:nvPicPr>
            <p:cNvPr id="5" name="Picture 4">
              <a:hlinkClick r:id="rId3"/>
              <a:extLst>
                <a:ext uri="{FF2B5EF4-FFF2-40B4-BE49-F238E27FC236}">
                  <a16:creationId xmlns:a16="http://schemas.microsoft.com/office/drawing/2014/main" id="{DAA2E50F-A417-4150-B5E7-49715149BFB6}"/>
                </a:ext>
              </a:extLst>
            </p:cNvPr>
            <p:cNvPicPr>
              <a:picLocks noChangeAspect="1"/>
            </p:cNvPicPr>
            <p:nvPr/>
          </p:nvPicPr>
          <p:blipFill>
            <a:blip r:embed="rId4"/>
            <a:stretch>
              <a:fillRect/>
            </a:stretch>
          </p:blipFill>
          <p:spPr>
            <a:xfrm>
              <a:off x="1296800" y="1959427"/>
              <a:ext cx="6550401" cy="3959178"/>
            </a:xfrm>
            <a:prstGeom prst="rect">
              <a:avLst/>
            </a:prstGeom>
          </p:spPr>
        </p:pic>
        <p:sp>
          <p:nvSpPr>
            <p:cNvPr id="10" name="TextBox 9">
              <a:extLst>
                <a:ext uri="{FF2B5EF4-FFF2-40B4-BE49-F238E27FC236}">
                  <a16:creationId xmlns:a16="http://schemas.microsoft.com/office/drawing/2014/main" id="{723D8AC4-36A6-424C-AC06-B57196625426}"/>
                </a:ext>
              </a:extLst>
            </p:cNvPr>
            <p:cNvSpPr txBox="1"/>
            <p:nvPr/>
          </p:nvSpPr>
          <p:spPr>
            <a:xfrm>
              <a:off x="7134579" y="1833941"/>
              <a:ext cx="756356" cy="1067305"/>
            </a:xfrm>
            <a:prstGeom prst="rect">
              <a:avLst/>
            </a:prstGeom>
            <a:solidFill>
              <a:srgbClr val="FFFFFF"/>
            </a:solidFill>
          </p:spPr>
          <p:txBody>
            <a:bodyPr wrap="square" lIns="0" tIns="0" rIns="0" bIns="0" rtlCol="0">
              <a:spAutoFit/>
            </a:bodyPr>
            <a:lstStyle/>
            <a:p>
              <a:endParaRPr lang="en-US" sz="1600">
                <a:solidFill>
                  <a:schemeClr val="tx2"/>
                </a:solidFill>
                <a:latin typeface="Avenir Light"/>
                <a:cs typeface="Avenir Light"/>
              </a:endParaRPr>
            </a:p>
          </p:txBody>
        </p:sp>
      </p:grpSp>
      <p:sp>
        <p:nvSpPr>
          <p:cNvPr id="3" name="Text Placeholder 2">
            <a:extLst>
              <a:ext uri="{FF2B5EF4-FFF2-40B4-BE49-F238E27FC236}">
                <a16:creationId xmlns:a16="http://schemas.microsoft.com/office/drawing/2014/main" id="{C4BA3B66-BA53-4D9D-8F67-49EE2AEAD9B8}"/>
              </a:ext>
            </a:extLst>
          </p:cNvPr>
          <p:cNvSpPr>
            <a:spLocks noGrp="1"/>
          </p:cNvSpPr>
          <p:nvPr>
            <p:ph type="body" sz="quarter" idx="13"/>
          </p:nvPr>
        </p:nvSpPr>
        <p:spPr>
          <a:xfrm>
            <a:off x="693056" y="1168772"/>
            <a:ext cx="7993741" cy="589641"/>
          </a:xfrm>
        </p:spPr>
        <p:txBody>
          <a:bodyPr/>
          <a:lstStyle/>
          <a:p>
            <a:pPr algn="ctr">
              <a:lnSpc>
                <a:spcPct val="100000"/>
              </a:lnSpc>
              <a:spcAft>
                <a:spcPts val="0"/>
              </a:spcAft>
            </a:pPr>
            <a:r>
              <a:rPr lang="en-US" b="1" cap="none"/>
              <a:t>What learning styles and </a:t>
            </a:r>
          </a:p>
          <a:p>
            <a:pPr algn="ctr">
              <a:lnSpc>
                <a:spcPct val="100000"/>
              </a:lnSpc>
              <a:spcAft>
                <a:spcPts val="0"/>
              </a:spcAft>
            </a:pPr>
            <a:r>
              <a:rPr lang="en-US" b="1" cap="none"/>
              <a:t>health literacy considerations do you notice? </a:t>
            </a:r>
          </a:p>
        </p:txBody>
      </p:sp>
      <p:sp>
        <p:nvSpPr>
          <p:cNvPr id="4" name="Slide Number Placeholder 3">
            <a:extLst>
              <a:ext uri="{FF2B5EF4-FFF2-40B4-BE49-F238E27FC236}">
                <a16:creationId xmlns:a16="http://schemas.microsoft.com/office/drawing/2014/main" id="{2DD061DF-9515-4A2C-BCBA-1DDD5E40DDF1}"/>
              </a:ext>
            </a:extLst>
          </p:cNvPr>
          <p:cNvSpPr>
            <a:spLocks noGrp="1"/>
          </p:cNvSpPr>
          <p:nvPr>
            <p:ph type="sldNum" sz="quarter" idx="12"/>
          </p:nvPr>
        </p:nvSpPr>
        <p:spPr/>
        <p:txBody>
          <a:bodyPr/>
          <a:lstStyle/>
          <a:p>
            <a:fld id="{CFBA6597-D7DA-DC49-90B6-6291F05CD5D3}" type="slidenum">
              <a:rPr lang="en-US" smtClean="0"/>
              <a:t>58</a:t>
            </a:fld>
            <a:endParaRPr lang="en-US"/>
          </a:p>
        </p:txBody>
      </p:sp>
      <p:sp>
        <p:nvSpPr>
          <p:cNvPr id="8" name="TextBox 7">
            <a:extLst>
              <a:ext uri="{FF2B5EF4-FFF2-40B4-BE49-F238E27FC236}">
                <a16:creationId xmlns:a16="http://schemas.microsoft.com/office/drawing/2014/main" id="{ADCA25FB-2569-1DFA-4746-7B92D0D23561}"/>
              </a:ext>
            </a:extLst>
          </p:cNvPr>
          <p:cNvSpPr txBox="1"/>
          <p:nvPr/>
        </p:nvSpPr>
        <p:spPr>
          <a:xfrm>
            <a:off x="5322371" y="3816577"/>
            <a:ext cx="3178689" cy="338554"/>
          </a:xfrm>
          <a:prstGeom prst="rect">
            <a:avLst/>
          </a:prstGeom>
          <a:noFill/>
        </p:spPr>
        <p:txBody>
          <a:bodyPr wrap="square">
            <a:spAutoFit/>
          </a:bodyPr>
          <a:lstStyle/>
          <a:p>
            <a:r>
              <a:rPr lang="en-US" sz="1600">
                <a:latin typeface="Avenir Light"/>
                <a:hlinkClick r:id="rId5"/>
              </a:rPr>
              <a:t>Healthy Eating</a:t>
            </a:r>
            <a:r>
              <a:rPr lang="en-US" sz="1600">
                <a:latin typeface="Avenir Light"/>
              </a:rPr>
              <a:t> (30 Second Video)</a:t>
            </a:r>
          </a:p>
        </p:txBody>
      </p:sp>
      <p:cxnSp>
        <p:nvCxnSpPr>
          <p:cNvPr id="12" name="Straight Connector 11">
            <a:extLst>
              <a:ext uri="{FF2B5EF4-FFF2-40B4-BE49-F238E27FC236}">
                <a16:creationId xmlns:a16="http://schemas.microsoft.com/office/drawing/2014/main" id="{EC2AB9D8-6C69-1F5F-EF4E-1C00A57B94A4}"/>
              </a:ext>
            </a:extLst>
          </p:cNvPr>
          <p:cNvCxnSpPr>
            <a:cxnSpLocks/>
          </p:cNvCxnSpPr>
          <p:nvPr/>
        </p:nvCxnSpPr>
        <p:spPr>
          <a:xfrm>
            <a:off x="4572000" y="2047875"/>
            <a:ext cx="0" cy="467360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18" name="Straight Connector 17">
            <a:extLst>
              <a:ext uri="{FF2B5EF4-FFF2-40B4-BE49-F238E27FC236}">
                <a16:creationId xmlns:a16="http://schemas.microsoft.com/office/drawing/2014/main" id="{EEA353D9-609D-B41D-7DD7-1C72299DA183}"/>
              </a:ext>
            </a:extLst>
          </p:cNvPr>
          <p:cNvCxnSpPr>
            <a:cxnSpLocks/>
          </p:cNvCxnSpPr>
          <p:nvPr/>
        </p:nvCxnSpPr>
        <p:spPr>
          <a:xfrm flipH="1">
            <a:off x="476250" y="4359349"/>
            <a:ext cx="8210547" cy="0"/>
          </a:xfrm>
          <a:prstGeom prst="line">
            <a:avLst/>
          </a:prstGeom>
          <a:ln w="28575"/>
        </p:spPr>
        <p:style>
          <a:lnRef idx="1">
            <a:schemeClr val="accent6"/>
          </a:lnRef>
          <a:fillRef idx="0">
            <a:schemeClr val="accent6"/>
          </a:fillRef>
          <a:effectRef idx="0">
            <a:schemeClr val="accent6"/>
          </a:effectRef>
          <a:fontRef idx="minor">
            <a:schemeClr val="tx1"/>
          </a:fontRef>
        </p:style>
      </p:cxnSp>
      <p:pic>
        <p:nvPicPr>
          <p:cNvPr id="23" name="Picture 22">
            <a:hlinkClick r:id="rId5"/>
            <a:extLst>
              <a:ext uri="{FF2B5EF4-FFF2-40B4-BE49-F238E27FC236}">
                <a16:creationId xmlns:a16="http://schemas.microsoft.com/office/drawing/2014/main" id="{8931F215-245B-F015-15B1-EC0765895716}"/>
              </a:ext>
            </a:extLst>
          </p:cNvPr>
          <p:cNvPicPr>
            <a:picLocks noChangeAspect="1"/>
          </p:cNvPicPr>
          <p:nvPr/>
        </p:nvPicPr>
        <p:blipFill>
          <a:blip r:embed="rId6"/>
          <a:stretch>
            <a:fillRect/>
          </a:stretch>
        </p:blipFill>
        <p:spPr>
          <a:xfrm>
            <a:off x="5113332" y="2029795"/>
            <a:ext cx="3022610" cy="1717125"/>
          </a:xfrm>
          <a:prstGeom prst="rect">
            <a:avLst/>
          </a:prstGeom>
        </p:spPr>
      </p:pic>
      <p:pic>
        <p:nvPicPr>
          <p:cNvPr id="26" name="Picture 25">
            <a:extLst>
              <a:ext uri="{FF2B5EF4-FFF2-40B4-BE49-F238E27FC236}">
                <a16:creationId xmlns:a16="http://schemas.microsoft.com/office/drawing/2014/main" id="{4E4A649C-0896-0CA2-0EA0-049E0388FAE2}"/>
              </a:ext>
            </a:extLst>
          </p:cNvPr>
          <p:cNvPicPr>
            <a:picLocks noChangeAspect="1"/>
          </p:cNvPicPr>
          <p:nvPr/>
        </p:nvPicPr>
        <p:blipFill>
          <a:blip r:embed="rId7"/>
          <a:stretch>
            <a:fillRect/>
          </a:stretch>
        </p:blipFill>
        <p:spPr>
          <a:xfrm>
            <a:off x="1149538" y="4548055"/>
            <a:ext cx="3022739" cy="1709737"/>
          </a:xfrm>
          <a:prstGeom prst="rect">
            <a:avLst/>
          </a:prstGeom>
        </p:spPr>
      </p:pic>
      <p:sp>
        <p:nvSpPr>
          <p:cNvPr id="28" name="TextBox 27">
            <a:extLst>
              <a:ext uri="{FF2B5EF4-FFF2-40B4-BE49-F238E27FC236}">
                <a16:creationId xmlns:a16="http://schemas.microsoft.com/office/drawing/2014/main" id="{7A6AA129-2000-EAF0-B93F-5A688C160596}"/>
              </a:ext>
            </a:extLst>
          </p:cNvPr>
          <p:cNvSpPr txBox="1"/>
          <p:nvPr/>
        </p:nvSpPr>
        <p:spPr>
          <a:xfrm>
            <a:off x="590552" y="6320679"/>
            <a:ext cx="3981448" cy="584775"/>
          </a:xfrm>
          <a:prstGeom prst="rect">
            <a:avLst/>
          </a:prstGeom>
          <a:noFill/>
        </p:spPr>
        <p:txBody>
          <a:bodyPr wrap="square">
            <a:spAutoFit/>
          </a:bodyPr>
          <a:lstStyle/>
          <a:p>
            <a:r>
              <a:rPr lang="en-US" sz="1600">
                <a:latin typeface="Avenir Light"/>
                <a:hlinkClick r:id="rId8"/>
              </a:rPr>
              <a:t>Coping Skill: 5, 4, 3, 2, 1 Grounding Technique</a:t>
            </a:r>
            <a:r>
              <a:rPr lang="en-US" sz="1600">
                <a:latin typeface="Avenir Light"/>
              </a:rPr>
              <a:t> </a:t>
            </a:r>
          </a:p>
          <a:p>
            <a:pPr algn="ctr"/>
            <a:r>
              <a:rPr lang="en-US" sz="1600">
                <a:latin typeface="Avenir Light"/>
              </a:rPr>
              <a:t>(2 Minute Video)</a:t>
            </a:r>
          </a:p>
        </p:txBody>
      </p:sp>
      <p:pic>
        <p:nvPicPr>
          <p:cNvPr id="30" name="Picture 29">
            <a:hlinkClick r:id="rId9"/>
            <a:extLst>
              <a:ext uri="{FF2B5EF4-FFF2-40B4-BE49-F238E27FC236}">
                <a16:creationId xmlns:a16="http://schemas.microsoft.com/office/drawing/2014/main" id="{A7727FCA-41B3-2899-26D0-C9663C6CBFC2}"/>
              </a:ext>
            </a:extLst>
          </p:cNvPr>
          <p:cNvPicPr>
            <a:picLocks noChangeAspect="1"/>
          </p:cNvPicPr>
          <p:nvPr/>
        </p:nvPicPr>
        <p:blipFill>
          <a:blip r:embed="rId10"/>
          <a:stretch>
            <a:fillRect/>
          </a:stretch>
        </p:blipFill>
        <p:spPr>
          <a:xfrm>
            <a:off x="5171432" y="4553144"/>
            <a:ext cx="2991037" cy="1699558"/>
          </a:xfrm>
          <a:prstGeom prst="rect">
            <a:avLst/>
          </a:prstGeom>
        </p:spPr>
      </p:pic>
      <p:sp>
        <p:nvSpPr>
          <p:cNvPr id="32" name="TextBox 31">
            <a:extLst>
              <a:ext uri="{FF2B5EF4-FFF2-40B4-BE49-F238E27FC236}">
                <a16:creationId xmlns:a16="http://schemas.microsoft.com/office/drawing/2014/main" id="{0309A7FB-2F51-3C56-A895-C663A9C180CE}"/>
              </a:ext>
            </a:extLst>
          </p:cNvPr>
          <p:cNvSpPr txBox="1"/>
          <p:nvPr/>
        </p:nvSpPr>
        <p:spPr>
          <a:xfrm>
            <a:off x="4689926" y="6259123"/>
            <a:ext cx="3996871" cy="584775"/>
          </a:xfrm>
          <a:prstGeom prst="rect">
            <a:avLst/>
          </a:prstGeom>
          <a:noFill/>
        </p:spPr>
        <p:txBody>
          <a:bodyPr wrap="square">
            <a:spAutoFit/>
          </a:bodyPr>
          <a:lstStyle/>
          <a:p>
            <a:pPr algn="ctr"/>
            <a:r>
              <a:rPr lang="en-US" sz="1600">
                <a:latin typeface="Avenir Light"/>
                <a:hlinkClick r:id="rId9"/>
              </a:rPr>
              <a:t>What Should You Do If You Get Flu? </a:t>
            </a:r>
            <a:endParaRPr lang="en-US" sz="1600">
              <a:latin typeface="Avenir Light"/>
            </a:endParaRPr>
          </a:p>
          <a:p>
            <a:pPr algn="ctr"/>
            <a:r>
              <a:rPr lang="en-US" sz="1600">
                <a:latin typeface="Avenir Light"/>
              </a:rPr>
              <a:t>(1 Minute Video)</a:t>
            </a:r>
          </a:p>
        </p:txBody>
      </p:sp>
    </p:spTree>
    <p:extLst>
      <p:ext uri="{BB962C8B-B14F-4D97-AF65-F5344CB8AC3E}">
        <p14:creationId xmlns:p14="http://schemas.microsoft.com/office/powerpoint/2010/main" val="10570887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37C4D-24C5-4E3E-9E85-C2E7A0D5E0C1}"/>
              </a:ext>
            </a:extLst>
          </p:cNvPr>
          <p:cNvSpPr>
            <a:spLocks noGrp="1"/>
          </p:cNvSpPr>
          <p:nvPr>
            <p:ph type="title"/>
          </p:nvPr>
        </p:nvSpPr>
        <p:spPr>
          <a:xfrm>
            <a:off x="258656" y="233471"/>
            <a:ext cx="5326743" cy="741362"/>
          </a:xfrm>
        </p:spPr>
        <p:txBody>
          <a:bodyPr/>
          <a:lstStyle/>
          <a:p>
            <a:r>
              <a:rPr lang="en-US"/>
              <a:t>Practice the Strategies you’ve Learned today</a:t>
            </a:r>
          </a:p>
        </p:txBody>
      </p:sp>
      <p:sp>
        <p:nvSpPr>
          <p:cNvPr id="3" name="Text Placeholder 2">
            <a:extLst>
              <a:ext uri="{FF2B5EF4-FFF2-40B4-BE49-F238E27FC236}">
                <a16:creationId xmlns:a16="http://schemas.microsoft.com/office/drawing/2014/main" id="{8C301E07-1D31-454E-AF87-DC41F575B746}"/>
              </a:ext>
            </a:extLst>
          </p:cNvPr>
          <p:cNvSpPr>
            <a:spLocks noGrp="1"/>
          </p:cNvSpPr>
          <p:nvPr>
            <p:ph type="body" sz="quarter" idx="13"/>
          </p:nvPr>
        </p:nvSpPr>
        <p:spPr>
          <a:xfrm>
            <a:off x="258656" y="1451420"/>
            <a:ext cx="4733474" cy="1244155"/>
          </a:xfrm>
        </p:spPr>
        <p:txBody>
          <a:bodyPr/>
          <a:lstStyle/>
          <a:p>
            <a:pPr>
              <a:lnSpc>
                <a:spcPct val="100000"/>
              </a:lnSpc>
            </a:pPr>
            <a:r>
              <a:rPr lang="en-US" b="1" cap="none"/>
              <a:t>Practice creating a health message for the community with health literacy in mind!</a:t>
            </a:r>
          </a:p>
        </p:txBody>
      </p:sp>
      <p:sp>
        <p:nvSpPr>
          <p:cNvPr id="4" name="Content Placeholder 3">
            <a:extLst>
              <a:ext uri="{FF2B5EF4-FFF2-40B4-BE49-F238E27FC236}">
                <a16:creationId xmlns:a16="http://schemas.microsoft.com/office/drawing/2014/main" id="{7F33313B-100F-4C42-ABBA-4C9FA8F9B36B}"/>
              </a:ext>
            </a:extLst>
          </p:cNvPr>
          <p:cNvSpPr>
            <a:spLocks noGrp="1"/>
          </p:cNvSpPr>
          <p:nvPr>
            <p:ph idx="1"/>
          </p:nvPr>
        </p:nvSpPr>
        <p:spPr>
          <a:xfrm>
            <a:off x="219748" y="2924008"/>
            <a:ext cx="4772382" cy="3514885"/>
          </a:xfrm>
        </p:spPr>
        <p:txBody>
          <a:bodyPr>
            <a:normAutofit/>
          </a:bodyPr>
          <a:lstStyle/>
          <a:p>
            <a:pPr marL="0" indent="0">
              <a:buNone/>
            </a:pPr>
            <a:r>
              <a:rPr lang="en-US" sz="1800" b="1">
                <a:solidFill>
                  <a:schemeClr val="accent6"/>
                </a:solidFill>
              </a:rPr>
              <a:t>Things to consider:</a:t>
            </a:r>
          </a:p>
          <a:p>
            <a:pPr marL="576263" indent="-293688">
              <a:lnSpc>
                <a:spcPct val="110000"/>
              </a:lnSpc>
              <a:spcAft>
                <a:spcPts val="1200"/>
              </a:spcAft>
            </a:pPr>
            <a:r>
              <a:rPr lang="en-US" sz="1800">
                <a:solidFill>
                  <a:schemeClr val="tx1">
                    <a:lumMod val="50000"/>
                  </a:schemeClr>
                </a:solidFill>
              </a:rPr>
              <a:t>What is the main message you want to communicate?</a:t>
            </a:r>
          </a:p>
          <a:p>
            <a:pPr marL="576263" indent="-293688">
              <a:lnSpc>
                <a:spcPct val="110000"/>
              </a:lnSpc>
              <a:spcAft>
                <a:spcPts val="1200"/>
              </a:spcAft>
            </a:pPr>
            <a:r>
              <a:rPr lang="en-US" sz="1800">
                <a:solidFill>
                  <a:schemeClr val="tx1">
                    <a:lumMod val="50000"/>
                  </a:schemeClr>
                </a:solidFill>
              </a:rPr>
              <a:t>What is the action step? </a:t>
            </a:r>
          </a:p>
          <a:p>
            <a:pPr marL="576263" indent="-293688">
              <a:lnSpc>
                <a:spcPct val="110000"/>
              </a:lnSpc>
              <a:spcAft>
                <a:spcPts val="1200"/>
              </a:spcAft>
            </a:pPr>
            <a:r>
              <a:rPr lang="en-US" sz="1800">
                <a:solidFill>
                  <a:schemeClr val="tx1">
                    <a:lumMod val="50000"/>
                  </a:schemeClr>
                </a:solidFill>
              </a:rPr>
              <a:t>What text will you include?</a:t>
            </a:r>
          </a:p>
          <a:p>
            <a:pPr marL="576263" indent="-293688">
              <a:lnSpc>
                <a:spcPct val="110000"/>
              </a:lnSpc>
              <a:spcAft>
                <a:spcPts val="1200"/>
              </a:spcAft>
            </a:pPr>
            <a:r>
              <a:rPr lang="en-US" sz="1800">
                <a:solidFill>
                  <a:schemeClr val="tx1">
                    <a:lumMod val="50000"/>
                  </a:schemeClr>
                </a:solidFill>
              </a:rPr>
              <a:t>What imagery you will use?</a:t>
            </a:r>
          </a:p>
          <a:p>
            <a:pPr marL="576263" indent="-293688">
              <a:lnSpc>
                <a:spcPct val="110000"/>
              </a:lnSpc>
              <a:spcAft>
                <a:spcPts val="1200"/>
              </a:spcAft>
            </a:pPr>
            <a:r>
              <a:rPr lang="en-US" sz="1800">
                <a:solidFill>
                  <a:schemeClr val="tx1">
                    <a:lumMod val="50000"/>
                  </a:schemeClr>
                </a:solidFill>
              </a:rPr>
              <a:t>How will you engage your audience?</a:t>
            </a:r>
          </a:p>
          <a:p>
            <a:endParaRPr lang="en-US" b="1">
              <a:solidFill>
                <a:schemeClr val="tx1">
                  <a:lumMod val="50000"/>
                </a:schemeClr>
              </a:solidFill>
            </a:endParaRPr>
          </a:p>
        </p:txBody>
      </p:sp>
      <p:pic>
        <p:nvPicPr>
          <p:cNvPr id="8" name="Picture 7">
            <a:extLst>
              <a:ext uri="{FF2B5EF4-FFF2-40B4-BE49-F238E27FC236}">
                <a16:creationId xmlns:a16="http://schemas.microsoft.com/office/drawing/2014/main" id="{8741BC0A-B1BE-4E1D-8E45-7694DFFBCF78}"/>
              </a:ext>
            </a:extLst>
          </p:cNvPr>
          <p:cNvPicPr>
            <a:picLocks noChangeAspect="1"/>
          </p:cNvPicPr>
          <p:nvPr/>
        </p:nvPicPr>
        <p:blipFill>
          <a:blip r:embed="rId3"/>
          <a:stretch>
            <a:fillRect/>
          </a:stretch>
        </p:blipFill>
        <p:spPr>
          <a:xfrm>
            <a:off x="5184507" y="4080264"/>
            <a:ext cx="3739745" cy="2468880"/>
          </a:xfrm>
          <a:prstGeom prst="rect">
            <a:avLst/>
          </a:prstGeom>
        </p:spPr>
      </p:pic>
      <p:sp>
        <p:nvSpPr>
          <p:cNvPr id="5" name="Slide Number Placeholder 4">
            <a:extLst>
              <a:ext uri="{FF2B5EF4-FFF2-40B4-BE49-F238E27FC236}">
                <a16:creationId xmlns:a16="http://schemas.microsoft.com/office/drawing/2014/main" id="{914B7E43-B0BF-4C41-8889-80F48318E2D7}"/>
              </a:ext>
            </a:extLst>
          </p:cNvPr>
          <p:cNvSpPr>
            <a:spLocks noGrp="1"/>
          </p:cNvSpPr>
          <p:nvPr>
            <p:ph type="sldNum" sz="quarter" idx="12"/>
          </p:nvPr>
        </p:nvSpPr>
        <p:spPr/>
        <p:txBody>
          <a:bodyPr/>
          <a:lstStyle/>
          <a:p>
            <a:fld id="{CFBA6597-D7DA-DC49-90B6-6291F05CD5D3}" type="slidenum">
              <a:rPr lang="en-US" smtClean="0"/>
              <a:t>59</a:t>
            </a:fld>
            <a:endParaRPr lang="en-US"/>
          </a:p>
        </p:txBody>
      </p:sp>
      <p:pic>
        <p:nvPicPr>
          <p:cNvPr id="9" name="Picture 8">
            <a:extLst>
              <a:ext uri="{FF2B5EF4-FFF2-40B4-BE49-F238E27FC236}">
                <a16:creationId xmlns:a16="http://schemas.microsoft.com/office/drawing/2014/main" id="{CC24F5D9-2184-FF98-D42C-500C78A8D5D4}"/>
              </a:ext>
            </a:extLst>
          </p:cNvPr>
          <p:cNvPicPr>
            <a:picLocks noChangeAspect="1"/>
          </p:cNvPicPr>
          <p:nvPr/>
        </p:nvPicPr>
        <p:blipFill>
          <a:blip r:embed="rId4"/>
          <a:stretch>
            <a:fillRect/>
          </a:stretch>
        </p:blipFill>
        <p:spPr>
          <a:xfrm>
            <a:off x="5184356" y="1451420"/>
            <a:ext cx="3739896" cy="2142018"/>
          </a:xfrm>
          <a:prstGeom prst="rect">
            <a:avLst/>
          </a:prstGeom>
        </p:spPr>
      </p:pic>
    </p:spTree>
    <p:extLst>
      <p:ext uri="{BB962C8B-B14F-4D97-AF65-F5344CB8AC3E}">
        <p14:creationId xmlns:p14="http://schemas.microsoft.com/office/powerpoint/2010/main" val="2505274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13AAD-1A0B-4D8F-AB3B-A88D0AD1DBFB}"/>
              </a:ext>
            </a:extLst>
          </p:cNvPr>
          <p:cNvSpPr>
            <a:spLocks noGrp="1"/>
          </p:cNvSpPr>
          <p:nvPr>
            <p:ph type="title"/>
          </p:nvPr>
        </p:nvSpPr>
        <p:spPr/>
        <p:txBody>
          <a:bodyPr/>
          <a:lstStyle/>
          <a:p>
            <a:r>
              <a:rPr lang="en-US" b="0">
                <a:latin typeface="Century Gothic" panose="020B0502020202020204" pitchFamily="34" charset="0"/>
              </a:rPr>
              <a:t>PRETEST QUESTION 3</a:t>
            </a:r>
          </a:p>
        </p:txBody>
      </p:sp>
      <p:pic>
        <p:nvPicPr>
          <p:cNvPr id="6148" name="Picture 4" descr="900+ Chalkboard Background Images: Download HD Backgrounds on Unsplash">
            <a:extLst>
              <a:ext uri="{FF2B5EF4-FFF2-40B4-BE49-F238E27FC236}">
                <a16:creationId xmlns:a16="http://schemas.microsoft.com/office/drawing/2014/main" id="{C44B0A82-071F-427F-BE01-8B5525465C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13"/>
          <a:stretch/>
        </p:blipFill>
        <p:spPr bwMode="auto">
          <a:xfrm>
            <a:off x="3313" y="1110010"/>
            <a:ext cx="9144000" cy="5775684"/>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3">
            <a:extLst>
              <a:ext uri="{FF2B5EF4-FFF2-40B4-BE49-F238E27FC236}">
                <a16:creationId xmlns:a16="http://schemas.microsoft.com/office/drawing/2014/main" id="{4BB9A115-95FC-40F5-96E4-2AD166477AF7}"/>
              </a:ext>
            </a:extLst>
          </p:cNvPr>
          <p:cNvSpPr txBox="1">
            <a:spLocks/>
          </p:cNvSpPr>
          <p:nvPr/>
        </p:nvSpPr>
        <p:spPr>
          <a:xfrm>
            <a:off x="847796" y="1978917"/>
            <a:ext cx="7756880" cy="1921023"/>
          </a:xfrm>
          <a:prstGeom prst="rect">
            <a:avLst/>
          </a:prstGeom>
        </p:spPr>
        <p:txBody>
          <a:bodyPr vert="horz" lIns="0" tIns="0" rIns="0" bIns="0" rtlCol="0">
            <a:normAutofit fontScale="85000" lnSpcReduction="10000"/>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b="0" i="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b="0" i="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b="0" i="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b="0" i="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b="0" i="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marR="0" lvl="0" indent="0" algn="l" defTabSz="457200" rtl="0" eaLnBrk="1" fontAlgn="auto" latinLnBrk="0" hangingPunct="1">
              <a:lnSpc>
                <a:spcPct val="150000"/>
              </a:lnSpc>
              <a:spcBef>
                <a:spcPts val="0"/>
              </a:spcBef>
              <a:spcAft>
                <a:spcPts val="1000"/>
              </a:spcAft>
              <a:buClr>
                <a:srgbClr val="808080">
                  <a:lumMod val="75000"/>
                </a:srgbClr>
              </a:buClr>
              <a:buSzPct val="100000"/>
              <a:buFont typeface="Wingdings" panose="05000000000000000000" pitchFamily="2" charset="2"/>
              <a:buNone/>
              <a:tabLst/>
              <a:defRPr/>
            </a:pPr>
            <a:r>
              <a:rPr kumimoji="0" lang="en-US" sz="2500" b="0" i="0" u="none" strike="noStrike" kern="1200" cap="none" spc="0" normalizeH="0" baseline="0" noProof="0">
                <a:ln>
                  <a:noFill/>
                </a:ln>
                <a:solidFill>
                  <a:prstClr val="white"/>
                </a:solidFill>
                <a:effectLst/>
                <a:uLnTx/>
                <a:uFillTx/>
                <a:latin typeface="Arial"/>
                <a:ea typeface="+mn-ea"/>
                <a:cs typeface="+mn-cs"/>
              </a:rPr>
              <a:t>“I feel </a:t>
            </a:r>
            <a:r>
              <a:rPr lang="en-US" sz="2500">
                <a:solidFill>
                  <a:prstClr val="white"/>
                </a:solidFill>
                <a:latin typeface="Arial"/>
              </a:rPr>
              <a:t>confident</a:t>
            </a:r>
            <a:r>
              <a:rPr kumimoji="0" lang="en-US" sz="2500" b="0" i="0" u="none" strike="noStrike" kern="1200" cap="none" spc="0" normalizeH="0" baseline="0" noProof="0">
                <a:ln>
                  <a:noFill/>
                </a:ln>
                <a:solidFill>
                  <a:prstClr val="white"/>
                </a:solidFill>
                <a:effectLst/>
                <a:uLnTx/>
                <a:uFillTx/>
                <a:latin typeface="Arial"/>
                <a:ea typeface="+mn-ea"/>
                <a:cs typeface="+mn-cs"/>
              </a:rPr>
              <a:t> in my understanding of  linguistic and culturally proficient communication? (e.g., tailoring messages for different audiences, using age-appropriate materials, incorporating images, using plain language, etc.)</a:t>
            </a:r>
            <a:r>
              <a:rPr kumimoji="0" lang="en-US" sz="2500" b="0" i="0" strike="noStrike" kern="1200" cap="none" spc="0" normalizeH="0" baseline="0" noProof="0">
                <a:ln>
                  <a:noFill/>
                </a:ln>
                <a:solidFill>
                  <a:prstClr val="white"/>
                </a:solidFill>
                <a:effectLst/>
                <a:uLnTx/>
                <a:uFillTx/>
                <a:latin typeface="Arial"/>
                <a:ea typeface="+mn-ea"/>
                <a:cs typeface="+mn-cs"/>
              </a:rPr>
              <a:t>” (CCPHP Domain </a:t>
            </a:r>
            <a:r>
              <a:rPr lang="en-US" sz="2500">
                <a:solidFill>
                  <a:prstClr val="white"/>
                </a:solidFill>
                <a:latin typeface="Arial"/>
              </a:rPr>
              <a:t>3</a:t>
            </a:r>
            <a:r>
              <a:rPr kumimoji="0" lang="en-US" sz="2500" b="0" i="0" strike="noStrike" kern="1200" cap="none" spc="0" normalizeH="0" baseline="0" noProof="0">
                <a:ln>
                  <a:noFill/>
                </a:ln>
                <a:solidFill>
                  <a:prstClr val="white"/>
                </a:solidFill>
                <a:effectLst/>
                <a:uLnTx/>
                <a:uFillTx/>
                <a:latin typeface="Arial"/>
                <a:ea typeface="+mn-ea"/>
                <a:cs typeface="+mn-cs"/>
              </a:rPr>
              <a:t>, 2.1)</a:t>
            </a:r>
            <a:endParaRPr kumimoji="0" lang="en-US" sz="2500" b="0" i="1" u="none" strike="noStrike" kern="1200" cap="none" spc="0" normalizeH="0" baseline="0" noProof="0">
              <a:ln>
                <a:noFill/>
              </a:ln>
              <a:solidFill>
                <a:prstClr val="white"/>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CFF6BB5A-C6FA-42DB-8995-8976D48780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BA6597-D7DA-DC49-90B6-6291F05CD5D3}" type="slidenum">
              <a:rPr kumimoji="0" lang="en-US" sz="1200" b="0" i="0" u="none" strike="noStrike" kern="1200" cap="none" spc="0" normalizeH="0" baseline="0" noProof="0" smtClean="0">
                <a:ln>
                  <a:noFill/>
                </a:ln>
                <a:solidFill>
                  <a:srgbClr val="808080">
                    <a:lumMod val="60000"/>
                    <a:lumOff val="40000"/>
                  </a:srgbClr>
                </a:solidFill>
                <a:effectLst/>
                <a:uLnTx/>
                <a:uFillTx/>
                <a:latin typeface="Avenir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808080">
                  <a:lumMod val="60000"/>
                  <a:lumOff val="40000"/>
                </a:srgbClr>
              </a:solidFill>
              <a:effectLst/>
              <a:uLnTx/>
              <a:uFillTx/>
              <a:latin typeface="Avenir Light"/>
              <a:ea typeface="+mn-ea"/>
              <a:cs typeface="+mn-cs"/>
            </a:endParaRPr>
          </a:p>
        </p:txBody>
      </p:sp>
      <p:pic>
        <p:nvPicPr>
          <p:cNvPr id="3" name="Picture 2">
            <a:extLst>
              <a:ext uri="{FF2B5EF4-FFF2-40B4-BE49-F238E27FC236}">
                <a16:creationId xmlns:a16="http://schemas.microsoft.com/office/drawing/2014/main" id="{F64AFE44-79CE-8333-0ABC-C5B6F30FB6D4}"/>
              </a:ext>
            </a:extLst>
          </p:cNvPr>
          <p:cNvPicPr>
            <a:picLocks noChangeAspect="1"/>
          </p:cNvPicPr>
          <p:nvPr/>
        </p:nvPicPr>
        <p:blipFill>
          <a:blip r:embed="rId4"/>
          <a:stretch>
            <a:fillRect/>
          </a:stretch>
        </p:blipFill>
        <p:spPr>
          <a:xfrm>
            <a:off x="847796" y="4018974"/>
            <a:ext cx="5718544" cy="1499746"/>
          </a:xfrm>
          <a:prstGeom prst="rect">
            <a:avLst/>
          </a:prstGeom>
        </p:spPr>
      </p:pic>
      <p:pic>
        <p:nvPicPr>
          <p:cNvPr id="6" name="Picture 5">
            <a:extLst>
              <a:ext uri="{FF2B5EF4-FFF2-40B4-BE49-F238E27FC236}">
                <a16:creationId xmlns:a16="http://schemas.microsoft.com/office/drawing/2014/main" id="{D5898B52-524B-F350-BAD3-59DE5E0BA8AE}"/>
              </a:ext>
            </a:extLst>
          </p:cNvPr>
          <p:cNvPicPr>
            <a:picLocks noChangeAspect="1"/>
          </p:cNvPicPr>
          <p:nvPr/>
        </p:nvPicPr>
        <p:blipFill rotWithShape="1">
          <a:blip r:embed="rId5"/>
          <a:srcRect l="61328" t="1520" r="15111" b="6480"/>
          <a:stretch/>
        </p:blipFill>
        <p:spPr>
          <a:xfrm>
            <a:off x="7537323" y="4924696"/>
            <a:ext cx="1535199" cy="1238513"/>
          </a:xfrm>
          <a:prstGeom prst="rect">
            <a:avLst/>
          </a:prstGeom>
        </p:spPr>
      </p:pic>
    </p:spTree>
    <p:extLst>
      <p:ext uri="{BB962C8B-B14F-4D97-AF65-F5344CB8AC3E}">
        <p14:creationId xmlns:p14="http://schemas.microsoft.com/office/powerpoint/2010/main" val="1614193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5E04-BC0E-41C0-BB60-0C4F4A7991BC}"/>
              </a:ext>
            </a:extLst>
          </p:cNvPr>
          <p:cNvSpPr>
            <a:spLocks noGrp="1"/>
          </p:cNvSpPr>
          <p:nvPr>
            <p:ph type="title"/>
          </p:nvPr>
        </p:nvSpPr>
        <p:spPr>
          <a:xfrm>
            <a:off x="432487" y="269002"/>
            <a:ext cx="5587314" cy="741362"/>
          </a:xfrm>
        </p:spPr>
        <p:txBody>
          <a:bodyPr/>
          <a:lstStyle/>
          <a:p>
            <a:r>
              <a:rPr lang="en-US"/>
              <a:t>Health Literacy: Main Takeaways</a:t>
            </a:r>
          </a:p>
        </p:txBody>
      </p:sp>
      <p:sp>
        <p:nvSpPr>
          <p:cNvPr id="3" name="Text Placeholder 2">
            <a:extLst>
              <a:ext uri="{FF2B5EF4-FFF2-40B4-BE49-F238E27FC236}">
                <a16:creationId xmlns:a16="http://schemas.microsoft.com/office/drawing/2014/main" id="{C7FC9FBC-2057-466D-9BFA-7A7BC2E08B7E}"/>
              </a:ext>
            </a:extLst>
          </p:cNvPr>
          <p:cNvSpPr>
            <a:spLocks noGrp="1"/>
          </p:cNvSpPr>
          <p:nvPr>
            <p:ph type="body" sz="quarter" idx="13"/>
          </p:nvPr>
        </p:nvSpPr>
        <p:spPr>
          <a:xfrm>
            <a:off x="432487" y="1403652"/>
            <a:ext cx="8136383" cy="5301948"/>
          </a:xfrm>
        </p:spPr>
        <p:txBody>
          <a:bodyPr/>
          <a:lstStyle/>
          <a:p>
            <a:pPr marL="342900" indent="-342900">
              <a:lnSpc>
                <a:spcPct val="100000"/>
              </a:lnSpc>
              <a:spcAft>
                <a:spcPts val="1200"/>
              </a:spcAft>
              <a:buFont typeface="Arial" panose="020B0604020202020204" pitchFamily="34" charset="0"/>
              <a:buChar char="•"/>
            </a:pPr>
            <a:r>
              <a:rPr lang="en-US" sz="2000" cap="none">
                <a:solidFill>
                  <a:schemeClr val="tx1">
                    <a:lumMod val="50000"/>
                  </a:schemeClr>
                </a:solidFill>
              </a:rPr>
              <a:t>Health literacy is an equity issue—Health information is </a:t>
            </a:r>
            <a:r>
              <a:rPr lang="en-US" sz="2000" u="sng" cap="none">
                <a:solidFill>
                  <a:schemeClr val="tx1">
                    <a:lumMod val="50000"/>
                  </a:schemeClr>
                </a:solidFill>
              </a:rPr>
              <a:t>needed</a:t>
            </a:r>
            <a:r>
              <a:rPr lang="en-US" sz="2000" cap="none">
                <a:solidFill>
                  <a:schemeClr val="tx1">
                    <a:lumMod val="50000"/>
                  </a:schemeClr>
                </a:solidFill>
              </a:rPr>
              <a:t>, not just nice-to-have. </a:t>
            </a:r>
            <a:endParaRPr lang="en-US" sz="2000" cap="none"/>
          </a:p>
          <a:p>
            <a:pPr marL="342900" indent="-342900">
              <a:lnSpc>
                <a:spcPct val="100000"/>
              </a:lnSpc>
              <a:spcAft>
                <a:spcPts val="1200"/>
              </a:spcAft>
              <a:buFont typeface="Arial" panose="020B0604020202020204" pitchFamily="34" charset="0"/>
              <a:buChar char="•"/>
            </a:pPr>
            <a:r>
              <a:rPr lang="en-US" sz="2000" cap="none"/>
              <a:t>Health literacy requires accessible and actionable communication</a:t>
            </a:r>
          </a:p>
          <a:p>
            <a:pPr marL="342900" indent="-342900">
              <a:lnSpc>
                <a:spcPct val="100000"/>
              </a:lnSpc>
              <a:spcAft>
                <a:spcPts val="1200"/>
              </a:spcAft>
              <a:buFont typeface="Arial" panose="020B0604020202020204" pitchFamily="34" charset="0"/>
              <a:buChar char="•"/>
            </a:pPr>
            <a:r>
              <a:rPr lang="en-US" sz="2000" cap="none">
                <a:solidFill>
                  <a:schemeClr val="accent1"/>
                </a:solidFill>
              </a:rPr>
              <a:t>Striving for clear communication requires work on the part of health professionals and patients managing their own care—We must work together! </a:t>
            </a:r>
          </a:p>
          <a:p>
            <a:pPr marL="342900" indent="-342900">
              <a:lnSpc>
                <a:spcPct val="100000"/>
              </a:lnSpc>
              <a:spcAft>
                <a:spcPts val="1200"/>
              </a:spcAft>
              <a:buFont typeface="Arial" panose="020B0604020202020204" pitchFamily="34" charset="0"/>
              <a:buChar char="•"/>
            </a:pPr>
            <a:r>
              <a:rPr lang="en-US" sz="2000" cap="none">
                <a:solidFill>
                  <a:schemeClr val="accent2"/>
                </a:solidFill>
              </a:rPr>
              <a:t>Low health literacy can affect anyone based on circumstances like fatigue or stress—Treat health literacy principles as universal precautions: every person, every time.</a:t>
            </a:r>
          </a:p>
          <a:p>
            <a:pPr marL="342900" indent="-342900">
              <a:lnSpc>
                <a:spcPct val="100000"/>
              </a:lnSpc>
              <a:spcAft>
                <a:spcPts val="1200"/>
              </a:spcAft>
              <a:buFont typeface="Arial" panose="020B0604020202020204" pitchFamily="34" charset="0"/>
              <a:buChar char="•"/>
            </a:pPr>
            <a:r>
              <a:rPr lang="en-US" sz="2000" cap="none">
                <a:solidFill>
                  <a:schemeClr val="tx1">
                    <a:lumMod val="50000"/>
                  </a:schemeClr>
                </a:solidFill>
              </a:rPr>
              <a:t>Creating materials to increase health literacy takes practice, don’t be intimidated—You have learned many strategies today that you can begin implementing and refer to.</a:t>
            </a:r>
          </a:p>
          <a:p>
            <a:pPr marL="342900" indent="-342900">
              <a:lnSpc>
                <a:spcPct val="100000"/>
              </a:lnSpc>
              <a:spcAft>
                <a:spcPts val="1200"/>
              </a:spcAft>
              <a:buFont typeface="Arial" panose="020B0604020202020204" pitchFamily="34" charset="0"/>
              <a:buChar char="•"/>
            </a:pPr>
            <a:r>
              <a:rPr lang="en-US" sz="2000" cap="none"/>
              <a:t>There is a huge community of people working to improve health literacy: Ask for help if you need it! </a:t>
            </a:r>
          </a:p>
        </p:txBody>
      </p:sp>
      <p:sp>
        <p:nvSpPr>
          <p:cNvPr id="4" name="Slide Number Placeholder 3">
            <a:extLst>
              <a:ext uri="{FF2B5EF4-FFF2-40B4-BE49-F238E27FC236}">
                <a16:creationId xmlns:a16="http://schemas.microsoft.com/office/drawing/2014/main" id="{408291BA-9171-4FA2-B144-A167918AF8CE}"/>
              </a:ext>
            </a:extLst>
          </p:cNvPr>
          <p:cNvSpPr>
            <a:spLocks noGrp="1"/>
          </p:cNvSpPr>
          <p:nvPr>
            <p:ph type="sldNum" sz="quarter" idx="12"/>
          </p:nvPr>
        </p:nvSpPr>
        <p:spPr/>
        <p:txBody>
          <a:bodyPr/>
          <a:lstStyle/>
          <a:p>
            <a:fld id="{CFBA6597-D7DA-DC49-90B6-6291F05CD5D3}" type="slidenum">
              <a:rPr lang="en-US" smtClean="0"/>
              <a:t>60</a:t>
            </a:fld>
            <a:endParaRPr lang="en-US"/>
          </a:p>
        </p:txBody>
      </p:sp>
    </p:spTree>
    <p:extLst>
      <p:ext uri="{BB962C8B-B14F-4D97-AF65-F5344CB8AC3E}">
        <p14:creationId xmlns:p14="http://schemas.microsoft.com/office/powerpoint/2010/main" val="16034598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BF49A5-7015-7704-DAE0-B582B8EC2670}"/>
              </a:ext>
            </a:extLst>
          </p:cNvPr>
          <p:cNvSpPr>
            <a:spLocks noGrp="1"/>
          </p:cNvSpPr>
          <p:nvPr>
            <p:ph type="sldNum" sz="quarter" idx="12"/>
          </p:nvPr>
        </p:nvSpPr>
        <p:spPr/>
        <p:txBody>
          <a:bodyPr/>
          <a:lstStyle/>
          <a:p>
            <a:fld id="{CFBA6597-D7DA-DC49-90B6-6291F05CD5D3}" type="slidenum">
              <a:rPr lang="en-US" smtClean="0"/>
              <a:t>61</a:t>
            </a:fld>
            <a:endParaRPr lang="en-US"/>
          </a:p>
        </p:txBody>
      </p:sp>
      <p:sp>
        <p:nvSpPr>
          <p:cNvPr id="4" name="TextBox 3">
            <a:extLst>
              <a:ext uri="{FF2B5EF4-FFF2-40B4-BE49-F238E27FC236}">
                <a16:creationId xmlns:a16="http://schemas.microsoft.com/office/drawing/2014/main" id="{8FADE2A0-069A-3F13-06E5-EC8D160315CC}"/>
              </a:ext>
            </a:extLst>
          </p:cNvPr>
          <p:cNvSpPr txBox="1"/>
          <p:nvPr/>
        </p:nvSpPr>
        <p:spPr>
          <a:xfrm>
            <a:off x="723897" y="1745040"/>
            <a:ext cx="8034338" cy="1569660"/>
          </a:xfrm>
          <a:prstGeom prst="rect">
            <a:avLst/>
          </a:prstGeom>
          <a:noFill/>
        </p:spPr>
        <p:txBody>
          <a:bodyPr wrap="square">
            <a:spAutoFit/>
          </a:bodyPr>
          <a:lstStyle/>
          <a:p>
            <a:r>
              <a:rPr lang="en-US" sz="3200" b="1" i="0">
                <a:solidFill>
                  <a:srgbClr val="010101"/>
                </a:solidFill>
                <a:effectLst/>
                <a:highlight>
                  <a:srgbClr val="FFFFFF"/>
                </a:highlight>
                <a:latin typeface="Arial" panose="020B0604020202020204" pitchFamily="34" charset="0"/>
              </a:rPr>
              <a:t>"We must close the gap between what health professionals know and what the rest of America understands."</a:t>
            </a:r>
            <a:endParaRPr lang="en-US" sz="3200" b="1" i="0">
              <a:solidFill>
                <a:srgbClr val="000000"/>
              </a:solidFill>
              <a:effectLst/>
              <a:highlight>
                <a:srgbClr val="FFFFFF"/>
              </a:highlight>
              <a:latin typeface="Arial" panose="020B0604020202020204" pitchFamily="34" charset="0"/>
            </a:endParaRPr>
          </a:p>
        </p:txBody>
      </p:sp>
      <p:sp>
        <p:nvSpPr>
          <p:cNvPr id="8" name="TextBox 7">
            <a:extLst>
              <a:ext uri="{FF2B5EF4-FFF2-40B4-BE49-F238E27FC236}">
                <a16:creationId xmlns:a16="http://schemas.microsoft.com/office/drawing/2014/main" id="{7CCFB6B5-5539-6B48-01BF-7209C0E468DE}"/>
              </a:ext>
            </a:extLst>
          </p:cNvPr>
          <p:cNvSpPr txBox="1"/>
          <p:nvPr/>
        </p:nvSpPr>
        <p:spPr>
          <a:xfrm>
            <a:off x="2657474" y="3608508"/>
            <a:ext cx="6334125" cy="369332"/>
          </a:xfrm>
          <a:prstGeom prst="rect">
            <a:avLst/>
          </a:prstGeom>
          <a:noFill/>
        </p:spPr>
        <p:txBody>
          <a:bodyPr wrap="square">
            <a:spAutoFit/>
          </a:bodyPr>
          <a:lstStyle/>
          <a:p>
            <a:r>
              <a:rPr lang="en-US">
                <a:solidFill>
                  <a:srgbClr val="000000"/>
                </a:solidFill>
                <a:highlight>
                  <a:srgbClr val="FFFFFF"/>
                </a:highlight>
                <a:latin typeface="Arial" panose="020B0604020202020204" pitchFamily="34" charset="0"/>
              </a:rPr>
              <a:t> </a:t>
            </a:r>
            <a:r>
              <a:rPr lang="en-US" sz="1800">
                <a:effectLst/>
                <a:latin typeface="Aptos" panose="020B0004020202020204" pitchFamily="34" charset="0"/>
                <a:ea typeface="Aptos" panose="020B0004020202020204" pitchFamily="34" charset="0"/>
                <a:cs typeface="Times New Roman" panose="02020603050405020304" pitchFamily="18" charset="0"/>
              </a:rPr>
              <a:t>—</a:t>
            </a:r>
            <a:r>
              <a:rPr lang="en-US" b="0" i="0">
                <a:solidFill>
                  <a:srgbClr val="000000"/>
                </a:solidFill>
                <a:effectLst/>
                <a:highlight>
                  <a:srgbClr val="FFFFFF"/>
                </a:highlight>
                <a:latin typeface="Arial" panose="020B0604020202020204" pitchFamily="34" charset="0"/>
              </a:rPr>
              <a:t>Former U.S. Surgeon General, Richard H. Carmona, M.D.</a:t>
            </a:r>
            <a:endParaRPr lang="en-US"/>
          </a:p>
        </p:txBody>
      </p:sp>
      <p:pic>
        <p:nvPicPr>
          <p:cNvPr id="10" name="Picture 9">
            <a:extLst>
              <a:ext uri="{FF2B5EF4-FFF2-40B4-BE49-F238E27FC236}">
                <a16:creationId xmlns:a16="http://schemas.microsoft.com/office/drawing/2014/main" id="{03B15197-8121-593B-761D-BC06F074CFDD}"/>
              </a:ext>
            </a:extLst>
          </p:cNvPr>
          <p:cNvPicPr>
            <a:picLocks noChangeAspect="1"/>
          </p:cNvPicPr>
          <p:nvPr/>
        </p:nvPicPr>
        <p:blipFill>
          <a:blip r:embed="rId3"/>
          <a:stretch>
            <a:fillRect/>
          </a:stretch>
        </p:blipFill>
        <p:spPr>
          <a:xfrm>
            <a:off x="6848354" y="4077787"/>
            <a:ext cx="1909881" cy="2480699"/>
          </a:xfrm>
          <a:prstGeom prst="rect">
            <a:avLst/>
          </a:prstGeom>
        </p:spPr>
      </p:pic>
      <p:sp>
        <p:nvSpPr>
          <p:cNvPr id="11" name="Title 1">
            <a:extLst>
              <a:ext uri="{FF2B5EF4-FFF2-40B4-BE49-F238E27FC236}">
                <a16:creationId xmlns:a16="http://schemas.microsoft.com/office/drawing/2014/main" id="{C19408A4-E773-05A4-222A-02D7C0F8334D}"/>
              </a:ext>
            </a:extLst>
          </p:cNvPr>
          <p:cNvSpPr txBox="1">
            <a:spLocks/>
          </p:cNvSpPr>
          <p:nvPr/>
        </p:nvSpPr>
        <p:spPr>
          <a:xfrm>
            <a:off x="432487" y="409574"/>
            <a:ext cx="5587314" cy="600789"/>
          </a:xfrm>
          <a:prstGeom prst="rect">
            <a:avLst/>
          </a:prstGeom>
        </p:spPr>
        <p:txBody>
          <a:bodyPr/>
          <a:lst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a:lstStyle>
          <a:p>
            <a:r>
              <a:rPr lang="en-US"/>
              <a:t>Parting Quote</a:t>
            </a:r>
          </a:p>
        </p:txBody>
      </p:sp>
    </p:spTree>
    <p:extLst>
      <p:ext uri="{BB962C8B-B14F-4D97-AF65-F5344CB8AC3E}">
        <p14:creationId xmlns:p14="http://schemas.microsoft.com/office/powerpoint/2010/main" val="300526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9B4DC9-3811-43DB-9F1B-874012E9D071}"/>
              </a:ext>
            </a:extLst>
          </p:cNvPr>
          <p:cNvSpPr txBox="1"/>
          <p:nvPr/>
        </p:nvSpPr>
        <p:spPr>
          <a:xfrm>
            <a:off x="952794" y="2903413"/>
            <a:ext cx="7089422" cy="1477328"/>
          </a:xfrm>
          <a:prstGeom prst="rect">
            <a:avLst/>
          </a:prstGeom>
          <a:noFill/>
        </p:spPr>
        <p:txBody>
          <a:bodyPr wrap="square" lIns="0" tIns="0" rIns="0" bIns="0" rtlCol="0">
            <a:spAutoFit/>
          </a:bodyPr>
          <a:lstStyle/>
          <a:p>
            <a:pPr algn="ctr"/>
            <a:r>
              <a:rPr lang="en-US" sz="9600" b="1">
                <a:solidFill>
                  <a:schemeClr val="tx2"/>
                </a:solidFill>
                <a:latin typeface="Avenir Light"/>
                <a:cs typeface="Avenir Light"/>
              </a:rPr>
              <a:t>Thank You!</a:t>
            </a:r>
          </a:p>
        </p:txBody>
      </p:sp>
      <p:pic>
        <p:nvPicPr>
          <p:cNvPr id="2054" name="Picture 6">
            <a:extLst>
              <a:ext uri="{FF2B5EF4-FFF2-40B4-BE49-F238E27FC236}">
                <a16:creationId xmlns:a16="http://schemas.microsoft.com/office/drawing/2014/main" id="{DA883348-2DB6-4218-B00A-0B1E0411BF40}"/>
              </a:ext>
            </a:extLst>
          </p:cNvPr>
          <p:cNvPicPr>
            <a:picLocks noChangeAspect="1" noChangeArrowheads="1"/>
          </p:cNvPicPr>
          <p:nvPr/>
        </p:nvPicPr>
        <p:blipFill>
          <a:blip r:embed="rId3">
            <a:clrChange>
              <a:clrFrom>
                <a:srgbClr val="FCF7F0"/>
              </a:clrFrom>
              <a:clrTo>
                <a:srgbClr val="FCF7F0">
                  <a:alpha val="0"/>
                </a:srgbClr>
              </a:clrTo>
            </a:clrChang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2360349" y="1119349"/>
            <a:ext cx="4423303" cy="178406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67068C74-C497-457E-9611-D587AAAE7F6A}"/>
              </a:ext>
            </a:extLst>
          </p:cNvPr>
          <p:cNvSpPr>
            <a:spLocks noGrp="1"/>
          </p:cNvSpPr>
          <p:nvPr>
            <p:ph type="sldNum" sz="quarter" idx="12"/>
          </p:nvPr>
        </p:nvSpPr>
        <p:spPr/>
        <p:txBody>
          <a:bodyPr/>
          <a:lstStyle/>
          <a:p>
            <a:fld id="{CFBA6597-D7DA-DC49-90B6-6291F05CD5D3}" type="slidenum">
              <a:rPr lang="en-US" smtClean="0"/>
              <a:t>62</a:t>
            </a:fld>
            <a:endParaRPr lang="en-US"/>
          </a:p>
        </p:txBody>
      </p:sp>
      <p:sp>
        <p:nvSpPr>
          <p:cNvPr id="6" name="TextBox 5">
            <a:extLst>
              <a:ext uri="{FF2B5EF4-FFF2-40B4-BE49-F238E27FC236}">
                <a16:creationId xmlns:a16="http://schemas.microsoft.com/office/drawing/2014/main" id="{7C680D60-E20D-91DB-89F2-8C4109EF7BCD}"/>
              </a:ext>
            </a:extLst>
          </p:cNvPr>
          <p:cNvSpPr txBox="1"/>
          <p:nvPr/>
        </p:nvSpPr>
        <p:spPr>
          <a:xfrm>
            <a:off x="952794" y="4655275"/>
            <a:ext cx="7238412" cy="307777"/>
          </a:xfrm>
          <a:prstGeom prst="rect">
            <a:avLst/>
          </a:prstGeom>
          <a:noFill/>
        </p:spPr>
        <p:txBody>
          <a:bodyPr wrap="square" lIns="0" tIns="0" rIns="0" bIns="0" rtlCol="0">
            <a:spAutoFit/>
          </a:bodyPr>
          <a:lstStyle/>
          <a:p>
            <a:pPr algn="ctr"/>
            <a:r>
              <a:rPr lang="en-US" sz="2000">
                <a:solidFill>
                  <a:schemeClr val="tx2"/>
                </a:solidFill>
                <a:latin typeface="Avenir Light"/>
                <a:cs typeface="Avenir Light"/>
                <a:hlinkClick r:id="rId5"/>
              </a:rPr>
              <a:t>Jamie.Schroer@sdcounty.ca.gov</a:t>
            </a:r>
            <a:r>
              <a:rPr lang="en-US" sz="2000">
                <a:solidFill>
                  <a:schemeClr val="tx2"/>
                </a:solidFill>
                <a:latin typeface="Avenir Light"/>
                <a:cs typeface="Avenir Light"/>
              </a:rPr>
              <a:t> </a:t>
            </a:r>
          </a:p>
        </p:txBody>
      </p:sp>
      <p:pic>
        <p:nvPicPr>
          <p:cNvPr id="7" name="Picture 6" descr="A black background with blue text&#10;&#10;Description automatically generated">
            <a:extLst>
              <a:ext uri="{FF2B5EF4-FFF2-40B4-BE49-F238E27FC236}">
                <a16:creationId xmlns:a16="http://schemas.microsoft.com/office/drawing/2014/main" id="{50A74EAB-59EE-812A-DE83-0AAC83965EF7}"/>
              </a:ext>
            </a:extLst>
          </p:cNvPr>
          <p:cNvPicPr>
            <a:picLocks noChangeAspect="1"/>
          </p:cNvPicPr>
          <p:nvPr/>
        </p:nvPicPr>
        <p:blipFill>
          <a:blip r:embed="rId6"/>
          <a:stretch>
            <a:fillRect/>
          </a:stretch>
        </p:blipFill>
        <p:spPr>
          <a:xfrm>
            <a:off x="2265075" y="5540188"/>
            <a:ext cx="4613851" cy="900263"/>
          </a:xfrm>
          <a:prstGeom prst="rect">
            <a:avLst/>
          </a:prstGeom>
        </p:spPr>
      </p:pic>
    </p:spTree>
    <p:extLst>
      <p:ext uri="{BB962C8B-B14F-4D97-AF65-F5344CB8AC3E}">
        <p14:creationId xmlns:p14="http://schemas.microsoft.com/office/powerpoint/2010/main" val="7844533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056" y="179550"/>
            <a:ext cx="5791200" cy="741362"/>
          </a:xfrm>
        </p:spPr>
        <p:txBody>
          <a:bodyPr/>
          <a:lstStyle/>
          <a:p>
            <a:r>
              <a:rPr lang="en-US" cap="none"/>
              <a:t>Resources for Ongoing Learning</a:t>
            </a:r>
          </a:p>
        </p:txBody>
      </p:sp>
      <p:sp>
        <p:nvSpPr>
          <p:cNvPr id="4" name="Content Placeholder 3"/>
          <p:cNvSpPr>
            <a:spLocks noGrp="1"/>
          </p:cNvSpPr>
          <p:nvPr>
            <p:ph idx="1"/>
          </p:nvPr>
        </p:nvSpPr>
        <p:spPr>
          <a:xfrm>
            <a:off x="490485" y="1351125"/>
            <a:ext cx="8123566" cy="5506875"/>
          </a:xfrm>
        </p:spPr>
        <p:txBody>
          <a:bodyPr>
            <a:normAutofit fontScale="92500" lnSpcReduction="10000"/>
          </a:bodyPr>
          <a:lstStyle/>
          <a:p>
            <a:pPr marL="0" indent="0">
              <a:lnSpc>
                <a:spcPct val="110000"/>
              </a:lnSpc>
              <a:spcAft>
                <a:spcPts val="0"/>
              </a:spcAft>
              <a:buNone/>
            </a:pPr>
            <a:r>
              <a:rPr lang="en-US" sz="1800" b="1">
                <a:solidFill>
                  <a:schemeClr val="tx1">
                    <a:lumMod val="50000"/>
                  </a:schemeClr>
                </a:solidFill>
                <a:latin typeface="Avenir Light"/>
              </a:rPr>
              <a:t>CDC</a:t>
            </a:r>
          </a:p>
          <a:p>
            <a:pPr marL="285750" lvl="1" indent="0">
              <a:lnSpc>
                <a:spcPct val="110000"/>
              </a:lnSpc>
              <a:spcAft>
                <a:spcPts val="0"/>
              </a:spcAft>
              <a:buNone/>
            </a:pPr>
            <a:r>
              <a:rPr lang="en-US" sz="1800">
                <a:latin typeface="Avenir Light"/>
                <a:hlinkClick r:id="rId3"/>
              </a:rPr>
              <a:t>https://www.cdc.gov/healthliteracy/pdf/simply_put.pdf</a:t>
            </a:r>
            <a:endParaRPr lang="en-US" sz="1800">
              <a:latin typeface="Avenir Light"/>
            </a:endParaRPr>
          </a:p>
          <a:p>
            <a:pPr marL="285750" lvl="1" indent="0">
              <a:lnSpc>
                <a:spcPct val="110000"/>
              </a:lnSpc>
              <a:spcAft>
                <a:spcPts val="0"/>
              </a:spcAft>
              <a:buNone/>
            </a:pPr>
            <a:r>
              <a:rPr lang="en-US" sz="1800">
                <a:latin typeface="Avenir Light"/>
                <a:hlinkClick r:id="rId4"/>
              </a:rPr>
              <a:t>https://www.cdc.gov/healthliteracy/index.html</a:t>
            </a:r>
            <a:endParaRPr lang="en-US" sz="1800">
              <a:latin typeface="Avenir Light"/>
            </a:endParaRPr>
          </a:p>
          <a:p>
            <a:pPr marL="285750" lvl="1" indent="0">
              <a:lnSpc>
                <a:spcPct val="110000"/>
              </a:lnSpc>
              <a:spcAft>
                <a:spcPts val="1200"/>
              </a:spcAft>
              <a:buNone/>
            </a:pPr>
            <a:r>
              <a:rPr lang="en-US" sz="1800">
                <a:latin typeface="Avenir Light"/>
                <a:hlinkClick r:id="rId5"/>
              </a:rPr>
              <a:t>https://www.cdc.gov/healthliteracy/HealthLiteracyResources/</a:t>
            </a:r>
            <a:r>
              <a:rPr lang="en-US" sz="1800">
                <a:latin typeface="Avenir Light"/>
              </a:rPr>
              <a:t> </a:t>
            </a:r>
          </a:p>
          <a:p>
            <a:pPr marL="0" indent="0">
              <a:lnSpc>
                <a:spcPct val="110000"/>
              </a:lnSpc>
              <a:spcAft>
                <a:spcPts val="0"/>
              </a:spcAft>
              <a:buNone/>
            </a:pPr>
            <a:r>
              <a:rPr lang="en-US" sz="1800" b="1">
                <a:solidFill>
                  <a:schemeClr val="tx1">
                    <a:lumMod val="50000"/>
                  </a:schemeClr>
                </a:solidFill>
                <a:latin typeface="Avenir Light"/>
              </a:rPr>
              <a:t>Health.gov</a:t>
            </a:r>
          </a:p>
          <a:p>
            <a:pPr marL="285750" lvl="1" indent="0">
              <a:lnSpc>
                <a:spcPct val="110000"/>
              </a:lnSpc>
              <a:spcAft>
                <a:spcPts val="0"/>
              </a:spcAft>
              <a:buNone/>
            </a:pPr>
            <a:r>
              <a:rPr lang="en-US" sz="1800">
                <a:latin typeface="Avenir Light"/>
                <a:hlinkClick r:id="rId6"/>
              </a:rPr>
              <a:t>https://health.gov/healthliteracyonline/display/full/</a:t>
            </a:r>
            <a:r>
              <a:rPr lang="en-US" sz="1800">
                <a:latin typeface="Avenir Light"/>
              </a:rPr>
              <a:t> </a:t>
            </a:r>
          </a:p>
          <a:p>
            <a:pPr marL="285750" lvl="1" indent="0">
              <a:lnSpc>
                <a:spcPct val="110000"/>
              </a:lnSpc>
              <a:spcAft>
                <a:spcPts val="1200"/>
              </a:spcAft>
              <a:buNone/>
            </a:pPr>
            <a:r>
              <a:rPr lang="en-US" sz="1800">
                <a:latin typeface="Avenir Light"/>
                <a:hlinkClick r:id="rId7"/>
              </a:rPr>
              <a:t>https://health.gov/our-work/national-health-initiatives/health-literacy</a:t>
            </a:r>
            <a:r>
              <a:rPr lang="en-US" sz="1800">
                <a:latin typeface="Avenir Light"/>
              </a:rPr>
              <a:t> </a:t>
            </a:r>
          </a:p>
          <a:p>
            <a:pPr marL="0" indent="0">
              <a:lnSpc>
                <a:spcPct val="110000"/>
              </a:lnSpc>
              <a:spcAft>
                <a:spcPts val="0"/>
              </a:spcAft>
              <a:buNone/>
            </a:pPr>
            <a:r>
              <a:rPr lang="en-US" sz="1800" b="1">
                <a:solidFill>
                  <a:schemeClr val="tx1">
                    <a:lumMod val="50000"/>
                  </a:schemeClr>
                </a:solidFill>
                <a:latin typeface="Avenir Light"/>
              </a:rPr>
              <a:t>Health Resources and Services Administration</a:t>
            </a:r>
          </a:p>
          <a:p>
            <a:pPr marL="285750" lvl="1" indent="0">
              <a:lnSpc>
                <a:spcPct val="110000"/>
              </a:lnSpc>
              <a:spcAft>
                <a:spcPts val="1200"/>
              </a:spcAft>
              <a:buNone/>
            </a:pPr>
            <a:r>
              <a:rPr lang="en-US" sz="1800">
                <a:solidFill>
                  <a:schemeClr val="tx1">
                    <a:lumMod val="50000"/>
                  </a:schemeClr>
                </a:solidFill>
                <a:latin typeface="Avenir Light"/>
                <a:hlinkClick r:id="rId8"/>
              </a:rPr>
              <a:t>https://www.hrsa.gov/about/organization/bureaus/ohe/health-literacy/index.html</a:t>
            </a:r>
            <a:r>
              <a:rPr lang="en-US" sz="1800">
                <a:solidFill>
                  <a:schemeClr val="tx1">
                    <a:lumMod val="50000"/>
                  </a:schemeClr>
                </a:solidFill>
                <a:latin typeface="Avenir Light"/>
              </a:rPr>
              <a:t> </a:t>
            </a:r>
          </a:p>
          <a:p>
            <a:pPr marL="0" indent="0">
              <a:lnSpc>
                <a:spcPct val="110000"/>
              </a:lnSpc>
              <a:spcAft>
                <a:spcPts val="0"/>
              </a:spcAft>
              <a:buNone/>
            </a:pPr>
            <a:r>
              <a:rPr lang="en-US" sz="1800" b="1">
                <a:solidFill>
                  <a:schemeClr val="tx1">
                    <a:lumMod val="50000"/>
                  </a:schemeClr>
                </a:solidFill>
                <a:latin typeface="Avenir Light"/>
              </a:rPr>
              <a:t>Plain Language Action and Information Network</a:t>
            </a:r>
          </a:p>
          <a:p>
            <a:pPr marL="285750" lvl="1" indent="0">
              <a:lnSpc>
                <a:spcPct val="110000"/>
              </a:lnSpc>
              <a:spcAft>
                <a:spcPts val="1200"/>
              </a:spcAft>
              <a:buNone/>
            </a:pPr>
            <a:r>
              <a:rPr lang="en-US" sz="1800">
                <a:latin typeface="Avenir Light"/>
                <a:hlinkClick r:id="rId9"/>
              </a:rPr>
              <a:t>https://www.plainlanguage.gov/</a:t>
            </a:r>
            <a:r>
              <a:rPr lang="en-US" sz="1800">
                <a:latin typeface="Avenir Light"/>
              </a:rPr>
              <a:t> </a:t>
            </a:r>
          </a:p>
          <a:p>
            <a:pPr marL="0" indent="0">
              <a:lnSpc>
                <a:spcPct val="110000"/>
              </a:lnSpc>
              <a:spcAft>
                <a:spcPts val="0"/>
              </a:spcAft>
              <a:buNone/>
            </a:pPr>
            <a:r>
              <a:rPr lang="en-US" sz="1800" b="1">
                <a:solidFill>
                  <a:schemeClr val="tx1">
                    <a:lumMod val="50000"/>
                  </a:schemeClr>
                </a:solidFill>
                <a:latin typeface="Avenir Light"/>
              </a:rPr>
              <a:t>Hemingway Editor</a:t>
            </a:r>
          </a:p>
          <a:p>
            <a:pPr marL="0" indent="285750">
              <a:lnSpc>
                <a:spcPct val="110000"/>
              </a:lnSpc>
              <a:spcAft>
                <a:spcPts val="1200"/>
              </a:spcAft>
              <a:buNone/>
            </a:pPr>
            <a:r>
              <a:rPr lang="en-US" sz="1800">
                <a:solidFill>
                  <a:schemeClr val="tx1">
                    <a:lumMod val="50000"/>
                  </a:schemeClr>
                </a:solidFill>
                <a:latin typeface="Avenir Light"/>
                <a:hlinkClick r:id="rId10"/>
              </a:rPr>
              <a:t>https://hemingwayapp.com/?via=sign-up-new&amp;gad_source=1</a:t>
            </a:r>
            <a:r>
              <a:rPr lang="en-US" sz="1800">
                <a:solidFill>
                  <a:schemeClr val="tx1">
                    <a:lumMod val="50000"/>
                  </a:schemeClr>
                </a:solidFill>
                <a:latin typeface="Avenir Light"/>
              </a:rPr>
              <a:t> </a:t>
            </a:r>
          </a:p>
          <a:p>
            <a:pPr marL="0" indent="0">
              <a:lnSpc>
                <a:spcPct val="110000"/>
              </a:lnSpc>
              <a:spcAft>
                <a:spcPts val="0"/>
              </a:spcAft>
              <a:buNone/>
            </a:pPr>
            <a:r>
              <a:rPr lang="en-US" sz="1800" b="1">
                <a:solidFill>
                  <a:schemeClr val="tx1">
                    <a:lumMod val="50000"/>
                  </a:schemeClr>
                </a:solidFill>
                <a:latin typeface="Avenir Light"/>
              </a:rPr>
              <a:t>Agency for Healthcare Research and Quality</a:t>
            </a:r>
          </a:p>
          <a:p>
            <a:pPr marL="285750" lvl="1" indent="0">
              <a:lnSpc>
                <a:spcPct val="110000"/>
              </a:lnSpc>
              <a:spcAft>
                <a:spcPts val="1200"/>
              </a:spcAft>
              <a:buNone/>
            </a:pPr>
            <a:r>
              <a:rPr lang="en-US" sz="1800">
                <a:latin typeface="Avenir Light"/>
                <a:hlinkClick r:id="rId11"/>
              </a:rPr>
              <a:t>https://www.ahrq.gov/health-literacy/index.html</a:t>
            </a:r>
            <a:endParaRPr lang="en-US" sz="1800">
              <a:latin typeface="Avenir Light"/>
            </a:endParaRPr>
          </a:p>
          <a:p>
            <a:pPr marL="0" indent="0">
              <a:lnSpc>
                <a:spcPct val="110000"/>
              </a:lnSpc>
              <a:spcAft>
                <a:spcPts val="0"/>
              </a:spcAft>
              <a:buNone/>
            </a:pPr>
            <a:r>
              <a:rPr lang="en-US" sz="1800" b="1">
                <a:solidFill>
                  <a:schemeClr val="tx1">
                    <a:lumMod val="50000"/>
                  </a:schemeClr>
                </a:solidFill>
                <a:latin typeface="Avenir Light"/>
              </a:rPr>
              <a:t>TRAIN Learning Network</a:t>
            </a:r>
          </a:p>
          <a:p>
            <a:pPr marL="285750" lvl="1" indent="0">
              <a:lnSpc>
                <a:spcPct val="110000"/>
              </a:lnSpc>
              <a:spcAft>
                <a:spcPts val="0"/>
              </a:spcAft>
              <a:buNone/>
            </a:pPr>
            <a:r>
              <a:rPr lang="en-US" sz="1800">
                <a:solidFill>
                  <a:schemeClr val="tx1">
                    <a:lumMod val="50000"/>
                  </a:schemeClr>
                </a:solidFill>
                <a:latin typeface="Avenir Light"/>
                <a:hlinkClick r:id="rId12"/>
              </a:rPr>
              <a:t>https://www.train.org/main/search?type=course</a:t>
            </a:r>
            <a:r>
              <a:rPr lang="en-US" sz="1800">
                <a:solidFill>
                  <a:schemeClr val="tx1">
                    <a:lumMod val="50000"/>
                  </a:schemeClr>
                </a:solidFill>
                <a:latin typeface="Avenir Light"/>
              </a:rPr>
              <a:t> (Search: “Health Literacy”)</a:t>
            </a:r>
          </a:p>
          <a:p>
            <a:pPr marL="0" indent="0">
              <a:lnSpc>
                <a:spcPct val="100000"/>
              </a:lnSpc>
              <a:spcAft>
                <a:spcPts val="1200"/>
              </a:spcAft>
              <a:buNone/>
            </a:pPr>
            <a:endParaRPr lang="en-US" sz="1800">
              <a:latin typeface="Avenir Light"/>
            </a:endParaRPr>
          </a:p>
          <a:p>
            <a:pPr marL="0" indent="0">
              <a:lnSpc>
                <a:spcPct val="100000"/>
              </a:lnSpc>
              <a:spcAft>
                <a:spcPts val="1200"/>
              </a:spcAft>
              <a:buNone/>
            </a:pPr>
            <a:endParaRPr lang="en-US" sz="1800">
              <a:latin typeface="Avenir Light"/>
            </a:endParaRPr>
          </a:p>
          <a:p>
            <a:pPr marL="0" indent="0">
              <a:lnSpc>
                <a:spcPct val="100000"/>
              </a:lnSpc>
              <a:spcAft>
                <a:spcPts val="1200"/>
              </a:spcAft>
              <a:buNone/>
            </a:pPr>
            <a:endParaRPr lang="en-US" sz="1800">
              <a:latin typeface="Avenir Light"/>
            </a:endParaRPr>
          </a:p>
          <a:p>
            <a:pPr marL="0" indent="0">
              <a:lnSpc>
                <a:spcPct val="100000"/>
              </a:lnSpc>
              <a:spcAft>
                <a:spcPts val="1200"/>
              </a:spcAft>
              <a:buNone/>
            </a:pPr>
            <a:endParaRPr lang="en-US" sz="1800">
              <a:latin typeface="Avenir Light"/>
            </a:endParaRPr>
          </a:p>
        </p:txBody>
      </p:sp>
      <p:sp>
        <p:nvSpPr>
          <p:cNvPr id="3" name="Slide Number Placeholder 2">
            <a:extLst>
              <a:ext uri="{FF2B5EF4-FFF2-40B4-BE49-F238E27FC236}">
                <a16:creationId xmlns:a16="http://schemas.microsoft.com/office/drawing/2014/main" id="{7F7CA5DC-66E5-4179-A5E5-BDCC13398DAD}"/>
              </a:ext>
            </a:extLst>
          </p:cNvPr>
          <p:cNvSpPr>
            <a:spLocks noGrp="1"/>
          </p:cNvSpPr>
          <p:nvPr>
            <p:ph type="sldNum" sz="quarter" idx="12"/>
          </p:nvPr>
        </p:nvSpPr>
        <p:spPr/>
        <p:txBody>
          <a:bodyPr/>
          <a:lstStyle/>
          <a:p>
            <a:fld id="{CFBA6597-D7DA-DC49-90B6-6291F05CD5D3}" type="slidenum">
              <a:rPr lang="en-US" smtClean="0"/>
              <a:t>63</a:t>
            </a:fld>
            <a:endParaRPr lang="en-US"/>
          </a:p>
        </p:txBody>
      </p:sp>
    </p:spTree>
    <p:extLst>
      <p:ext uri="{BB962C8B-B14F-4D97-AF65-F5344CB8AC3E}">
        <p14:creationId xmlns:p14="http://schemas.microsoft.com/office/powerpoint/2010/main" val="39072143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0319AC-8FBA-49FC-A1D3-730705EE03D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BA6597-D7DA-DC49-90B6-6291F05CD5D3}" type="slidenum">
              <a:rPr kumimoji="0" lang="en-US" sz="1200" b="0" i="0" u="none" strike="noStrike" kern="1200" cap="none" spc="0" normalizeH="0" baseline="0" noProof="0" smtClean="0">
                <a:ln>
                  <a:noFill/>
                </a:ln>
                <a:solidFill>
                  <a:srgbClr val="808080">
                    <a:lumMod val="60000"/>
                    <a:lumOff val="40000"/>
                  </a:srgbClr>
                </a:solidFill>
                <a:effectLst/>
                <a:uLnTx/>
                <a:uFillTx/>
                <a:latin typeface="Avenir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srgbClr val="808080">
                  <a:lumMod val="60000"/>
                  <a:lumOff val="40000"/>
                </a:srgbClr>
              </a:solidFill>
              <a:effectLst/>
              <a:uLnTx/>
              <a:uFillTx/>
              <a:latin typeface="Avenir Light"/>
              <a:ea typeface="+mn-ea"/>
              <a:cs typeface="+mn-cs"/>
            </a:endParaRPr>
          </a:p>
        </p:txBody>
      </p:sp>
      <p:pic>
        <p:nvPicPr>
          <p:cNvPr id="6" name="Picture 5">
            <a:extLst>
              <a:ext uri="{FF2B5EF4-FFF2-40B4-BE49-F238E27FC236}">
                <a16:creationId xmlns:a16="http://schemas.microsoft.com/office/drawing/2014/main" id="{DDFB51A0-F8DB-41C9-A197-47E7410D51AD}"/>
              </a:ext>
            </a:extLst>
          </p:cNvPr>
          <p:cNvPicPr>
            <a:picLocks noChangeAspect="1"/>
          </p:cNvPicPr>
          <p:nvPr/>
        </p:nvPicPr>
        <p:blipFill rotWithShape="1">
          <a:blip r:embed="rId3"/>
          <a:srcRect b="51337"/>
          <a:stretch/>
        </p:blipFill>
        <p:spPr>
          <a:xfrm>
            <a:off x="0" y="1970936"/>
            <a:ext cx="9144000" cy="2505648"/>
          </a:xfrm>
          <a:prstGeom prst="rect">
            <a:avLst/>
          </a:prstGeom>
        </p:spPr>
      </p:pic>
      <p:sp>
        <p:nvSpPr>
          <p:cNvPr id="7" name="Rectangle 6">
            <a:extLst>
              <a:ext uri="{FF2B5EF4-FFF2-40B4-BE49-F238E27FC236}">
                <a16:creationId xmlns:a16="http://schemas.microsoft.com/office/drawing/2014/main" id="{243BA70C-6095-4029-A8E8-7311F0703F1C}"/>
              </a:ext>
            </a:extLst>
          </p:cNvPr>
          <p:cNvSpPr/>
          <p:nvPr/>
        </p:nvSpPr>
        <p:spPr>
          <a:xfrm>
            <a:off x="1565375" y="4589401"/>
            <a:ext cx="5886035"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22225">
                  <a:solidFill>
                    <a:srgbClr val="F47F26"/>
                  </a:solidFill>
                  <a:prstDash val="solid"/>
                </a:ln>
                <a:solidFill>
                  <a:srgbClr val="F47F26"/>
                </a:solidFill>
                <a:effectLst/>
                <a:uLnTx/>
                <a:uFillTx/>
                <a:latin typeface="Arial"/>
                <a:ea typeface="+mn-ea"/>
                <a:cs typeface="+mn-cs"/>
              </a:rPr>
              <a:t>POST-TEST</a:t>
            </a:r>
          </a:p>
        </p:txBody>
      </p:sp>
      <p:pic>
        <p:nvPicPr>
          <p:cNvPr id="4" name="Picture 3">
            <a:extLst>
              <a:ext uri="{FF2B5EF4-FFF2-40B4-BE49-F238E27FC236}">
                <a16:creationId xmlns:a16="http://schemas.microsoft.com/office/drawing/2014/main" id="{6DB365D7-1C9A-AE1F-082B-57A7A4BE9AD7}"/>
              </a:ext>
            </a:extLst>
          </p:cNvPr>
          <p:cNvPicPr>
            <a:picLocks noChangeAspect="1"/>
          </p:cNvPicPr>
          <p:nvPr/>
        </p:nvPicPr>
        <p:blipFill>
          <a:blip r:embed="rId4"/>
          <a:stretch>
            <a:fillRect/>
          </a:stretch>
        </p:blipFill>
        <p:spPr>
          <a:xfrm>
            <a:off x="198301" y="1285919"/>
            <a:ext cx="2333446" cy="812206"/>
          </a:xfrm>
          <a:prstGeom prst="rect">
            <a:avLst/>
          </a:prstGeom>
        </p:spPr>
      </p:pic>
    </p:spTree>
    <p:extLst>
      <p:ext uri="{BB962C8B-B14F-4D97-AF65-F5344CB8AC3E}">
        <p14:creationId xmlns:p14="http://schemas.microsoft.com/office/powerpoint/2010/main" val="23149445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13AAD-1A0B-4D8F-AB3B-A88D0AD1DBFB}"/>
              </a:ext>
            </a:extLst>
          </p:cNvPr>
          <p:cNvSpPr>
            <a:spLocks noGrp="1"/>
          </p:cNvSpPr>
          <p:nvPr>
            <p:ph type="title"/>
          </p:nvPr>
        </p:nvSpPr>
        <p:spPr/>
        <p:txBody>
          <a:bodyPr/>
          <a:lstStyle/>
          <a:p>
            <a:r>
              <a:rPr lang="en-US" b="0">
                <a:latin typeface="Century Gothic" panose="020B0502020202020204" pitchFamily="34" charset="0"/>
              </a:rPr>
              <a:t>Post-EST QUESTION 1</a:t>
            </a:r>
          </a:p>
        </p:txBody>
      </p:sp>
      <p:pic>
        <p:nvPicPr>
          <p:cNvPr id="6148" name="Picture 4" descr="900+ Chalkboard Background Images: Download HD Backgrounds on Unsplash">
            <a:extLst>
              <a:ext uri="{FF2B5EF4-FFF2-40B4-BE49-F238E27FC236}">
                <a16:creationId xmlns:a16="http://schemas.microsoft.com/office/drawing/2014/main" id="{C44B0A82-071F-427F-BE01-8B5525465C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13"/>
          <a:stretch/>
        </p:blipFill>
        <p:spPr bwMode="auto">
          <a:xfrm>
            <a:off x="3313" y="1110010"/>
            <a:ext cx="9144000" cy="5775684"/>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3">
            <a:extLst>
              <a:ext uri="{FF2B5EF4-FFF2-40B4-BE49-F238E27FC236}">
                <a16:creationId xmlns:a16="http://schemas.microsoft.com/office/drawing/2014/main" id="{4BB9A115-95FC-40F5-96E4-2AD166477AF7}"/>
              </a:ext>
            </a:extLst>
          </p:cNvPr>
          <p:cNvSpPr txBox="1">
            <a:spLocks/>
          </p:cNvSpPr>
          <p:nvPr/>
        </p:nvSpPr>
        <p:spPr>
          <a:xfrm>
            <a:off x="847796" y="1978917"/>
            <a:ext cx="7756880" cy="1921023"/>
          </a:xfrm>
          <a:prstGeom prst="rect">
            <a:avLst/>
          </a:prstGeom>
        </p:spPr>
        <p:txBody>
          <a:bodyPr vert="horz" lIns="0" tIns="0" rIns="0" bIns="0" rtlCol="0">
            <a:normAutofit fontScale="92500" lnSpcReduction="10000"/>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b="0" i="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b="0" i="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b="0" i="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b="0" i="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b="0" i="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marR="0" lvl="0" indent="0" algn="l" defTabSz="457200" rtl="0" eaLnBrk="1" fontAlgn="auto" latinLnBrk="0" hangingPunct="1">
              <a:lnSpc>
                <a:spcPct val="150000"/>
              </a:lnSpc>
              <a:spcBef>
                <a:spcPts val="0"/>
              </a:spcBef>
              <a:spcAft>
                <a:spcPts val="1000"/>
              </a:spcAft>
              <a:buClr>
                <a:srgbClr val="808080">
                  <a:lumMod val="75000"/>
                </a:srgbClr>
              </a:buClr>
              <a:buSzPct val="100000"/>
              <a:buFont typeface="Wingdings" panose="05000000000000000000" pitchFamily="2" charset="2"/>
              <a:buNone/>
              <a:tabLst/>
              <a:defRPr/>
            </a:pPr>
            <a:r>
              <a:rPr kumimoji="0" lang="en-US" sz="2500" b="0" i="0" u="none" strike="noStrike" kern="1200" cap="none" spc="0" normalizeH="0" baseline="0" noProof="0">
                <a:ln>
                  <a:noFill/>
                </a:ln>
                <a:solidFill>
                  <a:prstClr val="white"/>
                </a:solidFill>
                <a:effectLst/>
                <a:uLnTx/>
                <a:uFillTx/>
                <a:latin typeface="Arial"/>
                <a:ea typeface="+mn-ea"/>
                <a:cs typeface="+mn-cs"/>
              </a:rPr>
              <a:t>“I feel confident in </a:t>
            </a:r>
            <a:r>
              <a:rPr kumimoji="0" lang="en-US" sz="2500" b="0" i="0" u="sng" strike="noStrike" kern="1200" cap="none" spc="0" normalizeH="0" baseline="0" noProof="0">
                <a:ln>
                  <a:noFill/>
                </a:ln>
                <a:solidFill>
                  <a:prstClr val="white"/>
                </a:solidFill>
                <a:effectLst/>
                <a:uLnTx/>
                <a:uFillTx/>
                <a:latin typeface="Arial"/>
                <a:ea typeface="+mn-ea"/>
                <a:cs typeface="+mn-cs"/>
              </a:rPr>
              <a:t>assessing</a:t>
            </a:r>
            <a:r>
              <a:rPr kumimoji="0" lang="en-US" sz="2500" b="0" i="0" strike="noStrike" kern="1200" cap="none" spc="0" normalizeH="0" baseline="0" noProof="0">
                <a:ln>
                  <a:noFill/>
                </a:ln>
                <a:solidFill>
                  <a:prstClr val="white"/>
                </a:solidFill>
                <a:effectLst/>
                <a:uLnTx/>
                <a:uFillTx/>
                <a:latin typeface="Arial"/>
                <a:ea typeface="+mn-ea"/>
                <a:cs typeface="+mn-cs"/>
              </a:rPr>
              <a:t> the literacy of internal and external audiences (e.g., reading level; ability to obtain, interpret and use health and other information; social media literacy; numeracy)” (CCPHP Domain </a:t>
            </a:r>
            <a:r>
              <a:rPr lang="en-US" sz="2500">
                <a:solidFill>
                  <a:prstClr val="white"/>
                </a:solidFill>
                <a:latin typeface="Arial"/>
              </a:rPr>
              <a:t>3</a:t>
            </a:r>
            <a:r>
              <a:rPr kumimoji="0" lang="en-US" sz="2500" b="0" i="0" strike="noStrike" kern="1200" cap="none" spc="0" normalizeH="0" baseline="0" noProof="0">
                <a:ln>
                  <a:noFill/>
                </a:ln>
                <a:solidFill>
                  <a:prstClr val="white"/>
                </a:solidFill>
                <a:effectLst/>
                <a:uLnTx/>
                <a:uFillTx/>
                <a:latin typeface="Arial"/>
                <a:ea typeface="+mn-ea"/>
                <a:cs typeface="+mn-cs"/>
              </a:rPr>
              <a:t>, </a:t>
            </a:r>
            <a:r>
              <a:rPr lang="en-US" sz="2500">
                <a:solidFill>
                  <a:prstClr val="white"/>
                </a:solidFill>
                <a:latin typeface="Arial"/>
              </a:rPr>
              <a:t>1</a:t>
            </a:r>
            <a:r>
              <a:rPr kumimoji="0" lang="en-US" sz="2500" b="0" i="0" strike="noStrike" kern="1200" cap="none" spc="0" normalizeH="0" baseline="0" noProof="0">
                <a:ln>
                  <a:noFill/>
                </a:ln>
                <a:solidFill>
                  <a:prstClr val="white"/>
                </a:solidFill>
                <a:effectLst/>
                <a:uLnTx/>
                <a:uFillTx/>
                <a:latin typeface="Arial"/>
                <a:ea typeface="+mn-ea"/>
                <a:cs typeface="+mn-cs"/>
              </a:rPr>
              <a:t>.4)</a:t>
            </a:r>
            <a:endParaRPr kumimoji="0" lang="en-US" sz="2500" b="0" i="1" u="none" strike="noStrike" kern="1200" cap="none" spc="0" normalizeH="0" baseline="0" noProof="0">
              <a:ln>
                <a:noFill/>
              </a:ln>
              <a:solidFill>
                <a:prstClr val="white"/>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CFF6BB5A-C6FA-42DB-8995-8976D48780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BA6597-D7DA-DC49-90B6-6291F05CD5D3}" type="slidenum">
              <a:rPr kumimoji="0" lang="en-US" sz="1200" b="0" i="0" u="none" strike="noStrike" kern="1200" cap="none" spc="0" normalizeH="0" baseline="0" noProof="0" smtClean="0">
                <a:ln>
                  <a:noFill/>
                </a:ln>
                <a:solidFill>
                  <a:srgbClr val="808080">
                    <a:lumMod val="60000"/>
                    <a:lumOff val="40000"/>
                  </a:srgbClr>
                </a:solidFill>
                <a:effectLst/>
                <a:uLnTx/>
                <a:uFillTx/>
                <a:latin typeface="Avenir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srgbClr val="808080">
                  <a:lumMod val="60000"/>
                  <a:lumOff val="40000"/>
                </a:srgbClr>
              </a:solidFill>
              <a:effectLst/>
              <a:uLnTx/>
              <a:uFillTx/>
              <a:latin typeface="Avenir Light"/>
              <a:ea typeface="+mn-ea"/>
              <a:cs typeface="+mn-cs"/>
            </a:endParaRPr>
          </a:p>
        </p:txBody>
      </p:sp>
      <p:pic>
        <p:nvPicPr>
          <p:cNvPr id="5" name="Picture 4">
            <a:extLst>
              <a:ext uri="{FF2B5EF4-FFF2-40B4-BE49-F238E27FC236}">
                <a16:creationId xmlns:a16="http://schemas.microsoft.com/office/drawing/2014/main" id="{2241A608-C88D-9ECF-9D64-16240F39AC6C}"/>
              </a:ext>
            </a:extLst>
          </p:cNvPr>
          <p:cNvPicPr>
            <a:picLocks noChangeAspect="1"/>
          </p:cNvPicPr>
          <p:nvPr/>
        </p:nvPicPr>
        <p:blipFill>
          <a:blip r:embed="rId4"/>
          <a:stretch>
            <a:fillRect/>
          </a:stretch>
        </p:blipFill>
        <p:spPr>
          <a:xfrm>
            <a:off x="847796" y="4175091"/>
            <a:ext cx="5324306" cy="1572899"/>
          </a:xfrm>
          <a:prstGeom prst="rect">
            <a:avLst/>
          </a:prstGeom>
        </p:spPr>
      </p:pic>
      <p:pic>
        <p:nvPicPr>
          <p:cNvPr id="3" name="Picture 2">
            <a:extLst>
              <a:ext uri="{FF2B5EF4-FFF2-40B4-BE49-F238E27FC236}">
                <a16:creationId xmlns:a16="http://schemas.microsoft.com/office/drawing/2014/main" id="{CD74E199-779D-FCC2-0BC1-EC8EC9EFA8AD}"/>
              </a:ext>
            </a:extLst>
          </p:cNvPr>
          <p:cNvPicPr>
            <a:picLocks noChangeAspect="1"/>
          </p:cNvPicPr>
          <p:nvPr/>
        </p:nvPicPr>
        <p:blipFill rotWithShape="1">
          <a:blip r:embed="rId5"/>
          <a:srcRect l="61328" t="1520" r="15111" b="6480"/>
          <a:stretch/>
        </p:blipFill>
        <p:spPr>
          <a:xfrm>
            <a:off x="7537323" y="4924696"/>
            <a:ext cx="1535199" cy="1238513"/>
          </a:xfrm>
          <a:prstGeom prst="rect">
            <a:avLst/>
          </a:prstGeom>
        </p:spPr>
      </p:pic>
    </p:spTree>
    <p:extLst>
      <p:ext uri="{BB962C8B-B14F-4D97-AF65-F5344CB8AC3E}">
        <p14:creationId xmlns:p14="http://schemas.microsoft.com/office/powerpoint/2010/main" val="547331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13AAD-1A0B-4D8F-AB3B-A88D0AD1DBFB}"/>
              </a:ext>
            </a:extLst>
          </p:cNvPr>
          <p:cNvSpPr>
            <a:spLocks noGrp="1"/>
          </p:cNvSpPr>
          <p:nvPr>
            <p:ph type="title"/>
          </p:nvPr>
        </p:nvSpPr>
        <p:spPr/>
        <p:txBody>
          <a:bodyPr/>
          <a:lstStyle/>
          <a:p>
            <a:r>
              <a:rPr lang="en-US" b="0">
                <a:latin typeface="Century Gothic" panose="020B0502020202020204" pitchFamily="34" charset="0"/>
              </a:rPr>
              <a:t>Post-test QUESTION 2</a:t>
            </a:r>
          </a:p>
        </p:txBody>
      </p:sp>
      <p:pic>
        <p:nvPicPr>
          <p:cNvPr id="6148" name="Picture 4" descr="900+ Chalkboard Background Images: Download HD Backgrounds on Unsplash">
            <a:extLst>
              <a:ext uri="{FF2B5EF4-FFF2-40B4-BE49-F238E27FC236}">
                <a16:creationId xmlns:a16="http://schemas.microsoft.com/office/drawing/2014/main" id="{C44B0A82-071F-427F-BE01-8B5525465C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13"/>
          <a:stretch/>
        </p:blipFill>
        <p:spPr bwMode="auto">
          <a:xfrm>
            <a:off x="3313" y="1110010"/>
            <a:ext cx="9144000" cy="5775684"/>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3">
            <a:extLst>
              <a:ext uri="{FF2B5EF4-FFF2-40B4-BE49-F238E27FC236}">
                <a16:creationId xmlns:a16="http://schemas.microsoft.com/office/drawing/2014/main" id="{4BB9A115-95FC-40F5-96E4-2AD166477AF7}"/>
              </a:ext>
            </a:extLst>
          </p:cNvPr>
          <p:cNvSpPr txBox="1">
            <a:spLocks/>
          </p:cNvSpPr>
          <p:nvPr/>
        </p:nvSpPr>
        <p:spPr>
          <a:xfrm>
            <a:off x="847796" y="1978917"/>
            <a:ext cx="7756880" cy="1921023"/>
          </a:xfrm>
          <a:prstGeom prst="rect">
            <a:avLst/>
          </a:prstGeom>
        </p:spPr>
        <p:txBody>
          <a:bodyPr vert="horz" lIns="0" tIns="0" rIns="0" bIns="0" rtlCol="0">
            <a:norm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b="0" i="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b="0" i="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b="0" i="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b="0" i="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b="0" i="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marR="0" lvl="0" indent="0" algn="l" defTabSz="457200" rtl="0" eaLnBrk="1" fontAlgn="auto" latinLnBrk="0" hangingPunct="1">
              <a:lnSpc>
                <a:spcPct val="150000"/>
              </a:lnSpc>
              <a:spcBef>
                <a:spcPts val="0"/>
              </a:spcBef>
              <a:spcAft>
                <a:spcPts val="1000"/>
              </a:spcAft>
              <a:buClr>
                <a:srgbClr val="808080">
                  <a:lumMod val="75000"/>
                </a:srgbClr>
              </a:buClr>
              <a:buSzPct val="100000"/>
              <a:buFont typeface="Wingdings" panose="05000000000000000000" pitchFamily="2" charset="2"/>
              <a:buNone/>
              <a:tabLst/>
              <a:defRPr/>
            </a:pPr>
            <a:r>
              <a:rPr kumimoji="0" lang="en-US" sz="2500" b="0" i="0" u="none" strike="noStrike" kern="1200" cap="none" spc="0" normalizeH="0" baseline="0" noProof="0">
                <a:ln>
                  <a:noFill/>
                </a:ln>
                <a:solidFill>
                  <a:prstClr val="white"/>
                </a:solidFill>
                <a:effectLst/>
                <a:uLnTx/>
                <a:uFillTx/>
                <a:latin typeface="Arial"/>
                <a:ea typeface="+mn-ea"/>
                <a:cs typeface="+mn-cs"/>
              </a:rPr>
              <a:t>“I feel comfortable in </a:t>
            </a:r>
            <a:r>
              <a:rPr kumimoji="0" lang="en-US" sz="2500" b="0" i="0" u="sng" strike="noStrike" kern="1200" cap="none" spc="0" normalizeH="0" baseline="0" noProof="0">
                <a:ln>
                  <a:noFill/>
                </a:ln>
                <a:solidFill>
                  <a:prstClr val="white"/>
                </a:solidFill>
                <a:effectLst/>
                <a:uLnTx/>
                <a:uFillTx/>
                <a:latin typeface="Arial"/>
                <a:ea typeface="+mn-ea"/>
                <a:cs typeface="+mn-cs"/>
              </a:rPr>
              <a:t>developing</a:t>
            </a:r>
            <a:r>
              <a:rPr kumimoji="0" lang="en-US" sz="2500" b="0" i="0" strike="noStrike" kern="1200" cap="none" spc="0" normalizeH="0" baseline="0" noProof="0">
                <a:ln>
                  <a:noFill/>
                </a:ln>
                <a:solidFill>
                  <a:prstClr val="white"/>
                </a:solidFill>
                <a:effectLst/>
                <a:uLnTx/>
                <a:uFillTx/>
                <a:latin typeface="Arial"/>
                <a:ea typeface="+mn-ea"/>
                <a:cs typeface="+mn-cs"/>
              </a:rPr>
              <a:t> messaging using health literacy techniques to disseminate public health information and data?” (CCPHP Domain </a:t>
            </a:r>
            <a:r>
              <a:rPr lang="en-US" sz="2500">
                <a:solidFill>
                  <a:prstClr val="white"/>
                </a:solidFill>
                <a:latin typeface="Arial"/>
              </a:rPr>
              <a:t>3</a:t>
            </a:r>
            <a:r>
              <a:rPr kumimoji="0" lang="en-US" sz="2500" b="0" i="0" strike="noStrike" kern="1200" cap="none" spc="0" normalizeH="0" baseline="0" noProof="0">
                <a:ln>
                  <a:noFill/>
                </a:ln>
                <a:solidFill>
                  <a:prstClr val="white"/>
                </a:solidFill>
                <a:effectLst/>
                <a:uLnTx/>
                <a:uFillTx/>
                <a:latin typeface="Arial"/>
                <a:ea typeface="+mn-ea"/>
                <a:cs typeface="+mn-cs"/>
              </a:rPr>
              <a:t>, </a:t>
            </a:r>
            <a:r>
              <a:rPr lang="en-US" sz="2500">
                <a:solidFill>
                  <a:prstClr val="white"/>
                </a:solidFill>
                <a:latin typeface="Arial"/>
              </a:rPr>
              <a:t>1</a:t>
            </a:r>
            <a:r>
              <a:rPr kumimoji="0" lang="en-US" sz="2500" b="0" i="0" strike="noStrike" kern="1200" cap="none" spc="0" normalizeH="0" baseline="0" noProof="0">
                <a:ln>
                  <a:noFill/>
                </a:ln>
                <a:solidFill>
                  <a:prstClr val="white"/>
                </a:solidFill>
                <a:effectLst/>
                <a:uLnTx/>
                <a:uFillTx/>
                <a:latin typeface="Arial"/>
                <a:ea typeface="+mn-ea"/>
                <a:cs typeface="+mn-cs"/>
              </a:rPr>
              <a:t>.6)</a:t>
            </a:r>
            <a:endParaRPr kumimoji="0" lang="en-US" sz="2500" b="0" i="1" u="none" strike="noStrike" kern="1200" cap="none" spc="0" normalizeH="0" baseline="0" noProof="0">
              <a:ln>
                <a:noFill/>
              </a:ln>
              <a:solidFill>
                <a:prstClr val="white"/>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CFF6BB5A-C6FA-42DB-8995-8976D48780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BA6597-D7DA-DC49-90B6-6291F05CD5D3}" type="slidenum">
              <a:rPr kumimoji="0" lang="en-US" sz="1200" b="0" i="0" u="none" strike="noStrike" kern="1200" cap="none" spc="0" normalizeH="0" baseline="0" noProof="0" smtClean="0">
                <a:ln>
                  <a:noFill/>
                </a:ln>
                <a:solidFill>
                  <a:srgbClr val="808080">
                    <a:lumMod val="60000"/>
                    <a:lumOff val="40000"/>
                  </a:srgbClr>
                </a:solidFill>
                <a:effectLst/>
                <a:uLnTx/>
                <a:uFillTx/>
                <a:latin typeface="Avenir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srgbClr val="808080">
                  <a:lumMod val="60000"/>
                  <a:lumOff val="40000"/>
                </a:srgbClr>
              </a:solidFill>
              <a:effectLst/>
              <a:uLnTx/>
              <a:uFillTx/>
              <a:latin typeface="Avenir Light"/>
              <a:ea typeface="+mn-ea"/>
              <a:cs typeface="+mn-cs"/>
            </a:endParaRPr>
          </a:p>
        </p:txBody>
      </p:sp>
      <p:pic>
        <p:nvPicPr>
          <p:cNvPr id="6" name="Picture 5">
            <a:extLst>
              <a:ext uri="{FF2B5EF4-FFF2-40B4-BE49-F238E27FC236}">
                <a16:creationId xmlns:a16="http://schemas.microsoft.com/office/drawing/2014/main" id="{F3FC6CE6-0651-8005-0063-2A69A5987C4F}"/>
              </a:ext>
            </a:extLst>
          </p:cNvPr>
          <p:cNvPicPr>
            <a:picLocks noChangeAspect="1"/>
          </p:cNvPicPr>
          <p:nvPr/>
        </p:nvPicPr>
        <p:blipFill>
          <a:blip r:embed="rId4"/>
          <a:stretch>
            <a:fillRect/>
          </a:stretch>
        </p:blipFill>
        <p:spPr>
          <a:xfrm>
            <a:off x="852537" y="3997852"/>
            <a:ext cx="5618864" cy="1750138"/>
          </a:xfrm>
          <a:prstGeom prst="rect">
            <a:avLst/>
          </a:prstGeom>
        </p:spPr>
      </p:pic>
      <p:pic>
        <p:nvPicPr>
          <p:cNvPr id="3" name="Picture 2">
            <a:extLst>
              <a:ext uri="{FF2B5EF4-FFF2-40B4-BE49-F238E27FC236}">
                <a16:creationId xmlns:a16="http://schemas.microsoft.com/office/drawing/2014/main" id="{ECF79F86-0096-8919-7F2C-F8E8D50D5A1E}"/>
              </a:ext>
            </a:extLst>
          </p:cNvPr>
          <p:cNvPicPr>
            <a:picLocks noChangeAspect="1"/>
          </p:cNvPicPr>
          <p:nvPr/>
        </p:nvPicPr>
        <p:blipFill rotWithShape="1">
          <a:blip r:embed="rId5"/>
          <a:srcRect l="61328" t="1520" r="15111" b="6480"/>
          <a:stretch/>
        </p:blipFill>
        <p:spPr>
          <a:xfrm>
            <a:off x="7537323" y="4924696"/>
            <a:ext cx="1535199" cy="1238513"/>
          </a:xfrm>
          <a:prstGeom prst="rect">
            <a:avLst/>
          </a:prstGeom>
        </p:spPr>
      </p:pic>
    </p:spTree>
    <p:extLst>
      <p:ext uri="{BB962C8B-B14F-4D97-AF65-F5344CB8AC3E}">
        <p14:creationId xmlns:p14="http://schemas.microsoft.com/office/powerpoint/2010/main" val="2003270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13AAD-1A0B-4D8F-AB3B-A88D0AD1DBFB}"/>
              </a:ext>
            </a:extLst>
          </p:cNvPr>
          <p:cNvSpPr>
            <a:spLocks noGrp="1"/>
          </p:cNvSpPr>
          <p:nvPr>
            <p:ph type="title"/>
          </p:nvPr>
        </p:nvSpPr>
        <p:spPr/>
        <p:txBody>
          <a:bodyPr/>
          <a:lstStyle/>
          <a:p>
            <a:r>
              <a:rPr lang="en-US" b="0">
                <a:latin typeface="Century Gothic" panose="020B0502020202020204" pitchFamily="34" charset="0"/>
              </a:rPr>
              <a:t>Post-test QUESTION 3</a:t>
            </a:r>
          </a:p>
        </p:txBody>
      </p:sp>
      <p:pic>
        <p:nvPicPr>
          <p:cNvPr id="6148" name="Picture 4" descr="900+ Chalkboard Background Images: Download HD Backgrounds on Unsplash">
            <a:extLst>
              <a:ext uri="{FF2B5EF4-FFF2-40B4-BE49-F238E27FC236}">
                <a16:creationId xmlns:a16="http://schemas.microsoft.com/office/drawing/2014/main" id="{C44B0A82-071F-427F-BE01-8B5525465C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13"/>
          <a:stretch/>
        </p:blipFill>
        <p:spPr bwMode="auto">
          <a:xfrm>
            <a:off x="3313" y="1110010"/>
            <a:ext cx="9144000" cy="5775684"/>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3">
            <a:extLst>
              <a:ext uri="{FF2B5EF4-FFF2-40B4-BE49-F238E27FC236}">
                <a16:creationId xmlns:a16="http://schemas.microsoft.com/office/drawing/2014/main" id="{4BB9A115-95FC-40F5-96E4-2AD166477AF7}"/>
              </a:ext>
            </a:extLst>
          </p:cNvPr>
          <p:cNvSpPr txBox="1">
            <a:spLocks/>
          </p:cNvSpPr>
          <p:nvPr/>
        </p:nvSpPr>
        <p:spPr>
          <a:xfrm>
            <a:off x="847796" y="1978917"/>
            <a:ext cx="7756880" cy="1921023"/>
          </a:xfrm>
          <a:prstGeom prst="rect">
            <a:avLst/>
          </a:prstGeom>
        </p:spPr>
        <p:txBody>
          <a:bodyPr vert="horz" lIns="0" tIns="0" rIns="0" bIns="0" rtlCol="0">
            <a:normAutofit fontScale="85000" lnSpcReduction="10000"/>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b="0" i="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b="0" i="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b="0" i="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b="0" i="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b="0" i="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marR="0" lvl="0" indent="0" algn="l" defTabSz="457200" rtl="0" eaLnBrk="1" fontAlgn="auto" latinLnBrk="0" hangingPunct="1">
              <a:lnSpc>
                <a:spcPct val="150000"/>
              </a:lnSpc>
              <a:spcBef>
                <a:spcPts val="0"/>
              </a:spcBef>
              <a:spcAft>
                <a:spcPts val="1000"/>
              </a:spcAft>
              <a:buClr>
                <a:srgbClr val="808080">
                  <a:lumMod val="75000"/>
                </a:srgbClr>
              </a:buClr>
              <a:buSzPct val="100000"/>
              <a:buFont typeface="Wingdings" panose="05000000000000000000" pitchFamily="2" charset="2"/>
              <a:buNone/>
              <a:tabLst/>
              <a:defRPr/>
            </a:pPr>
            <a:r>
              <a:rPr kumimoji="0" lang="en-US" sz="2500" b="0" i="0" u="none" strike="noStrike" kern="1200" cap="none" spc="0" normalizeH="0" baseline="0" noProof="0">
                <a:ln>
                  <a:noFill/>
                </a:ln>
                <a:solidFill>
                  <a:prstClr val="white"/>
                </a:solidFill>
                <a:effectLst/>
                <a:uLnTx/>
                <a:uFillTx/>
                <a:latin typeface="Arial"/>
                <a:ea typeface="+mn-ea"/>
                <a:cs typeface="+mn-cs"/>
              </a:rPr>
              <a:t>“I feel </a:t>
            </a:r>
            <a:r>
              <a:rPr lang="en-US" sz="2500">
                <a:solidFill>
                  <a:prstClr val="white"/>
                </a:solidFill>
                <a:latin typeface="Arial"/>
              </a:rPr>
              <a:t>confident</a:t>
            </a:r>
            <a:r>
              <a:rPr kumimoji="0" lang="en-US" sz="2500" b="0" i="0" u="none" strike="noStrike" kern="1200" cap="none" spc="0" normalizeH="0" baseline="0" noProof="0">
                <a:ln>
                  <a:noFill/>
                </a:ln>
                <a:solidFill>
                  <a:prstClr val="white"/>
                </a:solidFill>
                <a:effectLst/>
                <a:uLnTx/>
                <a:uFillTx/>
                <a:latin typeface="Arial"/>
                <a:ea typeface="+mn-ea"/>
                <a:cs typeface="+mn-cs"/>
              </a:rPr>
              <a:t> in my understanding of  linguistic and culturally proficient communication? (e.g., tailoring messages for different audiences, using age-appropriate materials, incorporating images, using plain language, etc.)</a:t>
            </a:r>
            <a:r>
              <a:rPr kumimoji="0" lang="en-US" sz="2500" b="0" i="0" strike="noStrike" kern="1200" cap="none" spc="0" normalizeH="0" baseline="0" noProof="0">
                <a:ln>
                  <a:noFill/>
                </a:ln>
                <a:solidFill>
                  <a:prstClr val="white"/>
                </a:solidFill>
                <a:effectLst/>
                <a:uLnTx/>
                <a:uFillTx/>
                <a:latin typeface="Arial"/>
                <a:ea typeface="+mn-ea"/>
                <a:cs typeface="+mn-cs"/>
              </a:rPr>
              <a:t>” (CCPHP Domain </a:t>
            </a:r>
            <a:r>
              <a:rPr lang="en-US" sz="2500">
                <a:solidFill>
                  <a:prstClr val="white"/>
                </a:solidFill>
                <a:latin typeface="Arial"/>
              </a:rPr>
              <a:t>3</a:t>
            </a:r>
            <a:r>
              <a:rPr kumimoji="0" lang="en-US" sz="2500" b="0" i="0" strike="noStrike" kern="1200" cap="none" spc="0" normalizeH="0" baseline="0" noProof="0">
                <a:ln>
                  <a:noFill/>
                </a:ln>
                <a:solidFill>
                  <a:prstClr val="white"/>
                </a:solidFill>
                <a:effectLst/>
                <a:uLnTx/>
                <a:uFillTx/>
                <a:latin typeface="Arial"/>
                <a:ea typeface="+mn-ea"/>
                <a:cs typeface="+mn-cs"/>
              </a:rPr>
              <a:t>, 2.1)</a:t>
            </a:r>
            <a:endParaRPr kumimoji="0" lang="en-US" sz="2500" b="0" i="1" u="none" strike="noStrike" kern="1200" cap="none" spc="0" normalizeH="0" baseline="0" noProof="0">
              <a:ln>
                <a:noFill/>
              </a:ln>
              <a:solidFill>
                <a:prstClr val="white"/>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CFF6BB5A-C6FA-42DB-8995-8976D48780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BA6597-D7DA-DC49-90B6-6291F05CD5D3}" type="slidenum">
              <a:rPr kumimoji="0" lang="en-US" sz="1200" b="0" i="0" u="none" strike="noStrike" kern="1200" cap="none" spc="0" normalizeH="0" baseline="0" noProof="0" smtClean="0">
                <a:ln>
                  <a:noFill/>
                </a:ln>
                <a:solidFill>
                  <a:srgbClr val="808080">
                    <a:lumMod val="60000"/>
                    <a:lumOff val="40000"/>
                  </a:srgbClr>
                </a:solidFill>
                <a:effectLst/>
                <a:uLnTx/>
                <a:uFillTx/>
                <a:latin typeface="Avenir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srgbClr val="808080">
                  <a:lumMod val="60000"/>
                  <a:lumOff val="40000"/>
                </a:srgbClr>
              </a:solidFill>
              <a:effectLst/>
              <a:uLnTx/>
              <a:uFillTx/>
              <a:latin typeface="Avenir Light"/>
              <a:ea typeface="+mn-ea"/>
              <a:cs typeface="+mn-cs"/>
            </a:endParaRPr>
          </a:p>
        </p:txBody>
      </p:sp>
      <p:pic>
        <p:nvPicPr>
          <p:cNvPr id="3" name="Picture 2">
            <a:extLst>
              <a:ext uri="{FF2B5EF4-FFF2-40B4-BE49-F238E27FC236}">
                <a16:creationId xmlns:a16="http://schemas.microsoft.com/office/drawing/2014/main" id="{F64AFE44-79CE-8333-0ABC-C5B6F30FB6D4}"/>
              </a:ext>
            </a:extLst>
          </p:cNvPr>
          <p:cNvPicPr>
            <a:picLocks noChangeAspect="1"/>
          </p:cNvPicPr>
          <p:nvPr/>
        </p:nvPicPr>
        <p:blipFill>
          <a:blip r:embed="rId4"/>
          <a:stretch>
            <a:fillRect/>
          </a:stretch>
        </p:blipFill>
        <p:spPr>
          <a:xfrm>
            <a:off x="847796" y="4018974"/>
            <a:ext cx="5718544" cy="1499746"/>
          </a:xfrm>
          <a:prstGeom prst="rect">
            <a:avLst/>
          </a:prstGeom>
        </p:spPr>
      </p:pic>
      <p:pic>
        <p:nvPicPr>
          <p:cNvPr id="6" name="Picture 5">
            <a:extLst>
              <a:ext uri="{FF2B5EF4-FFF2-40B4-BE49-F238E27FC236}">
                <a16:creationId xmlns:a16="http://schemas.microsoft.com/office/drawing/2014/main" id="{5D3AA420-EE13-6C9E-65FE-1A306FACA398}"/>
              </a:ext>
            </a:extLst>
          </p:cNvPr>
          <p:cNvPicPr>
            <a:picLocks noChangeAspect="1"/>
          </p:cNvPicPr>
          <p:nvPr/>
        </p:nvPicPr>
        <p:blipFill rotWithShape="1">
          <a:blip r:embed="rId5"/>
          <a:srcRect l="61328" t="1520" r="15111" b="6480"/>
          <a:stretch/>
        </p:blipFill>
        <p:spPr>
          <a:xfrm>
            <a:off x="7537323" y="4924696"/>
            <a:ext cx="1535199" cy="1238513"/>
          </a:xfrm>
          <a:prstGeom prst="rect">
            <a:avLst/>
          </a:prstGeom>
        </p:spPr>
      </p:pic>
    </p:spTree>
    <p:extLst>
      <p:ext uri="{BB962C8B-B14F-4D97-AF65-F5344CB8AC3E}">
        <p14:creationId xmlns:p14="http://schemas.microsoft.com/office/powerpoint/2010/main" val="4019215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13AAD-1A0B-4D8F-AB3B-A88D0AD1DBFB}"/>
              </a:ext>
            </a:extLst>
          </p:cNvPr>
          <p:cNvSpPr>
            <a:spLocks noGrp="1"/>
          </p:cNvSpPr>
          <p:nvPr>
            <p:ph type="title"/>
          </p:nvPr>
        </p:nvSpPr>
        <p:spPr/>
        <p:txBody>
          <a:bodyPr/>
          <a:lstStyle/>
          <a:p>
            <a:r>
              <a:rPr lang="en-US" b="0">
                <a:latin typeface="Century Gothic" panose="020B0502020202020204" pitchFamily="34" charset="0"/>
              </a:rPr>
              <a:t>Post-test QUESTION 4</a:t>
            </a:r>
          </a:p>
        </p:txBody>
      </p:sp>
      <p:pic>
        <p:nvPicPr>
          <p:cNvPr id="6148" name="Picture 4" descr="900+ Chalkboard Background Images: Download HD Backgrounds on Unsplash">
            <a:extLst>
              <a:ext uri="{FF2B5EF4-FFF2-40B4-BE49-F238E27FC236}">
                <a16:creationId xmlns:a16="http://schemas.microsoft.com/office/drawing/2014/main" id="{C44B0A82-071F-427F-BE01-8B5525465C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13"/>
          <a:stretch/>
        </p:blipFill>
        <p:spPr bwMode="auto">
          <a:xfrm>
            <a:off x="3313" y="1110010"/>
            <a:ext cx="9144000" cy="5775684"/>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3">
            <a:extLst>
              <a:ext uri="{FF2B5EF4-FFF2-40B4-BE49-F238E27FC236}">
                <a16:creationId xmlns:a16="http://schemas.microsoft.com/office/drawing/2014/main" id="{4BB9A115-95FC-40F5-96E4-2AD166477AF7}"/>
              </a:ext>
            </a:extLst>
          </p:cNvPr>
          <p:cNvSpPr txBox="1">
            <a:spLocks/>
          </p:cNvSpPr>
          <p:nvPr/>
        </p:nvSpPr>
        <p:spPr>
          <a:xfrm>
            <a:off x="847796" y="1978917"/>
            <a:ext cx="7756880" cy="1921023"/>
          </a:xfrm>
          <a:prstGeom prst="rect">
            <a:avLst/>
          </a:prstGeom>
        </p:spPr>
        <p:txBody>
          <a:bodyPr vert="horz" lIns="0" tIns="0" rIns="0" bIns="0" rtlCol="0">
            <a:norm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b="0" i="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b="0" i="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b="0" i="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b="0" i="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b="0" i="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marR="0" lvl="0" indent="0" algn="l" defTabSz="457200" rtl="0" eaLnBrk="1" fontAlgn="auto" latinLnBrk="0" hangingPunct="1">
              <a:lnSpc>
                <a:spcPct val="150000"/>
              </a:lnSpc>
              <a:spcBef>
                <a:spcPts val="0"/>
              </a:spcBef>
              <a:spcAft>
                <a:spcPts val="1000"/>
              </a:spcAft>
              <a:buClr>
                <a:srgbClr val="808080">
                  <a:lumMod val="75000"/>
                </a:srgbClr>
              </a:buClr>
              <a:buSzPct val="100000"/>
              <a:buFont typeface="Wingdings" panose="05000000000000000000" pitchFamily="2" charset="2"/>
              <a:buNone/>
              <a:tabLst/>
              <a:defRPr/>
            </a:pPr>
            <a:r>
              <a:rPr kumimoji="0" lang="en-US" sz="2500" b="0" i="0" u="none" strike="noStrike" kern="1200" cap="none" spc="0" normalizeH="0" baseline="0" noProof="0">
                <a:ln>
                  <a:noFill/>
                </a:ln>
                <a:solidFill>
                  <a:prstClr val="white"/>
                </a:solidFill>
                <a:effectLst/>
                <a:uLnTx/>
                <a:uFillTx/>
                <a:latin typeface="Arial"/>
                <a:ea typeface="+mn-ea"/>
                <a:cs typeface="+mn-cs"/>
              </a:rPr>
              <a:t>“I feel </a:t>
            </a:r>
            <a:r>
              <a:rPr lang="en-US" sz="2500">
                <a:solidFill>
                  <a:prstClr val="white"/>
                </a:solidFill>
                <a:latin typeface="Arial"/>
              </a:rPr>
              <a:t>confident</a:t>
            </a:r>
            <a:r>
              <a:rPr kumimoji="0" lang="en-US" sz="2500" b="0" i="0" u="none" strike="noStrike" kern="1200" cap="none" spc="0" normalizeH="0" baseline="0" noProof="0">
                <a:ln>
                  <a:noFill/>
                </a:ln>
                <a:solidFill>
                  <a:prstClr val="white"/>
                </a:solidFill>
                <a:effectLst/>
                <a:uLnTx/>
                <a:uFillTx/>
                <a:latin typeface="Arial"/>
                <a:ea typeface="+mn-ea"/>
                <a:cs typeface="+mn-cs"/>
              </a:rPr>
              <a:t> in my ability to communicate information to influence behavior and improve health</a:t>
            </a:r>
            <a:r>
              <a:rPr kumimoji="0" lang="en-US" sz="2500" b="0" i="0" strike="noStrike" kern="1200" cap="none" spc="0" normalizeH="0" baseline="0" noProof="0">
                <a:ln>
                  <a:noFill/>
                </a:ln>
                <a:solidFill>
                  <a:prstClr val="white"/>
                </a:solidFill>
                <a:effectLst/>
                <a:uLnTx/>
                <a:uFillTx/>
                <a:latin typeface="Arial"/>
                <a:ea typeface="+mn-ea"/>
                <a:cs typeface="+mn-cs"/>
              </a:rPr>
              <a:t>” (CCPHP Domain </a:t>
            </a:r>
            <a:r>
              <a:rPr lang="en-US" sz="2500">
                <a:solidFill>
                  <a:prstClr val="white"/>
                </a:solidFill>
                <a:latin typeface="Arial"/>
              </a:rPr>
              <a:t>3</a:t>
            </a:r>
            <a:r>
              <a:rPr kumimoji="0" lang="en-US" sz="2500" b="0" i="0" strike="noStrike" kern="1200" cap="none" spc="0" normalizeH="0" baseline="0" noProof="0">
                <a:ln>
                  <a:noFill/>
                </a:ln>
                <a:solidFill>
                  <a:prstClr val="white"/>
                </a:solidFill>
                <a:effectLst/>
                <a:uLnTx/>
                <a:uFillTx/>
                <a:latin typeface="Arial"/>
                <a:ea typeface="+mn-ea"/>
                <a:cs typeface="+mn-cs"/>
              </a:rPr>
              <a:t>, 2.6)</a:t>
            </a:r>
            <a:endParaRPr kumimoji="0" lang="en-US" sz="2500" b="0" i="1" u="none" strike="noStrike" kern="1200" cap="none" spc="0" normalizeH="0" baseline="0" noProof="0">
              <a:ln>
                <a:noFill/>
              </a:ln>
              <a:solidFill>
                <a:prstClr val="white"/>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CFF6BB5A-C6FA-42DB-8995-8976D48780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BA6597-D7DA-DC49-90B6-6291F05CD5D3}" type="slidenum">
              <a:rPr kumimoji="0" lang="en-US" sz="1200" b="0" i="0" u="none" strike="noStrike" kern="1200" cap="none" spc="0" normalizeH="0" baseline="0" noProof="0" smtClean="0">
                <a:ln>
                  <a:noFill/>
                </a:ln>
                <a:solidFill>
                  <a:srgbClr val="808080">
                    <a:lumMod val="60000"/>
                    <a:lumOff val="40000"/>
                  </a:srgbClr>
                </a:solidFill>
                <a:effectLst/>
                <a:uLnTx/>
                <a:uFillTx/>
                <a:latin typeface="Avenir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srgbClr val="808080">
                  <a:lumMod val="60000"/>
                  <a:lumOff val="40000"/>
                </a:srgbClr>
              </a:solidFill>
              <a:effectLst/>
              <a:uLnTx/>
              <a:uFillTx/>
              <a:latin typeface="Avenir Light"/>
              <a:ea typeface="+mn-ea"/>
              <a:cs typeface="+mn-cs"/>
            </a:endParaRPr>
          </a:p>
        </p:txBody>
      </p:sp>
      <p:pic>
        <p:nvPicPr>
          <p:cNvPr id="3" name="Picture 2">
            <a:extLst>
              <a:ext uri="{FF2B5EF4-FFF2-40B4-BE49-F238E27FC236}">
                <a16:creationId xmlns:a16="http://schemas.microsoft.com/office/drawing/2014/main" id="{F64AFE44-79CE-8333-0ABC-C5B6F30FB6D4}"/>
              </a:ext>
            </a:extLst>
          </p:cNvPr>
          <p:cNvPicPr>
            <a:picLocks noChangeAspect="1"/>
          </p:cNvPicPr>
          <p:nvPr/>
        </p:nvPicPr>
        <p:blipFill>
          <a:blip r:embed="rId4"/>
          <a:stretch>
            <a:fillRect/>
          </a:stretch>
        </p:blipFill>
        <p:spPr>
          <a:xfrm>
            <a:off x="847796" y="4018974"/>
            <a:ext cx="5718544" cy="1499746"/>
          </a:xfrm>
          <a:prstGeom prst="rect">
            <a:avLst/>
          </a:prstGeom>
        </p:spPr>
      </p:pic>
      <p:pic>
        <p:nvPicPr>
          <p:cNvPr id="6" name="Picture 5">
            <a:extLst>
              <a:ext uri="{FF2B5EF4-FFF2-40B4-BE49-F238E27FC236}">
                <a16:creationId xmlns:a16="http://schemas.microsoft.com/office/drawing/2014/main" id="{3ADC4B65-B8F6-5AB6-4F18-6973E8BA9DEA}"/>
              </a:ext>
            </a:extLst>
          </p:cNvPr>
          <p:cNvPicPr>
            <a:picLocks noChangeAspect="1"/>
          </p:cNvPicPr>
          <p:nvPr/>
        </p:nvPicPr>
        <p:blipFill rotWithShape="1">
          <a:blip r:embed="rId5"/>
          <a:srcRect l="61328" t="1520" r="15111" b="6480"/>
          <a:stretch/>
        </p:blipFill>
        <p:spPr>
          <a:xfrm>
            <a:off x="7537323" y="4924696"/>
            <a:ext cx="1535199" cy="1238513"/>
          </a:xfrm>
          <a:prstGeom prst="rect">
            <a:avLst/>
          </a:prstGeom>
        </p:spPr>
      </p:pic>
    </p:spTree>
    <p:extLst>
      <p:ext uri="{BB962C8B-B14F-4D97-AF65-F5344CB8AC3E}">
        <p14:creationId xmlns:p14="http://schemas.microsoft.com/office/powerpoint/2010/main" val="23259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DB489-22CE-CB15-E42B-56ADFE651C78}"/>
              </a:ext>
            </a:extLst>
          </p:cNvPr>
          <p:cNvSpPr>
            <a:spLocks noGrp="1"/>
          </p:cNvSpPr>
          <p:nvPr>
            <p:ph type="title"/>
          </p:nvPr>
        </p:nvSpPr>
        <p:spPr/>
        <p:txBody>
          <a:bodyPr/>
          <a:lstStyle/>
          <a:p>
            <a:r>
              <a:rPr lang="en-US"/>
              <a:t>Thank you. Any Questions? </a:t>
            </a:r>
          </a:p>
        </p:txBody>
      </p:sp>
      <p:sp>
        <p:nvSpPr>
          <p:cNvPr id="7" name="Slide Number Placeholder 6">
            <a:extLst>
              <a:ext uri="{FF2B5EF4-FFF2-40B4-BE49-F238E27FC236}">
                <a16:creationId xmlns:a16="http://schemas.microsoft.com/office/drawing/2014/main" id="{9C0B4E45-4600-F858-C7B8-12DA137DD271}"/>
              </a:ext>
            </a:extLst>
          </p:cNvPr>
          <p:cNvSpPr>
            <a:spLocks noGrp="1"/>
          </p:cNvSpPr>
          <p:nvPr>
            <p:ph type="sldNum" sz="quarter" idx="12"/>
          </p:nvPr>
        </p:nvSpPr>
        <p:spPr/>
        <p:txBody>
          <a:bodyPr/>
          <a:lstStyle/>
          <a:p>
            <a:fld id="{CFBA6597-D7DA-DC49-90B6-6291F05CD5D3}" type="slidenum">
              <a:rPr lang="en-US" smtClean="0"/>
              <a:pPr/>
              <a:t>69</a:t>
            </a:fld>
            <a:endParaRPr lang="en-US"/>
          </a:p>
        </p:txBody>
      </p:sp>
      <p:sp>
        <p:nvSpPr>
          <p:cNvPr id="11" name="TextBox 10">
            <a:extLst>
              <a:ext uri="{FF2B5EF4-FFF2-40B4-BE49-F238E27FC236}">
                <a16:creationId xmlns:a16="http://schemas.microsoft.com/office/drawing/2014/main" id="{AF7BEAC1-1A8C-33A2-5E4D-55E454C99DB3}"/>
              </a:ext>
            </a:extLst>
          </p:cNvPr>
          <p:cNvSpPr txBox="1"/>
          <p:nvPr/>
        </p:nvSpPr>
        <p:spPr>
          <a:xfrm>
            <a:off x="693057" y="3859600"/>
            <a:ext cx="7889207" cy="923330"/>
          </a:xfrm>
          <a:prstGeom prst="rect">
            <a:avLst/>
          </a:prstGeom>
          <a:noFill/>
        </p:spPr>
        <p:txBody>
          <a:bodyPr wrap="square">
            <a:spAutoFit/>
          </a:bodyPr>
          <a:lstStyle/>
          <a:p>
            <a:pPr algn="ctr"/>
            <a:r>
              <a:rPr lang="en-US" dirty="0">
                <a:solidFill>
                  <a:srgbClr val="0A0C04"/>
                </a:solidFill>
              </a:rPr>
              <a:t>We invite you to take a brief post training evaluation survey. You can take the survey by scanning the QR code below or going to this link:</a:t>
            </a:r>
          </a:p>
          <a:p>
            <a:pPr algn="ctr"/>
            <a:r>
              <a:rPr lang="en-US" dirty="0">
                <a:solidFill>
                  <a:srgbClr val="0A0C04"/>
                </a:solidFill>
                <a:hlinkClick r:id="rId3"/>
              </a:rPr>
              <a:t>https://www.surveymonkey.com/r/7MZ8G99</a:t>
            </a:r>
            <a:r>
              <a:rPr lang="en-US" dirty="0">
                <a:solidFill>
                  <a:srgbClr val="0A0C04"/>
                </a:solidFill>
              </a:rPr>
              <a:t> </a:t>
            </a:r>
          </a:p>
        </p:txBody>
      </p:sp>
      <p:pic>
        <p:nvPicPr>
          <p:cNvPr id="8" name="Picture 7" descr="A picture containing text, measuring stick&#10;&#10;Description automatically generated">
            <a:extLst>
              <a:ext uri="{FF2B5EF4-FFF2-40B4-BE49-F238E27FC236}">
                <a16:creationId xmlns:a16="http://schemas.microsoft.com/office/drawing/2014/main" id="{7A9E6816-2AE7-1C16-44F2-AC2176F0AB39}"/>
              </a:ext>
            </a:extLst>
          </p:cNvPr>
          <p:cNvPicPr>
            <a:picLocks noChangeAspect="1"/>
          </p:cNvPicPr>
          <p:nvPr/>
        </p:nvPicPr>
        <p:blipFill>
          <a:blip r:embed="rId4"/>
          <a:stretch>
            <a:fillRect/>
          </a:stretch>
        </p:blipFill>
        <p:spPr>
          <a:xfrm>
            <a:off x="2743200" y="1292080"/>
            <a:ext cx="3428998" cy="2285804"/>
          </a:xfrm>
          <a:prstGeom prst="rect">
            <a:avLst/>
          </a:prstGeom>
        </p:spPr>
      </p:pic>
      <p:pic>
        <p:nvPicPr>
          <p:cNvPr id="6" name="Picture 5" descr="A qr code with black squares&#10;&#10;Description automatically generated">
            <a:extLst>
              <a:ext uri="{FF2B5EF4-FFF2-40B4-BE49-F238E27FC236}">
                <a16:creationId xmlns:a16="http://schemas.microsoft.com/office/drawing/2014/main" id="{18EF1A55-FD5E-2C47-6DB6-F2B70C17BC2C}"/>
              </a:ext>
            </a:extLst>
          </p:cNvPr>
          <p:cNvPicPr>
            <a:picLocks noChangeAspect="1"/>
          </p:cNvPicPr>
          <p:nvPr/>
        </p:nvPicPr>
        <p:blipFill>
          <a:blip r:embed="rId5"/>
          <a:stretch>
            <a:fillRect/>
          </a:stretch>
        </p:blipFill>
        <p:spPr>
          <a:xfrm>
            <a:off x="3724348" y="4894852"/>
            <a:ext cx="1826623" cy="1826623"/>
          </a:xfrm>
          <a:prstGeom prst="rect">
            <a:avLst/>
          </a:prstGeom>
        </p:spPr>
      </p:pic>
    </p:spTree>
    <p:extLst>
      <p:ext uri="{BB962C8B-B14F-4D97-AF65-F5344CB8AC3E}">
        <p14:creationId xmlns:p14="http://schemas.microsoft.com/office/powerpoint/2010/main" val="1095668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13AAD-1A0B-4D8F-AB3B-A88D0AD1DBFB}"/>
              </a:ext>
            </a:extLst>
          </p:cNvPr>
          <p:cNvSpPr>
            <a:spLocks noGrp="1"/>
          </p:cNvSpPr>
          <p:nvPr>
            <p:ph type="title"/>
          </p:nvPr>
        </p:nvSpPr>
        <p:spPr/>
        <p:txBody>
          <a:bodyPr/>
          <a:lstStyle/>
          <a:p>
            <a:r>
              <a:rPr lang="en-US" b="0">
                <a:latin typeface="Century Gothic" panose="020B0502020202020204" pitchFamily="34" charset="0"/>
              </a:rPr>
              <a:t>PRETEST QUESTION 4</a:t>
            </a:r>
          </a:p>
        </p:txBody>
      </p:sp>
      <p:pic>
        <p:nvPicPr>
          <p:cNvPr id="6148" name="Picture 4" descr="900+ Chalkboard Background Images: Download HD Backgrounds on Unsplash">
            <a:extLst>
              <a:ext uri="{FF2B5EF4-FFF2-40B4-BE49-F238E27FC236}">
                <a16:creationId xmlns:a16="http://schemas.microsoft.com/office/drawing/2014/main" id="{C44B0A82-071F-427F-BE01-8B5525465C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13"/>
          <a:stretch/>
        </p:blipFill>
        <p:spPr bwMode="auto">
          <a:xfrm>
            <a:off x="3313" y="1122042"/>
            <a:ext cx="9144000" cy="5775684"/>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3">
            <a:extLst>
              <a:ext uri="{FF2B5EF4-FFF2-40B4-BE49-F238E27FC236}">
                <a16:creationId xmlns:a16="http://schemas.microsoft.com/office/drawing/2014/main" id="{4BB9A115-95FC-40F5-96E4-2AD166477AF7}"/>
              </a:ext>
            </a:extLst>
          </p:cNvPr>
          <p:cNvSpPr txBox="1">
            <a:spLocks/>
          </p:cNvSpPr>
          <p:nvPr/>
        </p:nvSpPr>
        <p:spPr>
          <a:xfrm>
            <a:off x="847796" y="1978917"/>
            <a:ext cx="7756880" cy="1921023"/>
          </a:xfrm>
          <a:prstGeom prst="rect">
            <a:avLst/>
          </a:prstGeom>
        </p:spPr>
        <p:txBody>
          <a:bodyPr vert="horz" lIns="0" tIns="0" rIns="0" bIns="0" rtlCol="0">
            <a:norm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b="0" i="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b="0" i="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b="0" i="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b="0" i="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b="0" i="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marR="0" lvl="0" indent="0" algn="l" defTabSz="457200" rtl="0" eaLnBrk="1" fontAlgn="auto" latinLnBrk="0" hangingPunct="1">
              <a:lnSpc>
                <a:spcPct val="150000"/>
              </a:lnSpc>
              <a:spcBef>
                <a:spcPts val="0"/>
              </a:spcBef>
              <a:spcAft>
                <a:spcPts val="1000"/>
              </a:spcAft>
              <a:buClr>
                <a:srgbClr val="808080">
                  <a:lumMod val="75000"/>
                </a:srgbClr>
              </a:buClr>
              <a:buSzPct val="100000"/>
              <a:buFont typeface="Wingdings" panose="05000000000000000000" pitchFamily="2" charset="2"/>
              <a:buNone/>
              <a:tabLst/>
              <a:defRPr/>
            </a:pPr>
            <a:r>
              <a:rPr kumimoji="0" lang="en-US" sz="2500" b="0" i="0" u="none" strike="noStrike" kern="1200" cap="none" spc="0" normalizeH="0" baseline="0" noProof="0">
                <a:ln>
                  <a:noFill/>
                </a:ln>
                <a:solidFill>
                  <a:prstClr val="white"/>
                </a:solidFill>
                <a:effectLst/>
                <a:uLnTx/>
                <a:uFillTx/>
                <a:latin typeface="Arial"/>
                <a:ea typeface="+mn-ea"/>
                <a:cs typeface="+mn-cs"/>
              </a:rPr>
              <a:t>“I feel </a:t>
            </a:r>
            <a:r>
              <a:rPr lang="en-US" sz="2500">
                <a:solidFill>
                  <a:prstClr val="white"/>
                </a:solidFill>
                <a:latin typeface="Arial"/>
              </a:rPr>
              <a:t>confident</a:t>
            </a:r>
            <a:r>
              <a:rPr kumimoji="0" lang="en-US" sz="2500" b="0" i="0" u="none" strike="noStrike" kern="1200" cap="none" spc="0" normalizeH="0" baseline="0" noProof="0">
                <a:ln>
                  <a:noFill/>
                </a:ln>
                <a:solidFill>
                  <a:prstClr val="white"/>
                </a:solidFill>
                <a:effectLst/>
                <a:uLnTx/>
                <a:uFillTx/>
                <a:latin typeface="Arial"/>
                <a:ea typeface="+mn-ea"/>
                <a:cs typeface="+mn-cs"/>
              </a:rPr>
              <a:t> in my ability to communicate information to influence behavior and improve health</a:t>
            </a:r>
            <a:r>
              <a:rPr kumimoji="0" lang="en-US" sz="2500" b="0" i="0" strike="noStrike" kern="1200" cap="none" spc="0" normalizeH="0" baseline="0" noProof="0">
                <a:ln>
                  <a:noFill/>
                </a:ln>
                <a:solidFill>
                  <a:prstClr val="white"/>
                </a:solidFill>
                <a:effectLst/>
                <a:uLnTx/>
                <a:uFillTx/>
                <a:latin typeface="Arial"/>
                <a:ea typeface="+mn-ea"/>
                <a:cs typeface="+mn-cs"/>
              </a:rPr>
              <a:t>” (CCPHP Domain </a:t>
            </a:r>
            <a:r>
              <a:rPr lang="en-US" sz="2500">
                <a:solidFill>
                  <a:prstClr val="white"/>
                </a:solidFill>
                <a:latin typeface="Arial"/>
              </a:rPr>
              <a:t>3</a:t>
            </a:r>
            <a:r>
              <a:rPr kumimoji="0" lang="en-US" sz="2500" b="0" i="0" strike="noStrike" kern="1200" cap="none" spc="0" normalizeH="0" baseline="0" noProof="0">
                <a:ln>
                  <a:noFill/>
                </a:ln>
                <a:solidFill>
                  <a:prstClr val="white"/>
                </a:solidFill>
                <a:effectLst/>
                <a:uLnTx/>
                <a:uFillTx/>
                <a:latin typeface="Arial"/>
                <a:ea typeface="+mn-ea"/>
                <a:cs typeface="+mn-cs"/>
              </a:rPr>
              <a:t>, 2.6)</a:t>
            </a:r>
            <a:endParaRPr kumimoji="0" lang="en-US" sz="2500" b="0" i="1" u="none" strike="noStrike" kern="1200" cap="none" spc="0" normalizeH="0" baseline="0" noProof="0">
              <a:ln>
                <a:noFill/>
              </a:ln>
              <a:solidFill>
                <a:prstClr val="white"/>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CFF6BB5A-C6FA-42DB-8995-8976D48780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BA6597-D7DA-DC49-90B6-6291F05CD5D3}" type="slidenum">
              <a:rPr kumimoji="0" lang="en-US" sz="1200" b="0" i="0" u="none" strike="noStrike" kern="1200" cap="none" spc="0" normalizeH="0" baseline="0" noProof="0" smtClean="0">
                <a:ln>
                  <a:noFill/>
                </a:ln>
                <a:solidFill>
                  <a:srgbClr val="808080">
                    <a:lumMod val="60000"/>
                    <a:lumOff val="40000"/>
                  </a:srgbClr>
                </a:solidFill>
                <a:effectLst/>
                <a:uLnTx/>
                <a:uFillTx/>
                <a:latin typeface="Avenir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808080">
                  <a:lumMod val="60000"/>
                  <a:lumOff val="40000"/>
                </a:srgbClr>
              </a:solidFill>
              <a:effectLst/>
              <a:uLnTx/>
              <a:uFillTx/>
              <a:latin typeface="Avenir Light"/>
              <a:ea typeface="+mn-ea"/>
              <a:cs typeface="+mn-cs"/>
            </a:endParaRPr>
          </a:p>
        </p:txBody>
      </p:sp>
      <p:pic>
        <p:nvPicPr>
          <p:cNvPr id="3" name="Picture 2">
            <a:extLst>
              <a:ext uri="{FF2B5EF4-FFF2-40B4-BE49-F238E27FC236}">
                <a16:creationId xmlns:a16="http://schemas.microsoft.com/office/drawing/2014/main" id="{F64AFE44-79CE-8333-0ABC-C5B6F30FB6D4}"/>
              </a:ext>
            </a:extLst>
          </p:cNvPr>
          <p:cNvPicPr>
            <a:picLocks noChangeAspect="1"/>
          </p:cNvPicPr>
          <p:nvPr/>
        </p:nvPicPr>
        <p:blipFill>
          <a:blip r:embed="rId4"/>
          <a:stretch>
            <a:fillRect/>
          </a:stretch>
        </p:blipFill>
        <p:spPr>
          <a:xfrm>
            <a:off x="847796" y="4018974"/>
            <a:ext cx="5718544" cy="1499746"/>
          </a:xfrm>
          <a:prstGeom prst="rect">
            <a:avLst/>
          </a:prstGeom>
        </p:spPr>
      </p:pic>
      <p:pic>
        <p:nvPicPr>
          <p:cNvPr id="6" name="Picture 5">
            <a:extLst>
              <a:ext uri="{FF2B5EF4-FFF2-40B4-BE49-F238E27FC236}">
                <a16:creationId xmlns:a16="http://schemas.microsoft.com/office/drawing/2014/main" id="{C023A50E-09A8-C35D-7B17-2F1C0BA27AB3}"/>
              </a:ext>
            </a:extLst>
          </p:cNvPr>
          <p:cNvPicPr>
            <a:picLocks noChangeAspect="1"/>
          </p:cNvPicPr>
          <p:nvPr/>
        </p:nvPicPr>
        <p:blipFill rotWithShape="1">
          <a:blip r:embed="rId5"/>
          <a:srcRect l="61328" t="1520" r="15111" b="6480"/>
          <a:stretch/>
        </p:blipFill>
        <p:spPr>
          <a:xfrm>
            <a:off x="7537323" y="4924696"/>
            <a:ext cx="1535199" cy="1238513"/>
          </a:xfrm>
          <a:prstGeom prst="rect">
            <a:avLst/>
          </a:prstGeom>
        </p:spPr>
      </p:pic>
    </p:spTree>
    <p:extLst>
      <p:ext uri="{BB962C8B-B14F-4D97-AF65-F5344CB8AC3E}">
        <p14:creationId xmlns:p14="http://schemas.microsoft.com/office/powerpoint/2010/main" val="2701699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F1DA27B-C003-C986-A8C4-BFF61962D0E1}"/>
              </a:ext>
            </a:extLst>
          </p:cNvPr>
          <p:cNvSpPr>
            <a:spLocks noGrp="1"/>
          </p:cNvSpPr>
          <p:nvPr>
            <p:ph idx="1"/>
          </p:nvPr>
        </p:nvSpPr>
        <p:spPr/>
        <p:txBody>
          <a:bodyPr/>
          <a:lstStyle/>
          <a:p>
            <a:r>
              <a:rPr lang="en-US">
                <a:solidFill>
                  <a:schemeClr val="tx1">
                    <a:lumMod val="50000"/>
                  </a:schemeClr>
                </a:solidFill>
              </a:rPr>
              <a:t>The pre-test, knowledge check, observation check, and post-test questions were recommended by CDC for training evaluations. For more information, visit </a:t>
            </a:r>
            <a:r>
              <a:rPr lang="en-US"/>
              <a:t> </a:t>
            </a:r>
            <a:r>
              <a:rPr lang="en-US">
                <a:hlinkClick r:id="rId2"/>
              </a:rPr>
              <a:t>Training Effectiveness | Training Development | CDC</a:t>
            </a:r>
            <a:endParaRPr lang="en-US"/>
          </a:p>
          <a:p>
            <a:endParaRPr lang="en-US"/>
          </a:p>
          <a:p>
            <a:r>
              <a:rPr lang="en-US">
                <a:solidFill>
                  <a:schemeClr val="tx1">
                    <a:lumMod val="50000"/>
                  </a:schemeClr>
                </a:solidFill>
              </a:rPr>
              <a:t>The pre-test and post-test were asked based on the Core Competencies for Public Health Professionals. For more information, visit  </a:t>
            </a:r>
            <a:r>
              <a:rPr lang="en-US">
                <a:hlinkClick r:id="rId3"/>
              </a:rPr>
              <a:t>2021 Core Competencies for Public Health Professionals (phf.org)</a:t>
            </a:r>
            <a:endParaRPr lang="en-US"/>
          </a:p>
        </p:txBody>
      </p:sp>
      <p:sp>
        <p:nvSpPr>
          <p:cNvPr id="5" name="Title 1">
            <a:extLst>
              <a:ext uri="{FF2B5EF4-FFF2-40B4-BE49-F238E27FC236}">
                <a16:creationId xmlns:a16="http://schemas.microsoft.com/office/drawing/2014/main" id="{F8D0E4B6-FD1B-2BE9-8423-079B2DF9E842}"/>
              </a:ext>
            </a:extLst>
          </p:cNvPr>
          <p:cNvSpPr>
            <a:spLocks noGrp="1"/>
          </p:cNvSpPr>
          <p:nvPr>
            <p:ph type="title"/>
          </p:nvPr>
        </p:nvSpPr>
        <p:spPr>
          <a:xfrm>
            <a:off x="693057" y="269002"/>
            <a:ext cx="4831443" cy="741362"/>
          </a:xfrm>
        </p:spPr>
        <p:txBody>
          <a:bodyPr/>
          <a:lstStyle/>
          <a:p>
            <a:r>
              <a:rPr lang="en-US" sz="2400" b="0" cap="none">
                <a:latin typeface="Century Gothic" panose="020B0502020202020204" pitchFamily="34" charset="0"/>
              </a:rPr>
              <a:t>Annex A: CDC Training Evaluation</a:t>
            </a:r>
          </a:p>
        </p:txBody>
      </p:sp>
    </p:spTree>
    <p:extLst>
      <p:ext uri="{BB962C8B-B14F-4D97-AF65-F5344CB8AC3E}">
        <p14:creationId xmlns:p14="http://schemas.microsoft.com/office/powerpoint/2010/main" val="39627718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8D0E4B6-FD1B-2BE9-8423-079B2DF9E842}"/>
              </a:ext>
            </a:extLst>
          </p:cNvPr>
          <p:cNvSpPr>
            <a:spLocks noGrp="1"/>
          </p:cNvSpPr>
          <p:nvPr>
            <p:ph type="title"/>
          </p:nvPr>
        </p:nvSpPr>
        <p:spPr>
          <a:xfrm>
            <a:off x="693057" y="269002"/>
            <a:ext cx="4831443" cy="741362"/>
          </a:xfrm>
        </p:spPr>
        <p:txBody>
          <a:bodyPr/>
          <a:lstStyle/>
          <a:p>
            <a:r>
              <a:rPr lang="en-US" sz="2400" b="0" cap="none">
                <a:latin typeface="Century Gothic" panose="020B0502020202020204" pitchFamily="34" charset="0"/>
              </a:rPr>
              <a:t>Annex B: CDC Post Course Recommendations</a:t>
            </a:r>
          </a:p>
        </p:txBody>
      </p:sp>
      <p:pic>
        <p:nvPicPr>
          <p:cNvPr id="7" name="Picture 6">
            <a:extLst>
              <a:ext uri="{FF2B5EF4-FFF2-40B4-BE49-F238E27FC236}">
                <a16:creationId xmlns:a16="http://schemas.microsoft.com/office/drawing/2014/main" id="{27AAD576-DF17-604F-C53D-CEC3B161DCB1}"/>
              </a:ext>
            </a:extLst>
          </p:cNvPr>
          <p:cNvPicPr>
            <a:picLocks noChangeAspect="1"/>
          </p:cNvPicPr>
          <p:nvPr/>
        </p:nvPicPr>
        <p:blipFill>
          <a:blip r:embed="rId3"/>
          <a:stretch>
            <a:fillRect/>
          </a:stretch>
        </p:blipFill>
        <p:spPr>
          <a:xfrm>
            <a:off x="0" y="1237253"/>
            <a:ext cx="5715000" cy="5490392"/>
          </a:xfrm>
          <a:prstGeom prst="rect">
            <a:avLst/>
          </a:prstGeom>
        </p:spPr>
      </p:pic>
    </p:spTree>
    <p:extLst>
      <p:ext uri="{BB962C8B-B14F-4D97-AF65-F5344CB8AC3E}">
        <p14:creationId xmlns:p14="http://schemas.microsoft.com/office/powerpoint/2010/main" val="41439472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8D0E4B6-FD1B-2BE9-8423-079B2DF9E842}"/>
              </a:ext>
            </a:extLst>
          </p:cNvPr>
          <p:cNvSpPr>
            <a:spLocks noGrp="1"/>
          </p:cNvSpPr>
          <p:nvPr>
            <p:ph type="title"/>
          </p:nvPr>
        </p:nvSpPr>
        <p:spPr>
          <a:xfrm>
            <a:off x="693057" y="269002"/>
            <a:ext cx="4831443" cy="741362"/>
          </a:xfrm>
        </p:spPr>
        <p:txBody>
          <a:bodyPr/>
          <a:lstStyle/>
          <a:p>
            <a:r>
              <a:rPr lang="en-US" sz="2400" b="0" cap="none">
                <a:latin typeface="Century Gothic" panose="020B0502020202020204" pitchFamily="34" charset="0"/>
              </a:rPr>
              <a:t>Annex B: CDC Post Course Recommendations Continued</a:t>
            </a:r>
          </a:p>
        </p:txBody>
      </p:sp>
      <p:pic>
        <p:nvPicPr>
          <p:cNvPr id="9" name="Picture 8">
            <a:extLst>
              <a:ext uri="{FF2B5EF4-FFF2-40B4-BE49-F238E27FC236}">
                <a16:creationId xmlns:a16="http://schemas.microsoft.com/office/drawing/2014/main" id="{9BB36F4D-EB0B-8A2F-F965-32D17D0A0AB9}"/>
              </a:ext>
            </a:extLst>
          </p:cNvPr>
          <p:cNvPicPr>
            <a:picLocks noChangeAspect="1"/>
          </p:cNvPicPr>
          <p:nvPr/>
        </p:nvPicPr>
        <p:blipFill>
          <a:blip r:embed="rId3"/>
          <a:stretch>
            <a:fillRect/>
          </a:stretch>
        </p:blipFill>
        <p:spPr>
          <a:xfrm>
            <a:off x="152400" y="1219199"/>
            <a:ext cx="6629400" cy="4658959"/>
          </a:xfrm>
          <a:prstGeom prst="rect">
            <a:avLst/>
          </a:prstGeom>
        </p:spPr>
      </p:pic>
    </p:spTree>
    <p:extLst>
      <p:ext uri="{BB962C8B-B14F-4D97-AF65-F5344CB8AC3E}">
        <p14:creationId xmlns:p14="http://schemas.microsoft.com/office/powerpoint/2010/main" val="22093781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8D0E4B6-FD1B-2BE9-8423-079B2DF9E842}"/>
              </a:ext>
            </a:extLst>
          </p:cNvPr>
          <p:cNvSpPr>
            <a:spLocks noGrp="1"/>
          </p:cNvSpPr>
          <p:nvPr>
            <p:ph type="title"/>
          </p:nvPr>
        </p:nvSpPr>
        <p:spPr>
          <a:xfrm>
            <a:off x="693057" y="269002"/>
            <a:ext cx="4831443" cy="741362"/>
          </a:xfrm>
        </p:spPr>
        <p:txBody>
          <a:bodyPr/>
          <a:lstStyle/>
          <a:p>
            <a:r>
              <a:rPr lang="en-US" sz="2400" b="0" cap="none">
                <a:latin typeface="Century Gothic" panose="020B0502020202020204" pitchFamily="34" charset="0"/>
              </a:rPr>
              <a:t>Annex B: CDC Post Course Recommendations Continued</a:t>
            </a:r>
          </a:p>
        </p:txBody>
      </p:sp>
      <p:pic>
        <p:nvPicPr>
          <p:cNvPr id="3" name="Picture 2">
            <a:extLst>
              <a:ext uri="{FF2B5EF4-FFF2-40B4-BE49-F238E27FC236}">
                <a16:creationId xmlns:a16="http://schemas.microsoft.com/office/drawing/2014/main" id="{B4345440-323C-F12A-EE09-56FCBB539815}"/>
              </a:ext>
            </a:extLst>
          </p:cNvPr>
          <p:cNvPicPr>
            <a:picLocks noChangeAspect="1"/>
          </p:cNvPicPr>
          <p:nvPr/>
        </p:nvPicPr>
        <p:blipFill>
          <a:blip r:embed="rId3"/>
          <a:stretch>
            <a:fillRect/>
          </a:stretch>
        </p:blipFill>
        <p:spPr>
          <a:xfrm>
            <a:off x="228600" y="1287903"/>
            <a:ext cx="6590997" cy="5300051"/>
          </a:xfrm>
          <a:prstGeom prst="rect">
            <a:avLst/>
          </a:prstGeom>
        </p:spPr>
      </p:pic>
    </p:spTree>
    <p:extLst>
      <p:ext uri="{BB962C8B-B14F-4D97-AF65-F5344CB8AC3E}">
        <p14:creationId xmlns:p14="http://schemas.microsoft.com/office/powerpoint/2010/main" val="1946292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287F9-F556-952B-6873-B96219438B82}"/>
              </a:ext>
            </a:extLst>
          </p:cNvPr>
          <p:cNvSpPr>
            <a:spLocks noGrp="1"/>
          </p:cNvSpPr>
          <p:nvPr>
            <p:ph type="title"/>
          </p:nvPr>
        </p:nvSpPr>
        <p:spPr>
          <a:xfrm>
            <a:off x="234949" y="269716"/>
            <a:ext cx="7403193" cy="741362"/>
          </a:xfrm>
        </p:spPr>
        <p:txBody>
          <a:bodyPr/>
          <a:lstStyle/>
          <a:p>
            <a:r>
              <a:rPr lang="en-US"/>
              <a:t>Short Introduction to health Literacy</a:t>
            </a:r>
          </a:p>
        </p:txBody>
      </p:sp>
      <p:sp>
        <p:nvSpPr>
          <p:cNvPr id="3" name="Slide Number Placeholder 2">
            <a:extLst>
              <a:ext uri="{FF2B5EF4-FFF2-40B4-BE49-F238E27FC236}">
                <a16:creationId xmlns:a16="http://schemas.microsoft.com/office/drawing/2014/main" id="{5BBA6095-1CE2-DD36-3B03-A92947F4562C}"/>
              </a:ext>
            </a:extLst>
          </p:cNvPr>
          <p:cNvSpPr>
            <a:spLocks noGrp="1"/>
          </p:cNvSpPr>
          <p:nvPr>
            <p:ph type="sldNum" sz="quarter" idx="12"/>
          </p:nvPr>
        </p:nvSpPr>
        <p:spPr/>
        <p:txBody>
          <a:bodyPr/>
          <a:lstStyle/>
          <a:p>
            <a:fld id="{CFBA6597-D7DA-DC49-90B6-6291F05CD5D3}" type="slidenum">
              <a:rPr lang="en-US" smtClean="0"/>
              <a:t>8</a:t>
            </a:fld>
            <a:endParaRPr lang="en-US"/>
          </a:p>
        </p:txBody>
      </p:sp>
      <p:sp>
        <p:nvSpPr>
          <p:cNvPr id="6" name="TextBox 5">
            <a:extLst>
              <a:ext uri="{FF2B5EF4-FFF2-40B4-BE49-F238E27FC236}">
                <a16:creationId xmlns:a16="http://schemas.microsoft.com/office/drawing/2014/main" id="{E92428D5-F555-B5EA-60B1-782C2705E1D7}"/>
              </a:ext>
            </a:extLst>
          </p:cNvPr>
          <p:cNvSpPr txBox="1"/>
          <p:nvPr/>
        </p:nvSpPr>
        <p:spPr>
          <a:xfrm>
            <a:off x="381000" y="6277302"/>
            <a:ext cx="8382000" cy="523220"/>
          </a:xfrm>
          <a:prstGeom prst="rect">
            <a:avLst/>
          </a:prstGeom>
          <a:noFill/>
        </p:spPr>
        <p:txBody>
          <a:bodyPr wrap="square" lIns="0" tIns="0" rIns="0" bIns="0" rtlCol="0">
            <a:spAutoFit/>
          </a:bodyPr>
          <a:lstStyle/>
          <a:p>
            <a:r>
              <a:rPr lang="en-US" b="1">
                <a:solidFill>
                  <a:srgbClr val="00B0F0"/>
                </a:solidFill>
                <a:latin typeface="Avenir Light"/>
                <a:cs typeface="Avenir Light"/>
                <a:hlinkClick r:id="rId3">
                  <a:extLst>
                    <a:ext uri="{A12FA001-AC4F-418D-AE19-62706E023703}">
                      <ahyp:hlinkClr xmlns:ahyp="http://schemas.microsoft.com/office/drawing/2018/hyperlinkcolor" val="tx"/>
                    </a:ext>
                  </a:extLst>
                </a:hlinkClick>
              </a:rPr>
              <a:t>Health Literacy: 5 Things to know About  Health Literacy</a:t>
            </a:r>
            <a:endParaRPr lang="en-US" b="1">
              <a:solidFill>
                <a:srgbClr val="00B0F0"/>
              </a:solidFill>
              <a:latin typeface="Avenir Light"/>
              <a:cs typeface="Avenir Light"/>
            </a:endParaRPr>
          </a:p>
          <a:p>
            <a:endParaRPr lang="en-US" sz="1600">
              <a:solidFill>
                <a:schemeClr val="tx2"/>
              </a:solidFill>
              <a:latin typeface="Avenir Light"/>
              <a:cs typeface="Avenir Light"/>
            </a:endParaRPr>
          </a:p>
        </p:txBody>
      </p:sp>
      <p:pic>
        <p:nvPicPr>
          <p:cNvPr id="8" name="Picture 7">
            <a:hlinkClick r:id="rId3"/>
            <a:extLst>
              <a:ext uri="{FF2B5EF4-FFF2-40B4-BE49-F238E27FC236}">
                <a16:creationId xmlns:a16="http://schemas.microsoft.com/office/drawing/2014/main" id="{E1A4446C-2BB5-32D2-5DD1-CEE81BE14FF3}"/>
              </a:ext>
            </a:extLst>
          </p:cNvPr>
          <p:cNvPicPr>
            <a:picLocks noChangeAspect="1"/>
          </p:cNvPicPr>
          <p:nvPr/>
        </p:nvPicPr>
        <p:blipFill>
          <a:blip r:embed="rId4"/>
          <a:stretch>
            <a:fillRect/>
          </a:stretch>
        </p:blipFill>
        <p:spPr>
          <a:xfrm>
            <a:off x="1138096" y="1638300"/>
            <a:ext cx="6867809" cy="3932116"/>
          </a:xfrm>
          <a:prstGeom prst="rect">
            <a:avLst/>
          </a:prstGeom>
        </p:spPr>
      </p:pic>
    </p:spTree>
    <p:extLst>
      <p:ext uri="{BB962C8B-B14F-4D97-AF65-F5344CB8AC3E}">
        <p14:creationId xmlns:p14="http://schemas.microsoft.com/office/powerpoint/2010/main" val="2767651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654" y="269002"/>
            <a:ext cx="5993602" cy="741362"/>
          </a:xfrm>
        </p:spPr>
        <p:txBody>
          <a:bodyPr/>
          <a:lstStyle/>
          <a:p>
            <a:r>
              <a:rPr lang="en-US" cap="none"/>
              <a:t>PURPOSE AND OUTCOMES</a:t>
            </a:r>
          </a:p>
        </p:txBody>
      </p:sp>
      <p:sp>
        <p:nvSpPr>
          <p:cNvPr id="8" name="Content Placeholder 7">
            <a:extLst>
              <a:ext uri="{FF2B5EF4-FFF2-40B4-BE49-F238E27FC236}">
                <a16:creationId xmlns:a16="http://schemas.microsoft.com/office/drawing/2014/main" id="{095B41B8-D596-4BA6-8BD4-70CDD7E56B2F}"/>
              </a:ext>
            </a:extLst>
          </p:cNvPr>
          <p:cNvSpPr>
            <a:spLocks noGrp="1"/>
          </p:cNvSpPr>
          <p:nvPr>
            <p:ph idx="1"/>
          </p:nvPr>
        </p:nvSpPr>
        <p:spPr>
          <a:xfrm>
            <a:off x="242716" y="2143998"/>
            <a:ext cx="8076294" cy="4445000"/>
          </a:xfrm>
          <a:noFill/>
        </p:spPr>
        <p:txBody>
          <a:bodyPr>
            <a:normAutofit lnSpcReduction="10000"/>
          </a:bodyPr>
          <a:lstStyle/>
          <a:p>
            <a:pPr marL="0" indent="0" algn="ctr">
              <a:lnSpc>
                <a:spcPct val="100000"/>
              </a:lnSpc>
              <a:buNone/>
            </a:pPr>
            <a:endParaRPr lang="en-US" sz="2400" b="1">
              <a:solidFill>
                <a:schemeClr val="accent3"/>
              </a:solidFill>
            </a:endParaRPr>
          </a:p>
          <a:p>
            <a:pPr marL="0" indent="0">
              <a:lnSpc>
                <a:spcPct val="100000"/>
              </a:lnSpc>
              <a:buNone/>
            </a:pPr>
            <a:r>
              <a:rPr lang="en-US" sz="1800" b="1">
                <a:solidFill>
                  <a:schemeClr val="accent6"/>
                </a:solidFill>
              </a:rPr>
              <a:t>PURPOSE: </a:t>
            </a:r>
            <a:r>
              <a:rPr lang="en-US" sz="1800" b="1">
                <a:solidFill>
                  <a:schemeClr val="accent3"/>
                </a:solidFill>
              </a:rPr>
              <a:t>Today’s training will help you understand:</a:t>
            </a:r>
          </a:p>
          <a:p>
            <a:pPr marL="623888" indent="-333375">
              <a:spcAft>
                <a:spcPts val="1200"/>
              </a:spcAft>
            </a:pPr>
            <a:r>
              <a:rPr lang="en-US" sz="1800">
                <a:solidFill>
                  <a:schemeClr val="tx1">
                    <a:lumMod val="50000"/>
                  </a:schemeClr>
                </a:solidFill>
              </a:rPr>
              <a:t>What health literacy is</a:t>
            </a:r>
          </a:p>
          <a:p>
            <a:pPr marL="623888" indent="-333375">
              <a:lnSpc>
                <a:spcPct val="110000"/>
              </a:lnSpc>
              <a:spcAft>
                <a:spcPts val="1200"/>
              </a:spcAft>
            </a:pPr>
            <a:r>
              <a:rPr lang="en-US" sz="1800">
                <a:solidFill>
                  <a:schemeClr val="tx1">
                    <a:lumMod val="50000"/>
                  </a:schemeClr>
                </a:solidFill>
              </a:rPr>
              <a:t>The prevalence of low health                                                              literacy and why it matters</a:t>
            </a:r>
          </a:p>
          <a:p>
            <a:pPr marL="623888" indent="-333375">
              <a:lnSpc>
                <a:spcPct val="100000"/>
              </a:lnSpc>
              <a:spcAft>
                <a:spcPts val="1200"/>
              </a:spcAft>
            </a:pPr>
            <a:r>
              <a:rPr lang="en-US" sz="1800">
                <a:solidFill>
                  <a:schemeClr val="tx1">
                    <a:lumMod val="50000"/>
                  </a:schemeClr>
                </a:solidFill>
              </a:rPr>
              <a:t>How you can improve health literacy                                                                  through your work</a:t>
            </a:r>
          </a:p>
          <a:p>
            <a:pPr marL="623888" indent="-333375">
              <a:lnSpc>
                <a:spcPct val="100000"/>
              </a:lnSpc>
              <a:spcAft>
                <a:spcPts val="1200"/>
              </a:spcAft>
            </a:pPr>
            <a:r>
              <a:rPr lang="en-US" sz="1800">
                <a:solidFill>
                  <a:schemeClr val="tx1">
                    <a:lumMod val="50000"/>
                  </a:schemeClr>
                </a:solidFill>
              </a:rPr>
              <a:t>How to apply health literacy techniques                                                           to the work that you do</a:t>
            </a:r>
          </a:p>
          <a:p>
            <a:pPr marL="0" indent="0">
              <a:lnSpc>
                <a:spcPct val="100000"/>
              </a:lnSpc>
              <a:buNone/>
            </a:pPr>
            <a:endParaRPr lang="en-US" sz="1800" b="1">
              <a:solidFill>
                <a:schemeClr val="accent3"/>
              </a:solidFill>
            </a:endParaRPr>
          </a:p>
          <a:p>
            <a:pPr marL="1428750" indent="-1428750">
              <a:lnSpc>
                <a:spcPct val="100000"/>
              </a:lnSpc>
              <a:buNone/>
            </a:pPr>
            <a:r>
              <a:rPr lang="en-US" sz="1800" b="1">
                <a:solidFill>
                  <a:schemeClr val="accent6"/>
                </a:solidFill>
              </a:rPr>
              <a:t>OUTCOMES: </a:t>
            </a:r>
            <a:r>
              <a:rPr lang="en-US" sz="1800" b="1">
                <a:solidFill>
                  <a:schemeClr val="accent3"/>
                </a:solidFill>
              </a:rPr>
              <a:t>After the training, you will know specific strategies that can                                                                       be applied to your work!</a:t>
            </a:r>
          </a:p>
        </p:txBody>
      </p:sp>
      <p:pic>
        <p:nvPicPr>
          <p:cNvPr id="9" name="Picture 8">
            <a:extLst>
              <a:ext uri="{FF2B5EF4-FFF2-40B4-BE49-F238E27FC236}">
                <a16:creationId xmlns:a16="http://schemas.microsoft.com/office/drawing/2014/main" id="{F1440A5E-1AC7-4239-9435-7F4459D305B3}"/>
              </a:ext>
            </a:extLst>
          </p:cNvPr>
          <p:cNvPicPr>
            <a:picLocks noChangeAspect="1"/>
          </p:cNvPicPr>
          <p:nvPr/>
        </p:nvPicPr>
        <p:blipFill rotWithShape="1">
          <a:blip r:embed="rId3"/>
          <a:srcRect l="19373" r="22340" b="56576"/>
          <a:stretch/>
        </p:blipFill>
        <p:spPr>
          <a:xfrm>
            <a:off x="5401637" y="2495870"/>
            <a:ext cx="3499647" cy="3374619"/>
          </a:xfrm>
          <a:prstGeom prst="rect">
            <a:avLst/>
          </a:prstGeom>
        </p:spPr>
      </p:pic>
      <p:sp>
        <p:nvSpPr>
          <p:cNvPr id="3" name="Slide Number Placeholder 2">
            <a:extLst>
              <a:ext uri="{FF2B5EF4-FFF2-40B4-BE49-F238E27FC236}">
                <a16:creationId xmlns:a16="http://schemas.microsoft.com/office/drawing/2014/main" id="{0D9476C8-8008-476E-8F78-21C9C4B3A61B}"/>
              </a:ext>
            </a:extLst>
          </p:cNvPr>
          <p:cNvSpPr>
            <a:spLocks noGrp="1"/>
          </p:cNvSpPr>
          <p:nvPr>
            <p:ph type="sldNum" sz="quarter" idx="12"/>
          </p:nvPr>
        </p:nvSpPr>
        <p:spPr/>
        <p:txBody>
          <a:bodyPr/>
          <a:lstStyle/>
          <a:p>
            <a:fld id="{CFBA6597-D7DA-DC49-90B6-6291F05CD5D3}" type="slidenum">
              <a:rPr lang="en-US" smtClean="0"/>
              <a:t>9</a:t>
            </a:fld>
            <a:endParaRPr lang="en-US"/>
          </a:p>
        </p:txBody>
      </p:sp>
      <p:sp>
        <p:nvSpPr>
          <p:cNvPr id="4" name="Content Placeholder 7">
            <a:extLst>
              <a:ext uri="{FF2B5EF4-FFF2-40B4-BE49-F238E27FC236}">
                <a16:creationId xmlns:a16="http://schemas.microsoft.com/office/drawing/2014/main" id="{E64B9041-6667-086A-2EC6-B5C74802C66D}"/>
              </a:ext>
            </a:extLst>
          </p:cNvPr>
          <p:cNvSpPr txBox="1">
            <a:spLocks/>
          </p:cNvSpPr>
          <p:nvPr/>
        </p:nvSpPr>
        <p:spPr>
          <a:xfrm>
            <a:off x="337005" y="927410"/>
            <a:ext cx="8469990" cy="2103517"/>
          </a:xfrm>
          <a:prstGeom prst="rect">
            <a:avLst/>
          </a:prstGeom>
        </p:spPr>
        <p:txBody>
          <a:bodyPr vert="horz" lIns="0" tIns="0" rIns="0" bIns="0" rtlCol="0">
            <a:norm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00000"/>
              </a:lnSpc>
              <a:buFont typeface="Wingdings" panose="05000000000000000000" pitchFamily="2" charset="2"/>
              <a:buNone/>
            </a:pPr>
            <a:endParaRPr lang="en-US" sz="2400" b="1">
              <a:solidFill>
                <a:schemeClr val="accent3"/>
              </a:solidFill>
            </a:endParaRPr>
          </a:p>
          <a:p>
            <a:pPr marL="0" indent="0" algn="ctr">
              <a:lnSpc>
                <a:spcPct val="100000"/>
              </a:lnSpc>
              <a:buFont typeface="Wingdings" panose="05000000000000000000" pitchFamily="2" charset="2"/>
              <a:buNone/>
            </a:pPr>
            <a:r>
              <a:rPr lang="en-US" sz="1800" b="1">
                <a:solidFill>
                  <a:schemeClr val="accent6"/>
                </a:solidFill>
              </a:rPr>
              <a:t>This training aligns with the Core Competencies of Public Health and PHS’s commitment to developing a strong workforce that has the knowledge, skills, abilities, and behaviors required to succeed in their roles</a:t>
            </a:r>
          </a:p>
        </p:txBody>
      </p:sp>
    </p:spTree>
    <p:extLst>
      <p:ext uri="{BB962C8B-B14F-4D97-AF65-F5344CB8AC3E}">
        <p14:creationId xmlns:p14="http://schemas.microsoft.com/office/powerpoint/2010/main" val="2141087535"/>
      </p:ext>
    </p:extLst>
  </p:cSld>
  <p:clrMapOvr>
    <a:masterClrMapping/>
  </p:clrMapOvr>
</p:sld>
</file>

<file path=ppt/theme/theme1.xml><?xml version="1.0" encoding="utf-8"?>
<a:theme xmlns:a="http://schemas.openxmlformats.org/drawingml/2006/main" name="LWSD 2013 Orange">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2.xml><?xml version="1.0" encoding="utf-8"?>
<a:theme xmlns:a="http://schemas.openxmlformats.org/drawingml/2006/main" name="LWSD 2013 Orange 2">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3.xml><?xml version="1.0" encoding="utf-8"?>
<a:theme xmlns:a="http://schemas.openxmlformats.org/drawingml/2006/main" name="LWSD 2013 Orange 4">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E618FF8102DF845A174196FE18D3C93" ma:contentTypeVersion="4" ma:contentTypeDescription="Create a new document." ma:contentTypeScope="" ma:versionID="43a61303acf3752bcb0f4da785d10c14">
  <xsd:schema xmlns:xsd="http://www.w3.org/2001/XMLSchema" xmlns:xs="http://www.w3.org/2001/XMLSchema" xmlns:p="http://schemas.microsoft.com/office/2006/metadata/properties" xmlns:ns2="787dd480-9bd9-4d04-bfa9-0e1741d429db" targetNamespace="http://schemas.microsoft.com/office/2006/metadata/properties" ma:root="true" ma:fieldsID="967bb6a389d505ca98a4766f05b28e69" ns2:_="">
    <xsd:import namespace="787dd480-9bd9-4d04-bfa9-0e1741d429d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7dd480-9bd9-4d04-bfa9-0e1741d429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A87B277-6E64-4D03-9CA3-113FE84FF714}">
  <ds:schemaRefs>
    <ds:schemaRef ds:uri="http://schemas.microsoft.com/sharepoint/v3/contenttype/forms"/>
  </ds:schemaRefs>
</ds:datastoreItem>
</file>

<file path=customXml/itemProps2.xml><?xml version="1.0" encoding="utf-8"?>
<ds:datastoreItem xmlns:ds="http://schemas.openxmlformats.org/officeDocument/2006/customXml" ds:itemID="{186A2058-B120-424D-8CE9-107326E5439F}">
  <ds:schemaRefs>
    <ds:schemaRef ds:uri="787dd480-9bd9-4d04-bfa9-0e1741d429d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6A37242-33EB-4C78-837B-9ADDB77F596C}">
  <ds:schemaRefs>
    <ds:schemaRef ds:uri="http://schemas.microsoft.com/office/2006/documentManagement/types"/>
    <ds:schemaRef ds:uri="http://schemas.microsoft.com/office/infopath/2007/PartnerControls"/>
    <ds:schemaRef ds:uri="http://purl.org/dc/elements/1.1/"/>
    <ds:schemaRef ds:uri="http://purl.org/dc/dcmitype/"/>
    <ds:schemaRef ds:uri="http://schemas.microsoft.com/office/2006/metadata/properties"/>
    <ds:schemaRef ds:uri="http://purl.org/dc/terms/"/>
    <ds:schemaRef ds:uri="http://schemas.openxmlformats.org/package/2006/metadata/core-properties"/>
    <ds:schemaRef ds:uri="787dd480-9bd9-4d04-bfa9-0e1741d429d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10347</Words>
  <Application>Microsoft Office PowerPoint</Application>
  <PresentationFormat>On-screen Show (4:3)</PresentationFormat>
  <Paragraphs>1072</Paragraphs>
  <Slides>73</Slides>
  <Notes>72</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73</vt:i4>
      </vt:variant>
    </vt:vector>
  </HeadingPairs>
  <TitlesOfParts>
    <vt:vector size="91" baseType="lpstr">
      <vt:lpstr>Aptos</vt:lpstr>
      <vt:lpstr>Arial</vt:lpstr>
      <vt:lpstr>Arial Rounded MT Bold</vt:lpstr>
      <vt:lpstr>Avenir Light</vt:lpstr>
      <vt:lpstr>Calibri</vt:lpstr>
      <vt:lpstr>Century Gothic</vt:lpstr>
      <vt:lpstr>Google Sans</vt:lpstr>
      <vt:lpstr>Helvetica Neue</vt:lpstr>
      <vt:lpstr>Nunito</vt:lpstr>
      <vt:lpstr>Open Sans</vt:lpstr>
      <vt:lpstr>Roboto</vt:lpstr>
      <vt:lpstr>Segoe UI</vt:lpstr>
      <vt:lpstr>Source Sans Pro</vt:lpstr>
      <vt:lpstr>Symbol</vt:lpstr>
      <vt:lpstr>Wingdings</vt:lpstr>
      <vt:lpstr>LWSD 2013 Orange</vt:lpstr>
      <vt:lpstr>LWSD 2013 Orange 2</vt:lpstr>
      <vt:lpstr>LWSD 2013 Orange 4</vt:lpstr>
      <vt:lpstr>Health literacy  Strategies for guiding people from health information to healthy decisions</vt:lpstr>
      <vt:lpstr>Before we get started</vt:lpstr>
      <vt:lpstr>Pre-test</vt:lpstr>
      <vt:lpstr>PRETEST QUESTION 1</vt:lpstr>
      <vt:lpstr>PRETEST QUESTION 2</vt:lpstr>
      <vt:lpstr>PRETEST QUESTION 3</vt:lpstr>
      <vt:lpstr>PRETEST QUESTION 4</vt:lpstr>
      <vt:lpstr>Short Introduction to health Literacy</vt:lpstr>
      <vt:lpstr>PURPOSE AND OUTCOMES</vt:lpstr>
      <vt:lpstr>What is health literacy?</vt:lpstr>
      <vt:lpstr>Health Literacy in Plain Language</vt:lpstr>
      <vt:lpstr>Why is health literacy important?</vt:lpstr>
      <vt:lpstr>Health Literacy - Check Understanding</vt:lpstr>
      <vt:lpstr>answer check</vt:lpstr>
      <vt:lpstr>How Is Health Literacy Measured and Scored?</vt:lpstr>
      <vt:lpstr>How Is Health Literacy Measured?  3 domains</vt:lpstr>
      <vt:lpstr>How is Health Literacy Scored Through NAAL? </vt:lpstr>
      <vt:lpstr>How Does PIAAC SORE Literacy? </vt:lpstr>
      <vt:lpstr>Results from the National Assessment of Adult Literacy Survey (NAAL)</vt:lpstr>
      <vt:lpstr>Results from the 2014/2014 and 2017              Program for the International Assessment of Adult Competencies (PIAAC)</vt:lpstr>
      <vt:lpstr>Literacy Data by Age</vt:lpstr>
      <vt:lpstr>Health Literacy by Geography</vt:lpstr>
      <vt:lpstr>Health literacy data comparing race/ethnicity </vt:lpstr>
      <vt:lpstr>Health Literacy by Education</vt:lpstr>
      <vt:lpstr>Other Factors associated with Health Literacy Level</vt:lpstr>
      <vt:lpstr>Factors Associated with  low health literacy</vt:lpstr>
      <vt:lpstr>How Does Low Health Literacy Affect the Individual?</vt:lpstr>
      <vt:lpstr>What Are Consequences of Low Health Literacy?</vt:lpstr>
      <vt:lpstr>Health literacy - Check Understanding</vt:lpstr>
      <vt:lpstr>answer check</vt:lpstr>
      <vt:lpstr>Ways health professionals unknowingly create barriers</vt:lpstr>
      <vt:lpstr>Cross-Cultural Competency</vt:lpstr>
      <vt:lpstr>Cultural Sensitivity</vt:lpstr>
      <vt:lpstr>Creating Literacy Friendly Materials: Content</vt:lpstr>
      <vt:lpstr>Creating Literacy Friendly Materials: Tone</vt:lpstr>
      <vt:lpstr>Use Color Strategically: Tone and Clarity</vt:lpstr>
      <vt:lpstr>Creating Literacy Friendly Materials: Plain Language</vt:lpstr>
      <vt:lpstr>Plain Language Examples</vt:lpstr>
      <vt:lpstr>How to Use Plain Language</vt:lpstr>
      <vt:lpstr>How to Use Plain Language</vt:lpstr>
      <vt:lpstr>Creating Literacy Friendly Materials: Check Your Numbers</vt:lpstr>
      <vt:lpstr>Readability Evaluation Resources</vt:lpstr>
      <vt:lpstr>Did you know that Microsoft Word Also has a Readability Tool? </vt:lpstr>
      <vt:lpstr>Prep Materials for the Grade Level Scan before Checking Readability</vt:lpstr>
      <vt:lpstr>Health Literacy - Check Understanding</vt:lpstr>
      <vt:lpstr>answer check</vt:lpstr>
      <vt:lpstr>Beyond Readability: Promoting Engagement</vt:lpstr>
      <vt:lpstr>Beyond readability: engagement Strategies</vt:lpstr>
      <vt:lpstr>Beyond Readability: Engagement Strategies</vt:lpstr>
      <vt:lpstr>Creating Literacy Friendly Materials: Use Visuals</vt:lpstr>
      <vt:lpstr>Engagement Strategies</vt:lpstr>
      <vt:lpstr>Engagement Strategies</vt:lpstr>
      <vt:lpstr>Engagement Strategies</vt:lpstr>
      <vt:lpstr>Engagement Strategies</vt:lpstr>
      <vt:lpstr>Engagement Strategies</vt:lpstr>
      <vt:lpstr>Beyond Readability: Engagement Strategies</vt:lpstr>
      <vt:lpstr>Engagement Strategies</vt:lpstr>
      <vt:lpstr>Engagement Strategies</vt:lpstr>
      <vt:lpstr>Practice the Strategies you’ve Learned today</vt:lpstr>
      <vt:lpstr>Health Literacy: Main Takeaways</vt:lpstr>
      <vt:lpstr>PowerPoint Presentation</vt:lpstr>
      <vt:lpstr>PowerPoint Presentation</vt:lpstr>
      <vt:lpstr>Resources for Ongoing Learning</vt:lpstr>
      <vt:lpstr>PowerPoint Presentation</vt:lpstr>
      <vt:lpstr>Post-EST QUESTION 1</vt:lpstr>
      <vt:lpstr>Post-test QUESTION 2</vt:lpstr>
      <vt:lpstr>Post-test QUESTION 3</vt:lpstr>
      <vt:lpstr>Post-test QUESTION 4</vt:lpstr>
      <vt:lpstr>Thank you. Any Questions? </vt:lpstr>
      <vt:lpstr>Annex A: CDC Training Evaluation</vt:lpstr>
      <vt:lpstr>Annex B: CDC Post Course Recommendations</vt:lpstr>
      <vt:lpstr>Annex B: CDC Post Course Recommendations Continued</vt:lpstr>
      <vt:lpstr>Annex B: CDC Post Course Recommendations Continued</vt:lpstr>
    </vt:vector>
  </TitlesOfParts>
  <Company>AdEase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Creative Contractor</dc:creator>
  <cp:lastModifiedBy>Busch, Anissa</cp:lastModifiedBy>
  <cp:revision>1</cp:revision>
  <cp:lastPrinted>2022-10-21T18:34:06Z</cp:lastPrinted>
  <dcterms:created xsi:type="dcterms:W3CDTF">2013-10-28T20:20:09Z</dcterms:created>
  <dcterms:modified xsi:type="dcterms:W3CDTF">2024-06-17T18:30:27Z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0x0101005E618FF8102DF845A174196FE18D3C93</vt:lpwstr>
  </property>
  <property fmtid="{D5CDD505-2E9C-101B-9397-08002B2CF9AE}" pid="3" name="MediaServiceImageTags">
    <vt:lpwstr/>
  </property>
</Properties>
</file>