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8"/>
  </p:notesMasterIdLst>
  <p:handoutMasterIdLst>
    <p:handoutMasterId r:id="rId19"/>
  </p:handoutMasterIdLst>
  <p:sldIdLst>
    <p:sldId id="261" r:id="rId2"/>
    <p:sldId id="264" r:id="rId3"/>
    <p:sldId id="262" r:id="rId4"/>
    <p:sldId id="259" r:id="rId5"/>
    <p:sldId id="266" r:id="rId6"/>
    <p:sldId id="267" r:id="rId7"/>
    <p:sldId id="269" r:id="rId8"/>
    <p:sldId id="271" r:id="rId9"/>
    <p:sldId id="270" r:id="rId10"/>
    <p:sldId id="268" r:id="rId11"/>
    <p:sldId id="272" r:id="rId12"/>
    <p:sldId id="273" r:id="rId13"/>
    <p:sldId id="279" r:id="rId14"/>
    <p:sldId id="276" r:id="rId15"/>
    <p:sldId id="277" r:id="rId16"/>
    <p:sldId id="278" r:id="rId1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F49"/>
    <a:srgbClr val="00BB32"/>
    <a:srgbClr val="288D0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18"/>
    <p:restoredTop sz="64327" autoAdjust="0"/>
  </p:normalViewPr>
  <p:slideViewPr>
    <p:cSldViewPr>
      <p:cViewPr varScale="1">
        <p:scale>
          <a:sx n="89" d="100"/>
          <a:sy n="89" d="100"/>
        </p:scale>
        <p:origin x="1138" y="101"/>
      </p:cViewPr>
      <p:guideLst>
        <p:guide orient="horz" pos="2160"/>
        <p:guide pos="2880"/>
      </p:guideLst>
    </p:cSldViewPr>
  </p:slideViewPr>
  <p:notesTextViewPr>
    <p:cViewPr>
      <p:scale>
        <a:sx n="1" d="1"/>
        <a:sy n="1" d="1"/>
      </p:scale>
      <p:origin x="0" y="0"/>
    </p:cViewPr>
  </p:notesTextViewPr>
  <p:notesViewPr>
    <p:cSldViewPr>
      <p:cViewPr varScale="1">
        <p:scale>
          <a:sx n="91" d="100"/>
          <a:sy n="91" d="100"/>
        </p:scale>
        <p:origin x="3708" y="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3068A941-1DEA-4D02-99EC-E6234B65F075}" type="datetimeFigureOut">
              <a:rPr lang="en-US" smtClean="0"/>
              <a:t>12/7/2018</a:t>
            </a:fld>
            <a:endParaRPr lang="en-US"/>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F1F91AE7-5D0C-48B0-883F-19A63D9C2AE2}" type="slidenum">
              <a:rPr lang="en-US" smtClean="0"/>
              <a:t>‹#›</a:t>
            </a:fld>
            <a:endParaRPr lang="en-US"/>
          </a:p>
        </p:txBody>
      </p:sp>
    </p:spTree>
    <p:extLst>
      <p:ext uri="{BB962C8B-B14F-4D97-AF65-F5344CB8AC3E}">
        <p14:creationId xmlns:p14="http://schemas.microsoft.com/office/powerpoint/2010/main" val="31512619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22F8F3DD-5052-48F4-B842-01EA25E2B17C}" type="datetimeFigureOut">
              <a:rPr lang="en-US" smtClean="0"/>
              <a:t>12/7/2018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7EC52405-9B84-4FBC-8F8D-50930AD1BDA1}" type="slidenum">
              <a:rPr lang="en-US" smtClean="0"/>
              <a:t>‹#›</a:t>
            </a:fld>
            <a:endParaRPr lang="en-US"/>
          </a:p>
        </p:txBody>
      </p:sp>
    </p:spTree>
    <p:extLst>
      <p:ext uri="{BB962C8B-B14F-4D97-AF65-F5344CB8AC3E}">
        <p14:creationId xmlns:p14="http://schemas.microsoft.com/office/powerpoint/2010/main" val="222509506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charset="0"/>
            </a:endParaRPr>
          </a:p>
        </p:txBody>
      </p:sp>
    </p:spTree>
    <p:extLst>
      <p:ext uri="{BB962C8B-B14F-4D97-AF65-F5344CB8AC3E}">
        <p14:creationId xmlns:p14="http://schemas.microsoft.com/office/powerpoint/2010/main" val="137798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In the process</a:t>
            </a:r>
            <a:r>
              <a:rPr lang="en-US" baseline="0" dirty="0" smtClean="0">
                <a:latin typeface="Arial" panose="020B0604020202020204" pitchFamily="34" charset="0"/>
                <a:cs typeface="Arial" panose="020B0604020202020204" pitchFamily="34" charset="0"/>
              </a:rPr>
              <a:t> we just outlined, we will be able to address the community concerns voiced at the scoping meetings and in emails, phone calls, and letters.</a:t>
            </a:r>
          </a:p>
          <a:p>
            <a:endParaRPr lang="en-US" baseline="0" dirty="0" smtClean="0">
              <a:latin typeface="Arial" panose="020B0604020202020204" pitchFamily="34" charset="0"/>
              <a:cs typeface="Arial" panose="020B0604020202020204" pitchFamily="34" charset="0"/>
            </a:endParaRPr>
          </a:p>
          <a:p>
            <a:pPr defTabSz="915772">
              <a:defRPr/>
            </a:pPr>
            <a:r>
              <a:rPr lang="en-US" dirty="0">
                <a:latin typeface="Arial" panose="020B0604020202020204" pitchFamily="34" charset="0"/>
                <a:cs typeface="Arial" panose="020B0604020202020204" pitchFamily="34" charset="0"/>
              </a:rPr>
              <a:t>As we said this is just the start of the process, if we move forward, community concerns will be heard in additional outreach meetings and they will be addressed in the CPA and EIR. </a:t>
            </a:r>
          </a:p>
          <a:p>
            <a:pPr defTabSz="915772">
              <a:defRPr/>
            </a:pPr>
            <a:endParaRPr lang="en-US" dirty="0">
              <a:latin typeface="Arial" panose="020B0604020202020204" pitchFamily="34" charset="0"/>
              <a:cs typeface="Arial" panose="020B0604020202020204" pitchFamily="34" charset="0"/>
            </a:endParaRPr>
          </a:p>
          <a:p>
            <a:pPr defTabSz="915772">
              <a:defRPr/>
            </a:pPr>
            <a:r>
              <a:rPr lang="en-US" dirty="0">
                <a:latin typeface="Arial" panose="020B0604020202020204" pitchFamily="34" charset="0"/>
                <a:cs typeface="Arial" panose="020B0604020202020204" pitchFamily="34" charset="0"/>
              </a:rPr>
              <a:t>By approving this initiation request, you will provide us with the opportunity to study and respond to the concerns we have heard…. and that you will likely hear today.</a:t>
            </a:r>
          </a:p>
          <a:p>
            <a:endParaRPr lang="en-US" baseline="0" dirty="0" smtClean="0"/>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04756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charset="0"/>
            </a:endParaRPr>
          </a:p>
        </p:txBody>
      </p:sp>
    </p:spTree>
    <p:extLst>
      <p:ext uri="{BB962C8B-B14F-4D97-AF65-F5344CB8AC3E}">
        <p14:creationId xmlns:p14="http://schemas.microsoft.com/office/powerpoint/2010/main" val="48370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Existing and planned major transit stop - Existing bus route and a planned light rail route 563 on Balboa planned by 2035  </a:t>
            </a:r>
            <a:endParaRPr lang="en-US" dirty="0"/>
          </a:p>
        </p:txBody>
      </p:sp>
      <p:sp>
        <p:nvSpPr>
          <p:cNvPr id="4" name="Slide Number Placeholder 3"/>
          <p:cNvSpPr>
            <a:spLocks noGrp="1"/>
          </p:cNvSpPr>
          <p:nvPr>
            <p:ph type="sldNum" sz="quarter" idx="10"/>
          </p:nvPr>
        </p:nvSpPr>
        <p:spPr/>
        <p:txBody>
          <a:bodyPr/>
          <a:lstStyle/>
          <a:p>
            <a:fld id="{7EC52405-9B84-4FBC-8F8D-50930AD1BDA1}" type="slidenum">
              <a:rPr lang="en-US" smtClean="0"/>
              <a:t>12</a:t>
            </a:fld>
            <a:endParaRPr lang="en-US"/>
          </a:p>
        </p:txBody>
      </p:sp>
    </p:spTree>
    <p:extLst>
      <p:ext uri="{BB962C8B-B14F-4D97-AF65-F5344CB8AC3E}">
        <p14:creationId xmlns:p14="http://schemas.microsoft.com/office/powerpoint/2010/main" val="285948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a:xfrm>
            <a:off x="1184275" y="698500"/>
            <a:ext cx="4654550" cy="3490913"/>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This image shows the multifamily buffer strategy around the Community Core. Here you see single family residential on the periphery with the community core in pink. Around the community core is existing multifamily residential providing a buffer between the commercial and single family residential uses. The project would continue this strategy. </a:t>
            </a:r>
          </a:p>
        </p:txBody>
      </p:sp>
    </p:spTree>
    <p:extLst>
      <p:ext uri="{BB962C8B-B14F-4D97-AF65-F5344CB8AC3E}">
        <p14:creationId xmlns:p14="http://schemas.microsoft.com/office/powerpoint/2010/main" val="405191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xfrm>
            <a:off x="1184275" y="698500"/>
            <a:ext cx="4654550" cy="3490913"/>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The Community Plan also includes several Residential Objectives. Specifically….</a:t>
            </a:r>
          </a:p>
          <a:p>
            <a:endParaRPr lang="en-US" altLang="en-US" dirty="0">
              <a:latin typeface="Arial" charset="0"/>
            </a:endParaRPr>
          </a:p>
          <a:p>
            <a:r>
              <a:rPr lang="en-US" altLang="en-US" dirty="0">
                <a:latin typeface="Arial" charset="0"/>
              </a:rPr>
              <a:t>The CPA at this location would contribute to Objective 1 to provide a diversity of housing options  </a:t>
            </a:r>
          </a:p>
          <a:p>
            <a:endParaRPr lang="en-US" altLang="en-US" dirty="0">
              <a:latin typeface="Arial" charset="0"/>
            </a:endParaRPr>
          </a:p>
          <a:p>
            <a:r>
              <a:rPr lang="en-US" altLang="en-US" dirty="0">
                <a:latin typeface="Arial" charset="0"/>
              </a:rPr>
              <a:t>It would also provide higher density homes near commercial and transportation corridors </a:t>
            </a:r>
          </a:p>
          <a:p>
            <a:r>
              <a:rPr lang="en-US" altLang="en-US" dirty="0">
                <a:latin typeface="Arial" charset="0"/>
              </a:rPr>
              <a:t> </a:t>
            </a:r>
          </a:p>
          <a:p>
            <a:r>
              <a:rPr lang="en-US" altLang="en-US" dirty="0">
                <a:latin typeface="Arial" charset="0"/>
              </a:rPr>
              <a:t>Adequate parking would be provided on-site as lower income, developmentally disabled, and seniors drive less and parking would be provided on-site </a:t>
            </a:r>
          </a:p>
          <a:p>
            <a:endParaRPr lang="en-US" altLang="en-US" dirty="0">
              <a:latin typeface="Arial" charset="0"/>
            </a:endParaRPr>
          </a:p>
          <a:p>
            <a:endParaRPr lang="en-US" altLang="en-US" dirty="0">
              <a:latin typeface="Arial" charset="0"/>
            </a:endParaRPr>
          </a:p>
          <a:p>
            <a:r>
              <a:rPr lang="en-US" altLang="en-US" dirty="0">
                <a:latin typeface="Arial" charset="0"/>
              </a:rPr>
              <a:t>ONLY IF QUESTIONED </a:t>
            </a:r>
          </a:p>
          <a:p>
            <a:r>
              <a:rPr lang="en-US" altLang="en-US" dirty="0">
                <a:latin typeface="Arial" charset="0"/>
              </a:rPr>
              <a:t>The CPA would also include objective design standards through a new CPIOZ-Type A to ensure compatibility and the EIR would analyze public facilities consistent with LUD-10c.  </a:t>
            </a:r>
          </a:p>
          <a:p>
            <a:r>
              <a:rPr lang="en-US" altLang="en-US" dirty="0" err="1">
                <a:latin typeface="Arial" charset="0"/>
              </a:rPr>
              <a:t>nsit</a:t>
            </a:r>
            <a:r>
              <a:rPr lang="en-US" altLang="en-US" dirty="0">
                <a:latin typeface="Arial" charset="0"/>
              </a:rPr>
              <a:t>. Any future project would also be required to meet the City’s parking requirements. </a:t>
            </a:r>
          </a:p>
          <a:p>
            <a:endParaRPr lang="en-US" altLang="en-US" dirty="0">
              <a:latin typeface="Arial" charset="0"/>
            </a:endParaRPr>
          </a:p>
          <a:p>
            <a:r>
              <a:rPr lang="en-US" altLang="en-US" dirty="0">
                <a:latin typeface="Arial" charset="0"/>
              </a:rPr>
              <a:t> </a:t>
            </a:r>
          </a:p>
          <a:p>
            <a:r>
              <a:rPr lang="en-US" altLang="en-US" dirty="0">
                <a:latin typeface="Arial" charset="0"/>
              </a:rPr>
              <a:t>Further, the site developer would be required to pay any applicable fees and provide facilities adequate to meet the City’s existing public services requirements. </a:t>
            </a:r>
          </a:p>
          <a:p>
            <a:endParaRPr lang="en-US" altLang="en-US" sz="1100" dirty="0">
              <a:latin typeface="Arial" charset="0"/>
            </a:endParaRPr>
          </a:p>
        </p:txBody>
      </p:sp>
    </p:spTree>
    <p:extLst>
      <p:ext uri="{BB962C8B-B14F-4D97-AF65-F5344CB8AC3E}">
        <p14:creationId xmlns:p14="http://schemas.microsoft.com/office/powerpoint/2010/main" val="63273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a:xfrm>
            <a:off x="1184275" y="698500"/>
            <a:ext cx="4654550" cy="3490913"/>
          </a:xfrm>
          <a:ln/>
        </p:spPr>
      </p:sp>
      <p:sp>
        <p:nvSpPr>
          <p:cNvPr id="276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smtClean="0">
                <a:latin typeface="Arial" charset="0"/>
              </a:rPr>
              <a:t>The Commercial goals of the Community Plan seek to provide well designed and adequate commercial uses for its residents. </a:t>
            </a:r>
          </a:p>
          <a:p>
            <a:pPr>
              <a:defRPr/>
            </a:pPr>
            <a:endParaRPr lang="en-US" altLang="en-US" dirty="0" smtClean="0">
              <a:latin typeface="Arial" charset="0"/>
            </a:endParaRPr>
          </a:p>
          <a:p>
            <a:pPr marL="171433" indent="-171433">
              <a:buFont typeface="Arial" panose="020B0604020202020204" pitchFamily="34" charset="0"/>
              <a:buChar char="•"/>
              <a:defRPr/>
            </a:pPr>
            <a:r>
              <a:rPr lang="en-US" altLang="en-US" dirty="0">
                <a:latin typeface="Arial" charset="0"/>
              </a:rPr>
              <a:t>The Community Core and existing zoning allow for affordable housing and multifamily development.  </a:t>
            </a:r>
          </a:p>
          <a:p>
            <a:pPr marL="171433" indent="-171433">
              <a:buFont typeface="Arial" panose="020B0604020202020204" pitchFamily="34" charset="0"/>
              <a:buChar char="•"/>
              <a:defRPr/>
            </a:pPr>
            <a:r>
              <a:rPr lang="en-US" altLang="en-US" dirty="0">
                <a:latin typeface="Arial" charset="0"/>
              </a:rPr>
              <a:t>The site has not been used in the past for commercial development so no loss of existing commercial will occur </a:t>
            </a:r>
          </a:p>
          <a:p>
            <a:pPr marL="171433" indent="-171433">
              <a:buFont typeface="Arial" panose="020B0604020202020204" pitchFamily="34" charset="0"/>
              <a:buChar char="•"/>
              <a:defRPr/>
            </a:pPr>
            <a:r>
              <a:rPr lang="en-US" altLang="en-US" dirty="0">
                <a:latin typeface="Arial" charset="0"/>
              </a:rPr>
              <a:t>And additional residents will provide an increased customer base for the commercial uses </a:t>
            </a:r>
          </a:p>
          <a:p>
            <a:pPr>
              <a:defRPr/>
            </a:pPr>
            <a:r>
              <a:rPr lang="en-US" altLang="en-US" dirty="0">
                <a:latin typeface="Arial" charset="0"/>
              </a:rPr>
              <a:t> </a:t>
            </a:r>
          </a:p>
        </p:txBody>
      </p:sp>
    </p:spTree>
    <p:extLst>
      <p:ext uri="{BB962C8B-B14F-4D97-AF65-F5344CB8AC3E}">
        <p14:creationId xmlns:p14="http://schemas.microsoft.com/office/powerpoint/2010/main" val="11011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a:xfrm>
            <a:off x="1184275" y="698500"/>
            <a:ext cx="4654550" cy="3490913"/>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Finally, the Community Plan includes relevant goals and objectives related to Transportation, Open Space, Parks and Recreation, and Community Facilities. These goals and objectives focus mostly on the efficient use of land to ensure adequate transportation, services, and facilities are provided with development that is compatible with the community. </a:t>
            </a:r>
          </a:p>
          <a:p>
            <a:endParaRPr lang="en-US" altLang="en-US" smtClean="0">
              <a:latin typeface="Arial" charset="0"/>
            </a:endParaRPr>
          </a:p>
          <a:p>
            <a:r>
              <a:rPr lang="en-US" altLang="en-US" smtClean="0">
                <a:latin typeface="Arial" charset="0"/>
              </a:rPr>
              <a:t>The project does this by providing infill development and addressing all services and facilities within a concurrent EIR. </a:t>
            </a:r>
          </a:p>
        </p:txBody>
      </p:sp>
    </p:spTree>
    <p:extLst>
      <p:ext uri="{BB962C8B-B14F-4D97-AF65-F5344CB8AC3E}">
        <p14:creationId xmlns:p14="http://schemas.microsoft.com/office/powerpoint/2010/main" val="336965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xfrm>
            <a:off x="158750" y="4421823"/>
            <a:ext cx="6705600" cy="46523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a:p>
            <a:r>
              <a:rPr lang="en-US" b="1" dirty="0" smtClean="0"/>
              <a:t>DAVID</a:t>
            </a:r>
          </a:p>
          <a:p>
            <a:r>
              <a:rPr lang="en-US" dirty="0" smtClean="0"/>
              <a:t>Good morning, everyone. My name is David Estrella. I’m the director of Housing and Community Development Services for the County of San Diego Health and Human Services Agency. </a:t>
            </a:r>
          </a:p>
          <a:p>
            <a:r>
              <a:rPr lang="en-US" dirty="0" smtClean="0"/>
              <a:t> </a:t>
            </a:r>
          </a:p>
          <a:p>
            <a:r>
              <a:rPr lang="en-US" dirty="0" smtClean="0"/>
              <a:t>We live in a region of over three million people where housing affordability and availability is an ever increasing problem. It is likely that most everyone here today, either knows someone who has or perhaps you your self have, experienced challenges in maintaining safe, decent, affordable housing. </a:t>
            </a:r>
          </a:p>
          <a:p>
            <a:r>
              <a:rPr lang="en-US" dirty="0"/>
              <a:t> </a:t>
            </a:r>
          </a:p>
          <a:p>
            <a:r>
              <a:rPr lang="en-US" dirty="0" smtClean="0"/>
              <a:t>According to the 2018 Regional Housing Needs Allocation or RHNA, our County is lacking more than 170K housing units region wide. The City of San Diego alone accounts for over 88k of the needed units</a:t>
            </a:r>
            <a:r>
              <a:rPr lang="en-US" baseline="0" dirty="0" smtClean="0"/>
              <a:t> of which 54, 000 represent the affordable housing need for very low to moderate income households. </a:t>
            </a:r>
            <a:r>
              <a:rPr lang="en-US" dirty="0" smtClean="0"/>
              <a:t>These are units that house our veterans, teachers, seniors, people who have experienced trauma in their lives, nurses, families, in other words, people just like you and me.</a:t>
            </a:r>
          </a:p>
          <a:p>
            <a:endParaRPr lang="en-US" dirty="0" smtClean="0"/>
          </a:p>
          <a:p>
            <a:pPr defTabSz="933172">
              <a:defRPr/>
            </a:pPr>
            <a:r>
              <a:rPr lang="en-US" dirty="0" smtClean="0"/>
              <a:t>In order to address this housing crisis, the County Board of Supervisors, has taken several steps over the last few years, most recently they have directed staff to identify excess county land that can be used for affordable housing. Originally, eleven sites were identified as potential sites for affordable housing development. This is one site, of several throughout the county</a:t>
            </a:r>
            <a:r>
              <a:rPr lang="en-US" baseline="0" dirty="0" smtClean="0"/>
              <a:t> that have been identified to provide affordable housing. And that is what brings us here today.</a:t>
            </a:r>
          </a:p>
          <a:p>
            <a:endParaRPr lang="en-US" dirty="0" smtClean="0"/>
          </a:p>
          <a:p>
            <a:r>
              <a:rPr lang="en-US" dirty="0" smtClean="0"/>
              <a:t>Regional Housing needs:</a:t>
            </a:r>
          </a:p>
          <a:p>
            <a:r>
              <a:rPr lang="en-US" dirty="0" smtClean="0"/>
              <a:t>Region- 170K</a:t>
            </a:r>
          </a:p>
          <a:p>
            <a:r>
              <a:rPr lang="en-US" dirty="0" smtClean="0"/>
              <a:t>Unincorporated-22K</a:t>
            </a:r>
          </a:p>
          <a:p>
            <a:r>
              <a:rPr lang="en-US" dirty="0" smtClean="0"/>
              <a:t>City of San Diego-88K</a:t>
            </a:r>
          </a:p>
          <a:p>
            <a:r>
              <a:rPr lang="en-US" dirty="0" smtClean="0"/>
              <a:t> </a:t>
            </a:r>
          </a:p>
          <a:p>
            <a:endParaRPr lang="en-US" dirty="0" smtClean="0"/>
          </a:p>
        </p:txBody>
      </p:sp>
    </p:spTree>
    <p:extLst>
      <p:ext uri="{BB962C8B-B14F-4D97-AF65-F5344CB8AC3E}">
        <p14:creationId xmlns:p14="http://schemas.microsoft.com/office/powerpoint/2010/main" val="14397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xfrm>
            <a:off x="82550" y="4349750"/>
            <a:ext cx="6858000" cy="47285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172">
              <a:defRPr/>
            </a:pPr>
            <a:r>
              <a:rPr lang="en-US" sz="1000" b="1" dirty="0" smtClean="0"/>
              <a:t>DAVID - </a:t>
            </a:r>
            <a:r>
              <a:rPr lang="en-US" sz="1000" dirty="0" smtClean="0"/>
              <a:t>Why is this important?</a:t>
            </a:r>
          </a:p>
          <a:p>
            <a:pPr defTabSz="933172">
              <a:defRPr/>
            </a:pPr>
            <a:endParaRPr lang="en-US" sz="1000" dirty="0" smtClean="0"/>
          </a:p>
          <a:p>
            <a:r>
              <a:rPr lang="en-US" sz="1000" dirty="0"/>
              <a:t>The County of San Diego’s vision is for </a:t>
            </a:r>
            <a:r>
              <a:rPr lang="en-US" sz="1000" i="1" dirty="0"/>
              <a:t>A Region that is Building Better Health, Living Safely and Thriving, </a:t>
            </a:r>
            <a:r>
              <a:rPr lang="en-US" sz="1000" dirty="0"/>
              <a:t>however, the vision can’t be achieved without housing.  Decent, affordable housing is important to individuals and families.  It fulfills a basic human need for shelter, but it also contributes to the well-being of individuals and both parents and children. Studies show that children in stable housing do better in school and are less likely to experience disruption in their education due to unwanted moves. Decent, affordable housing reduces stress, toxins, and infectious disease, which leads to improvement in both physical and mental health. Affordable housing also frees up funds within families’ tight budgets to spend on health care and food. Studies have shown that children whose parents receive housing assistance benefit from better nutrition. For parents, living in decent, affordable housing also means reduced stress due to a lessening of concerns that high housing costs will lead to foreclosure and eviction; this in turn leads to fewer physical and mental health problems and reduced absenteeism on the job.</a:t>
            </a:r>
          </a:p>
          <a:p>
            <a:r>
              <a:rPr lang="en-US" sz="1000" dirty="0"/>
              <a:t>Affordable housing also is important to the economic vitality of communities it can attract and retain employees to the community- a selling point and a competitive advantage for area employers. Affordable homes also support the local workforce so they can live close to their jobs. In revitalizing communities, the construction of affordable housing can help to stimulate economic growth. A healthy mix of housing options, from market- rate and affordable rental housing, single- family homes, duplexes, as well as developments for seniors, ensures opportunities for all individuals to improve their economic situation and contribute to their communities.</a:t>
            </a:r>
          </a:p>
          <a:p>
            <a:pPr defTabSz="933172">
              <a:defRPr/>
            </a:pPr>
            <a:endParaRPr lang="en-US" sz="1000" dirty="0" smtClean="0"/>
          </a:p>
          <a:p>
            <a:r>
              <a:rPr lang="en-US" sz="1000" dirty="0" smtClean="0"/>
              <a:t>Addresses housing affordability so that no neighborhoods are out of reach for our growing population </a:t>
            </a:r>
            <a:r>
              <a:rPr lang="en-US" sz="1000" dirty="0"/>
              <a:t>Affordable Housing has a positive impact on individuals and the community. Access to affordable homes improves education outcomes by increasing housing stability for low-income families. It increases health and wellbeing by freeing resources to pay for health expenses and healthy food. It boosts economic activity by generating jobs, taxes, and economic income. </a:t>
            </a:r>
            <a:endParaRPr lang="en-US" sz="1000" dirty="0" smtClean="0"/>
          </a:p>
          <a:p>
            <a:pPr defTabSz="933172">
              <a:defRPr/>
            </a:pPr>
            <a:endParaRPr lang="en-US" sz="1000" strike="sngStrike" baseline="0" dirty="0" smtClean="0"/>
          </a:p>
          <a:p>
            <a:r>
              <a:rPr lang="en-US" sz="1000" b="1" strike="noStrike" baseline="0" dirty="0" smtClean="0"/>
              <a:t>Hip pocket</a:t>
            </a:r>
            <a:r>
              <a:rPr lang="en-US" sz="1000" strike="noStrike" baseline="0" dirty="0" smtClean="0"/>
              <a:t>__________________________________________________________________</a:t>
            </a:r>
          </a:p>
          <a:p>
            <a:r>
              <a:rPr lang="en-US" sz="1000" dirty="0" smtClean="0"/>
              <a:t> Common Myths</a:t>
            </a:r>
          </a:p>
          <a:p>
            <a:r>
              <a:rPr lang="en-US" sz="1000" dirty="0" smtClean="0"/>
              <a:t>Property value-There is no conclusive evidence that supportive or affordable housing negatively impact property values. A recent report by the University of North Carolina examined several quantitative studies that revealed that low income housing does not have a negative effect on  nearby property values</a:t>
            </a:r>
          </a:p>
          <a:p>
            <a:r>
              <a:rPr lang="en-US" sz="1000" dirty="0" smtClean="0"/>
              <a:t>Crime-There is no conclusive evidence that supportive or affordable housing increases neighborhood crime. A study in the journal-Urban Studies, looks at crime dating back to 1997 and looks at 215 cities and found virtually no relationship between subsidized housing and higher crime rates at the city level or suburbs.</a:t>
            </a:r>
          </a:p>
          <a:p>
            <a:pPr defTabSz="933172">
              <a:defRPr/>
            </a:pPr>
            <a:endParaRPr lang="en-US" strike="noStrike" baseline="0" dirty="0" smtClean="0"/>
          </a:p>
          <a:p>
            <a:pPr defTabSz="933172">
              <a:defRPr/>
            </a:pPr>
            <a:endParaRPr lang="en-US" strike="noStrike" baseline="0" dirty="0" smtClean="0"/>
          </a:p>
          <a:p>
            <a:pPr defTabSz="933172">
              <a:defRPr/>
            </a:pPr>
            <a:endParaRPr lang="en-US" strike="sngStrike" baseline="0" dirty="0" smtClean="0"/>
          </a:p>
          <a:p>
            <a:pPr defTabSz="933172">
              <a:defRPr/>
            </a:pPr>
            <a:endParaRPr lang="en-US" strike="sngStrike" baseline="0" dirty="0" smtClean="0"/>
          </a:p>
          <a:p>
            <a:endParaRPr lang="en-US" dirty="0"/>
          </a:p>
        </p:txBody>
      </p:sp>
    </p:spTree>
    <p:extLst>
      <p:ext uri="{BB962C8B-B14F-4D97-AF65-F5344CB8AC3E}">
        <p14:creationId xmlns:p14="http://schemas.microsoft.com/office/powerpoint/2010/main" val="917309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xfrm>
            <a:off x="158750" y="4421823"/>
            <a:ext cx="6781800" cy="47285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b="1" dirty="0" smtClean="0"/>
              <a:t>DAVID</a:t>
            </a:r>
          </a:p>
          <a:p>
            <a:r>
              <a:rPr lang="en-US" sz="1100" dirty="0" smtClean="0"/>
              <a:t>In light of our goals for affordable housing and the</a:t>
            </a:r>
            <a:r>
              <a:rPr lang="en-US" sz="1100" baseline="0" dirty="0" smtClean="0"/>
              <a:t> availability of the Mt. Etna site,</a:t>
            </a:r>
            <a:r>
              <a:rPr lang="en-US" sz="1100" dirty="0" smtClean="0"/>
              <a:t> we are here asking that the Planning Commission allow us to Initiate an amendment to the community plan. With</a:t>
            </a:r>
            <a:r>
              <a:rPr lang="en-US" sz="1100" baseline="0" dirty="0" smtClean="0"/>
              <a:t> the approval of the initiation, the County will</a:t>
            </a:r>
            <a:r>
              <a:rPr lang="en-US" sz="1100" dirty="0" smtClean="0"/>
              <a:t> begin the CPA process and prepare an Environmental Impact Report or EIR. </a:t>
            </a:r>
          </a:p>
          <a:p>
            <a:endParaRPr lang="en-US" sz="1100" dirty="0" smtClean="0"/>
          </a:p>
          <a:p>
            <a:r>
              <a:rPr lang="en-US" sz="1100" dirty="0" smtClean="0"/>
              <a:t>This</a:t>
            </a:r>
            <a:r>
              <a:rPr lang="en-US" sz="1100" baseline="0" dirty="0" smtClean="0"/>
              <a:t> is the first formal step, and once approved these are the questions that will be answered:</a:t>
            </a:r>
          </a:p>
          <a:p>
            <a:endParaRPr lang="en-US" sz="1100" baseline="0" dirty="0" smtClean="0"/>
          </a:p>
          <a:p>
            <a:pPr marL="171707" indent="-171707">
              <a:buFont typeface="Arial" panose="020B0604020202020204" pitchFamily="34" charset="0"/>
              <a:buChar char="•"/>
            </a:pPr>
            <a:r>
              <a:rPr lang="en-US" sz="1100" dirty="0" smtClean="0"/>
              <a:t>traffic and parking concerns,</a:t>
            </a:r>
          </a:p>
          <a:p>
            <a:pPr marL="171707" indent="-171707">
              <a:buFont typeface="Arial" panose="020B0604020202020204" pitchFamily="34" charset="0"/>
              <a:buChar char="•"/>
            </a:pPr>
            <a:r>
              <a:rPr lang="en-US" sz="1100" dirty="0" smtClean="0"/>
              <a:t>availability of services, </a:t>
            </a:r>
          </a:p>
          <a:p>
            <a:pPr marL="171707" indent="-171707">
              <a:buFont typeface="Arial" panose="020B0604020202020204" pitchFamily="34" charset="0"/>
              <a:buChar char="•"/>
            </a:pPr>
            <a:r>
              <a:rPr lang="en-US" sz="1100" dirty="0" smtClean="0"/>
              <a:t>safety and </a:t>
            </a:r>
          </a:p>
          <a:p>
            <a:pPr marL="171707" indent="-171707">
              <a:buFont typeface="Arial" panose="020B0604020202020204" pitchFamily="34" charset="0"/>
              <a:buChar char="•"/>
            </a:pPr>
            <a:r>
              <a:rPr lang="en-US" sz="1100" dirty="0" smtClean="0"/>
              <a:t>infrastructure improvements.</a:t>
            </a:r>
          </a:p>
          <a:p>
            <a:endParaRPr lang="en-US" sz="1100" dirty="0" smtClean="0"/>
          </a:p>
          <a:p>
            <a:r>
              <a:rPr lang="en-US" sz="1100" dirty="0" smtClean="0"/>
              <a:t>At</a:t>
            </a:r>
            <a:r>
              <a:rPr lang="en-US" sz="1100" baseline="0" dirty="0" smtClean="0"/>
              <a:t> this time, I’d like to introduce Yara Fisher Principal Planner with AECOM.  </a:t>
            </a:r>
            <a:endParaRPr lang="en-US" sz="1100" dirty="0" smtClean="0"/>
          </a:p>
          <a:p>
            <a:endParaRPr lang="en-US" sz="1100" dirty="0" smtClean="0"/>
          </a:p>
          <a:p>
            <a:r>
              <a:rPr lang="en-US" sz="1100" dirty="0" smtClean="0"/>
              <a:t>HAND OFF TO</a:t>
            </a:r>
            <a:r>
              <a:rPr lang="en-US" sz="1100" baseline="0" dirty="0" smtClean="0"/>
              <a:t> YARA </a:t>
            </a:r>
          </a:p>
          <a:p>
            <a:endParaRPr lang="en-US" sz="1100" baseline="0" dirty="0" smtClean="0"/>
          </a:p>
          <a:p>
            <a:pPr marL="174970" indent="-174970">
              <a:buFont typeface="Arial" panose="020B0604020202020204" pitchFamily="34" charset="0"/>
              <a:buChar char="•"/>
              <a:defRPr/>
            </a:pPr>
            <a:r>
              <a:rPr lang="en-US" sz="1100" baseline="0" dirty="0" smtClean="0"/>
              <a:t>Thank you David. Hello Chair and Commissioners  – Today the County is asking if we can start the process of amending the Clairemont Community Plan to allow for Residential High at the Mt. Etna site. This would </a:t>
            </a:r>
            <a:r>
              <a:rPr lang="en-US" altLang="en-US" sz="1100" dirty="0" smtClean="0">
                <a:latin typeface="Arial" charset="0"/>
              </a:rPr>
              <a:t>allow a range of from 184 units to a maximum of 448 units with density bonus on the site   </a:t>
            </a:r>
          </a:p>
          <a:p>
            <a:pPr marL="174970" indent="-174970">
              <a:buFont typeface="Arial" panose="020B0604020202020204" pitchFamily="34" charset="0"/>
              <a:buChar char="•"/>
              <a:defRPr/>
            </a:pPr>
            <a:r>
              <a:rPr lang="en-US" altLang="en-US" sz="1100" dirty="0" smtClean="0">
                <a:latin typeface="Arial" charset="0"/>
              </a:rPr>
              <a:t>This would also remove the commercial requirements associated with the CPIOZ B  </a:t>
            </a:r>
          </a:p>
          <a:p>
            <a:pPr marL="174970" indent="-174970">
              <a:buFont typeface="Arial" panose="020B0604020202020204" pitchFamily="34" charset="0"/>
              <a:buChar char="•"/>
              <a:defRPr/>
            </a:pPr>
            <a:r>
              <a:rPr lang="en-US" altLang="en-US" sz="1100" dirty="0" smtClean="0">
                <a:latin typeface="Arial" charset="0"/>
              </a:rPr>
              <a:t>As a result of hearing concerns about compatibility and design, the CPA would also include CPIOZ A design standards to address compatibility, access,</a:t>
            </a:r>
            <a:r>
              <a:rPr lang="en-US" altLang="en-US" sz="1100" baseline="0" dirty="0" smtClean="0">
                <a:latin typeface="Arial" charset="0"/>
              </a:rPr>
              <a:t> and other local improvements </a:t>
            </a:r>
            <a:endParaRPr lang="en-US" altLang="en-US" sz="1100" dirty="0" smtClean="0">
              <a:latin typeface="Arial" charset="0"/>
            </a:endParaRPr>
          </a:p>
          <a:p>
            <a:pPr marL="174970" indent="-174970">
              <a:buFont typeface="Arial" panose="020B0604020202020204" pitchFamily="34" charset="0"/>
              <a:buChar char="•"/>
              <a:defRPr/>
            </a:pPr>
            <a:endParaRPr lang="en-US" altLang="en-US" sz="1100" dirty="0" smtClean="0">
              <a:latin typeface="Arial" charset="0"/>
            </a:endParaRPr>
          </a:p>
          <a:p>
            <a:pPr>
              <a:defRPr/>
            </a:pPr>
            <a:r>
              <a:rPr lang="en-US" altLang="en-US" sz="1100" dirty="0" smtClean="0">
                <a:latin typeface="Arial" charset="0"/>
              </a:rPr>
              <a:t>Associated actions that will be analyzed in an EIR include:  zone change to RM-3-9 and site demolition. </a:t>
            </a:r>
          </a:p>
          <a:p>
            <a:endParaRPr lang="en-US" sz="1100" dirty="0" smtClean="0"/>
          </a:p>
          <a:p>
            <a:r>
              <a:rPr lang="en-US" sz="1100" dirty="0" smtClean="0"/>
              <a:t>All of these activities are intended</a:t>
            </a:r>
            <a:r>
              <a:rPr lang="en-US" sz="1100" baseline="0" dirty="0" smtClean="0"/>
              <a:t> to make affordable housing feasible at this site.</a:t>
            </a:r>
            <a:endParaRPr lang="en-US" sz="1100" dirty="0" smtClean="0"/>
          </a:p>
          <a:p>
            <a:endParaRPr lang="en-US" dirty="0"/>
          </a:p>
        </p:txBody>
      </p:sp>
    </p:spTree>
    <p:extLst>
      <p:ext uri="{BB962C8B-B14F-4D97-AF65-F5344CB8AC3E}">
        <p14:creationId xmlns:p14="http://schemas.microsoft.com/office/powerpoint/2010/main" val="98881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172">
              <a:defRPr/>
            </a:pPr>
            <a:r>
              <a:rPr lang="en-US" dirty="0" smtClean="0"/>
              <a:t>The </a:t>
            </a:r>
            <a:r>
              <a:rPr lang="en-US" baseline="0" dirty="0" smtClean="0"/>
              <a:t>County understands </a:t>
            </a:r>
            <a:r>
              <a:rPr lang="en-US" altLang="en-US" dirty="0"/>
              <a:t>that there are a few items that must be addressed to Initiate a CPA  – Consistency with Plans – including the General Plan and Community Plan, Public Benefits of the project, and Availability of Public Facilities.  Because Marlon already </a:t>
            </a:r>
            <a:r>
              <a:rPr lang="en-US" altLang="en-US" dirty="0" smtClean="0"/>
              <a:t>summarized </a:t>
            </a:r>
            <a:r>
              <a:rPr lang="en-US" altLang="en-US" dirty="0"/>
              <a:t>these, I will walk through each of these fairly </a:t>
            </a:r>
            <a:r>
              <a:rPr lang="en-US" altLang="en-US" dirty="0" smtClean="0"/>
              <a:t>quickly. </a:t>
            </a:r>
            <a:endParaRPr lang="en-US" altLang="en-US" dirty="0"/>
          </a:p>
        </p:txBody>
      </p:sp>
    </p:spTree>
    <p:extLst>
      <p:ext uri="{BB962C8B-B14F-4D97-AF65-F5344CB8AC3E}">
        <p14:creationId xmlns:p14="http://schemas.microsoft.com/office/powerpoint/2010/main" val="302040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172">
              <a:defRPr/>
            </a:pPr>
            <a:r>
              <a:rPr lang="en-US" altLang="en-US" dirty="0" smtClean="0">
                <a:latin typeface="Arial" charset="0"/>
              </a:rPr>
              <a:t>First we must look at consistency with the General Plan and Community</a:t>
            </a:r>
            <a:r>
              <a:rPr lang="en-US" altLang="en-US" baseline="0" dirty="0" smtClean="0">
                <a:latin typeface="Arial" charset="0"/>
              </a:rPr>
              <a:t> Plan</a:t>
            </a:r>
            <a:r>
              <a:rPr lang="en-US" altLang="en-US" dirty="0" smtClean="0">
                <a:latin typeface="Arial" charset="0"/>
              </a:rPr>
              <a:t>. The General Plan has been in place since 2008 and envisions a City of Villages strategy with urban village centers, infill, and mixed uses near transit. Several goals within the General</a:t>
            </a:r>
            <a:r>
              <a:rPr lang="en-US" altLang="en-US" baseline="0" dirty="0" smtClean="0">
                <a:latin typeface="Arial" charset="0"/>
              </a:rPr>
              <a:t> Plan and Community Plan </a:t>
            </a:r>
            <a:r>
              <a:rPr lang="en-US" altLang="en-US" dirty="0" smtClean="0">
                <a:latin typeface="Arial" charset="0"/>
              </a:rPr>
              <a:t>also encourage a variety of housing types and affordability levels to be provided. </a:t>
            </a:r>
            <a:r>
              <a:rPr lang="en-US" altLang="en-US" u="sng" dirty="0" smtClean="0">
                <a:latin typeface="Arial" charset="0"/>
              </a:rPr>
              <a:t>The project’s location in the Community Core, within a Transit Priority Area, and the proposal for Residential High density is consistent with all of these objectives. </a:t>
            </a:r>
          </a:p>
        </p:txBody>
      </p:sp>
    </p:spTree>
    <p:extLst>
      <p:ext uri="{BB962C8B-B14F-4D97-AF65-F5344CB8AC3E}">
        <p14:creationId xmlns:p14="http://schemas.microsoft.com/office/powerpoint/2010/main" val="2044814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33172">
              <a:defRPr/>
            </a:pPr>
            <a:r>
              <a:rPr lang="en-US" altLang="en-US" dirty="0">
                <a:latin typeface="Arial" panose="020B0604020202020204" pitchFamily="34" charset="0"/>
                <a:cs typeface="Arial" panose="020B0604020202020204" pitchFamily="34" charset="0"/>
              </a:rPr>
              <a:t>Criterion LUD 10b asks what public benefits the </a:t>
            </a:r>
            <a:r>
              <a:rPr lang="en-US" altLang="en-US" dirty="0" smtClean="0">
                <a:latin typeface="Arial" panose="020B0604020202020204" pitchFamily="34" charset="0"/>
                <a:cs typeface="Arial" panose="020B0604020202020204" pitchFamily="34" charset="0"/>
              </a:rPr>
              <a:t>CPA</a:t>
            </a:r>
            <a:r>
              <a:rPr lang="en-US" altLang="en-US" baseline="0" dirty="0" smtClean="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will </a:t>
            </a:r>
            <a:r>
              <a:rPr lang="en-US" altLang="en-US" dirty="0">
                <a:latin typeface="Arial" panose="020B0604020202020204" pitchFamily="34" charset="0"/>
                <a:cs typeface="Arial" panose="020B0604020202020204" pitchFamily="34" charset="0"/>
              </a:rPr>
              <a:t>bring. </a:t>
            </a:r>
            <a:r>
              <a:rPr lang="en-US" dirty="0" smtClean="0">
                <a:latin typeface="Arial" panose="020B0604020202020204" pitchFamily="34" charset="0"/>
                <a:cs typeface="Arial" panose="020B0604020202020204" pitchFamily="34" charset="0"/>
              </a:rPr>
              <a:t>The CPA</a:t>
            </a:r>
            <a:r>
              <a:rPr lang="en-US" baseline="0" dirty="0" smtClean="0">
                <a:latin typeface="Arial" panose="020B0604020202020204" pitchFamily="34" charset="0"/>
                <a:cs typeface="Arial" panose="020B0604020202020204" pitchFamily="34" charset="0"/>
              </a:rPr>
              <a:t> will </a:t>
            </a:r>
            <a:r>
              <a:rPr lang="en-US" dirty="0" smtClean="0">
                <a:latin typeface="Arial" panose="020B0604020202020204" pitchFamily="34" charset="0"/>
                <a:cs typeface="Arial" panose="020B0604020202020204" pitchFamily="34" charset="0"/>
              </a:rPr>
              <a:t>provide</a:t>
            </a:r>
            <a:r>
              <a:rPr lang="en-US" baseline="0" dirty="0" smtClean="0">
                <a:latin typeface="Arial" panose="020B0604020202020204" pitchFamily="34" charset="0"/>
                <a:cs typeface="Arial" panose="020B0604020202020204" pitchFamily="34" charset="0"/>
              </a:rPr>
              <a:t> for </a:t>
            </a:r>
            <a:r>
              <a:rPr lang="en-US" dirty="0" smtClean="0">
                <a:latin typeface="Arial" panose="020B0604020202020204" pitchFamily="34" charset="0"/>
                <a:cs typeface="Arial" panose="020B0604020202020204" pitchFamily="34" charset="0"/>
              </a:rPr>
              <a:t>multiple public benefits. </a:t>
            </a:r>
          </a:p>
          <a:p>
            <a:pPr marL="0" lvl="1" defTabSz="933172">
              <a:defRPr/>
            </a:pPr>
            <a:endParaRPr lang="en-US" dirty="0" smtClean="0">
              <a:latin typeface="Arial" panose="020B0604020202020204" pitchFamily="34" charset="0"/>
              <a:cs typeface="Arial" panose="020B0604020202020204" pitchFamily="34" charset="0"/>
            </a:endParaRPr>
          </a:p>
          <a:p>
            <a:pPr marL="0" lvl="1" defTabSz="933172">
              <a:defRPr/>
            </a:pPr>
            <a:r>
              <a:rPr lang="en-US" dirty="0" smtClean="0">
                <a:latin typeface="Arial" panose="020B0604020202020204" pitchFamily="34" charset="0"/>
                <a:cs typeface="Arial" panose="020B0604020202020204" pitchFamily="34" charset="0"/>
              </a:rPr>
              <a:t>In light of the</a:t>
            </a:r>
            <a:r>
              <a:rPr lang="en-US" baseline="0" dirty="0" smtClean="0">
                <a:latin typeface="Arial" panose="020B0604020202020204" pitchFamily="34" charset="0"/>
                <a:cs typeface="Arial" panose="020B0604020202020204" pitchFamily="34" charset="0"/>
              </a:rPr>
              <a:t> severe housing affordability crisis, the CPA removes barriers to providing affordable homes and provides additional rental opportunities </a:t>
            </a:r>
            <a:r>
              <a:rPr lang="en-US" dirty="0" smtClean="0">
                <a:latin typeface="Arial" panose="020B0604020202020204" pitchFamily="34" charset="0"/>
                <a:cs typeface="Arial" panose="020B0604020202020204" pitchFamily="34" charset="0"/>
              </a:rPr>
              <a:t>near transit, shopping, and employment.</a:t>
            </a:r>
          </a:p>
          <a:p>
            <a:pPr marL="0" lvl="1" defTabSz="933172">
              <a:defRPr/>
            </a:pPr>
            <a:endParaRPr lang="en-US" dirty="0" smtClean="0">
              <a:latin typeface="Arial" panose="020B0604020202020204" pitchFamily="34" charset="0"/>
              <a:cs typeface="Arial" panose="020B0604020202020204" pitchFamily="34" charset="0"/>
            </a:endParaRPr>
          </a:p>
          <a:p>
            <a:pPr marL="0" lvl="1" defTabSz="933172">
              <a:defRPr/>
            </a:pPr>
            <a:r>
              <a:rPr lang="en-US" dirty="0" smtClean="0">
                <a:latin typeface="Arial" panose="020B0604020202020204" pitchFamily="34" charset="0"/>
                <a:cs typeface="Arial" panose="020B0604020202020204" pitchFamily="34" charset="0"/>
              </a:rPr>
              <a:t>People that may benefit from this include: middle income families, people who are developmentally disabled (autism, Down Syndrome cerebral palsy, and epilepsy), and seniors </a:t>
            </a:r>
          </a:p>
          <a:p>
            <a:endParaRPr lang="en-US" dirty="0" smtClean="0">
              <a:latin typeface="Arial" panose="020B0604020202020204" pitchFamily="34" charset="0"/>
              <a:cs typeface="Arial" panose="020B0604020202020204" pitchFamily="34" charset="0"/>
            </a:endParaRPr>
          </a:p>
          <a:p>
            <a:r>
              <a:rPr lang="en-US" altLang="en-US" baseline="0" dirty="0" smtClean="0">
                <a:latin typeface="Arial" panose="020B0604020202020204" pitchFamily="34" charset="0"/>
                <a:cs typeface="Arial" panose="020B0604020202020204" pitchFamily="34" charset="0"/>
              </a:rPr>
              <a:t>Future affordable housing </a:t>
            </a:r>
            <a:r>
              <a:rPr lang="en-US" altLang="en-US" dirty="0" smtClean="0">
                <a:latin typeface="Arial" panose="020B0604020202020204" pitchFamily="34" charset="0"/>
                <a:cs typeface="Arial" panose="020B0604020202020204" pitchFamily="34" charset="0"/>
              </a:rPr>
              <a:t>may also </a:t>
            </a:r>
            <a:r>
              <a:rPr lang="en-US" altLang="en-US" dirty="0">
                <a:latin typeface="Arial" panose="020B0604020202020204" pitchFamily="34" charset="0"/>
                <a:cs typeface="Arial" panose="020B0604020202020204" pitchFamily="34" charset="0"/>
              </a:rPr>
              <a:t>include community services and gathering spaces for seniors and the </a:t>
            </a:r>
            <a:r>
              <a:rPr lang="en-US" altLang="en-US" dirty="0" smtClean="0">
                <a:latin typeface="Arial" panose="020B0604020202020204" pitchFamily="34" charset="0"/>
                <a:cs typeface="Arial" panose="020B0604020202020204" pitchFamily="34" charset="0"/>
              </a:rPr>
              <a:t>public</a:t>
            </a:r>
          </a:p>
          <a:p>
            <a:endParaRPr lang="en-US" altLang="en-US" dirty="0" smtClean="0">
              <a:latin typeface="Arial" panose="020B0604020202020204" pitchFamily="34" charset="0"/>
              <a:cs typeface="Arial" panose="020B0604020202020204" pitchFamily="34" charset="0"/>
            </a:endParaRPr>
          </a:p>
          <a:p>
            <a:r>
              <a:rPr lang="en-US" altLang="en-US" u="sng" dirty="0" smtClean="0">
                <a:latin typeface="Arial" panose="020B0604020202020204" pitchFamily="34" charset="0"/>
                <a:cs typeface="Arial" panose="020B0604020202020204" pitchFamily="34" charset="0"/>
              </a:rPr>
              <a:t>If</a:t>
            </a:r>
            <a:r>
              <a:rPr lang="en-US" altLang="en-US" u="sng" baseline="0" dirty="0" smtClean="0">
                <a:latin typeface="Arial" panose="020B0604020202020204" pitchFamily="34" charset="0"/>
                <a:cs typeface="Arial" panose="020B0604020202020204" pitchFamily="34" charset="0"/>
              </a:rPr>
              <a:t> approved</a:t>
            </a:r>
            <a:r>
              <a:rPr lang="en-US" altLang="en-US" baseline="0" dirty="0" smtClean="0">
                <a:latin typeface="Arial" panose="020B0604020202020204" pitchFamily="34" charset="0"/>
                <a:cs typeface="Arial" panose="020B0604020202020204" pitchFamily="34" charset="0"/>
              </a:rPr>
              <a:t> the County will work with the community and City staff to identify enhanced streetscapes and improvements around the site. </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Finally, </a:t>
            </a:r>
            <a:r>
              <a:rPr lang="en-US" altLang="en-US" dirty="0">
                <a:latin typeface="Arial" panose="020B0604020202020204" pitchFamily="34" charset="0"/>
                <a:cs typeface="Arial" panose="020B0604020202020204" pitchFamily="34" charset="0"/>
              </a:rPr>
              <a:t>the </a:t>
            </a:r>
            <a:r>
              <a:rPr lang="en-US" altLang="en-US" dirty="0" smtClean="0">
                <a:latin typeface="Arial" panose="020B0604020202020204" pitchFamily="34" charset="0"/>
                <a:cs typeface="Arial" panose="020B0604020202020204" pitchFamily="34" charset="0"/>
              </a:rPr>
              <a:t>CPA would help the</a:t>
            </a:r>
            <a:r>
              <a:rPr lang="en-US" altLang="en-US" baseline="0" dirty="0" smtClean="0">
                <a:latin typeface="Arial" panose="020B0604020202020204" pitchFamily="34" charset="0"/>
                <a:cs typeface="Arial" panose="020B0604020202020204" pitchFamily="34" charset="0"/>
              </a:rPr>
              <a:t> City meet it’s</a:t>
            </a:r>
            <a:r>
              <a:rPr lang="en-US" altLang="en-US" dirty="0" smtClean="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broader </a:t>
            </a:r>
            <a:r>
              <a:rPr lang="en-US" altLang="en-US" dirty="0" smtClean="0">
                <a:latin typeface="Arial" panose="020B0604020202020204" pitchFamily="34" charset="0"/>
                <a:cs typeface="Arial" panose="020B0604020202020204" pitchFamily="34" charset="0"/>
              </a:rPr>
              <a:t>affordable </a:t>
            </a:r>
            <a:r>
              <a:rPr lang="en-US" altLang="en-US" dirty="0">
                <a:latin typeface="Arial" panose="020B0604020202020204" pitchFamily="34" charset="0"/>
                <a:cs typeface="Arial" panose="020B0604020202020204" pitchFamily="34" charset="0"/>
              </a:rPr>
              <a:t>housing and climate action plan </a:t>
            </a:r>
            <a:r>
              <a:rPr lang="en-US" altLang="en-US" dirty="0" smtClean="0">
                <a:latin typeface="Arial" panose="020B0604020202020204" pitchFamily="34" charset="0"/>
                <a:cs typeface="Arial" panose="020B0604020202020204" pitchFamily="34" charset="0"/>
              </a:rPr>
              <a:t>goals.</a:t>
            </a:r>
            <a:endParaRPr lang="en-US" alt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9671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172">
              <a:defRPr/>
            </a:pPr>
            <a:r>
              <a:rPr lang="en-US" altLang="en-US" dirty="0" smtClean="0">
                <a:latin typeface="Arial" charset="0"/>
              </a:rPr>
              <a:t>The third criterion is whether</a:t>
            </a:r>
            <a:r>
              <a:rPr lang="en-US" altLang="en-US" baseline="0" dirty="0" smtClean="0">
                <a:latin typeface="Arial" charset="0"/>
              </a:rPr>
              <a:t> public facilities are available or will be addressed as part of the project.</a:t>
            </a:r>
          </a:p>
          <a:p>
            <a:pPr defTabSz="933172">
              <a:defRPr/>
            </a:pPr>
            <a:endParaRPr lang="en-US" altLang="en-US" baseline="0" dirty="0" smtClean="0">
              <a:latin typeface="Arial" charset="0"/>
            </a:endParaRPr>
          </a:p>
          <a:p>
            <a:pPr defTabSz="933172">
              <a:defRPr/>
            </a:pPr>
            <a:r>
              <a:rPr lang="en-US" altLang="en-US" baseline="0" dirty="0" smtClean="0">
                <a:latin typeface="Arial" charset="0"/>
              </a:rPr>
              <a:t>The site has been developed with a variety of uses since 1961 and is served by public facilities. The EIR will analyze the proposal’s impact on all services and facilities and the developer would be required to provide fees and upgraded facilities consistent with City standards.  </a:t>
            </a:r>
            <a:endParaRPr lang="en-US" altLang="en-US" dirty="0" smtClean="0">
              <a:latin typeface="Arial" charset="0"/>
            </a:endParaRPr>
          </a:p>
        </p:txBody>
      </p:sp>
    </p:spTree>
    <p:extLst>
      <p:ext uri="{BB962C8B-B14F-4D97-AF65-F5344CB8AC3E}">
        <p14:creationId xmlns:p14="http://schemas.microsoft.com/office/powerpoint/2010/main" val="68415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a:xfrm>
            <a:off x="1184275" y="698500"/>
            <a:ext cx="4654550" cy="34909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With your agreement</a:t>
            </a:r>
            <a:r>
              <a:rPr lang="en-US" altLang="en-US" baseline="0" dirty="0" smtClean="0">
                <a:latin typeface="Arial" charset="0"/>
              </a:rPr>
              <a:t> that the Project meets the Initiation Criteria – we will continue the multi-year CPA and EIR process. The </a:t>
            </a:r>
            <a:r>
              <a:rPr lang="en-US" altLang="en-US" dirty="0" smtClean="0">
                <a:latin typeface="Arial" charset="0"/>
              </a:rPr>
              <a:t>process began in earnest with the City when we submitted the Initiation Application in August. Since that time, we have held five meetings with the community. From these meetings we have heard concerns regarding density, land use compatibility, traffic, parking and availability of public facilities.  We have collected these comments and if we are allowed to move forward, the comments will be used to help inform the CPA and the associated EIR. </a:t>
            </a:r>
          </a:p>
          <a:p>
            <a:endParaRPr lang="en-US" altLang="en-US" dirty="0" smtClean="0">
              <a:latin typeface="Arial" charset="0"/>
            </a:endParaRPr>
          </a:p>
          <a:p>
            <a:r>
              <a:rPr lang="en-US" altLang="en-US" dirty="0" smtClean="0">
                <a:latin typeface="Arial" charset="0"/>
              </a:rPr>
              <a:t>As the County begins work on the CPA and EIR in 2019, technical studies will commence and community outreach</a:t>
            </a:r>
            <a:r>
              <a:rPr lang="en-US" altLang="en-US" baseline="0" dirty="0" smtClean="0">
                <a:latin typeface="Arial" charset="0"/>
              </a:rPr>
              <a:t> w</a:t>
            </a:r>
            <a:r>
              <a:rPr lang="en-US" altLang="en-US" dirty="0" smtClean="0">
                <a:latin typeface="Arial" charset="0"/>
              </a:rPr>
              <a:t>ill</a:t>
            </a:r>
            <a:r>
              <a:rPr lang="en-US" altLang="en-US" baseline="0" dirty="0" smtClean="0">
                <a:latin typeface="Arial" charset="0"/>
              </a:rPr>
              <a:t> increase.  </a:t>
            </a:r>
            <a:r>
              <a:rPr lang="en-US" altLang="en-US" u="sng" baseline="0" dirty="0" smtClean="0">
                <a:latin typeface="Arial" charset="0"/>
              </a:rPr>
              <a:t>During this time, we will work with the City and the community to develop the content of both the CPA and the EIR.  </a:t>
            </a:r>
          </a:p>
          <a:p>
            <a:endParaRPr lang="en-US" altLang="en-US" dirty="0" smtClean="0">
              <a:latin typeface="Arial" charset="0"/>
            </a:endParaRPr>
          </a:p>
          <a:p>
            <a:r>
              <a:rPr lang="en-US" altLang="en-US" dirty="0" smtClean="0">
                <a:latin typeface="Arial" charset="0"/>
              </a:rPr>
              <a:t>The CPA and EIR are targeted for release next Summer - with the City Council and County considering the documents in the Fall. Developer application and construction activities are expected to occur in 2020 through 2023. </a:t>
            </a:r>
            <a:endParaRPr lang="en-US" dirty="0"/>
          </a:p>
        </p:txBody>
      </p:sp>
    </p:spTree>
    <p:extLst>
      <p:ext uri="{BB962C8B-B14F-4D97-AF65-F5344CB8AC3E}">
        <p14:creationId xmlns:p14="http://schemas.microsoft.com/office/powerpoint/2010/main" val="335706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345848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1949680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403459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383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40093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2031919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3117081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24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316524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4823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defRPr/>
            </a:pPr>
            <a:fld id="{93170F6E-8259-4D97-A345-2443BCB04FFF}" type="slidenum">
              <a:rPr lang="en-US" altLang="en-US" smtClean="0">
                <a:solidFill>
                  <a:srgbClr val="FFFFFF"/>
                </a:solidFill>
                <a:latin typeface="Arial" charset="0"/>
                <a:sym typeface="Arial" charset="0"/>
              </a:rPr>
              <a:pPr fontAlgn="base">
                <a:spcBef>
                  <a:spcPct val="0"/>
                </a:spcBef>
                <a:spcAft>
                  <a:spcPct val="0"/>
                </a:spcAft>
                <a:defRPr/>
              </a:pPr>
              <a:t>‹#›</a:t>
            </a:fld>
            <a:endParaRPr lang="en-US" altLang="en-US">
              <a:solidFill>
                <a:srgbClr val="FFFFFF"/>
              </a:solidFill>
              <a:latin typeface="Arial" charset="0"/>
              <a:sym typeface="Arial" charset="0"/>
            </a:endParaRPr>
          </a:p>
        </p:txBody>
      </p:sp>
    </p:spTree>
    <p:extLst>
      <p:ext uri="{BB962C8B-B14F-4D97-AF65-F5344CB8AC3E}">
        <p14:creationId xmlns:p14="http://schemas.microsoft.com/office/powerpoint/2010/main" val="1703212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5000" r="-25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90600"/>
            <a:ext cx="8229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xmlns="" id="{DE306C3A-5AC2-2044-8B38-1DE979DD1876}"/>
              </a:ext>
            </a:extLst>
          </p:cNvPr>
          <p:cNvSpPr/>
          <p:nvPr userDrawn="1"/>
        </p:nvSpPr>
        <p:spPr>
          <a:xfrm>
            <a:off x="-47708" y="-76200"/>
            <a:ext cx="9296400" cy="87779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C0F41ACF-75C5-1B4E-9C4D-6968B291E86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157" y="76199"/>
            <a:ext cx="666757" cy="666757"/>
          </a:xfrm>
          <a:prstGeom prst="rect">
            <a:avLst/>
          </a:prstGeom>
        </p:spPr>
      </p:pic>
      <p:sp>
        <p:nvSpPr>
          <p:cNvPr id="2" name="Title Placeholder 1"/>
          <p:cNvSpPr>
            <a:spLocks noGrp="1"/>
          </p:cNvSpPr>
          <p:nvPr>
            <p:ph type="title"/>
          </p:nvPr>
        </p:nvSpPr>
        <p:spPr>
          <a:xfrm>
            <a:off x="1222514" y="76200"/>
            <a:ext cx="7464286" cy="5905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822824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xmlns="" id="{810906AA-C2A1-BC42-8F8C-9A44132B0F35}"/>
              </a:ext>
            </a:extLst>
          </p:cNvPr>
          <p:cNvGrpSpPr/>
          <p:nvPr/>
        </p:nvGrpSpPr>
        <p:grpSpPr>
          <a:xfrm>
            <a:off x="0" y="5378857"/>
            <a:ext cx="9144000" cy="1479143"/>
            <a:chOff x="-76200" y="5404257"/>
            <a:chExt cx="9220200" cy="1479143"/>
          </a:xfrm>
        </p:grpSpPr>
        <p:pic>
          <p:nvPicPr>
            <p:cNvPr id="71" name="Picture 70" descr="Skyline Alternative 042618-01">
              <a:extLst>
                <a:ext uri="{FF2B5EF4-FFF2-40B4-BE49-F238E27FC236}">
                  <a16:creationId xmlns:a16="http://schemas.microsoft.com/office/drawing/2014/main" xmlns="" id="{B3063D29-60FA-3E43-8352-A2443C8283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72" name="Rectangle 71">
              <a:extLst>
                <a:ext uri="{FF2B5EF4-FFF2-40B4-BE49-F238E27FC236}">
                  <a16:creationId xmlns:a16="http://schemas.microsoft.com/office/drawing/2014/main" xmlns="" id="{80657605-D70E-2F43-B108-8763B6801157}"/>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nvSpPr>
        <p:spPr>
          <a:xfrm>
            <a:off x="457200" y="1166019"/>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smtClean="0"/>
              <a:t>City of San Diego </a:t>
            </a:r>
          </a:p>
          <a:p>
            <a:pPr marL="0" indent="0" algn="ctr">
              <a:buNone/>
            </a:pPr>
            <a:r>
              <a:rPr lang="en-US" b="1" dirty="0" smtClean="0"/>
              <a:t>Planning Commission Hearing</a:t>
            </a:r>
          </a:p>
          <a:p>
            <a:pPr marL="0" indent="0" algn="ctr">
              <a:buNone/>
            </a:pPr>
            <a:endParaRPr lang="en-US" dirty="0"/>
          </a:p>
          <a:p>
            <a:pPr marL="0" indent="0" algn="ctr">
              <a:buNone/>
            </a:pPr>
            <a:r>
              <a:rPr lang="en-US" dirty="0" smtClean="0"/>
              <a:t>December 6, 2018</a:t>
            </a:r>
            <a:endParaRPr lang="en-US" dirty="0"/>
          </a:p>
          <a:p>
            <a:pPr marL="0" indent="0" algn="ctr">
              <a:buNone/>
            </a:pPr>
            <a:endParaRPr lang="en-US" dirty="0" smtClean="0"/>
          </a:p>
          <a:p>
            <a:pPr marL="0" indent="0" algn="ctr">
              <a:buNone/>
            </a:pPr>
            <a:r>
              <a:rPr lang="en-US" dirty="0" smtClean="0"/>
              <a:t>County of San Diego</a:t>
            </a:r>
          </a:p>
          <a:p>
            <a:pPr marL="0" indent="0" algn="ctr">
              <a:buNone/>
            </a:pPr>
            <a:r>
              <a:rPr lang="en-US" dirty="0" smtClean="0"/>
              <a:t>Mt. Etna CPA Request</a:t>
            </a:r>
            <a:endParaRPr lang="en-US" dirty="0"/>
          </a:p>
        </p:txBody>
      </p:sp>
    </p:spTree>
    <p:extLst>
      <p:ext uri="{BB962C8B-B14F-4D97-AF65-F5344CB8AC3E}">
        <p14:creationId xmlns:p14="http://schemas.microsoft.com/office/powerpoint/2010/main" val="1448220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AB7EBB-F8C6-4940-BCAF-13CE459FCEAB}"/>
              </a:ext>
            </a:extLst>
          </p:cNvPr>
          <p:cNvSpPr>
            <a:spLocks noGrp="1"/>
          </p:cNvSpPr>
          <p:nvPr>
            <p:ph type="title"/>
          </p:nvPr>
        </p:nvSpPr>
        <p:spPr/>
        <p:txBody>
          <a:bodyPr>
            <a:normAutofit/>
          </a:bodyPr>
          <a:lstStyle/>
          <a:p>
            <a:pPr algn="l"/>
            <a:r>
              <a:rPr lang="en-US" altLang="en-US" sz="3200" dirty="0" smtClean="0"/>
              <a:t>Addressing Community Concerns</a:t>
            </a:r>
            <a:endParaRPr lang="en-US" sz="3200" dirty="0"/>
          </a:p>
        </p:txBody>
      </p:sp>
      <p:sp>
        <p:nvSpPr>
          <p:cNvPr id="73" name="Rectangle 72">
            <a:extLst>
              <a:ext uri="{FF2B5EF4-FFF2-40B4-BE49-F238E27FC236}">
                <a16:creationId xmlns:a16="http://schemas.microsoft.com/office/drawing/2014/main" xmlns="" id="{A4EC5A5E-DFF4-7349-8571-3CB64BD09002}"/>
              </a:ext>
            </a:extLst>
          </p:cNvPr>
          <p:cNvSpPr/>
          <p:nvPr/>
        </p:nvSpPr>
        <p:spPr>
          <a:xfrm>
            <a:off x="0" y="6781800"/>
            <a:ext cx="91440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457200" y="1417637"/>
            <a:ext cx="8229600" cy="4525963"/>
          </a:xfrm>
        </p:spPr>
        <p:txBody>
          <a:bodyPr>
            <a:normAutofit/>
          </a:bodyPr>
          <a:lstStyle/>
          <a:p>
            <a:pPr>
              <a:buFont typeface="Wingdings" panose="05000000000000000000" pitchFamily="2" charset="2"/>
              <a:buChar char="q"/>
            </a:pPr>
            <a:r>
              <a:rPr lang="en-US" sz="2800" dirty="0" smtClean="0"/>
              <a:t>Traffic and Circulation</a:t>
            </a:r>
            <a:endParaRPr lang="en-US" dirty="0"/>
          </a:p>
          <a:p>
            <a:pPr>
              <a:buFont typeface="Wingdings" panose="05000000000000000000" pitchFamily="2" charset="2"/>
              <a:buChar char="q"/>
            </a:pPr>
            <a:r>
              <a:rPr lang="en-US" sz="2800" dirty="0" smtClean="0"/>
              <a:t>Parking</a:t>
            </a:r>
          </a:p>
          <a:p>
            <a:pPr marL="457200" lvl="1" indent="0">
              <a:buNone/>
            </a:pPr>
            <a:endParaRPr lang="en-US" i="1" dirty="0" smtClean="0"/>
          </a:p>
          <a:p>
            <a:pPr marL="457200" lvl="1" indent="0">
              <a:buNone/>
            </a:pPr>
            <a:endParaRPr lang="en-US" i="1" dirty="0"/>
          </a:p>
          <a:p>
            <a:pPr marL="457200" lvl="1" indent="0">
              <a:buNone/>
            </a:pPr>
            <a:endParaRPr lang="en-US" dirty="0"/>
          </a:p>
        </p:txBody>
      </p:sp>
      <p:sp>
        <p:nvSpPr>
          <p:cNvPr id="8" name="Content Placeholder 2"/>
          <p:cNvSpPr txBox="1">
            <a:spLocks/>
          </p:cNvSpPr>
          <p:nvPr/>
        </p:nvSpPr>
        <p:spPr>
          <a:xfrm>
            <a:off x="457200" y="2438399"/>
            <a:ext cx="8229600" cy="33149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2800" dirty="0" smtClean="0"/>
              <a:t>Density, Compatibility, and Height </a:t>
            </a:r>
            <a:endParaRPr lang="en-US" sz="1900" i="1" dirty="0" smtClean="0"/>
          </a:p>
          <a:p>
            <a:pPr>
              <a:buFont typeface="Wingdings" panose="05000000000000000000" pitchFamily="2" charset="2"/>
              <a:buChar char="q"/>
            </a:pPr>
            <a:r>
              <a:rPr lang="en-US" sz="2800" dirty="0" smtClean="0"/>
              <a:t>Infrastructure, Public Services and Facilities (e.g. schools, law enforcement, fire, water, etc.)  </a:t>
            </a:r>
            <a:endParaRPr lang="en-US" sz="1900" i="1" dirty="0" smtClean="0"/>
          </a:p>
          <a:p>
            <a:pPr>
              <a:buFont typeface="Wingdings" panose="05000000000000000000" pitchFamily="2" charset="2"/>
              <a:buChar char="q"/>
            </a:pPr>
            <a:r>
              <a:rPr lang="en-US" sz="2800" dirty="0" smtClean="0"/>
              <a:t>Public Input</a:t>
            </a:r>
          </a:p>
          <a:p>
            <a:pPr lvl="1">
              <a:buFont typeface="Wingdings" panose="05000000000000000000" pitchFamily="2" charset="2"/>
              <a:buChar char="ü"/>
            </a:pPr>
            <a:endParaRPr lang="en-US" i="1" dirty="0" smtClean="0"/>
          </a:p>
          <a:p>
            <a:pPr marL="457200" lvl="1" indent="0">
              <a:buFont typeface="Arial" panose="020B0604020202020204" pitchFamily="34" charset="0"/>
              <a:buNone/>
            </a:pPr>
            <a:endParaRPr lang="en-US" sz="2400" dirty="0"/>
          </a:p>
        </p:txBody>
      </p:sp>
      <p:grpSp>
        <p:nvGrpSpPr>
          <p:cNvPr id="11" name="Group 10">
            <a:extLst>
              <a:ext uri="{FF2B5EF4-FFF2-40B4-BE49-F238E27FC236}">
                <a16:creationId xmlns:a16="http://schemas.microsoft.com/office/drawing/2014/main" xmlns="" id="{D59E4095-C8EA-F249-887C-CAD70C0A6632}"/>
              </a:ext>
            </a:extLst>
          </p:cNvPr>
          <p:cNvGrpSpPr/>
          <p:nvPr/>
        </p:nvGrpSpPr>
        <p:grpSpPr>
          <a:xfrm>
            <a:off x="0" y="5404257"/>
            <a:ext cx="9144000" cy="1479143"/>
            <a:chOff x="-76200" y="5404257"/>
            <a:chExt cx="9220200" cy="1479143"/>
          </a:xfrm>
        </p:grpSpPr>
        <p:pic>
          <p:nvPicPr>
            <p:cNvPr id="12" name="Picture 11" descr="Skyline Alternative 042618-01">
              <a:extLst>
                <a:ext uri="{FF2B5EF4-FFF2-40B4-BE49-F238E27FC236}">
                  <a16:creationId xmlns:a16="http://schemas.microsoft.com/office/drawing/2014/main" xmlns="" id="{F6FD67E2-EDE9-334D-8978-C0D3E28C42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13" name="Rectangle 12">
              <a:extLst>
                <a:ext uri="{FF2B5EF4-FFF2-40B4-BE49-F238E27FC236}">
                  <a16:creationId xmlns:a16="http://schemas.microsoft.com/office/drawing/2014/main" xmlns="" id="{521584AC-0D69-6243-A551-841A9062478F}"/>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4018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xmlns="" id="{810906AA-C2A1-BC42-8F8C-9A44132B0F35}"/>
              </a:ext>
            </a:extLst>
          </p:cNvPr>
          <p:cNvGrpSpPr/>
          <p:nvPr/>
        </p:nvGrpSpPr>
        <p:grpSpPr>
          <a:xfrm>
            <a:off x="0" y="5404257"/>
            <a:ext cx="9144000" cy="1479143"/>
            <a:chOff x="-76200" y="5404257"/>
            <a:chExt cx="9220200" cy="1479143"/>
          </a:xfrm>
        </p:grpSpPr>
        <p:pic>
          <p:nvPicPr>
            <p:cNvPr id="71" name="Picture 70" descr="Skyline Alternative 042618-01">
              <a:extLst>
                <a:ext uri="{FF2B5EF4-FFF2-40B4-BE49-F238E27FC236}">
                  <a16:creationId xmlns:a16="http://schemas.microsoft.com/office/drawing/2014/main" xmlns="" id="{B3063D29-60FA-3E43-8352-A2443C8283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72" name="Rectangle 71">
              <a:extLst>
                <a:ext uri="{FF2B5EF4-FFF2-40B4-BE49-F238E27FC236}">
                  <a16:creationId xmlns:a16="http://schemas.microsoft.com/office/drawing/2014/main" xmlns="" id="{80657605-D70E-2F43-B108-8763B6801157}"/>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nvSpPr>
        <p:spPr>
          <a:xfrm>
            <a:off x="457200" y="1166019"/>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smtClean="0"/>
              <a:t>City of San Diego </a:t>
            </a:r>
          </a:p>
          <a:p>
            <a:pPr marL="0" indent="0" algn="ctr">
              <a:buNone/>
            </a:pPr>
            <a:r>
              <a:rPr lang="en-US" b="1" dirty="0" smtClean="0"/>
              <a:t>Planning Commission Hearing</a:t>
            </a:r>
          </a:p>
          <a:p>
            <a:pPr marL="0" indent="0" algn="ctr">
              <a:buNone/>
            </a:pPr>
            <a:endParaRPr lang="en-US" dirty="0"/>
          </a:p>
          <a:p>
            <a:pPr marL="0" indent="0" algn="ctr">
              <a:buNone/>
            </a:pPr>
            <a:r>
              <a:rPr lang="en-US" dirty="0" smtClean="0"/>
              <a:t>December 6, 2018</a:t>
            </a:r>
            <a:endParaRPr lang="en-US" dirty="0"/>
          </a:p>
          <a:p>
            <a:pPr marL="0" indent="0" algn="ctr">
              <a:buNone/>
            </a:pPr>
            <a:endParaRPr lang="en-US" dirty="0" smtClean="0"/>
          </a:p>
          <a:p>
            <a:pPr marL="0" indent="0" algn="ctr">
              <a:buNone/>
            </a:pPr>
            <a:r>
              <a:rPr lang="en-US" dirty="0" smtClean="0"/>
              <a:t>County of San Diego</a:t>
            </a:r>
            <a:endParaRPr lang="en-US" dirty="0"/>
          </a:p>
        </p:txBody>
      </p:sp>
    </p:spTree>
    <p:extLst>
      <p:ext uri="{BB962C8B-B14F-4D97-AF65-F5344CB8AC3E}">
        <p14:creationId xmlns:p14="http://schemas.microsoft.com/office/powerpoint/2010/main" val="3610025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0400" y="-74632"/>
            <a:ext cx="4495800" cy="693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2">
            <a:extLst>
              <a:ext uri="{FF2B5EF4-FFF2-40B4-BE49-F238E27FC236}">
                <a16:creationId xmlns:a16="http://schemas.microsoft.com/office/drawing/2014/main" xmlns="" id="{08AB7EBB-F8C6-4940-BCAF-13CE459FCEAB}"/>
              </a:ext>
            </a:extLst>
          </p:cNvPr>
          <p:cNvSpPr>
            <a:spLocks noGrp="1"/>
          </p:cNvSpPr>
          <p:nvPr>
            <p:ph type="title"/>
          </p:nvPr>
        </p:nvSpPr>
        <p:spPr>
          <a:xfrm>
            <a:off x="1222514" y="76200"/>
            <a:ext cx="7464286" cy="590557"/>
          </a:xfrm>
        </p:spPr>
        <p:txBody>
          <a:bodyPr>
            <a:normAutofit/>
          </a:bodyPr>
          <a:lstStyle/>
          <a:p>
            <a:pPr algn="l"/>
            <a:r>
              <a:rPr lang="en-US" altLang="en-US" sz="3200" dirty="0" smtClean="0"/>
              <a:t>TPA</a:t>
            </a:r>
            <a:endParaRPr lang="en-US" sz="3200" dirty="0"/>
          </a:p>
        </p:txBody>
      </p:sp>
    </p:spTree>
    <p:extLst>
      <p:ext uri="{BB962C8B-B14F-4D97-AF65-F5344CB8AC3E}">
        <p14:creationId xmlns:p14="http://schemas.microsoft.com/office/powerpoint/2010/main" val="4139105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1505858" y="1"/>
            <a:ext cx="7056060" cy="914399"/>
          </a:xfrm>
        </p:spPr>
        <p:txBody>
          <a:bodyPr/>
          <a:lstStyle/>
          <a:p>
            <a:pPr algn="l"/>
            <a:r>
              <a:rPr lang="en-US" altLang="en-US" dirty="0" smtClean="0">
                <a:latin typeface="Arial" charset="0"/>
                <a:cs typeface="Arial" charset="0"/>
              </a:rPr>
              <a:t>Multifamily Buffer Strategy</a:t>
            </a:r>
          </a:p>
        </p:txBody>
      </p:sp>
      <p:sp>
        <p:nvSpPr>
          <p:cNvPr id="4" name="Slide Number Placeholder 3">
            <a:extLst>
              <a:ext uri="{FF2B5EF4-FFF2-40B4-BE49-F238E27FC236}"/>
            </a:extLst>
          </p:cNvPr>
          <p:cNvSpPr>
            <a:spLocks noGrp="1"/>
          </p:cNvSpPr>
          <p:nvPr>
            <p:ph type="sldNum" sz="quarter" idx="4294967295"/>
          </p:nvPr>
        </p:nvSpPr>
        <p:spPr>
          <a:xfrm>
            <a:off x="7464275" y="6423422"/>
            <a:ext cx="309940" cy="297656"/>
          </a:xfrm>
          <a:prstGeom prst="rect">
            <a:avLst/>
          </a:prstGeom>
        </p:spPr>
        <p:txBody>
          <a:bodyPr lIns="86493" tIns="43247" rIns="86493" bIns="43247"/>
          <a:lstStyle>
            <a:lvl1pPr>
              <a:defRPr sz="1800">
                <a:solidFill>
                  <a:srgbClr val="FFFFFF"/>
                </a:solidFill>
                <a:latin typeface="Arial" charset="0"/>
                <a:ea typeface="ヒラギノ角ゴ ProN W3" pitchFamily="68" charset="-128"/>
                <a:sym typeface="Arial" charset="0"/>
              </a:defRPr>
            </a:lvl1pPr>
            <a:lvl2pPr marL="702756" indent="-270291">
              <a:defRPr sz="1800">
                <a:solidFill>
                  <a:srgbClr val="FFFFFF"/>
                </a:solidFill>
                <a:latin typeface="Arial" charset="0"/>
                <a:ea typeface="ヒラギノ角ゴ ProN W3" pitchFamily="68" charset="-128"/>
                <a:sym typeface="Arial" charset="0"/>
              </a:defRPr>
            </a:lvl2pPr>
            <a:lvl3pPr marL="1081164" indent="-216233">
              <a:defRPr sz="1800">
                <a:solidFill>
                  <a:srgbClr val="FFFFFF"/>
                </a:solidFill>
                <a:latin typeface="Arial" charset="0"/>
                <a:ea typeface="ヒラギノ角ゴ ProN W3" pitchFamily="68" charset="-128"/>
                <a:sym typeface="Arial" charset="0"/>
              </a:defRPr>
            </a:lvl3pPr>
            <a:lvl4pPr marL="1513629" indent="-216233">
              <a:defRPr sz="1800">
                <a:solidFill>
                  <a:srgbClr val="FFFFFF"/>
                </a:solidFill>
                <a:latin typeface="Arial" charset="0"/>
                <a:ea typeface="ヒラギノ角ゴ ProN W3" pitchFamily="68" charset="-128"/>
                <a:sym typeface="Arial" charset="0"/>
              </a:defRPr>
            </a:lvl4pPr>
            <a:lvl5pPr marL="1946095" indent="-216233">
              <a:defRPr sz="1800">
                <a:solidFill>
                  <a:srgbClr val="FFFFFF"/>
                </a:solidFill>
                <a:latin typeface="Arial" charset="0"/>
                <a:ea typeface="ヒラギノ角ゴ ProN W3" pitchFamily="68" charset="-128"/>
                <a:sym typeface="Arial" charset="0"/>
              </a:defRPr>
            </a:lvl5pPr>
            <a:lvl6pPr marL="2378560"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6pPr>
            <a:lvl7pPr marL="2811026"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7pPr>
            <a:lvl8pPr marL="3243491"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8pPr>
            <a:lvl9pPr marL="3675957"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9pPr>
          </a:lstStyle>
          <a:p>
            <a:pPr>
              <a:defRPr/>
            </a:pPr>
            <a:fld id="{324371C6-0F2E-4378-8196-9E35BC811789}" type="slidenum">
              <a:rPr lang="en-US" altLang="en-US" sz="1400">
                <a:solidFill>
                  <a:schemeClr val="tx1"/>
                </a:solidFill>
              </a:rPr>
              <a:pPr>
                <a:defRPr/>
              </a:pPr>
              <a:t>13</a:t>
            </a:fld>
            <a:endParaRPr lang="en-US" altLang="en-US" sz="1400">
              <a:solidFill>
                <a:schemeClr val="tx1"/>
              </a:solidFill>
            </a:endParaRPr>
          </a:p>
        </p:txBody>
      </p:sp>
      <p:pic>
        <p:nvPicPr>
          <p:cNvPr id="10244" name="Picture 2" descr="\\ussdg1fp001.na.aecomnet.com\data\projects\_6057\60570934_CrimeLab_CPA\900-CAD-GIS\920 GIS\plot\pdf\Presentation\Presentation20181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120683"/>
            <a:ext cx="7543800" cy="557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003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noChangeArrowheads="1"/>
          </p:cNvSpPr>
          <p:nvPr>
            <p:ph idx="1"/>
          </p:nvPr>
        </p:nvSpPr>
        <p:spPr>
          <a:xfrm>
            <a:off x="195036" y="1428751"/>
            <a:ext cx="8501440" cy="5052715"/>
          </a:xfrm>
        </p:spPr>
        <p:txBody>
          <a:bodyPr/>
          <a:lstStyle/>
          <a:p>
            <a:r>
              <a:rPr lang="en-US" altLang="en-US" sz="2600" dirty="0"/>
              <a:t>Residential Objectives 1, 3, 4, and 5</a:t>
            </a:r>
          </a:p>
          <a:p>
            <a:pPr lvl="1">
              <a:buClr>
                <a:srgbClr val="FFC000"/>
              </a:buClr>
              <a:buSzPct val="100000"/>
              <a:buFont typeface="Wingdings" pitchFamily="2" charset="2"/>
              <a:buChar char="ü"/>
            </a:pPr>
            <a:r>
              <a:rPr lang="en-US" altLang="en-US" sz="2300" dirty="0"/>
              <a:t>1 - Diversity of housing options - </a:t>
            </a:r>
            <a:r>
              <a:rPr lang="en-US" altLang="en-US" sz="1800" dirty="0"/>
              <a:t>Provides for Residential High and affordable homes </a:t>
            </a:r>
          </a:p>
          <a:p>
            <a:pPr lvl="1">
              <a:buClr>
                <a:srgbClr val="FFC000"/>
              </a:buClr>
              <a:buSzPct val="100000"/>
              <a:buFont typeface="Wingdings" pitchFamily="2" charset="2"/>
              <a:buChar char="ü"/>
            </a:pPr>
            <a:r>
              <a:rPr lang="en-US" altLang="en-US" sz="2300" dirty="0"/>
              <a:t>3 - Development guidelines - </a:t>
            </a:r>
            <a:r>
              <a:rPr lang="en-US" altLang="en-US" sz="1800" dirty="0"/>
              <a:t>CPIOZ A design standards for streetscape and compatibility </a:t>
            </a:r>
          </a:p>
          <a:p>
            <a:pPr lvl="1">
              <a:buClr>
                <a:srgbClr val="FFC000"/>
              </a:buClr>
              <a:buSzPct val="100000"/>
              <a:buFont typeface="Wingdings" pitchFamily="2" charset="2"/>
              <a:buChar char="ü"/>
            </a:pPr>
            <a:r>
              <a:rPr lang="en-US" altLang="en-US" sz="2300" dirty="0"/>
              <a:t>4 - Higher density near commercial and transportation corridors  - </a:t>
            </a:r>
            <a:r>
              <a:rPr lang="en-US" altLang="en-US" sz="1800" dirty="0"/>
              <a:t>In Commercial Core, TPA, proximity to Genesee and Balboa </a:t>
            </a:r>
          </a:p>
          <a:p>
            <a:pPr lvl="1">
              <a:buClr>
                <a:srgbClr val="FFC000"/>
              </a:buClr>
              <a:buSzPct val="100000"/>
              <a:buFont typeface="Wingdings" pitchFamily="2" charset="2"/>
              <a:buChar char="ü"/>
            </a:pPr>
            <a:r>
              <a:rPr lang="en-US" altLang="en-US" sz="2300" dirty="0"/>
              <a:t>5 - Adequate off-street parking - </a:t>
            </a:r>
            <a:r>
              <a:rPr lang="en-US" altLang="en-US" sz="1800" dirty="0"/>
              <a:t>Low income, people who are developmentally disabled and seniors use fewer cars; on-site parking garage provided</a:t>
            </a:r>
            <a:endParaRPr lang="en-US" altLang="en-US" dirty="0" smtClean="0"/>
          </a:p>
        </p:txBody>
      </p:sp>
      <p:sp>
        <p:nvSpPr>
          <p:cNvPr id="4" name="Slide Number Placeholder 3">
            <a:extLst>
              <a:ext uri="{FF2B5EF4-FFF2-40B4-BE49-F238E27FC236}"/>
            </a:extLst>
          </p:cNvPr>
          <p:cNvSpPr>
            <a:spLocks noGrp="1"/>
          </p:cNvSpPr>
          <p:nvPr>
            <p:ph type="sldNum" sz="quarter" idx="4294967295"/>
          </p:nvPr>
        </p:nvSpPr>
        <p:spPr>
          <a:xfrm>
            <a:off x="7464275" y="6423422"/>
            <a:ext cx="309940" cy="297656"/>
          </a:xfrm>
          <a:prstGeom prst="rect">
            <a:avLst/>
          </a:prstGeom>
        </p:spPr>
        <p:txBody>
          <a:bodyPr lIns="86493" tIns="43247" rIns="86493" bIns="43247"/>
          <a:lstStyle>
            <a:lvl1pPr>
              <a:defRPr sz="1800">
                <a:solidFill>
                  <a:srgbClr val="FFFFFF"/>
                </a:solidFill>
                <a:latin typeface="Arial" charset="0"/>
                <a:ea typeface="ヒラギノ角ゴ ProN W3" pitchFamily="68" charset="-128"/>
                <a:sym typeface="Arial" charset="0"/>
              </a:defRPr>
            </a:lvl1pPr>
            <a:lvl2pPr marL="702756" indent="-270291">
              <a:defRPr sz="1800">
                <a:solidFill>
                  <a:srgbClr val="FFFFFF"/>
                </a:solidFill>
                <a:latin typeface="Arial" charset="0"/>
                <a:ea typeface="ヒラギノ角ゴ ProN W3" pitchFamily="68" charset="-128"/>
                <a:sym typeface="Arial" charset="0"/>
              </a:defRPr>
            </a:lvl2pPr>
            <a:lvl3pPr marL="1081164" indent="-216233">
              <a:defRPr sz="1800">
                <a:solidFill>
                  <a:srgbClr val="FFFFFF"/>
                </a:solidFill>
                <a:latin typeface="Arial" charset="0"/>
                <a:ea typeface="ヒラギノ角ゴ ProN W3" pitchFamily="68" charset="-128"/>
                <a:sym typeface="Arial" charset="0"/>
              </a:defRPr>
            </a:lvl3pPr>
            <a:lvl4pPr marL="1513629" indent="-216233">
              <a:defRPr sz="1800">
                <a:solidFill>
                  <a:srgbClr val="FFFFFF"/>
                </a:solidFill>
                <a:latin typeface="Arial" charset="0"/>
                <a:ea typeface="ヒラギノ角ゴ ProN W3" pitchFamily="68" charset="-128"/>
                <a:sym typeface="Arial" charset="0"/>
              </a:defRPr>
            </a:lvl4pPr>
            <a:lvl5pPr marL="1946095" indent="-216233">
              <a:defRPr sz="1800">
                <a:solidFill>
                  <a:srgbClr val="FFFFFF"/>
                </a:solidFill>
                <a:latin typeface="Arial" charset="0"/>
                <a:ea typeface="ヒラギノ角ゴ ProN W3" pitchFamily="68" charset="-128"/>
                <a:sym typeface="Arial" charset="0"/>
              </a:defRPr>
            </a:lvl5pPr>
            <a:lvl6pPr marL="2378560"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6pPr>
            <a:lvl7pPr marL="2811026"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7pPr>
            <a:lvl8pPr marL="3243491"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8pPr>
            <a:lvl9pPr marL="3675957"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9pPr>
          </a:lstStyle>
          <a:p>
            <a:pPr>
              <a:defRPr/>
            </a:pPr>
            <a:fld id="{21165147-9CC1-4BFA-931E-6A4E023BB3A5}" type="slidenum">
              <a:rPr lang="en-US" altLang="en-US" sz="1400">
                <a:solidFill>
                  <a:schemeClr val="tx1"/>
                </a:solidFill>
              </a:rPr>
              <a:pPr>
                <a:defRPr/>
              </a:pPr>
              <a:t>14</a:t>
            </a:fld>
            <a:endParaRPr lang="en-US" altLang="en-US" sz="1400">
              <a:solidFill>
                <a:schemeClr val="tx1"/>
              </a:solidFill>
            </a:endParaRPr>
          </a:p>
        </p:txBody>
      </p:sp>
      <p:sp>
        <p:nvSpPr>
          <p:cNvPr id="2" name="Title 1"/>
          <p:cNvSpPr>
            <a:spLocks noGrp="1"/>
          </p:cNvSpPr>
          <p:nvPr>
            <p:ph type="title"/>
          </p:nvPr>
        </p:nvSpPr>
        <p:spPr/>
        <p:txBody>
          <a:bodyPr>
            <a:normAutofit fontScale="90000"/>
          </a:bodyPr>
          <a:lstStyle/>
          <a:p>
            <a:r>
              <a:rPr lang="en-US" dirty="0" smtClean="0"/>
              <a:t>Residential </a:t>
            </a:r>
            <a:r>
              <a:rPr lang="en-US" dirty="0"/>
              <a:t>O</a:t>
            </a:r>
            <a:r>
              <a:rPr lang="en-US" dirty="0" smtClean="0"/>
              <a:t>bjectives</a:t>
            </a:r>
            <a:endParaRPr lang="en-US" dirty="0"/>
          </a:p>
        </p:txBody>
      </p:sp>
    </p:spTree>
    <p:extLst>
      <p:ext uri="{BB962C8B-B14F-4D97-AF65-F5344CB8AC3E}">
        <p14:creationId xmlns:p14="http://schemas.microsoft.com/office/powerpoint/2010/main" val="239616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a:xfrm>
            <a:off x="1356179" y="1"/>
            <a:ext cx="7787821" cy="914399"/>
          </a:xfrm>
        </p:spPr>
        <p:txBody>
          <a:bodyPr>
            <a:normAutofit/>
          </a:bodyPr>
          <a:lstStyle/>
          <a:p>
            <a:pPr algn="l"/>
            <a:r>
              <a:rPr lang="en-US" altLang="en-US" dirty="0" smtClean="0">
                <a:latin typeface="Arial" charset="0"/>
                <a:cs typeface="Arial" charset="0"/>
              </a:rPr>
              <a:t>Commercial Objectives </a:t>
            </a:r>
          </a:p>
        </p:txBody>
      </p:sp>
      <p:sp>
        <p:nvSpPr>
          <p:cNvPr id="12291" name="Content Placeholder 2"/>
          <p:cNvSpPr>
            <a:spLocks noGrp="1" noChangeArrowheads="1"/>
          </p:cNvSpPr>
          <p:nvPr>
            <p:ph idx="1"/>
          </p:nvPr>
        </p:nvSpPr>
        <p:spPr>
          <a:xfrm>
            <a:off x="229810" y="1357313"/>
            <a:ext cx="8628441" cy="5051227"/>
          </a:xfrm>
        </p:spPr>
        <p:txBody>
          <a:bodyPr/>
          <a:lstStyle/>
          <a:p>
            <a:r>
              <a:rPr lang="en-US" altLang="en-US" sz="2600" dirty="0"/>
              <a:t>Commercial Goals and Objectives </a:t>
            </a:r>
          </a:p>
          <a:p>
            <a:pPr lvl="1"/>
            <a:r>
              <a:rPr lang="en-US" altLang="en-US" sz="2300" dirty="0"/>
              <a:t>Goal – well designed and appropriately located commercial</a:t>
            </a:r>
          </a:p>
          <a:p>
            <a:pPr lvl="1"/>
            <a:r>
              <a:rPr lang="en-US" altLang="en-US" sz="2300" dirty="0"/>
              <a:t>1 – Unique theme, pedestrian, and bicycle amenities </a:t>
            </a:r>
          </a:p>
          <a:p>
            <a:pPr lvl="1"/>
            <a:r>
              <a:rPr lang="en-US" altLang="en-US" sz="2300" dirty="0"/>
              <a:t>2 – Adequate commercial facilities for residents </a:t>
            </a:r>
          </a:p>
          <a:p>
            <a:pPr lvl="1"/>
            <a:r>
              <a:rPr lang="en-US" altLang="en-US" sz="2300" dirty="0"/>
              <a:t>5 - Maintain commercial uses in neighborhood centers  </a:t>
            </a:r>
          </a:p>
          <a:p>
            <a:pPr lvl="2">
              <a:buClr>
                <a:srgbClr val="FFC000"/>
              </a:buClr>
              <a:buSzPct val="100000"/>
              <a:buFont typeface="Wingdings" pitchFamily="2" charset="2"/>
              <a:buChar char="ü"/>
            </a:pPr>
            <a:r>
              <a:rPr lang="en-US" altLang="en-US" sz="1800" dirty="0"/>
              <a:t>Community Core and CO-1-2 zone allow for affordable housing and multifamily development </a:t>
            </a:r>
            <a:r>
              <a:rPr lang="en-US" altLang="en-US" sz="1800" dirty="0" smtClean="0"/>
              <a:t>with an NDP</a:t>
            </a:r>
            <a:endParaRPr lang="en-US" altLang="en-US" sz="1800" dirty="0"/>
          </a:p>
          <a:p>
            <a:pPr lvl="2">
              <a:buClr>
                <a:srgbClr val="FFC000"/>
              </a:buClr>
              <a:buSzPct val="100000"/>
              <a:buFont typeface="Wingdings" pitchFamily="2" charset="2"/>
              <a:buChar char="ü"/>
            </a:pPr>
            <a:r>
              <a:rPr lang="en-US" altLang="en-US" sz="1800" dirty="0"/>
              <a:t>Site has not been used for commercial development in past </a:t>
            </a:r>
          </a:p>
          <a:p>
            <a:pPr lvl="2">
              <a:buClr>
                <a:srgbClr val="FFC000"/>
              </a:buClr>
              <a:buSzPct val="100000"/>
              <a:buFont typeface="Wingdings" pitchFamily="2" charset="2"/>
              <a:buChar char="ü"/>
            </a:pPr>
            <a:r>
              <a:rPr lang="en-US" altLang="en-US" sz="1800" dirty="0"/>
              <a:t>No transition of existing commercial uses </a:t>
            </a:r>
          </a:p>
          <a:p>
            <a:pPr lvl="2">
              <a:buClr>
                <a:srgbClr val="FFC000"/>
              </a:buClr>
              <a:buSzPct val="100000"/>
              <a:buFont typeface="Wingdings" pitchFamily="2" charset="2"/>
              <a:buChar char="ü"/>
            </a:pPr>
            <a:r>
              <a:rPr lang="en-US" altLang="en-US" sz="1800" dirty="0"/>
              <a:t>Increased customer base for commercial Community Core uses</a:t>
            </a:r>
          </a:p>
        </p:txBody>
      </p:sp>
      <p:sp>
        <p:nvSpPr>
          <p:cNvPr id="4" name="Slide Number Placeholder 3">
            <a:extLst>
              <a:ext uri="{FF2B5EF4-FFF2-40B4-BE49-F238E27FC236}"/>
            </a:extLst>
          </p:cNvPr>
          <p:cNvSpPr>
            <a:spLocks noGrp="1"/>
          </p:cNvSpPr>
          <p:nvPr>
            <p:ph type="sldNum" sz="quarter" idx="4294967295"/>
          </p:nvPr>
        </p:nvSpPr>
        <p:spPr>
          <a:xfrm>
            <a:off x="7464275" y="6423422"/>
            <a:ext cx="309940" cy="297656"/>
          </a:xfrm>
          <a:prstGeom prst="rect">
            <a:avLst/>
          </a:prstGeom>
        </p:spPr>
        <p:txBody>
          <a:bodyPr lIns="86493" tIns="43247" rIns="86493" bIns="43247"/>
          <a:lstStyle>
            <a:lvl1pPr>
              <a:defRPr sz="1800">
                <a:solidFill>
                  <a:srgbClr val="FFFFFF"/>
                </a:solidFill>
                <a:latin typeface="Arial" charset="0"/>
                <a:ea typeface="ヒラギノ角ゴ ProN W3" pitchFamily="68" charset="-128"/>
                <a:sym typeface="Arial" charset="0"/>
              </a:defRPr>
            </a:lvl1pPr>
            <a:lvl2pPr marL="702756" indent="-270291">
              <a:defRPr sz="1800">
                <a:solidFill>
                  <a:srgbClr val="FFFFFF"/>
                </a:solidFill>
                <a:latin typeface="Arial" charset="0"/>
                <a:ea typeface="ヒラギノ角ゴ ProN W3" pitchFamily="68" charset="-128"/>
                <a:sym typeface="Arial" charset="0"/>
              </a:defRPr>
            </a:lvl2pPr>
            <a:lvl3pPr marL="1081164" indent="-216233">
              <a:defRPr sz="1800">
                <a:solidFill>
                  <a:srgbClr val="FFFFFF"/>
                </a:solidFill>
                <a:latin typeface="Arial" charset="0"/>
                <a:ea typeface="ヒラギノ角ゴ ProN W3" pitchFamily="68" charset="-128"/>
                <a:sym typeface="Arial" charset="0"/>
              </a:defRPr>
            </a:lvl3pPr>
            <a:lvl4pPr marL="1513629" indent="-216233">
              <a:defRPr sz="1800">
                <a:solidFill>
                  <a:srgbClr val="FFFFFF"/>
                </a:solidFill>
                <a:latin typeface="Arial" charset="0"/>
                <a:ea typeface="ヒラギノ角ゴ ProN W3" pitchFamily="68" charset="-128"/>
                <a:sym typeface="Arial" charset="0"/>
              </a:defRPr>
            </a:lvl4pPr>
            <a:lvl5pPr marL="1946095" indent="-216233">
              <a:defRPr sz="1800">
                <a:solidFill>
                  <a:srgbClr val="FFFFFF"/>
                </a:solidFill>
                <a:latin typeface="Arial" charset="0"/>
                <a:ea typeface="ヒラギノ角ゴ ProN W3" pitchFamily="68" charset="-128"/>
                <a:sym typeface="Arial" charset="0"/>
              </a:defRPr>
            </a:lvl5pPr>
            <a:lvl6pPr marL="2378560"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6pPr>
            <a:lvl7pPr marL="2811026"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7pPr>
            <a:lvl8pPr marL="3243491"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8pPr>
            <a:lvl9pPr marL="3675957"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9pPr>
          </a:lstStyle>
          <a:p>
            <a:pPr>
              <a:defRPr/>
            </a:pPr>
            <a:fld id="{5EA4CD4C-090C-4263-B6A4-00D695170992}" type="slidenum">
              <a:rPr lang="en-US" altLang="en-US" sz="1400">
                <a:solidFill>
                  <a:schemeClr val="tx1"/>
                </a:solidFill>
              </a:rPr>
              <a:pPr>
                <a:defRPr/>
              </a:pPr>
              <a:t>15</a:t>
            </a:fld>
            <a:endParaRPr lang="en-US" altLang="en-US" sz="1400">
              <a:solidFill>
                <a:schemeClr val="tx1"/>
              </a:solidFill>
            </a:endParaRPr>
          </a:p>
        </p:txBody>
      </p:sp>
    </p:spTree>
    <p:extLst>
      <p:ext uri="{BB962C8B-B14F-4D97-AF65-F5344CB8AC3E}">
        <p14:creationId xmlns:p14="http://schemas.microsoft.com/office/powerpoint/2010/main" val="145095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1322918" y="1"/>
            <a:ext cx="7821083" cy="838199"/>
          </a:xfrm>
        </p:spPr>
        <p:txBody>
          <a:bodyPr>
            <a:normAutofit/>
          </a:bodyPr>
          <a:lstStyle/>
          <a:p>
            <a:pPr algn="l"/>
            <a:r>
              <a:rPr lang="en-US" altLang="en-US" dirty="0" smtClean="0">
                <a:latin typeface="Arial" charset="0"/>
                <a:cs typeface="Arial" charset="0"/>
              </a:rPr>
              <a:t>Other goals </a:t>
            </a:r>
          </a:p>
        </p:txBody>
      </p:sp>
      <p:sp>
        <p:nvSpPr>
          <p:cNvPr id="13315" name="Content Placeholder 2"/>
          <p:cNvSpPr>
            <a:spLocks noGrp="1" noChangeArrowheads="1"/>
          </p:cNvSpPr>
          <p:nvPr>
            <p:ph idx="1"/>
          </p:nvPr>
        </p:nvSpPr>
        <p:spPr>
          <a:xfrm>
            <a:off x="309941" y="1491259"/>
            <a:ext cx="8386535" cy="4950023"/>
          </a:xfrm>
        </p:spPr>
        <p:txBody>
          <a:bodyPr/>
          <a:lstStyle/>
          <a:p>
            <a:pPr>
              <a:spcBef>
                <a:spcPts val="568"/>
              </a:spcBef>
              <a:spcAft>
                <a:spcPts val="568"/>
              </a:spcAft>
            </a:pPr>
            <a:r>
              <a:rPr lang="en-US" altLang="en-US" sz="2600" dirty="0"/>
              <a:t>Transportation, Open Space, Parks and Recreation, and Community Facilities Goals and Objectives </a:t>
            </a:r>
          </a:p>
          <a:p>
            <a:pPr lvl="1">
              <a:spcBef>
                <a:spcPts val="568"/>
              </a:spcBef>
              <a:spcAft>
                <a:spcPts val="568"/>
              </a:spcAft>
            </a:pPr>
            <a:r>
              <a:rPr lang="en-US" altLang="en-US" sz="2300" dirty="0">
                <a:latin typeface="Arial" charset="0"/>
              </a:rPr>
              <a:t>Efficient use of land to ensure adequate transportation, services, and facilities</a:t>
            </a:r>
            <a:endParaRPr lang="en-US" altLang="en-US" sz="2300" dirty="0"/>
          </a:p>
          <a:p>
            <a:pPr lvl="2">
              <a:spcAft>
                <a:spcPts val="568"/>
              </a:spcAft>
              <a:buClr>
                <a:srgbClr val="FFC000"/>
              </a:buClr>
              <a:buSzPct val="100000"/>
              <a:buFont typeface="Wingdings" pitchFamily="2" charset="2"/>
              <a:buChar char="ü"/>
            </a:pPr>
            <a:r>
              <a:rPr lang="en-US" altLang="en-US" sz="1800" dirty="0"/>
              <a:t>Infill development located in a TPA </a:t>
            </a:r>
          </a:p>
          <a:p>
            <a:pPr lvl="2">
              <a:spcAft>
                <a:spcPts val="568"/>
              </a:spcAft>
              <a:buClr>
                <a:srgbClr val="FFC000"/>
              </a:buClr>
              <a:buSzPct val="100000"/>
              <a:buFont typeface="Wingdings" pitchFamily="2" charset="2"/>
              <a:buChar char="ü"/>
            </a:pPr>
            <a:r>
              <a:rPr lang="en-US" altLang="en-US" sz="1800" dirty="0"/>
              <a:t>CPIOZ-A design objectives to address streetscape and pedestrian environment</a:t>
            </a:r>
          </a:p>
          <a:p>
            <a:pPr lvl="2">
              <a:spcAft>
                <a:spcPts val="568"/>
              </a:spcAft>
              <a:buClr>
                <a:srgbClr val="FFC000"/>
              </a:buClr>
              <a:buSzPct val="100000"/>
              <a:buFont typeface="Wingdings" pitchFamily="2" charset="2"/>
              <a:buChar char="ü"/>
            </a:pPr>
            <a:r>
              <a:rPr lang="en-US" altLang="en-US" sz="1800" dirty="0"/>
              <a:t>Environmental Impact Report (EIR) addresses parks, recreation, and other community facilities consistent with LUD-10c </a:t>
            </a:r>
          </a:p>
          <a:p>
            <a:pPr lvl="2">
              <a:spcAft>
                <a:spcPts val="568"/>
              </a:spcAft>
              <a:buClr>
                <a:srgbClr val="FFC000"/>
              </a:buClr>
              <a:buSzPct val="100000"/>
              <a:buFont typeface="Wingdings" pitchFamily="2" charset="2"/>
              <a:buChar char="ü"/>
            </a:pPr>
            <a:r>
              <a:rPr lang="en-US" altLang="en-US" sz="1800" dirty="0"/>
              <a:t>All improvements and fees the responsibility of future development </a:t>
            </a:r>
          </a:p>
        </p:txBody>
      </p:sp>
      <p:sp>
        <p:nvSpPr>
          <p:cNvPr id="4" name="Slide Number Placeholder 3">
            <a:extLst>
              <a:ext uri="{FF2B5EF4-FFF2-40B4-BE49-F238E27FC236}"/>
            </a:extLst>
          </p:cNvPr>
          <p:cNvSpPr>
            <a:spLocks noGrp="1"/>
          </p:cNvSpPr>
          <p:nvPr>
            <p:ph type="sldNum" sz="quarter" idx="4294967295"/>
          </p:nvPr>
        </p:nvSpPr>
        <p:spPr>
          <a:xfrm>
            <a:off x="7464275" y="6423422"/>
            <a:ext cx="309940" cy="297656"/>
          </a:xfrm>
          <a:prstGeom prst="rect">
            <a:avLst/>
          </a:prstGeom>
        </p:spPr>
        <p:txBody>
          <a:bodyPr lIns="86493" tIns="43247" rIns="86493" bIns="43247"/>
          <a:lstStyle>
            <a:lvl1pPr>
              <a:defRPr sz="1800">
                <a:solidFill>
                  <a:srgbClr val="FFFFFF"/>
                </a:solidFill>
                <a:latin typeface="Arial" charset="0"/>
                <a:ea typeface="ヒラギノ角ゴ ProN W3" pitchFamily="68" charset="-128"/>
                <a:sym typeface="Arial" charset="0"/>
              </a:defRPr>
            </a:lvl1pPr>
            <a:lvl2pPr marL="702756" indent="-270291">
              <a:defRPr sz="1800">
                <a:solidFill>
                  <a:srgbClr val="FFFFFF"/>
                </a:solidFill>
                <a:latin typeface="Arial" charset="0"/>
                <a:ea typeface="ヒラギノ角ゴ ProN W3" pitchFamily="68" charset="-128"/>
                <a:sym typeface="Arial" charset="0"/>
              </a:defRPr>
            </a:lvl2pPr>
            <a:lvl3pPr marL="1081164" indent="-216233">
              <a:defRPr sz="1800">
                <a:solidFill>
                  <a:srgbClr val="FFFFFF"/>
                </a:solidFill>
                <a:latin typeface="Arial" charset="0"/>
                <a:ea typeface="ヒラギノ角ゴ ProN W3" pitchFamily="68" charset="-128"/>
                <a:sym typeface="Arial" charset="0"/>
              </a:defRPr>
            </a:lvl3pPr>
            <a:lvl4pPr marL="1513629" indent="-216233">
              <a:defRPr sz="1800">
                <a:solidFill>
                  <a:srgbClr val="FFFFFF"/>
                </a:solidFill>
                <a:latin typeface="Arial" charset="0"/>
                <a:ea typeface="ヒラギノ角ゴ ProN W3" pitchFamily="68" charset="-128"/>
                <a:sym typeface="Arial" charset="0"/>
              </a:defRPr>
            </a:lvl4pPr>
            <a:lvl5pPr marL="1946095" indent="-216233">
              <a:defRPr sz="1800">
                <a:solidFill>
                  <a:srgbClr val="FFFFFF"/>
                </a:solidFill>
                <a:latin typeface="Arial" charset="0"/>
                <a:ea typeface="ヒラギノ角ゴ ProN W3" pitchFamily="68" charset="-128"/>
                <a:sym typeface="Arial" charset="0"/>
              </a:defRPr>
            </a:lvl5pPr>
            <a:lvl6pPr marL="2378560"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6pPr>
            <a:lvl7pPr marL="2811026"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7pPr>
            <a:lvl8pPr marL="3243491"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8pPr>
            <a:lvl9pPr marL="3675957" indent="-216233" eaLnBrk="0" fontAlgn="base" hangingPunct="0">
              <a:spcBef>
                <a:spcPct val="0"/>
              </a:spcBef>
              <a:spcAft>
                <a:spcPct val="0"/>
              </a:spcAft>
              <a:defRPr sz="1800">
                <a:solidFill>
                  <a:srgbClr val="FFFFFF"/>
                </a:solidFill>
                <a:latin typeface="Arial" charset="0"/>
                <a:ea typeface="ヒラギノ角ゴ ProN W3" pitchFamily="68" charset="-128"/>
                <a:sym typeface="Arial" charset="0"/>
              </a:defRPr>
            </a:lvl9pPr>
          </a:lstStyle>
          <a:p>
            <a:pPr>
              <a:defRPr/>
            </a:pPr>
            <a:fld id="{8EBFDF39-A601-410E-939F-FEF5778475EE}" type="slidenum">
              <a:rPr lang="en-US" altLang="en-US" sz="1400">
                <a:solidFill>
                  <a:schemeClr val="tx1"/>
                </a:solidFill>
              </a:rPr>
              <a:pPr>
                <a:defRPr/>
              </a:pPr>
              <a:t>16</a:t>
            </a:fld>
            <a:endParaRPr lang="en-US" altLang="en-US" sz="1400">
              <a:solidFill>
                <a:schemeClr val="tx1"/>
              </a:solidFill>
            </a:endParaRPr>
          </a:p>
        </p:txBody>
      </p:sp>
    </p:spTree>
    <p:extLst>
      <p:ext uri="{BB962C8B-B14F-4D97-AF65-F5344CB8AC3E}">
        <p14:creationId xmlns:p14="http://schemas.microsoft.com/office/powerpoint/2010/main" val="1932700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22E846F4-CD74-E54B-9B86-9EE029348D8C}"/>
              </a:ext>
            </a:extLst>
          </p:cNvPr>
          <p:cNvSpPr>
            <a:spLocks noGrp="1"/>
          </p:cNvSpPr>
          <p:nvPr>
            <p:ph type="title"/>
          </p:nvPr>
        </p:nvSpPr>
        <p:spPr/>
        <p:txBody>
          <a:bodyPr>
            <a:normAutofit/>
          </a:bodyPr>
          <a:lstStyle/>
          <a:p>
            <a:r>
              <a:rPr lang="en-US" altLang="en-US" sz="3200" dirty="0" smtClean="0"/>
              <a:t> Affordable Housing Is Important</a:t>
            </a:r>
            <a:endParaRPr lang="en-US" sz="3200" dirty="0"/>
          </a:p>
        </p:txBody>
      </p:sp>
      <p:grpSp>
        <p:nvGrpSpPr>
          <p:cNvPr id="70" name="Group 69">
            <a:extLst>
              <a:ext uri="{FF2B5EF4-FFF2-40B4-BE49-F238E27FC236}">
                <a16:creationId xmlns:a16="http://schemas.microsoft.com/office/drawing/2014/main" xmlns="" id="{810906AA-C2A1-BC42-8F8C-9A44132B0F35}"/>
              </a:ext>
            </a:extLst>
          </p:cNvPr>
          <p:cNvGrpSpPr/>
          <p:nvPr/>
        </p:nvGrpSpPr>
        <p:grpSpPr>
          <a:xfrm>
            <a:off x="0" y="5404257"/>
            <a:ext cx="9144000" cy="1479143"/>
            <a:chOff x="-76200" y="5404257"/>
            <a:chExt cx="9220200" cy="1479143"/>
          </a:xfrm>
        </p:grpSpPr>
        <p:pic>
          <p:nvPicPr>
            <p:cNvPr id="71" name="Picture 70" descr="Skyline Alternative 042618-01">
              <a:extLst>
                <a:ext uri="{FF2B5EF4-FFF2-40B4-BE49-F238E27FC236}">
                  <a16:creationId xmlns:a16="http://schemas.microsoft.com/office/drawing/2014/main" xmlns="" id="{B3063D29-60FA-3E43-8352-A2443C8283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72" name="Rectangle 71">
              <a:extLst>
                <a:ext uri="{FF2B5EF4-FFF2-40B4-BE49-F238E27FC236}">
                  <a16:creationId xmlns:a16="http://schemas.microsoft.com/office/drawing/2014/main" xmlns="" id="{80657605-D70E-2F43-B108-8763B6801157}"/>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nvSpPr>
        <p:spPr>
          <a:xfrm>
            <a:off x="457200" y="14176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smtClean="0"/>
              <a:t>Regional and local problem</a:t>
            </a:r>
          </a:p>
          <a:p>
            <a:r>
              <a:rPr lang="en-US" sz="2800" dirty="0" smtClean="0"/>
              <a:t>Region lacking more than 170,000 units</a:t>
            </a:r>
          </a:p>
          <a:p>
            <a:r>
              <a:rPr lang="en-US" sz="2800" dirty="0" smtClean="0"/>
              <a:t>Shortfall of 88,000 in San Diego </a:t>
            </a:r>
          </a:p>
          <a:p>
            <a:pPr lvl="1">
              <a:buFont typeface="Courier New" panose="02070309020205020404" pitchFamily="49" charset="0"/>
              <a:buChar char="o"/>
            </a:pPr>
            <a:r>
              <a:rPr lang="en-US" sz="2400" dirty="0" smtClean="0"/>
              <a:t>54,000 of those are units for very low to moderate income </a:t>
            </a:r>
            <a:endParaRPr lang="en-US" sz="2400" dirty="0"/>
          </a:p>
        </p:txBody>
      </p:sp>
    </p:spTree>
    <p:extLst>
      <p:ext uri="{BB962C8B-B14F-4D97-AF65-F5344CB8AC3E}">
        <p14:creationId xmlns:p14="http://schemas.microsoft.com/office/powerpoint/2010/main" val="1992398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22E846F4-CD74-E54B-9B86-9EE029348D8C}"/>
              </a:ext>
            </a:extLst>
          </p:cNvPr>
          <p:cNvSpPr>
            <a:spLocks noGrp="1"/>
          </p:cNvSpPr>
          <p:nvPr>
            <p:ph type="title"/>
          </p:nvPr>
        </p:nvSpPr>
        <p:spPr/>
        <p:txBody>
          <a:bodyPr>
            <a:normAutofit/>
          </a:bodyPr>
          <a:lstStyle/>
          <a:p>
            <a:r>
              <a:rPr lang="en-US" altLang="en-US" sz="3200" dirty="0"/>
              <a:t>Affordable Housing Is Important</a:t>
            </a:r>
            <a:endParaRPr lang="en-US" sz="3200" dirty="0"/>
          </a:p>
        </p:txBody>
      </p:sp>
      <p:grpSp>
        <p:nvGrpSpPr>
          <p:cNvPr id="70" name="Group 69">
            <a:extLst>
              <a:ext uri="{FF2B5EF4-FFF2-40B4-BE49-F238E27FC236}">
                <a16:creationId xmlns:a16="http://schemas.microsoft.com/office/drawing/2014/main" xmlns="" id="{810906AA-C2A1-BC42-8F8C-9A44132B0F35}"/>
              </a:ext>
            </a:extLst>
          </p:cNvPr>
          <p:cNvGrpSpPr/>
          <p:nvPr/>
        </p:nvGrpSpPr>
        <p:grpSpPr>
          <a:xfrm>
            <a:off x="0" y="5404257"/>
            <a:ext cx="9144000" cy="1479143"/>
            <a:chOff x="-76200" y="5404257"/>
            <a:chExt cx="9220200" cy="1479143"/>
          </a:xfrm>
        </p:grpSpPr>
        <p:pic>
          <p:nvPicPr>
            <p:cNvPr id="71" name="Picture 70" descr="Skyline Alternative 042618-01">
              <a:extLst>
                <a:ext uri="{FF2B5EF4-FFF2-40B4-BE49-F238E27FC236}">
                  <a16:creationId xmlns:a16="http://schemas.microsoft.com/office/drawing/2014/main" xmlns="" id="{B3063D29-60FA-3E43-8352-A2443C8283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72" name="Rectangle 71">
              <a:extLst>
                <a:ext uri="{FF2B5EF4-FFF2-40B4-BE49-F238E27FC236}">
                  <a16:creationId xmlns:a16="http://schemas.microsoft.com/office/drawing/2014/main" xmlns="" id="{80657605-D70E-2F43-B108-8763B6801157}"/>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ph idx="1"/>
          </p:nvPr>
        </p:nvSpPr>
        <p:spPr>
          <a:xfrm>
            <a:off x="457200" y="1371600"/>
            <a:ext cx="8229600" cy="4525963"/>
          </a:xfrm>
        </p:spPr>
        <p:txBody>
          <a:bodyPr>
            <a:normAutofit/>
          </a:bodyPr>
          <a:lstStyle/>
          <a:p>
            <a:r>
              <a:rPr lang="en-US" sz="2800" dirty="0" smtClean="0"/>
              <a:t>Fulfills basic human needs</a:t>
            </a:r>
            <a:endParaRPr lang="en-US" sz="2800" dirty="0"/>
          </a:p>
          <a:p>
            <a:r>
              <a:rPr lang="en-US" sz="2800" dirty="0" smtClean="0"/>
              <a:t>Contributes to well being of individuals and families</a:t>
            </a:r>
          </a:p>
          <a:p>
            <a:r>
              <a:rPr lang="en-US" sz="2800" dirty="0" smtClean="0"/>
              <a:t>Reduces stress, toxins and infectious diseases</a:t>
            </a:r>
          </a:p>
          <a:p>
            <a:r>
              <a:rPr lang="en-US" sz="2800" dirty="0" smtClean="0"/>
              <a:t>Frees up funds for healthcare and food</a:t>
            </a:r>
          </a:p>
          <a:p>
            <a:r>
              <a:rPr lang="en-US" sz="2800" dirty="0" smtClean="0"/>
              <a:t>Improves economic vitality of community</a:t>
            </a:r>
          </a:p>
          <a:p>
            <a:endParaRPr lang="en-US" sz="2800" dirty="0"/>
          </a:p>
        </p:txBody>
      </p:sp>
    </p:spTree>
    <p:extLst>
      <p:ext uri="{BB962C8B-B14F-4D97-AF65-F5344CB8AC3E}">
        <p14:creationId xmlns:p14="http://schemas.microsoft.com/office/powerpoint/2010/main" val="1448220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xmlns="" id="{06C5C3F5-5EFF-694A-9BB7-B3C6B29B2C53}"/>
              </a:ext>
            </a:extLst>
          </p:cNvPr>
          <p:cNvSpPr>
            <a:spLocks noGrp="1"/>
          </p:cNvSpPr>
          <p:nvPr>
            <p:ph type="title"/>
          </p:nvPr>
        </p:nvSpPr>
        <p:spPr/>
        <p:txBody>
          <a:bodyPr>
            <a:noAutofit/>
          </a:bodyPr>
          <a:lstStyle/>
          <a:p>
            <a:r>
              <a:rPr lang="en-US" altLang="en-US" sz="3200" dirty="0"/>
              <a:t>Request CPA </a:t>
            </a:r>
            <a:r>
              <a:rPr lang="en-US" altLang="en-US" sz="3200" dirty="0" smtClean="0"/>
              <a:t>Initiation</a:t>
            </a:r>
            <a:endParaRPr lang="en-US" sz="2000" dirty="0"/>
          </a:p>
        </p:txBody>
      </p:sp>
      <p:pic>
        <p:nvPicPr>
          <p:cNvPr id="35" name="Picture 34">
            <a:extLst>
              <a:ext uri="{FF2B5EF4-FFF2-40B4-BE49-F238E27FC236}">
                <a16:creationId xmlns:a16="http://schemas.microsoft.com/office/drawing/2014/main" xmlns="" id="{F251B4E8-BF0B-B84C-AFEF-4BAEB74042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9565">
            <a:off x="4791996" y="2964989"/>
            <a:ext cx="4762500" cy="4622800"/>
          </a:xfrm>
          <a:prstGeom prst="rect">
            <a:avLst/>
          </a:prstGeom>
        </p:spPr>
      </p:pic>
      <p:sp>
        <p:nvSpPr>
          <p:cNvPr id="76" name="Rectangle 75">
            <a:extLst>
              <a:ext uri="{FF2B5EF4-FFF2-40B4-BE49-F238E27FC236}">
                <a16:creationId xmlns:a16="http://schemas.microsoft.com/office/drawing/2014/main" xmlns="" id="{13A35DEF-734A-504E-A47A-4A1A8E0726F8}"/>
              </a:ext>
            </a:extLst>
          </p:cNvPr>
          <p:cNvSpPr/>
          <p:nvPr/>
        </p:nvSpPr>
        <p:spPr>
          <a:xfrm>
            <a:off x="0" y="6781800"/>
            <a:ext cx="91440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a:spLocks noGrp="1"/>
          </p:cNvSpPr>
          <p:nvPr>
            <p:ph idx="1"/>
          </p:nvPr>
        </p:nvSpPr>
        <p:spPr>
          <a:xfrm>
            <a:off x="457200" y="1447800"/>
            <a:ext cx="8229600" cy="4525963"/>
          </a:xfrm>
        </p:spPr>
        <p:txBody>
          <a:bodyPr>
            <a:normAutofit/>
          </a:bodyPr>
          <a:lstStyle/>
          <a:p>
            <a:r>
              <a:rPr lang="en-US" sz="2800" dirty="0"/>
              <a:t>Change from Commercial to Residential High </a:t>
            </a:r>
            <a:endParaRPr lang="en-US" sz="2800" dirty="0" smtClean="0"/>
          </a:p>
          <a:p>
            <a:pPr lvl="1"/>
            <a:r>
              <a:rPr lang="en-US" sz="2400" dirty="0" smtClean="0"/>
              <a:t>45-73 du/acre</a:t>
            </a:r>
          </a:p>
          <a:p>
            <a:pPr lvl="1"/>
            <a:r>
              <a:rPr lang="en-US" sz="2400" dirty="0" smtClean="0"/>
              <a:t>184 </a:t>
            </a:r>
            <a:r>
              <a:rPr lang="en-US" sz="2400" dirty="0"/>
              <a:t>to 448 units with density </a:t>
            </a:r>
            <a:r>
              <a:rPr lang="en-US" sz="2400" dirty="0" smtClean="0"/>
              <a:t>bonus</a:t>
            </a:r>
          </a:p>
          <a:p>
            <a:pPr marL="457200" lvl="1" indent="0">
              <a:buNone/>
            </a:pPr>
            <a:endParaRPr lang="en-US" sz="2400" dirty="0"/>
          </a:p>
          <a:p>
            <a:r>
              <a:rPr lang="en-US" sz="2800" dirty="0"/>
              <a:t>Remove Community Core commercial design standards in </a:t>
            </a:r>
            <a:r>
              <a:rPr lang="en-US" sz="2800" dirty="0" smtClean="0"/>
              <a:t>CPIOZ-B</a:t>
            </a:r>
          </a:p>
          <a:p>
            <a:pPr marL="0" indent="0">
              <a:buNone/>
            </a:pPr>
            <a:r>
              <a:rPr lang="en-US" sz="2800" dirty="0" smtClean="0"/>
              <a:t> </a:t>
            </a:r>
            <a:endParaRPr lang="en-US" sz="2800" dirty="0"/>
          </a:p>
          <a:p>
            <a:r>
              <a:rPr lang="en-US" sz="2800" dirty="0"/>
              <a:t>Add CPIOZ-A design standards</a:t>
            </a:r>
          </a:p>
        </p:txBody>
      </p:sp>
    </p:spTree>
    <p:extLst>
      <p:ext uri="{BB962C8B-B14F-4D97-AF65-F5344CB8AC3E}">
        <p14:creationId xmlns:p14="http://schemas.microsoft.com/office/powerpoint/2010/main" val="1369274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AB7EBB-F8C6-4940-BCAF-13CE459FCEAB}"/>
              </a:ext>
            </a:extLst>
          </p:cNvPr>
          <p:cNvSpPr>
            <a:spLocks noGrp="1"/>
          </p:cNvSpPr>
          <p:nvPr>
            <p:ph type="title"/>
          </p:nvPr>
        </p:nvSpPr>
        <p:spPr/>
        <p:txBody>
          <a:bodyPr>
            <a:normAutofit/>
          </a:bodyPr>
          <a:lstStyle/>
          <a:p>
            <a:pPr algn="l"/>
            <a:r>
              <a:rPr lang="en-US" altLang="en-US" sz="3200" dirty="0" smtClean="0"/>
              <a:t>Initiation Criteria</a:t>
            </a:r>
            <a:endParaRPr lang="en-US" sz="3200" dirty="0"/>
          </a:p>
        </p:txBody>
      </p:sp>
      <p:sp>
        <p:nvSpPr>
          <p:cNvPr id="73" name="Rectangle 72">
            <a:extLst>
              <a:ext uri="{FF2B5EF4-FFF2-40B4-BE49-F238E27FC236}">
                <a16:creationId xmlns:a16="http://schemas.microsoft.com/office/drawing/2014/main" xmlns="" id="{A4EC5A5E-DFF4-7349-8571-3CB64BD09002}"/>
              </a:ext>
            </a:extLst>
          </p:cNvPr>
          <p:cNvSpPr/>
          <p:nvPr/>
        </p:nvSpPr>
        <p:spPr>
          <a:xfrm>
            <a:off x="0" y="6781800"/>
            <a:ext cx="91440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xmlns="" id="{D59E4095-C8EA-F249-887C-CAD70C0A6632}"/>
              </a:ext>
            </a:extLst>
          </p:cNvPr>
          <p:cNvGrpSpPr/>
          <p:nvPr/>
        </p:nvGrpSpPr>
        <p:grpSpPr>
          <a:xfrm>
            <a:off x="0" y="5404257"/>
            <a:ext cx="9144000" cy="1479143"/>
            <a:chOff x="-76200" y="5404257"/>
            <a:chExt cx="9220200" cy="1479143"/>
          </a:xfrm>
        </p:grpSpPr>
        <p:pic>
          <p:nvPicPr>
            <p:cNvPr id="107" name="Picture 106" descr="Skyline Alternative 042618-01">
              <a:extLst>
                <a:ext uri="{FF2B5EF4-FFF2-40B4-BE49-F238E27FC236}">
                  <a16:creationId xmlns:a16="http://schemas.microsoft.com/office/drawing/2014/main" xmlns="" id="{F6FD67E2-EDE9-334D-8978-C0D3E28C42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108" name="Rectangle 107">
              <a:extLst>
                <a:ext uri="{FF2B5EF4-FFF2-40B4-BE49-F238E27FC236}">
                  <a16:creationId xmlns:a16="http://schemas.microsoft.com/office/drawing/2014/main" xmlns="" id="{521584AC-0D69-6243-A551-841A9062478F}"/>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ph idx="1"/>
          </p:nvPr>
        </p:nvSpPr>
        <p:spPr>
          <a:xfrm>
            <a:off x="457200" y="1371600"/>
            <a:ext cx="8229600" cy="4525963"/>
          </a:xfrm>
        </p:spPr>
        <p:txBody>
          <a:bodyPr>
            <a:normAutofit fontScale="62500" lnSpcReduction="20000"/>
          </a:bodyPr>
          <a:lstStyle/>
          <a:p>
            <a:pPr>
              <a:buFont typeface="Wingdings" panose="05000000000000000000" pitchFamily="2" charset="2"/>
              <a:buChar char="q"/>
            </a:pPr>
            <a:r>
              <a:rPr lang="en-US" sz="4000" dirty="0"/>
              <a:t>LU-D.10 a) appears </a:t>
            </a:r>
            <a:r>
              <a:rPr lang="en-US" sz="4000" b="1" dirty="0"/>
              <a:t>consistent with the goals and policies</a:t>
            </a:r>
            <a:r>
              <a:rPr lang="en-US" sz="4000" dirty="0"/>
              <a:t> of the General Plan and community plan and any community plan specific amendment criteria</a:t>
            </a:r>
          </a:p>
          <a:p>
            <a:pPr>
              <a:buFont typeface="Wingdings" panose="05000000000000000000" pitchFamily="2" charset="2"/>
              <a:buChar char="q"/>
            </a:pPr>
            <a:endParaRPr lang="en-US" sz="4000" dirty="0"/>
          </a:p>
          <a:p>
            <a:pPr>
              <a:buFont typeface="Wingdings" panose="05000000000000000000" pitchFamily="2" charset="2"/>
              <a:buChar char="q"/>
            </a:pPr>
            <a:r>
              <a:rPr lang="en-US" sz="4000" dirty="0"/>
              <a:t>LU-D.10 b) </a:t>
            </a:r>
            <a:r>
              <a:rPr lang="en-US" sz="4000" b="1" dirty="0"/>
              <a:t>provides additional public benefit </a:t>
            </a:r>
            <a:r>
              <a:rPr lang="en-US" sz="4000" dirty="0"/>
              <a:t>to the community as compared to the existing land use designation, density/intensity range, plan policy, or site design</a:t>
            </a:r>
          </a:p>
          <a:p>
            <a:pPr>
              <a:buFont typeface="Wingdings" panose="05000000000000000000" pitchFamily="2" charset="2"/>
              <a:buChar char="q"/>
            </a:pPr>
            <a:endParaRPr lang="en-US" sz="4000" dirty="0"/>
          </a:p>
          <a:p>
            <a:pPr>
              <a:buFont typeface="Wingdings" panose="05000000000000000000" pitchFamily="2" charset="2"/>
              <a:buChar char="q"/>
            </a:pPr>
            <a:r>
              <a:rPr lang="en-US" sz="4000" dirty="0"/>
              <a:t>LU-D.10 c) </a:t>
            </a:r>
            <a:r>
              <a:rPr lang="en-US" sz="4000" b="1" dirty="0"/>
              <a:t>public facilities appear to be available </a:t>
            </a:r>
            <a:r>
              <a:rPr lang="en-US" sz="4000" dirty="0"/>
              <a:t>to serve the proposed increase in density/intensity, or their provision will be addressed as a component of the amendment process.</a:t>
            </a:r>
          </a:p>
          <a:p>
            <a:endParaRPr lang="en-US" dirty="0"/>
          </a:p>
        </p:txBody>
      </p:sp>
    </p:spTree>
    <p:extLst>
      <p:ext uri="{BB962C8B-B14F-4D97-AF65-F5344CB8AC3E}">
        <p14:creationId xmlns:p14="http://schemas.microsoft.com/office/powerpoint/2010/main" val="36017584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AB7EBB-F8C6-4940-BCAF-13CE459FCEAB}"/>
              </a:ext>
            </a:extLst>
          </p:cNvPr>
          <p:cNvSpPr>
            <a:spLocks noGrp="1"/>
          </p:cNvSpPr>
          <p:nvPr>
            <p:ph type="title"/>
          </p:nvPr>
        </p:nvSpPr>
        <p:spPr/>
        <p:txBody>
          <a:bodyPr>
            <a:normAutofit/>
          </a:bodyPr>
          <a:lstStyle/>
          <a:p>
            <a:pPr algn="l"/>
            <a:r>
              <a:rPr lang="en-US" altLang="en-US" sz="3200" dirty="0" smtClean="0"/>
              <a:t>Affordable Housing Benefits </a:t>
            </a:r>
            <a:endParaRPr lang="en-US" sz="3200" dirty="0"/>
          </a:p>
        </p:txBody>
      </p:sp>
      <p:sp>
        <p:nvSpPr>
          <p:cNvPr id="73" name="Rectangle 72">
            <a:extLst>
              <a:ext uri="{FF2B5EF4-FFF2-40B4-BE49-F238E27FC236}">
                <a16:creationId xmlns:a16="http://schemas.microsoft.com/office/drawing/2014/main" xmlns="" id="{A4EC5A5E-DFF4-7349-8571-3CB64BD09002}"/>
              </a:ext>
            </a:extLst>
          </p:cNvPr>
          <p:cNvSpPr/>
          <p:nvPr/>
        </p:nvSpPr>
        <p:spPr>
          <a:xfrm>
            <a:off x="0" y="6781800"/>
            <a:ext cx="91440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xmlns="" id="{D59E4095-C8EA-F249-887C-CAD70C0A6632}"/>
              </a:ext>
            </a:extLst>
          </p:cNvPr>
          <p:cNvGrpSpPr/>
          <p:nvPr/>
        </p:nvGrpSpPr>
        <p:grpSpPr>
          <a:xfrm>
            <a:off x="0" y="5404257"/>
            <a:ext cx="9144000" cy="1479143"/>
            <a:chOff x="-76200" y="5404257"/>
            <a:chExt cx="9220200" cy="1479143"/>
          </a:xfrm>
        </p:grpSpPr>
        <p:pic>
          <p:nvPicPr>
            <p:cNvPr id="107" name="Picture 106" descr="Skyline Alternative 042618-01">
              <a:extLst>
                <a:ext uri="{FF2B5EF4-FFF2-40B4-BE49-F238E27FC236}">
                  <a16:creationId xmlns:a16="http://schemas.microsoft.com/office/drawing/2014/main" xmlns="" id="{F6FD67E2-EDE9-334D-8978-C0D3E28C42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108" name="Rectangle 107">
              <a:extLst>
                <a:ext uri="{FF2B5EF4-FFF2-40B4-BE49-F238E27FC236}">
                  <a16:creationId xmlns:a16="http://schemas.microsoft.com/office/drawing/2014/main" xmlns="" id="{521584AC-0D69-6243-A551-841A9062478F}"/>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ph idx="1"/>
          </p:nvPr>
        </p:nvSpPr>
        <p:spPr>
          <a:xfrm>
            <a:off x="457200" y="1676400"/>
            <a:ext cx="8229600" cy="4525963"/>
          </a:xfrm>
        </p:spPr>
        <p:txBody>
          <a:bodyPr/>
          <a:lstStyle/>
          <a:p>
            <a:pPr>
              <a:buFont typeface="Wingdings" panose="05000000000000000000" pitchFamily="2" charset="2"/>
              <a:buChar char="Ø"/>
            </a:pPr>
            <a:r>
              <a:rPr lang="en-US" altLang="en-US" b="1" dirty="0" smtClean="0"/>
              <a:t> </a:t>
            </a:r>
            <a:r>
              <a:rPr lang="en-US" altLang="en-US" sz="2800" b="1" dirty="0" smtClean="0"/>
              <a:t>Consistent with goals </a:t>
            </a:r>
          </a:p>
          <a:p>
            <a:pPr lvl="1">
              <a:buFont typeface="Wingdings" panose="05000000000000000000" pitchFamily="2" charset="2"/>
              <a:buChar char="ü"/>
            </a:pPr>
            <a:r>
              <a:rPr lang="en-US" altLang="en-US" dirty="0" smtClean="0"/>
              <a:t> City </a:t>
            </a:r>
            <a:r>
              <a:rPr lang="en-US" altLang="en-US" dirty="0"/>
              <a:t>of Villages Strategy</a:t>
            </a:r>
          </a:p>
          <a:p>
            <a:pPr lvl="1">
              <a:buFont typeface="Wingdings" pitchFamily="2" charset="2"/>
              <a:buChar char=""/>
            </a:pPr>
            <a:r>
              <a:rPr lang="en-US" altLang="en-US" dirty="0" smtClean="0"/>
              <a:t> Urban </a:t>
            </a:r>
            <a:r>
              <a:rPr lang="en-US" altLang="en-US" dirty="0"/>
              <a:t>village centers</a:t>
            </a:r>
          </a:p>
          <a:p>
            <a:pPr lvl="1">
              <a:buFont typeface="Wingdings" pitchFamily="2" charset="2"/>
              <a:buChar char=""/>
            </a:pPr>
            <a:r>
              <a:rPr lang="en-US" altLang="en-US" dirty="0" smtClean="0"/>
              <a:t> Infill and higher density development near commercial and major transportation corridors</a:t>
            </a:r>
            <a:endParaRPr lang="en-US" altLang="en-US" dirty="0"/>
          </a:p>
          <a:p>
            <a:pPr lvl="1">
              <a:buFont typeface="Wingdings" pitchFamily="2" charset="2"/>
              <a:buChar char=""/>
            </a:pPr>
            <a:r>
              <a:rPr lang="en-US" altLang="en-US" dirty="0" smtClean="0"/>
              <a:t> Variety </a:t>
            </a:r>
            <a:r>
              <a:rPr lang="en-US" altLang="en-US" dirty="0"/>
              <a:t>of housing types and affordability levels </a:t>
            </a:r>
          </a:p>
          <a:p>
            <a:endParaRPr lang="en-US" dirty="0"/>
          </a:p>
        </p:txBody>
      </p:sp>
    </p:spTree>
    <p:extLst>
      <p:ext uri="{BB962C8B-B14F-4D97-AF65-F5344CB8AC3E}">
        <p14:creationId xmlns:p14="http://schemas.microsoft.com/office/powerpoint/2010/main" val="3601758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AB7EBB-F8C6-4940-BCAF-13CE459FCEAB}"/>
              </a:ext>
            </a:extLst>
          </p:cNvPr>
          <p:cNvSpPr>
            <a:spLocks noGrp="1"/>
          </p:cNvSpPr>
          <p:nvPr>
            <p:ph type="title"/>
          </p:nvPr>
        </p:nvSpPr>
        <p:spPr/>
        <p:txBody>
          <a:bodyPr>
            <a:noAutofit/>
          </a:bodyPr>
          <a:lstStyle/>
          <a:p>
            <a:pPr algn="l"/>
            <a:r>
              <a:rPr lang="en-US" altLang="en-US" sz="3200" dirty="0"/>
              <a:t>Affordable Housing </a:t>
            </a:r>
            <a:r>
              <a:rPr lang="en-US" altLang="en-US" sz="3200" dirty="0" smtClean="0"/>
              <a:t>Benefits</a:t>
            </a:r>
            <a:endParaRPr lang="en-US" sz="3200" dirty="0"/>
          </a:p>
        </p:txBody>
      </p:sp>
      <p:sp>
        <p:nvSpPr>
          <p:cNvPr id="73" name="Rectangle 72">
            <a:extLst>
              <a:ext uri="{FF2B5EF4-FFF2-40B4-BE49-F238E27FC236}">
                <a16:creationId xmlns:a16="http://schemas.microsoft.com/office/drawing/2014/main" xmlns="" id="{A4EC5A5E-DFF4-7349-8571-3CB64BD09002}"/>
              </a:ext>
            </a:extLst>
          </p:cNvPr>
          <p:cNvSpPr/>
          <p:nvPr/>
        </p:nvSpPr>
        <p:spPr>
          <a:xfrm>
            <a:off x="0" y="6781800"/>
            <a:ext cx="91440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xmlns="" id="{D59E4095-C8EA-F249-887C-CAD70C0A6632}"/>
              </a:ext>
            </a:extLst>
          </p:cNvPr>
          <p:cNvGrpSpPr/>
          <p:nvPr/>
        </p:nvGrpSpPr>
        <p:grpSpPr>
          <a:xfrm>
            <a:off x="0" y="5404257"/>
            <a:ext cx="9144000" cy="1479143"/>
            <a:chOff x="-76200" y="5404257"/>
            <a:chExt cx="9220200" cy="1479143"/>
          </a:xfrm>
        </p:grpSpPr>
        <p:pic>
          <p:nvPicPr>
            <p:cNvPr id="107" name="Picture 106" descr="Skyline Alternative 042618-01">
              <a:extLst>
                <a:ext uri="{FF2B5EF4-FFF2-40B4-BE49-F238E27FC236}">
                  <a16:creationId xmlns:a16="http://schemas.microsoft.com/office/drawing/2014/main" xmlns="" id="{F6FD67E2-EDE9-334D-8978-C0D3E28C42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108" name="Rectangle 107">
              <a:extLst>
                <a:ext uri="{FF2B5EF4-FFF2-40B4-BE49-F238E27FC236}">
                  <a16:creationId xmlns:a16="http://schemas.microsoft.com/office/drawing/2014/main" xmlns="" id="{521584AC-0D69-6243-A551-841A9062478F}"/>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p:cNvSpPr>
            <a:spLocks noGrp="1"/>
          </p:cNvSpPr>
          <p:nvPr>
            <p:ph idx="1"/>
          </p:nvPr>
        </p:nvSpPr>
        <p:spPr>
          <a:xfrm>
            <a:off x="457200" y="1600200"/>
            <a:ext cx="8229600" cy="4525963"/>
          </a:xfrm>
        </p:spPr>
        <p:txBody>
          <a:bodyPr/>
          <a:lstStyle/>
          <a:p>
            <a:pPr>
              <a:buFont typeface="Wingdings" panose="05000000000000000000" pitchFamily="2" charset="2"/>
              <a:buChar char="Ø"/>
            </a:pPr>
            <a:r>
              <a:rPr lang="en-US" altLang="en-US" b="1" dirty="0" smtClean="0"/>
              <a:t> </a:t>
            </a:r>
            <a:r>
              <a:rPr lang="en-US" altLang="en-US" sz="2800" b="1" dirty="0" smtClean="0"/>
              <a:t>Provides </a:t>
            </a:r>
            <a:r>
              <a:rPr lang="en-US" altLang="en-US" sz="2800" b="1" dirty="0"/>
              <a:t>public </a:t>
            </a:r>
            <a:r>
              <a:rPr lang="en-US" altLang="en-US" sz="2800" b="1" dirty="0" smtClean="0"/>
              <a:t>benefit</a:t>
            </a:r>
            <a:endParaRPr lang="en-US" altLang="en-US" sz="2800" b="1" dirty="0"/>
          </a:p>
          <a:p>
            <a:pPr lvl="1">
              <a:buFont typeface="Wingdings" panose="05000000000000000000" pitchFamily="2" charset="2"/>
              <a:buChar char="ü"/>
            </a:pPr>
            <a:r>
              <a:rPr lang="en-US" altLang="en-US" dirty="0" smtClean="0"/>
              <a:t> </a:t>
            </a:r>
            <a:r>
              <a:rPr lang="en-US" dirty="0" smtClean="0"/>
              <a:t>Additional opportunities for affordable homes near transit, shopping, and employment</a:t>
            </a:r>
          </a:p>
          <a:p>
            <a:pPr lvl="1">
              <a:buFont typeface="Wingdings" panose="05000000000000000000" pitchFamily="2" charset="2"/>
              <a:buChar char="ü"/>
            </a:pPr>
            <a:r>
              <a:rPr lang="en-US" dirty="0" smtClean="0"/>
              <a:t>Community services and gathering spaces for seniors open to the public</a:t>
            </a:r>
          </a:p>
          <a:p>
            <a:pPr lvl="1">
              <a:buFont typeface="Wingdings" panose="05000000000000000000" pitchFamily="2" charset="2"/>
              <a:buChar char="ü"/>
            </a:pPr>
            <a:r>
              <a:rPr lang="en-US" dirty="0" smtClean="0"/>
              <a:t>Enhanced </a:t>
            </a:r>
            <a:r>
              <a:rPr lang="en-US" dirty="0"/>
              <a:t>streetscapes and </a:t>
            </a:r>
            <a:r>
              <a:rPr lang="en-US" dirty="0" smtClean="0"/>
              <a:t>improvements</a:t>
            </a:r>
          </a:p>
          <a:p>
            <a:pPr lvl="1">
              <a:buFont typeface="Wingdings" panose="05000000000000000000" pitchFamily="2" charset="2"/>
              <a:buChar char="ü"/>
            </a:pPr>
            <a:r>
              <a:rPr lang="en-US" dirty="0" smtClean="0"/>
              <a:t>Meet </a:t>
            </a:r>
            <a:r>
              <a:rPr lang="en-US" dirty="0"/>
              <a:t>broader City housing and Climate Action Plan goals</a:t>
            </a:r>
            <a:r>
              <a:rPr lang="en-US" sz="2000" dirty="0"/>
              <a:t> </a:t>
            </a:r>
          </a:p>
          <a:p>
            <a:pPr marL="0" indent="0">
              <a:buNone/>
            </a:pPr>
            <a:endParaRPr lang="en-US" dirty="0"/>
          </a:p>
        </p:txBody>
      </p:sp>
    </p:spTree>
    <p:extLst>
      <p:ext uri="{BB962C8B-B14F-4D97-AF65-F5344CB8AC3E}">
        <p14:creationId xmlns:p14="http://schemas.microsoft.com/office/powerpoint/2010/main" val="1418215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AB7EBB-F8C6-4940-BCAF-13CE459FCEAB}"/>
              </a:ext>
            </a:extLst>
          </p:cNvPr>
          <p:cNvSpPr>
            <a:spLocks noGrp="1"/>
          </p:cNvSpPr>
          <p:nvPr>
            <p:ph type="title"/>
          </p:nvPr>
        </p:nvSpPr>
        <p:spPr/>
        <p:txBody>
          <a:bodyPr>
            <a:normAutofit/>
          </a:bodyPr>
          <a:lstStyle/>
          <a:p>
            <a:pPr algn="l"/>
            <a:r>
              <a:rPr lang="en-US" altLang="en-US" sz="3200" dirty="0" smtClean="0"/>
              <a:t>Affordable Housing Benefits </a:t>
            </a:r>
            <a:endParaRPr lang="en-US" sz="3200" dirty="0"/>
          </a:p>
        </p:txBody>
      </p:sp>
      <p:sp>
        <p:nvSpPr>
          <p:cNvPr id="73" name="Rectangle 72">
            <a:extLst>
              <a:ext uri="{FF2B5EF4-FFF2-40B4-BE49-F238E27FC236}">
                <a16:creationId xmlns:a16="http://schemas.microsoft.com/office/drawing/2014/main" xmlns="" id="{A4EC5A5E-DFF4-7349-8571-3CB64BD09002}"/>
              </a:ext>
            </a:extLst>
          </p:cNvPr>
          <p:cNvSpPr/>
          <p:nvPr/>
        </p:nvSpPr>
        <p:spPr>
          <a:xfrm>
            <a:off x="0" y="6781800"/>
            <a:ext cx="91440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xmlns="" id="{D59E4095-C8EA-F249-887C-CAD70C0A6632}"/>
              </a:ext>
            </a:extLst>
          </p:cNvPr>
          <p:cNvGrpSpPr/>
          <p:nvPr/>
        </p:nvGrpSpPr>
        <p:grpSpPr>
          <a:xfrm>
            <a:off x="0" y="5404257"/>
            <a:ext cx="9144000" cy="1479143"/>
            <a:chOff x="-76200" y="5404257"/>
            <a:chExt cx="9220200" cy="1479143"/>
          </a:xfrm>
        </p:grpSpPr>
        <p:pic>
          <p:nvPicPr>
            <p:cNvPr id="107" name="Picture 106" descr="Skyline Alternative 042618-01">
              <a:extLst>
                <a:ext uri="{FF2B5EF4-FFF2-40B4-BE49-F238E27FC236}">
                  <a16:creationId xmlns:a16="http://schemas.microsoft.com/office/drawing/2014/main" xmlns="" id="{F6FD67E2-EDE9-334D-8978-C0D3E28C42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108" name="Rectangle 107">
              <a:extLst>
                <a:ext uri="{FF2B5EF4-FFF2-40B4-BE49-F238E27FC236}">
                  <a16:creationId xmlns:a16="http://schemas.microsoft.com/office/drawing/2014/main" xmlns="" id="{521584AC-0D69-6243-A551-841A9062478F}"/>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ontent Placeholder 2"/>
          <p:cNvSpPr>
            <a:spLocks noGrp="1"/>
          </p:cNvSpPr>
          <p:nvPr>
            <p:ph idx="1"/>
          </p:nvPr>
        </p:nvSpPr>
        <p:spPr>
          <a:xfrm>
            <a:off x="457200" y="1600200"/>
            <a:ext cx="8229600" cy="4525963"/>
          </a:xfrm>
        </p:spPr>
        <p:txBody>
          <a:bodyPr>
            <a:normAutofit/>
          </a:bodyPr>
          <a:lstStyle/>
          <a:p>
            <a:pPr>
              <a:buFont typeface="Wingdings" panose="05000000000000000000" pitchFamily="2" charset="2"/>
              <a:buChar char="Ø"/>
            </a:pPr>
            <a:r>
              <a:rPr lang="en-US" altLang="en-US" b="1" dirty="0" smtClean="0"/>
              <a:t> </a:t>
            </a:r>
            <a:r>
              <a:rPr lang="en-US" altLang="en-US" sz="2800" b="1" dirty="0" smtClean="0"/>
              <a:t>Availability of public facilities</a:t>
            </a:r>
          </a:p>
          <a:p>
            <a:pPr lvl="1">
              <a:buFont typeface="Wingdings" panose="05000000000000000000" pitchFamily="2" charset="2"/>
              <a:buChar char="ü"/>
            </a:pPr>
            <a:r>
              <a:rPr lang="en-US" dirty="0" smtClean="0"/>
              <a:t>Site </a:t>
            </a:r>
            <a:r>
              <a:rPr lang="en-US" dirty="0"/>
              <a:t>developed with a variety of uses since 1961 and is served by public facilities</a:t>
            </a:r>
          </a:p>
          <a:p>
            <a:pPr lvl="1">
              <a:buFont typeface="Wingdings" pitchFamily="2" charset="2"/>
              <a:buChar char=""/>
            </a:pPr>
            <a:r>
              <a:rPr lang="en-US" dirty="0"/>
              <a:t>EIR will address all public facilities </a:t>
            </a:r>
          </a:p>
          <a:p>
            <a:pPr marL="0" indent="0">
              <a:buNone/>
            </a:pPr>
            <a:endParaRPr lang="en-US" dirty="0"/>
          </a:p>
        </p:txBody>
      </p:sp>
    </p:spTree>
    <p:extLst>
      <p:ext uri="{BB962C8B-B14F-4D97-AF65-F5344CB8AC3E}">
        <p14:creationId xmlns:p14="http://schemas.microsoft.com/office/powerpoint/2010/main" val="73531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8AB7EBB-F8C6-4940-BCAF-13CE459FCEAB}"/>
              </a:ext>
            </a:extLst>
          </p:cNvPr>
          <p:cNvSpPr>
            <a:spLocks noGrp="1"/>
          </p:cNvSpPr>
          <p:nvPr>
            <p:ph type="title"/>
          </p:nvPr>
        </p:nvSpPr>
        <p:spPr/>
        <p:txBody>
          <a:bodyPr>
            <a:normAutofit/>
          </a:bodyPr>
          <a:lstStyle/>
          <a:p>
            <a:pPr algn="l"/>
            <a:r>
              <a:rPr lang="en-US" altLang="en-US" sz="3200" dirty="0"/>
              <a:t>Process &amp; </a:t>
            </a:r>
            <a:r>
              <a:rPr lang="en-US" altLang="en-US" sz="3200" dirty="0" smtClean="0"/>
              <a:t>Community Plan Amendment </a:t>
            </a:r>
            <a:endParaRPr lang="en-US" sz="3200" dirty="0"/>
          </a:p>
        </p:txBody>
      </p:sp>
      <p:sp>
        <p:nvSpPr>
          <p:cNvPr id="73" name="Rectangle 72">
            <a:extLst>
              <a:ext uri="{FF2B5EF4-FFF2-40B4-BE49-F238E27FC236}">
                <a16:creationId xmlns:a16="http://schemas.microsoft.com/office/drawing/2014/main" xmlns="" id="{A4EC5A5E-DFF4-7349-8571-3CB64BD09002}"/>
              </a:ext>
            </a:extLst>
          </p:cNvPr>
          <p:cNvSpPr/>
          <p:nvPr/>
        </p:nvSpPr>
        <p:spPr>
          <a:xfrm>
            <a:off x="0" y="6781800"/>
            <a:ext cx="91440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xmlns="" id="{D59E4095-C8EA-F249-887C-CAD70C0A6632}"/>
              </a:ext>
            </a:extLst>
          </p:cNvPr>
          <p:cNvGrpSpPr/>
          <p:nvPr/>
        </p:nvGrpSpPr>
        <p:grpSpPr>
          <a:xfrm>
            <a:off x="0" y="5404257"/>
            <a:ext cx="9144000" cy="1479143"/>
            <a:chOff x="-76200" y="5404257"/>
            <a:chExt cx="9220200" cy="1479143"/>
          </a:xfrm>
        </p:grpSpPr>
        <p:pic>
          <p:nvPicPr>
            <p:cNvPr id="107" name="Picture 106" descr="Skyline Alternative 042618-01">
              <a:extLst>
                <a:ext uri="{FF2B5EF4-FFF2-40B4-BE49-F238E27FC236}">
                  <a16:creationId xmlns:a16="http://schemas.microsoft.com/office/drawing/2014/main" xmlns="" id="{F6FD67E2-EDE9-334D-8978-C0D3E28C42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9301" y="5404257"/>
              <a:ext cx="3804699" cy="1479143"/>
            </a:xfrm>
            <a:prstGeom prst="rect">
              <a:avLst/>
            </a:prstGeom>
            <a:noFill/>
            <a:ln>
              <a:noFill/>
            </a:ln>
            <a:effectLst/>
          </p:spPr>
        </p:pic>
        <p:sp>
          <p:nvSpPr>
            <p:cNvPr id="108" name="Rectangle 107">
              <a:extLst>
                <a:ext uri="{FF2B5EF4-FFF2-40B4-BE49-F238E27FC236}">
                  <a16:creationId xmlns:a16="http://schemas.microsoft.com/office/drawing/2014/main" xmlns="" id="{521584AC-0D69-6243-A551-841A9062478F}"/>
                </a:ext>
              </a:extLst>
            </p:cNvPr>
            <p:cNvSpPr/>
            <p:nvPr/>
          </p:nvSpPr>
          <p:spPr>
            <a:xfrm>
              <a:off x="-76200" y="6781800"/>
              <a:ext cx="9220200" cy="10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00248" y="945715"/>
            <a:ext cx="1914352" cy="4769285"/>
            <a:chOff x="228600" y="1320294"/>
            <a:chExt cx="2371552" cy="5262161"/>
          </a:xfrm>
        </p:grpSpPr>
        <p:sp>
          <p:nvSpPr>
            <p:cNvPr id="8" name="Can 7"/>
            <p:cNvSpPr/>
            <p:nvPr/>
          </p:nvSpPr>
          <p:spPr bwMode="auto">
            <a:xfrm>
              <a:off x="350630" y="4730183"/>
              <a:ext cx="2135673" cy="1852272"/>
            </a:xfrm>
            <a:prstGeom prst="can">
              <a:avLst/>
            </a:prstGeom>
            <a:solidFill>
              <a:schemeClr val="tx1">
                <a:lumMod val="50000"/>
                <a:lumOff val="50000"/>
                <a:alpha val="85000"/>
              </a:schemeClr>
            </a:solidFill>
            <a:ln w="12700" cap="flat" cmpd="sng" algn="ctr">
              <a:solidFill>
                <a:schemeClr val="tx1">
                  <a:lumMod val="50000"/>
                </a:schemeClr>
              </a:solidFill>
              <a:prstDash val="solid"/>
              <a:round/>
              <a:headEnd type="none" w="med" len="med"/>
              <a:tailEnd type="none" w="med" len="med"/>
            </a:ln>
            <a:effectLst/>
          </p:spPr>
          <p:txBody>
            <a:bodyPr vert="horz" wrap="square" lIns="86486" tIns="43243" rIns="86486" bIns="43243" numCol="1" spcCol="0"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9" name="Can 8"/>
            <p:cNvSpPr/>
            <p:nvPr/>
          </p:nvSpPr>
          <p:spPr bwMode="auto">
            <a:xfrm>
              <a:off x="352483" y="3260609"/>
              <a:ext cx="2135673" cy="1862480"/>
            </a:xfrm>
            <a:prstGeom prst="can">
              <a:avLst/>
            </a:prstGeom>
            <a:solidFill>
              <a:schemeClr val="tx1">
                <a:lumMod val="50000"/>
                <a:lumOff val="50000"/>
                <a:alpha val="85000"/>
              </a:schemeClr>
            </a:solidFill>
            <a:ln w="12700" cap="flat" cmpd="sng" algn="ctr">
              <a:solidFill>
                <a:schemeClr val="tx1">
                  <a:lumMod val="50000"/>
                </a:schemeClr>
              </a:solidFill>
              <a:prstDash val="solid"/>
              <a:round/>
              <a:headEnd type="none" w="med" len="med"/>
              <a:tailEnd type="none" w="med" len="med"/>
            </a:ln>
            <a:effectLst/>
          </p:spPr>
          <p:txBody>
            <a:bodyPr vert="horz" wrap="square" lIns="86486" tIns="43243" rIns="86486" bIns="43243" numCol="1" spcCol="0"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10" name="Can 9"/>
            <p:cNvSpPr/>
            <p:nvPr/>
          </p:nvSpPr>
          <p:spPr bwMode="auto">
            <a:xfrm>
              <a:off x="352484" y="1766836"/>
              <a:ext cx="2135673" cy="1871401"/>
            </a:xfrm>
            <a:prstGeom prst="can">
              <a:avLst/>
            </a:prstGeom>
            <a:solidFill>
              <a:schemeClr val="tx1">
                <a:lumMod val="50000"/>
                <a:lumOff val="50000"/>
                <a:alpha val="85000"/>
              </a:schemeClr>
            </a:solidFill>
            <a:ln w="12700" cap="flat" cmpd="sng" algn="ctr">
              <a:solidFill>
                <a:schemeClr val="tx1">
                  <a:lumMod val="50000"/>
                </a:schemeClr>
              </a:solidFill>
              <a:prstDash val="solid"/>
              <a:round/>
              <a:headEnd type="none" w="med" len="med"/>
              <a:tailEnd type="none" w="med" len="med"/>
            </a:ln>
            <a:effectLst/>
          </p:spPr>
          <p:txBody>
            <a:bodyPr vert="horz" wrap="square" lIns="86486" tIns="43243" rIns="86486" bIns="43243" numCol="1" spcCol="0"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11" name="TextBox 10"/>
            <p:cNvSpPr txBox="1"/>
            <p:nvPr/>
          </p:nvSpPr>
          <p:spPr>
            <a:xfrm>
              <a:off x="264355" y="2304353"/>
              <a:ext cx="2311926" cy="809480"/>
            </a:xfrm>
            <a:prstGeom prst="rect">
              <a:avLst/>
            </a:prstGeom>
            <a:noFill/>
          </p:spPr>
          <p:txBody>
            <a:bodyPr wrap="square" lIns="86486" tIns="43243" rIns="86486" bIns="43243" rtlCol="0">
              <a:spAutoFit/>
            </a:bodyPr>
            <a:lstStyle/>
            <a:p>
              <a:pPr algn="ctr" eaLnBrk="0" fontAlgn="base" hangingPunct="0">
                <a:spcBef>
                  <a:spcPct val="0"/>
                </a:spcBef>
                <a:spcAft>
                  <a:spcPct val="0"/>
                </a:spcAft>
              </a:pPr>
              <a:r>
                <a:rPr lang="en-US" sz="1400" b="1" dirty="0">
                  <a:solidFill>
                    <a:schemeClr val="bg1"/>
                  </a:solidFill>
                  <a:latin typeface="Times New Roman" panose="02020603050405020304" pitchFamily="18" charset="0"/>
                  <a:cs typeface="Times New Roman" panose="02020603050405020304" pitchFamily="18" charset="0"/>
                  <a:sym typeface="Arial" charset="0"/>
                </a:rPr>
                <a:t>County</a:t>
              </a:r>
              <a:r>
                <a:rPr lang="en-US" sz="1400" b="1" dirty="0">
                  <a:solidFill>
                    <a:srgbClr val="000000"/>
                  </a:solidFill>
                  <a:latin typeface="Times New Roman" panose="02020603050405020304" pitchFamily="18" charset="0"/>
                  <a:cs typeface="Times New Roman" panose="02020603050405020304" pitchFamily="18" charset="0"/>
                  <a:sym typeface="Arial" charset="0"/>
                </a:rPr>
                <a:t> </a:t>
              </a:r>
              <a:r>
                <a:rPr lang="en-US" sz="1400" b="1" dirty="0">
                  <a:solidFill>
                    <a:schemeClr val="bg1"/>
                  </a:solidFill>
                  <a:latin typeface="Times New Roman" panose="02020603050405020304" pitchFamily="18" charset="0"/>
                  <a:cs typeface="Times New Roman" panose="02020603050405020304" pitchFamily="18" charset="0"/>
                  <a:sym typeface="Arial" charset="0"/>
                </a:rPr>
                <a:t>RFP &amp; Proposal </a:t>
              </a:r>
              <a:r>
                <a:rPr lang="en-US" sz="1400" b="1" dirty="0" smtClean="0">
                  <a:solidFill>
                    <a:schemeClr val="bg1"/>
                  </a:solidFill>
                  <a:latin typeface="Times New Roman" panose="02020603050405020304" pitchFamily="18" charset="0"/>
                  <a:cs typeface="Times New Roman" panose="02020603050405020304" pitchFamily="18" charset="0"/>
                  <a:sym typeface="Arial" charset="0"/>
                </a:rPr>
                <a:t>Review &amp;</a:t>
              </a:r>
            </a:p>
            <a:p>
              <a:pPr algn="ctr" eaLnBrk="0" fontAlgn="base" hangingPunct="0">
                <a:spcBef>
                  <a:spcPct val="0"/>
                </a:spcBef>
                <a:spcAft>
                  <a:spcPct val="0"/>
                </a:spcAft>
              </a:pPr>
              <a:r>
                <a:rPr lang="en-US" sz="1400" b="1" dirty="0" smtClean="0">
                  <a:solidFill>
                    <a:schemeClr val="bg1"/>
                  </a:solidFill>
                  <a:latin typeface="Times New Roman" panose="02020603050405020304" pitchFamily="18" charset="0"/>
                  <a:cs typeface="Times New Roman" panose="02020603050405020304" pitchFamily="18" charset="0"/>
                  <a:sym typeface="Arial" charset="0"/>
                </a:rPr>
                <a:t>CPA Application</a:t>
              </a:r>
              <a:endParaRPr lang="en-US" sz="1400" b="1" dirty="0">
                <a:solidFill>
                  <a:schemeClr val="bg1"/>
                </a:solidFill>
                <a:latin typeface="Times New Roman" panose="02020603050405020304" pitchFamily="18" charset="0"/>
                <a:cs typeface="Times New Roman" panose="02020603050405020304" pitchFamily="18" charset="0"/>
                <a:sym typeface="Arial" charset="0"/>
              </a:endParaRPr>
            </a:p>
          </p:txBody>
        </p:sp>
        <p:sp>
          <p:nvSpPr>
            <p:cNvPr id="12" name="TextBox 24">
              <a:extLst>
                <a:ext uri="{FF2B5EF4-FFF2-40B4-BE49-F238E27FC236}"/>
              </a:extLst>
            </p:cNvPr>
            <p:cNvSpPr txBox="1">
              <a:spLocks noChangeArrowheads="1"/>
            </p:cNvSpPr>
            <p:nvPr/>
          </p:nvSpPr>
          <p:spPr bwMode="auto">
            <a:xfrm>
              <a:off x="780789" y="1320294"/>
              <a:ext cx="1279071" cy="37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spAutoFit/>
            </a:bodyPr>
            <a:lstStyle>
              <a:lvl1pPr>
                <a:defRPr sz="1900">
                  <a:solidFill>
                    <a:srgbClr val="FFFFFF"/>
                  </a:solidFill>
                  <a:latin typeface="Arial" panose="020B0604020202020204" pitchFamily="34" charset="0"/>
                  <a:ea typeface="ヒラギノ角ゴ ProN W3" pitchFamily="68" charset="-128"/>
                  <a:sym typeface="Arial" panose="020B0604020202020204" pitchFamily="34" charset="0"/>
                </a:defRPr>
              </a:lvl1pPr>
              <a:lvl2pPr marL="742950" indent="-285750">
                <a:defRPr sz="1900">
                  <a:solidFill>
                    <a:srgbClr val="FFFFFF"/>
                  </a:solidFill>
                  <a:latin typeface="Arial" panose="020B0604020202020204" pitchFamily="34" charset="0"/>
                  <a:ea typeface="ヒラギノ角ゴ ProN W3" pitchFamily="68" charset="-128"/>
                  <a:sym typeface="Arial" panose="020B0604020202020204" pitchFamily="34" charset="0"/>
                </a:defRPr>
              </a:lvl2pPr>
              <a:lvl3pPr marL="11430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3pPr>
              <a:lvl4pPr marL="16002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4pPr>
              <a:lvl5pPr marL="20574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5pPr>
              <a:lvl6pPr marL="25146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6pPr>
              <a:lvl7pPr marL="29718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7pPr>
              <a:lvl8pPr marL="34290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8pPr>
              <a:lvl9pPr marL="38862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9pPr>
            </a:lstStyle>
            <a:p>
              <a:pPr algn="ctr" eaLnBrk="0" fontAlgn="base" hangingPunct="0">
                <a:spcBef>
                  <a:spcPct val="0"/>
                </a:spcBef>
                <a:spcAft>
                  <a:spcPct val="0"/>
                </a:spcAft>
                <a:defRPr/>
              </a:pPr>
              <a:r>
                <a:rPr lang="en-US" altLang="en-US" sz="1600" b="1" dirty="0">
                  <a:solidFill>
                    <a:schemeClr val="tx1"/>
                  </a:solidFill>
                </a:rPr>
                <a:t>2018</a:t>
              </a:r>
            </a:p>
          </p:txBody>
        </p:sp>
        <p:pic>
          <p:nvPicPr>
            <p:cNvPr id="13" name="Picture 2" descr="C:\Users\smoreno2\AppData\Local\Microsoft\Windows\Temporary Internet Files\Content.IE5\VN6KX7VR\117px-Bueno-verd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8878" y="3084105"/>
              <a:ext cx="422879" cy="4269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4361" y="3719854"/>
              <a:ext cx="2311926" cy="809480"/>
            </a:xfrm>
            <a:prstGeom prst="rect">
              <a:avLst/>
            </a:prstGeom>
            <a:noFill/>
          </p:spPr>
          <p:txBody>
            <a:bodyPr wrap="square" lIns="86486" tIns="43243" rIns="86486" bIns="43243" rtlCol="0">
              <a:spAutoFit/>
            </a:bodyPr>
            <a:lstStyle>
              <a:defPPr>
                <a:defRPr lang="en-US"/>
              </a:defPPr>
              <a:lvl1pPr algn="ctr">
                <a:defRPr sz="1800" b="1">
                  <a:solidFill>
                    <a:schemeClr val="bg1"/>
                  </a:solidFill>
                  <a:latin typeface="Times New Roman" panose="02020603050405020304" pitchFamily="18" charset="0"/>
                  <a:cs typeface="Times New Roman" panose="02020603050405020304" pitchFamily="18" charset="0"/>
                </a:defRPr>
              </a:lvl1pPr>
            </a:lstStyle>
            <a:p>
              <a:pPr eaLnBrk="0" fontAlgn="base" hangingPunct="0">
                <a:spcBef>
                  <a:spcPct val="0"/>
                </a:spcBef>
                <a:spcAft>
                  <a:spcPct val="0"/>
                </a:spcAft>
              </a:pPr>
              <a:r>
                <a:rPr lang="en-US" sz="1400" dirty="0">
                  <a:sym typeface="Arial" charset="0"/>
                </a:rPr>
                <a:t>5 </a:t>
              </a:r>
              <a:r>
                <a:rPr lang="en-US" sz="1400" dirty="0" smtClean="0">
                  <a:sym typeface="Arial" charset="0"/>
                </a:rPr>
                <a:t>Public Meetings </a:t>
              </a:r>
              <a:r>
                <a:rPr lang="en-US" sz="1400" dirty="0">
                  <a:sym typeface="Arial" charset="0"/>
                </a:rPr>
                <a:t>(Scoping, Ad-Hoc, CPG)</a:t>
              </a:r>
            </a:p>
          </p:txBody>
        </p:sp>
        <p:sp>
          <p:nvSpPr>
            <p:cNvPr id="15" name="TextBox 14"/>
            <p:cNvSpPr txBox="1"/>
            <p:nvPr/>
          </p:nvSpPr>
          <p:spPr>
            <a:xfrm>
              <a:off x="228600" y="5333049"/>
              <a:ext cx="2371552" cy="571773"/>
            </a:xfrm>
            <a:prstGeom prst="rect">
              <a:avLst/>
            </a:prstGeom>
            <a:noFill/>
          </p:spPr>
          <p:txBody>
            <a:bodyPr wrap="square" lIns="86486" tIns="43243" rIns="86486" bIns="43243" rtlCol="0">
              <a:spAutoFit/>
            </a:bodyPr>
            <a:lstStyle/>
            <a:p>
              <a:pPr algn="ctr" eaLnBrk="0" fontAlgn="base" hangingPunct="0">
                <a:spcBef>
                  <a:spcPct val="0"/>
                </a:spcBef>
                <a:spcAft>
                  <a:spcPct val="0"/>
                </a:spcAft>
              </a:pPr>
              <a:r>
                <a:rPr lang="en-US" sz="1400" b="1" dirty="0">
                  <a:solidFill>
                    <a:schemeClr val="bg1"/>
                  </a:solidFill>
                  <a:latin typeface="Times New Roman" panose="02020603050405020304" pitchFamily="18" charset="0"/>
                  <a:cs typeface="Times New Roman" panose="02020603050405020304" pitchFamily="18" charset="0"/>
                  <a:sym typeface="Arial" charset="0"/>
                </a:rPr>
                <a:t>Planning Commission Initiation Hearing</a:t>
              </a:r>
            </a:p>
          </p:txBody>
        </p:sp>
        <p:pic>
          <p:nvPicPr>
            <p:cNvPr id="16" name="Picture 2" descr="C:\Users\smoreno2\AppData\Local\Microsoft\Windows\Temporary Internet Files\Content.IE5\VN6KX7VR\117px-Bueno-verd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7026" y="4597451"/>
              <a:ext cx="422879" cy="426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3602381" y="945715"/>
            <a:ext cx="2055109" cy="4769285"/>
            <a:chOff x="3373524" y="1320294"/>
            <a:chExt cx="2438400" cy="5262161"/>
          </a:xfrm>
        </p:grpSpPr>
        <p:sp>
          <p:nvSpPr>
            <p:cNvPr id="19" name="Can 18"/>
            <p:cNvSpPr/>
            <p:nvPr/>
          </p:nvSpPr>
          <p:spPr bwMode="auto">
            <a:xfrm>
              <a:off x="3524888" y="4730183"/>
              <a:ext cx="2135673" cy="1852272"/>
            </a:xfrm>
            <a:prstGeom prst="can">
              <a:avLst/>
            </a:prstGeom>
            <a:solidFill>
              <a:srgbClr val="00B050">
                <a:alpha val="85000"/>
              </a:srgbClr>
            </a:solidFill>
            <a:ln w="12700" cap="flat" cmpd="sng" algn="ctr">
              <a:solidFill>
                <a:schemeClr val="tx1"/>
              </a:solidFill>
              <a:prstDash val="solid"/>
              <a:round/>
              <a:headEnd type="none" w="med" len="med"/>
              <a:tailEnd type="none" w="med" len="med"/>
            </a:ln>
            <a:effectLst/>
          </p:spPr>
          <p:txBody>
            <a:bodyPr vert="horz" wrap="square" lIns="86486" tIns="43243" rIns="86486" bIns="43243" numCol="1" spcCol="0"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20" name="Can 19"/>
            <p:cNvSpPr/>
            <p:nvPr/>
          </p:nvSpPr>
          <p:spPr bwMode="auto">
            <a:xfrm>
              <a:off x="3524882" y="3260609"/>
              <a:ext cx="2135673" cy="1862480"/>
            </a:xfrm>
            <a:prstGeom prst="can">
              <a:avLst/>
            </a:prstGeom>
            <a:solidFill>
              <a:srgbClr val="00B050">
                <a:alpha val="85000"/>
              </a:srgbClr>
            </a:solidFill>
            <a:ln w="12700" cap="flat" cmpd="sng" algn="ctr">
              <a:solidFill>
                <a:schemeClr val="tx1"/>
              </a:solidFill>
              <a:prstDash val="solid"/>
              <a:round/>
              <a:headEnd type="none" w="med" len="med"/>
              <a:tailEnd type="none" w="med" len="med"/>
            </a:ln>
            <a:effectLst/>
          </p:spPr>
          <p:txBody>
            <a:bodyPr vert="horz" wrap="square" lIns="86486" tIns="43243" rIns="86486" bIns="43243" numCol="1" spcCol="0"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21" name="Can 20"/>
            <p:cNvSpPr/>
            <p:nvPr/>
          </p:nvSpPr>
          <p:spPr bwMode="auto">
            <a:xfrm>
              <a:off x="3524883" y="1766836"/>
              <a:ext cx="2135673" cy="1871401"/>
            </a:xfrm>
            <a:prstGeom prst="can">
              <a:avLst/>
            </a:prstGeom>
            <a:solidFill>
              <a:srgbClr val="00B050">
                <a:alpha val="85000"/>
              </a:srgbClr>
            </a:solidFill>
            <a:ln w="12700" cap="flat" cmpd="sng" algn="ctr">
              <a:solidFill>
                <a:schemeClr val="tx1"/>
              </a:solidFill>
              <a:prstDash val="solid"/>
              <a:round/>
              <a:headEnd type="none" w="med" len="med"/>
              <a:tailEnd type="none" w="med" len="med"/>
            </a:ln>
            <a:effectLst/>
          </p:spPr>
          <p:txBody>
            <a:bodyPr vert="horz" wrap="square" lIns="86486" tIns="43243" rIns="86486" bIns="43243" numCol="1" spcCol="0"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22" name="TextBox 21"/>
            <p:cNvSpPr txBox="1"/>
            <p:nvPr/>
          </p:nvSpPr>
          <p:spPr>
            <a:xfrm>
              <a:off x="3436754" y="2365586"/>
              <a:ext cx="2311926" cy="571773"/>
            </a:xfrm>
            <a:prstGeom prst="rect">
              <a:avLst/>
            </a:prstGeom>
            <a:noFill/>
          </p:spPr>
          <p:txBody>
            <a:bodyPr wrap="square" lIns="86486" tIns="43243" rIns="86486" bIns="43243" rtlCol="0">
              <a:spAutoFit/>
            </a:bodyPr>
            <a:lstStyle/>
            <a:p>
              <a:pPr algn="ctr" eaLnBrk="0" fontAlgn="base" hangingPunct="0">
                <a:spcBef>
                  <a:spcPct val="0"/>
                </a:spcBef>
                <a:spcAft>
                  <a:spcPct val="0"/>
                </a:spcAft>
              </a:pPr>
              <a:r>
                <a:rPr lang="en-US" sz="1400" b="1" dirty="0">
                  <a:solidFill>
                    <a:srgbClr val="FFFFFF"/>
                  </a:solidFill>
                  <a:latin typeface="Times New Roman" panose="02020603050405020304" pitchFamily="18" charset="0"/>
                  <a:cs typeface="Times New Roman" panose="02020603050405020304" pitchFamily="18" charset="0"/>
                  <a:sym typeface="Arial" charset="0"/>
                </a:rPr>
                <a:t>Developer begins Community Outreach</a:t>
              </a:r>
            </a:p>
          </p:txBody>
        </p:sp>
        <p:sp>
          <p:nvSpPr>
            <p:cNvPr id="23" name="TextBox 24">
              <a:extLst>
                <a:ext uri="{FF2B5EF4-FFF2-40B4-BE49-F238E27FC236}"/>
              </a:extLst>
            </p:cNvPr>
            <p:cNvSpPr txBox="1">
              <a:spLocks noChangeArrowheads="1"/>
            </p:cNvSpPr>
            <p:nvPr/>
          </p:nvSpPr>
          <p:spPr bwMode="auto">
            <a:xfrm>
              <a:off x="3953188" y="1320294"/>
              <a:ext cx="1279072" cy="36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spAutoFit/>
            </a:bodyPr>
            <a:lstStyle>
              <a:lvl1pPr>
                <a:defRPr sz="1900">
                  <a:solidFill>
                    <a:srgbClr val="FFFFFF"/>
                  </a:solidFill>
                  <a:latin typeface="Arial" panose="020B0604020202020204" pitchFamily="34" charset="0"/>
                  <a:ea typeface="ヒラギノ角ゴ ProN W3" pitchFamily="68" charset="-128"/>
                  <a:sym typeface="Arial" panose="020B0604020202020204" pitchFamily="34" charset="0"/>
                </a:defRPr>
              </a:lvl1pPr>
              <a:lvl2pPr marL="742950" indent="-285750">
                <a:defRPr sz="1900">
                  <a:solidFill>
                    <a:srgbClr val="FFFFFF"/>
                  </a:solidFill>
                  <a:latin typeface="Arial" panose="020B0604020202020204" pitchFamily="34" charset="0"/>
                  <a:ea typeface="ヒラギノ角ゴ ProN W3" pitchFamily="68" charset="-128"/>
                  <a:sym typeface="Arial" panose="020B0604020202020204" pitchFamily="34" charset="0"/>
                </a:defRPr>
              </a:lvl2pPr>
              <a:lvl3pPr marL="11430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3pPr>
              <a:lvl4pPr marL="16002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4pPr>
              <a:lvl5pPr marL="20574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5pPr>
              <a:lvl6pPr marL="25146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6pPr>
              <a:lvl7pPr marL="29718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7pPr>
              <a:lvl8pPr marL="34290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8pPr>
              <a:lvl9pPr marL="38862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9pPr>
            </a:lstStyle>
            <a:p>
              <a:pPr algn="ctr" eaLnBrk="0" fontAlgn="base" hangingPunct="0">
                <a:spcBef>
                  <a:spcPct val="0"/>
                </a:spcBef>
                <a:spcAft>
                  <a:spcPct val="0"/>
                </a:spcAft>
                <a:defRPr/>
              </a:pPr>
              <a:r>
                <a:rPr lang="en-US" altLang="en-US" sz="1600" b="1" dirty="0">
                  <a:solidFill>
                    <a:schemeClr val="tx1"/>
                  </a:solidFill>
                </a:rPr>
                <a:t>2019</a:t>
              </a:r>
            </a:p>
          </p:txBody>
        </p:sp>
        <p:sp>
          <p:nvSpPr>
            <p:cNvPr id="24" name="TextBox 23"/>
            <p:cNvSpPr txBox="1"/>
            <p:nvPr/>
          </p:nvSpPr>
          <p:spPr>
            <a:xfrm>
              <a:off x="3387409" y="3930767"/>
              <a:ext cx="2311926" cy="809480"/>
            </a:xfrm>
            <a:prstGeom prst="rect">
              <a:avLst/>
            </a:prstGeom>
            <a:noFill/>
          </p:spPr>
          <p:txBody>
            <a:bodyPr wrap="square" lIns="86486" tIns="43243" rIns="86486" bIns="43243" rtlCol="0">
              <a:spAutoFit/>
            </a:bodyPr>
            <a:lstStyle>
              <a:defPPr>
                <a:defRPr lang="en-US"/>
              </a:defPPr>
              <a:lvl1pPr algn="ctr">
                <a:defRPr sz="1800" b="1">
                  <a:solidFill>
                    <a:schemeClr val="bg1"/>
                  </a:solidFill>
                  <a:latin typeface="Times New Roman" panose="02020603050405020304" pitchFamily="18" charset="0"/>
                  <a:cs typeface="Times New Roman" panose="02020603050405020304" pitchFamily="18" charset="0"/>
                </a:defRPr>
              </a:lvl1pPr>
            </a:lstStyle>
            <a:p>
              <a:pPr eaLnBrk="0" fontAlgn="base" hangingPunct="0">
                <a:spcBef>
                  <a:spcPct val="0"/>
                </a:spcBef>
                <a:spcAft>
                  <a:spcPct val="0"/>
                </a:spcAft>
              </a:pPr>
              <a:r>
                <a:rPr lang="en-US" sz="1400" dirty="0" smtClean="0">
                  <a:solidFill>
                    <a:srgbClr val="FFFFFF"/>
                  </a:solidFill>
                  <a:sym typeface="Arial" charset="0"/>
                </a:rPr>
                <a:t>Technical Studies and 45-Day </a:t>
              </a:r>
              <a:r>
                <a:rPr lang="en-US" sz="1400" dirty="0">
                  <a:solidFill>
                    <a:srgbClr val="FFFFFF"/>
                  </a:solidFill>
                  <a:sym typeface="Arial" charset="0"/>
                </a:rPr>
                <a:t>Review of Draft EIR</a:t>
              </a:r>
            </a:p>
          </p:txBody>
        </p:sp>
        <p:sp>
          <p:nvSpPr>
            <p:cNvPr id="25" name="TextBox 24"/>
            <p:cNvSpPr txBox="1"/>
            <p:nvPr/>
          </p:nvSpPr>
          <p:spPr>
            <a:xfrm>
              <a:off x="3373524" y="5479028"/>
              <a:ext cx="2438400" cy="571773"/>
            </a:xfrm>
            <a:prstGeom prst="rect">
              <a:avLst/>
            </a:prstGeom>
            <a:noFill/>
          </p:spPr>
          <p:txBody>
            <a:bodyPr wrap="square" lIns="86486" tIns="43243" rIns="86486" bIns="43243" rtlCol="0">
              <a:spAutoFit/>
            </a:bodyPr>
            <a:lstStyle/>
            <a:p>
              <a:pPr algn="ctr" eaLnBrk="0" fontAlgn="base" hangingPunct="0">
                <a:spcBef>
                  <a:spcPct val="0"/>
                </a:spcBef>
                <a:spcAft>
                  <a:spcPct val="0"/>
                </a:spcAft>
              </a:pPr>
              <a:r>
                <a:rPr lang="en-US" sz="1400" b="1" dirty="0">
                  <a:solidFill>
                    <a:srgbClr val="FFFFFF"/>
                  </a:solidFill>
                  <a:latin typeface="Times New Roman" panose="02020603050405020304" pitchFamily="18" charset="0"/>
                  <a:cs typeface="Times New Roman" panose="02020603050405020304" pitchFamily="18" charset="0"/>
                  <a:sym typeface="Arial" charset="0"/>
                </a:rPr>
                <a:t>CPG &amp; PC Decisions -</a:t>
              </a:r>
            </a:p>
            <a:p>
              <a:pPr algn="ctr" eaLnBrk="0" fontAlgn="base" hangingPunct="0">
                <a:spcBef>
                  <a:spcPct val="0"/>
                </a:spcBef>
                <a:spcAft>
                  <a:spcPct val="0"/>
                </a:spcAft>
              </a:pPr>
              <a:r>
                <a:rPr lang="en-US" sz="1400" b="1" dirty="0">
                  <a:solidFill>
                    <a:srgbClr val="FFFFFF"/>
                  </a:solidFill>
                  <a:latin typeface="Times New Roman" panose="02020603050405020304" pitchFamily="18" charset="0"/>
                  <a:cs typeface="Times New Roman" panose="02020603050405020304" pitchFamily="18" charset="0"/>
                  <a:sym typeface="Arial" charset="0"/>
                </a:rPr>
                <a:t>City Council Approval</a:t>
              </a:r>
            </a:p>
          </p:txBody>
        </p:sp>
      </p:grpSp>
      <p:grpSp>
        <p:nvGrpSpPr>
          <p:cNvPr id="26" name="Group 25"/>
          <p:cNvGrpSpPr/>
          <p:nvPr/>
        </p:nvGrpSpPr>
        <p:grpSpPr>
          <a:xfrm>
            <a:off x="6548207" y="914400"/>
            <a:ext cx="1986193" cy="4787347"/>
            <a:chOff x="277573" y="1408312"/>
            <a:chExt cx="2460170" cy="5612973"/>
          </a:xfrm>
        </p:grpSpPr>
        <p:sp>
          <p:nvSpPr>
            <p:cNvPr id="27" name="Can 26"/>
            <p:cNvSpPr/>
            <p:nvPr/>
          </p:nvSpPr>
          <p:spPr bwMode="auto">
            <a:xfrm>
              <a:off x="370112" y="5045528"/>
              <a:ext cx="2242457" cy="1975757"/>
            </a:xfrm>
            <a:prstGeom prst="can">
              <a:avLst/>
            </a:prstGeom>
            <a:solidFill>
              <a:srgbClr val="0069B8">
                <a:alpha val="84706"/>
              </a:srgbClr>
            </a:solid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28" name="Can 27"/>
            <p:cNvSpPr/>
            <p:nvPr/>
          </p:nvSpPr>
          <p:spPr bwMode="auto">
            <a:xfrm>
              <a:off x="370105" y="3477983"/>
              <a:ext cx="2242457" cy="1986645"/>
            </a:xfrm>
            <a:prstGeom prst="can">
              <a:avLst/>
            </a:prstGeom>
            <a:solidFill>
              <a:srgbClr val="0069B8">
                <a:alpha val="84706"/>
              </a:srgbClr>
            </a:solid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29" name="Can 28"/>
            <p:cNvSpPr/>
            <p:nvPr/>
          </p:nvSpPr>
          <p:spPr bwMode="auto">
            <a:xfrm>
              <a:off x="370106" y="1884623"/>
              <a:ext cx="2242457" cy="1996161"/>
            </a:xfrm>
            <a:prstGeom prst="can">
              <a:avLst/>
            </a:prstGeom>
            <a:solidFill>
              <a:srgbClr val="0069B8">
                <a:alpha val="84706"/>
              </a:srgbClr>
            </a:solid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dirty="0">
                <a:solidFill>
                  <a:srgbClr val="FFFFFF"/>
                </a:solidFill>
                <a:latin typeface="Arial" pitchFamily="68" charset="0"/>
                <a:sym typeface="Arial" pitchFamily="68" charset="0"/>
              </a:endParaRPr>
            </a:p>
          </p:txBody>
        </p:sp>
        <p:sp>
          <p:nvSpPr>
            <p:cNvPr id="30" name="TextBox 29"/>
            <p:cNvSpPr txBox="1"/>
            <p:nvPr/>
          </p:nvSpPr>
          <p:spPr>
            <a:xfrm>
              <a:off x="277573" y="2588608"/>
              <a:ext cx="2427522" cy="613455"/>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FFFFFF"/>
                  </a:solidFill>
                  <a:latin typeface="Times New Roman" panose="02020603050405020304" pitchFamily="18" charset="0"/>
                  <a:cs typeface="Times New Roman" panose="02020603050405020304" pitchFamily="18" charset="0"/>
                  <a:sym typeface="Arial" charset="0"/>
                </a:rPr>
                <a:t>County Ground Lease w/ Developer</a:t>
              </a:r>
            </a:p>
          </p:txBody>
        </p:sp>
        <p:sp>
          <p:nvSpPr>
            <p:cNvPr id="31" name="TextBox 24">
              <a:extLst>
                <a:ext uri="{FF2B5EF4-FFF2-40B4-BE49-F238E27FC236}"/>
              </a:extLst>
            </p:cNvPr>
            <p:cNvSpPr txBox="1">
              <a:spLocks noChangeArrowheads="1"/>
            </p:cNvSpPr>
            <p:nvPr/>
          </p:nvSpPr>
          <p:spPr bwMode="auto">
            <a:xfrm>
              <a:off x="819827" y="1408312"/>
              <a:ext cx="1634764" cy="39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rgbClr val="FFFFFF"/>
                  </a:solidFill>
                  <a:latin typeface="Arial" panose="020B0604020202020204" pitchFamily="34" charset="0"/>
                  <a:ea typeface="ヒラギノ角ゴ ProN W3" pitchFamily="68" charset="-128"/>
                  <a:sym typeface="Arial" panose="020B0604020202020204" pitchFamily="34" charset="0"/>
                </a:defRPr>
              </a:lvl1pPr>
              <a:lvl2pPr marL="742950" indent="-285750">
                <a:defRPr sz="1900">
                  <a:solidFill>
                    <a:srgbClr val="FFFFFF"/>
                  </a:solidFill>
                  <a:latin typeface="Arial" panose="020B0604020202020204" pitchFamily="34" charset="0"/>
                  <a:ea typeface="ヒラギノ角ゴ ProN W3" pitchFamily="68" charset="-128"/>
                  <a:sym typeface="Arial" panose="020B0604020202020204" pitchFamily="34" charset="0"/>
                </a:defRPr>
              </a:lvl2pPr>
              <a:lvl3pPr marL="11430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3pPr>
              <a:lvl4pPr marL="16002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4pPr>
              <a:lvl5pPr marL="2057400" indent="-228600">
                <a:defRPr sz="1900">
                  <a:solidFill>
                    <a:srgbClr val="FFFFFF"/>
                  </a:solidFill>
                  <a:latin typeface="Arial" panose="020B0604020202020204" pitchFamily="34" charset="0"/>
                  <a:ea typeface="ヒラギノ角ゴ ProN W3" pitchFamily="68" charset="-128"/>
                  <a:sym typeface="Arial" panose="020B0604020202020204" pitchFamily="34" charset="0"/>
                </a:defRPr>
              </a:lvl5pPr>
              <a:lvl6pPr marL="25146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6pPr>
              <a:lvl7pPr marL="29718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7pPr>
              <a:lvl8pPr marL="34290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8pPr>
              <a:lvl9pPr marL="3886200" indent="-228600" eaLnBrk="0" fontAlgn="base" hangingPunct="0">
                <a:spcBef>
                  <a:spcPct val="0"/>
                </a:spcBef>
                <a:spcAft>
                  <a:spcPct val="0"/>
                </a:spcAft>
                <a:defRPr sz="1900">
                  <a:solidFill>
                    <a:srgbClr val="FFFFFF"/>
                  </a:solidFill>
                  <a:latin typeface="Arial" panose="020B0604020202020204" pitchFamily="34" charset="0"/>
                  <a:ea typeface="ヒラギノ角ゴ ProN W3" pitchFamily="68" charset="-128"/>
                  <a:sym typeface="Arial" panose="020B0604020202020204" pitchFamily="34" charset="0"/>
                </a:defRPr>
              </a:lvl9pPr>
            </a:lstStyle>
            <a:p>
              <a:pPr algn="ctr" eaLnBrk="0" fontAlgn="base" hangingPunct="0">
                <a:spcBef>
                  <a:spcPct val="0"/>
                </a:spcBef>
                <a:spcAft>
                  <a:spcPct val="0"/>
                </a:spcAft>
                <a:defRPr/>
              </a:pPr>
              <a:r>
                <a:rPr lang="en-US" altLang="en-US" sz="1600" b="1" dirty="0" smtClean="0">
                  <a:solidFill>
                    <a:schemeClr val="tx1"/>
                  </a:solidFill>
                </a:rPr>
                <a:t>2020 - 2023</a:t>
              </a:r>
              <a:endParaRPr lang="en-US" altLang="en-US" sz="1600" b="1" dirty="0">
                <a:solidFill>
                  <a:schemeClr val="tx1"/>
                </a:solidFill>
              </a:endParaRPr>
            </a:p>
          </p:txBody>
        </p:sp>
        <p:sp>
          <p:nvSpPr>
            <p:cNvPr id="32" name="TextBox 31"/>
            <p:cNvSpPr txBox="1"/>
            <p:nvPr/>
          </p:nvSpPr>
          <p:spPr>
            <a:xfrm>
              <a:off x="293371" y="4348853"/>
              <a:ext cx="2427522" cy="613455"/>
            </a:xfrm>
            <a:prstGeom prst="rect">
              <a:avLst/>
            </a:prstGeom>
            <a:noFill/>
          </p:spPr>
          <p:txBody>
            <a:bodyPr wrap="square" rtlCol="0">
              <a:spAutoFit/>
            </a:bodyPr>
            <a:lstStyle>
              <a:defPPr>
                <a:defRPr lang="en-US"/>
              </a:defPPr>
              <a:lvl1pPr algn="ctr">
                <a:defRPr sz="1800" b="1">
                  <a:solidFill>
                    <a:schemeClr val="bg1"/>
                  </a:solidFill>
                  <a:latin typeface="Times New Roman" panose="02020603050405020304" pitchFamily="18" charset="0"/>
                  <a:cs typeface="Times New Roman" panose="02020603050405020304" pitchFamily="18" charset="0"/>
                </a:defRPr>
              </a:lvl1pPr>
            </a:lstStyle>
            <a:p>
              <a:pPr eaLnBrk="0" fontAlgn="base" hangingPunct="0">
                <a:spcBef>
                  <a:spcPct val="0"/>
                </a:spcBef>
                <a:spcAft>
                  <a:spcPct val="0"/>
                </a:spcAft>
              </a:pPr>
              <a:r>
                <a:rPr lang="en-US" sz="1400" dirty="0">
                  <a:solidFill>
                    <a:srgbClr val="FFFFFF"/>
                  </a:solidFill>
                  <a:sym typeface="Arial" charset="0"/>
                </a:rPr>
                <a:t>Begin </a:t>
              </a:r>
              <a:r>
                <a:rPr lang="en-US" sz="1400" dirty="0" smtClean="0">
                  <a:solidFill>
                    <a:srgbClr val="FFFFFF"/>
                  </a:solidFill>
                  <a:sym typeface="Arial" charset="0"/>
                </a:rPr>
                <a:t>Construction – January 2021</a:t>
              </a:r>
              <a:endParaRPr lang="en-US" sz="1400" dirty="0">
                <a:solidFill>
                  <a:srgbClr val="FFFFFF"/>
                </a:solidFill>
                <a:sym typeface="Arial" charset="0"/>
              </a:endParaRPr>
            </a:p>
          </p:txBody>
        </p:sp>
        <p:sp>
          <p:nvSpPr>
            <p:cNvPr id="33" name="TextBox 32"/>
            <p:cNvSpPr txBox="1"/>
            <p:nvPr/>
          </p:nvSpPr>
          <p:spPr>
            <a:xfrm>
              <a:off x="310221" y="5865211"/>
              <a:ext cx="2427522" cy="613455"/>
            </a:xfrm>
            <a:prstGeom prst="rect">
              <a:avLst/>
            </a:prstGeom>
            <a:noFill/>
          </p:spPr>
          <p:txBody>
            <a:bodyPr wrap="square" rtlCol="0">
              <a:spAutoFit/>
            </a:bodyPr>
            <a:lstStyle/>
            <a:p>
              <a:pPr algn="ctr" eaLnBrk="0" fontAlgn="base" hangingPunct="0">
                <a:spcBef>
                  <a:spcPct val="0"/>
                </a:spcBef>
                <a:spcAft>
                  <a:spcPct val="0"/>
                </a:spcAft>
              </a:pPr>
              <a:r>
                <a:rPr lang="en-US" sz="1400" b="1" dirty="0">
                  <a:solidFill>
                    <a:srgbClr val="FFFFFF"/>
                  </a:solidFill>
                  <a:latin typeface="Times New Roman" panose="02020603050405020304" pitchFamily="18" charset="0"/>
                  <a:cs typeface="Times New Roman" panose="02020603050405020304" pitchFamily="18" charset="0"/>
                  <a:sym typeface="Arial" charset="0"/>
                </a:rPr>
                <a:t>Project Completion – January </a:t>
              </a:r>
              <a:r>
                <a:rPr lang="en-US" sz="1400" b="1" dirty="0" smtClean="0">
                  <a:solidFill>
                    <a:srgbClr val="FFFFFF"/>
                  </a:solidFill>
                  <a:latin typeface="Times New Roman" panose="02020603050405020304" pitchFamily="18" charset="0"/>
                  <a:cs typeface="Times New Roman" panose="02020603050405020304" pitchFamily="18" charset="0"/>
                  <a:sym typeface="Arial" charset="0"/>
                </a:rPr>
                <a:t>2023</a:t>
              </a:r>
              <a:endParaRPr lang="en-US" sz="1400" b="1" dirty="0">
                <a:solidFill>
                  <a:srgbClr val="FFFFFF"/>
                </a:solidFill>
                <a:latin typeface="Times New Roman" panose="02020603050405020304" pitchFamily="18" charset="0"/>
                <a:cs typeface="Times New Roman" panose="02020603050405020304" pitchFamily="18" charset="0"/>
                <a:sym typeface="Arial" charset="0"/>
              </a:endParaRPr>
            </a:p>
          </p:txBody>
        </p:sp>
      </p:grpSp>
    </p:spTree>
    <p:extLst>
      <p:ext uri="{BB962C8B-B14F-4D97-AF65-F5344CB8AC3E}">
        <p14:creationId xmlns:p14="http://schemas.microsoft.com/office/powerpoint/2010/main" val="1960436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495</TotalTime>
  <Words>2337</Words>
  <Application>Microsoft Office PowerPoint</Application>
  <PresentationFormat>On-screen Show (4:3)</PresentationFormat>
  <Paragraphs>211</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Courier New</vt:lpstr>
      <vt:lpstr>Times New Roman</vt:lpstr>
      <vt:lpstr>Wingdings</vt:lpstr>
      <vt:lpstr>ヒラギノ角ゴ ProN W3</vt:lpstr>
      <vt:lpstr>Office Theme</vt:lpstr>
      <vt:lpstr>PowerPoint Presentation</vt:lpstr>
      <vt:lpstr> Affordable Housing Is Important</vt:lpstr>
      <vt:lpstr>Affordable Housing Is Important</vt:lpstr>
      <vt:lpstr>Request CPA Initiation</vt:lpstr>
      <vt:lpstr>Initiation Criteria</vt:lpstr>
      <vt:lpstr>Affordable Housing Benefits </vt:lpstr>
      <vt:lpstr>Affordable Housing Benefits</vt:lpstr>
      <vt:lpstr>Affordable Housing Benefits </vt:lpstr>
      <vt:lpstr>Process &amp; Community Plan Amendment </vt:lpstr>
      <vt:lpstr>Addressing Community Concerns</vt:lpstr>
      <vt:lpstr>PowerPoint Presentation</vt:lpstr>
      <vt:lpstr>TPA</vt:lpstr>
      <vt:lpstr>Multifamily Buffer Strategy</vt:lpstr>
      <vt:lpstr>Residential Objectives</vt:lpstr>
      <vt:lpstr>Commercial Objectives </vt:lpstr>
      <vt:lpstr>Other goals </vt:lpstr>
    </vt:vector>
  </TitlesOfParts>
  <Company>The County of San Diego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and Community Input</dc:title>
  <dc:creator>Steven Moreno</dc:creator>
  <cp:lastModifiedBy>Jimenez, Ann</cp:lastModifiedBy>
  <cp:revision>72</cp:revision>
  <cp:lastPrinted>2018-12-05T22:42:28Z</cp:lastPrinted>
  <dcterms:created xsi:type="dcterms:W3CDTF">2018-12-03T20:08:24Z</dcterms:created>
  <dcterms:modified xsi:type="dcterms:W3CDTF">2018-12-07T23:34:11Z</dcterms:modified>
</cp:coreProperties>
</file>